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78" r:id="rId4"/>
    <p:sldId id="260" r:id="rId5"/>
    <p:sldId id="268" r:id="rId6"/>
    <p:sldId id="262" r:id="rId7"/>
    <p:sldId id="279" r:id="rId8"/>
    <p:sldId id="280" r:id="rId9"/>
    <p:sldId id="282" r:id="rId10"/>
    <p:sldId id="283" r:id="rId11"/>
    <p:sldId id="292" r:id="rId12"/>
    <p:sldId id="284" r:id="rId13"/>
    <p:sldId id="293" r:id="rId14"/>
    <p:sldId id="289" r:id="rId15"/>
    <p:sldId id="290" r:id="rId16"/>
    <p:sldId id="286" r:id="rId17"/>
    <p:sldId id="288" r:id="rId18"/>
    <p:sldId id="291" r:id="rId19"/>
    <p:sldId id="287" r:id="rId20"/>
    <p:sldId id="294" r:id="rId21"/>
    <p:sldId id="300" r:id="rId22"/>
    <p:sldId id="301" r:id="rId23"/>
    <p:sldId id="295" r:id="rId24"/>
    <p:sldId id="264" r:id="rId25"/>
    <p:sldId id="266" r:id="rId26"/>
    <p:sldId id="270" r:id="rId27"/>
    <p:sldId id="267" r:id="rId28"/>
    <p:sldId id="297" r:id="rId29"/>
    <p:sldId id="298" r:id="rId30"/>
    <p:sldId id="299" r:id="rId3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terial" id="{0C7636C7-1187-4D18-BD09-5A0F511411DE}">
          <p14:sldIdLst>
            <p14:sldId id="257"/>
            <p14:sldId id="256"/>
            <p14:sldId id="278"/>
            <p14:sldId id="260"/>
            <p14:sldId id="268"/>
            <p14:sldId id="262"/>
          </p14:sldIdLst>
        </p14:section>
        <p14:section name="result" id="{F315C8A1-048D-49A4-9903-FCF2A18B7630}">
          <p14:sldIdLst>
            <p14:sldId id="279"/>
            <p14:sldId id="280"/>
            <p14:sldId id="282"/>
            <p14:sldId id="283"/>
            <p14:sldId id="292"/>
            <p14:sldId id="284"/>
            <p14:sldId id="293"/>
            <p14:sldId id="289"/>
            <p14:sldId id="290"/>
            <p14:sldId id="286"/>
            <p14:sldId id="288"/>
            <p14:sldId id="291"/>
            <p14:sldId id="287"/>
            <p14:sldId id="294"/>
            <p14:sldId id="300"/>
            <p14:sldId id="301"/>
            <p14:sldId id="295"/>
            <p14:sldId id="264"/>
            <p14:sldId id="266"/>
            <p14:sldId id="270"/>
            <p14:sldId id="267"/>
            <p14:sldId id="297"/>
            <p14:sldId id="298"/>
            <p14:sldId id="29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984" autoAdjust="0"/>
    <p:restoredTop sz="91590" autoAdjust="0"/>
  </p:normalViewPr>
  <p:slideViewPr>
    <p:cSldViewPr snapToGrid="0">
      <p:cViewPr varScale="1">
        <p:scale>
          <a:sx n="62" d="100"/>
          <a:sy n="62" d="100"/>
        </p:scale>
        <p:origin x="2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6016F-85E1-4C61-8668-519E2634081A}" type="datetimeFigureOut">
              <a:rPr lang="zh-TW" altLang="en-US" smtClean="0"/>
              <a:t>2022/5/13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8524C-E0F6-40F0-95BE-1E4AA654E6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2335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6016F-85E1-4C61-8668-519E2634081A}" type="datetimeFigureOut">
              <a:rPr lang="zh-TW" altLang="en-US" smtClean="0"/>
              <a:t>2022/5/13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8524C-E0F6-40F0-95BE-1E4AA654E6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1779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6016F-85E1-4C61-8668-519E2634081A}" type="datetimeFigureOut">
              <a:rPr lang="zh-TW" altLang="en-US" smtClean="0"/>
              <a:t>2022/5/13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8524C-E0F6-40F0-95BE-1E4AA654E6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4604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6016F-85E1-4C61-8668-519E2634081A}" type="datetimeFigureOut">
              <a:rPr lang="zh-TW" altLang="en-US" smtClean="0"/>
              <a:t>2022/5/13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8524C-E0F6-40F0-95BE-1E4AA654E6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3279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6016F-85E1-4C61-8668-519E2634081A}" type="datetimeFigureOut">
              <a:rPr lang="zh-TW" altLang="en-US" smtClean="0"/>
              <a:t>2022/5/13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8524C-E0F6-40F0-95BE-1E4AA654E6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5994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6016F-85E1-4C61-8668-519E2634081A}" type="datetimeFigureOut">
              <a:rPr lang="zh-TW" altLang="en-US" smtClean="0"/>
              <a:t>2022/5/13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8524C-E0F6-40F0-95BE-1E4AA654E6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8068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6016F-85E1-4C61-8668-519E2634081A}" type="datetimeFigureOut">
              <a:rPr lang="zh-TW" altLang="en-US" smtClean="0"/>
              <a:t>2022/5/13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8524C-E0F6-40F0-95BE-1E4AA654E6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2653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6016F-85E1-4C61-8668-519E2634081A}" type="datetimeFigureOut">
              <a:rPr lang="zh-TW" altLang="en-US" smtClean="0"/>
              <a:t>2022/5/13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8524C-E0F6-40F0-95BE-1E4AA654E6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7712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6016F-85E1-4C61-8668-519E2634081A}" type="datetimeFigureOut">
              <a:rPr lang="zh-TW" altLang="en-US" smtClean="0"/>
              <a:t>2022/5/13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8524C-E0F6-40F0-95BE-1E4AA654E6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9336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6016F-85E1-4C61-8668-519E2634081A}" type="datetimeFigureOut">
              <a:rPr lang="zh-TW" altLang="en-US" smtClean="0"/>
              <a:t>2022/5/13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8524C-E0F6-40F0-95BE-1E4AA654E6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6249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6016F-85E1-4C61-8668-519E2634081A}" type="datetimeFigureOut">
              <a:rPr lang="zh-TW" altLang="en-US" smtClean="0"/>
              <a:t>2022/5/13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8524C-E0F6-40F0-95BE-1E4AA654E6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7210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6016F-85E1-4C61-8668-519E2634081A}" type="datetimeFigureOut">
              <a:rPr lang="zh-TW" altLang="en-US" smtClean="0"/>
              <a:t>2022/5/13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8524C-E0F6-40F0-95BE-1E4AA654E6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6050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1201430"/>
              </p:ext>
            </p:extLst>
          </p:nvPr>
        </p:nvGraphicFramePr>
        <p:xfrm>
          <a:off x="500513" y="105878"/>
          <a:ext cx="10387717" cy="65175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4026">
                  <a:extLst>
                    <a:ext uri="{9D8B030D-6E8A-4147-A177-3AD203B41FA5}">
                      <a16:colId xmlns:a16="http://schemas.microsoft.com/office/drawing/2014/main" val="1374498342"/>
                    </a:ext>
                  </a:extLst>
                </a:gridCol>
                <a:gridCol w="654518">
                  <a:extLst>
                    <a:ext uri="{9D8B030D-6E8A-4147-A177-3AD203B41FA5}">
                      <a16:colId xmlns:a16="http://schemas.microsoft.com/office/drawing/2014/main" val="2784980956"/>
                    </a:ext>
                  </a:extLst>
                </a:gridCol>
                <a:gridCol w="1001027">
                  <a:extLst>
                    <a:ext uri="{9D8B030D-6E8A-4147-A177-3AD203B41FA5}">
                      <a16:colId xmlns:a16="http://schemas.microsoft.com/office/drawing/2014/main" val="122168761"/>
                    </a:ext>
                  </a:extLst>
                </a:gridCol>
                <a:gridCol w="654368">
                  <a:extLst>
                    <a:ext uri="{9D8B030D-6E8A-4147-A177-3AD203B41FA5}">
                      <a16:colId xmlns:a16="http://schemas.microsoft.com/office/drawing/2014/main" val="1057924954"/>
                    </a:ext>
                  </a:extLst>
                </a:gridCol>
                <a:gridCol w="991403">
                  <a:extLst>
                    <a:ext uri="{9D8B030D-6E8A-4147-A177-3AD203B41FA5}">
                      <a16:colId xmlns:a16="http://schemas.microsoft.com/office/drawing/2014/main" val="601640580"/>
                    </a:ext>
                  </a:extLst>
                </a:gridCol>
                <a:gridCol w="981926">
                  <a:extLst>
                    <a:ext uri="{9D8B030D-6E8A-4147-A177-3AD203B41FA5}">
                      <a16:colId xmlns:a16="http://schemas.microsoft.com/office/drawing/2014/main" val="3861450415"/>
                    </a:ext>
                  </a:extLst>
                </a:gridCol>
                <a:gridCol w="1003084">
                  <a:extLst>
                    <a:ext uri="{9D8B030D-6E8A-4147-A177-3AD203B41FA5}">
                      <a16:colId xmlns:a16="http://schemas.microsoft.com/office/drawing/2014/main" val="2367545181"/>
                    </a:ext>
                  </a:extLst>
                </a:gridCol>
                <a:gridCol w="1405289">
                  <a:extLst>
                    <a:ext uri="{9D8B030D-6E8A-4147-A177-3AD203B41FA5}">
                      <a16:colId xmlns:a16="http://schemas.microsoft.com/office/drawing/2014/main" val="2033607871"/>
                    </a:ext>
                  </a:extLst>
                </a:gridCol>
                <a:gridCol w="2772076">
                  <a:extLst>
                    <a:ext uri="{9D8B030D-6E8A-4147-A177-3AD203B41FA5}">
                      <a16:colId xmlns:a16="http://schemas.microsoft.com/office/drawing/2014/main" val="3913666422"/>
                    </a:ext>
                  </a:extLst>
                </a:gridCol>
              </a:tblGrid>
              <a:tr h="267736"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Date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Season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Cruise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Station</a:t>
                      </a:r>
                      <a:endParaRPr kumimoji="0" lang="zh-TW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Longitude 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Latitude 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Depth (m)</a:t>
                      </a:r>
                      <a:endParaRPr lang="zh-TW" altLang="en-US" sz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Measurement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Gear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7749509"/>
                  </a:ext>
                </a:extLst>
              </a:tr>
              <a:tr h="289301">
                <a:tc rowSpan="2"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2014/11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OR1_1096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GC1</a:t>
                      </a:r>
                      <a:endParaRPr kumimoji="0" lang="zh-TW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2446959"/>
                  </a:ext>
                </a:extLst>
              </a:tr>
              <a:tr h="28930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GS1</a:t>
                      </a:r>
                      <a:endParaRPr kumimoji="0" lang="zh-TW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44948497"/>
                  </a:ext>
                </a:extLst>
              </a:tr>
              <a:tr h="289301">
                <a:tc rowSpan="2"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2015/03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OR1_1099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GC1</a:t>
                      </a:r>
                      <a:endParaRPr kumimoji="0" lang="zh-TW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55377323"/>
                  </a:ext>
                </a:extLst>
              </a:tr>
              <a:tr h="28930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GS1</a:t>
                      </a:r>
                      <a:endParaRPr kumimoji="0" lang="zh-TW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04693327"/>
                  </a:ext>
                </a:extLst>
              </a:tr>
              <a:tr h="289301">
                <a:tc rowSpan="2"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2015/04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OR1_1102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GC1</a:t>
                      </a:r>
                      <a:endParaRPr kumimoji="0" lang="zh-TW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60927527"/>
                  </a:ext>
                </a:extLst>
              </a:tr>
              <a:tr h="28930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GS1</a:t>
                      </a:r>
                      <a:endParaRPr kumimoji="0" lang="zh-TW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95020937"/>
                  </a:ext>
                </a:extLst>
              </a:tr>
              <a:tr h="289301">
                <a:tc rowSpan="2"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2015/08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OR1_1114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GC1</a:t>
                      </a:r>
                      <a:endParaRPr kumimoji="0" lang="zh-TW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48514117"/>
                  </a:ext>
                </a:extLst>
              </a:tr>
              <a:tr h="28930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GS1</a:t>
                      </a:r>
                      <a:endParaRPr kumimoji="0" lang="zh-TW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90710293"/>
                  </a:ext>
                </a:extLst>
              </a:tr>
              <a:tr h="289301">
                <a:tc rowSpan="2"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2015/11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</a:t>
                      </a:r>
                      <a:endParaRPr lang="zh-TW" altLang="en-US" sz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OR1_1126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GC1</a:t>
                      </a:r>
                      <a:endParaRPr kumimoji="0" lang="zh-TW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10926910"/>
                  </a:ext>
                </a:extLst>
              </a:tr>
              <a:tr h="28930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GS1</a:t>
                      </a:r>
                      <a:endParaRPr kumimoji="0" lang="zh-TW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04285085"/>
                  </a:ext>
                </a:extLst>
              </a:tr>
              <a:tr h="289301"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2016/02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OR1_1128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GC1</a:t>
                      </a:r>
                      <a:endParaRPr kumimoji="0" lang="zh-TW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2412121"/>
                  </a:ext>
                </a:extLst>
              </a:tr>
              <a:tr h="289301"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2016/03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OR1_1132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GS1</a:t>
                      </a:r>
                      <a:endParaRPr kumimoji="0" lang="zh-TW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937494"/>
                  </a:ext>
                </a:extLst>
              </a:tr>
              <a:tr h="289301">
                <a:tc rowSpan="2"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2016/10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OR1_1151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GC1</a:t>
                      </a:r>
                      <a:endParaRPr kumimoji="0" lang="zh-TW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6110721"/>
                  </a:ext>
                </a:extLst>
              </a:tr>
              <a:tr h="28930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GS1</a:t>
                      </a:r>
                      <a:endParaRPr kumimoji="0" lang="zh-TW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92720348"/>
                  </a:ext>
                </a:extLst>
              </a:tr>
              <a:tr h="289301">
                <a:tc rowSpan="2"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2018/03-04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OR1_1190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GC1</a:t>
                      </a:r>
                      <a:endParaRPr kumimoji="0" lang="zh-TW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72451446"/>
                  </a:ext>
                </a:extLst>
              </a:tr>
              <a:tr h="28930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GS1</a:t>
                      </a:r>
                      <a:endParaRPr kumimoji="0" lang="zh-TW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17220017"/>
                  </a:ext>
                </a:extLst>
              </a:tr>
              <a:tr h="289301">
                <a:tc rowSpan="2"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2019/03-04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OR1_1219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GC1</a:t>
                      </a:r>
                      <a:endParaRPr kumimoji="0" lang="zh-TW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73076978"/>
                  </a:ext>
                </a:extLst>
              </a:tr>
              <a:tr h="28930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GS1</a:t>
                      </a:r>
                      <a:endParaRPr kumimoji="0" lang="zh-TW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49421622"/>
                  </a:ext>
                </a:extLst>
              </a:tr>
              <a:tr h="289301">
                <a:tc rowSpan="2"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2019/10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OR1_1242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GC1</a:t>
                      </a:r>
                      <a:endParaRPr kumimoji="0" lang="zh-TW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7170975"/>
                  </a:ext>
                </a:extLst>
              </a:tr>
              <a:tr h="28930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GS1</a:t>
                      </a:r>
                      <a:endParaRPr kumimoji="0" lang="zh-TW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38079854"/>
                  </a:ext>
                </a:extLst>
              </a:tr>
              <a:tr h="289301"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2020/11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</a:t>
                      </a:r>
                      <a:endParaRPr lang="zh-TW" altLang="en-US" sz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NOR_T004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GC1</a:t>
                      </a:r>
                      <a:endParaRPr kumimoji="0" lang="zh-TW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01775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1988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201880" y="265889"/>
            <a:ext cx="20792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Sediment OC</a:t>
            </a:r>
            <a:endParaRPr lang="zh-TW" altLang="en-US" sz="28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838" y="685800"/>
            <a:ext cx="8032954" cy="602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620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201880" y="265889"/>
            <a:ext cx="37322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Sediment_ statistics(OC)</a:t>
            </a:r>
            <a:endParaRPr lang="zh-TW" altLang="en-US" sz="280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416626"/>
              </p:ext>
            </p:extLst>
          </p:nvPr>
        </p:nvGraphicFramePr>
        <p:xfrm>
          <a:off x="2140559" y="1286207"/>
          <a:ext cx="7542364" cy="4754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4330">
                  <a:extLst>
                    <a:ext uri="{9D8B030D-6E8A-4147-A177-3AD203B41FA5}">
                      <a16:colId xmlns:a16="http://schemas.microsoft.com/office/drawing/2014/main" val="3290913867"/>
                    </a:ext>
                  </a:extLst>
                </a:gridCol>
                <a:gridCol w="481330">
                  <a:extLst>
                    <a:ext uri="{9D8B030D-6E8A-4147-A177-3AD203B41FA5}">
                      <a16:colId xmlns:a16="http://schemas.microsoft.com/office/drawing/2014/main" val="546577140"/>
                    </a:ext>
                  </a:extLst>
                </a:gridCol>
                <a:gridCol w="1649730">
                  <a:extLst>
                    <a:ext uri="{9D8B030D-6E8A-4147-A177-3AD203B41FA5}">
                      <a16:colId xmlns:a16="http://schemas.microsoft.com/office/drawing/2014/main" val="3128370986"/>
                    </a:ext>
                  </a:extLst>
                </a:gridCol>
                <a:gridCol w="1503680">
                  <a:extLst>
                    <a:ext uri="{9D8B030D-6E8A-4147-A177-3AD203B41FA5}">
                      <a16:colId xmlns:a16="http://schemas.microsoft.com/office/drawing/2014/main" val="1377672510"/>
                    </a:ext>
                  </a:extLst>
                </a:gridCol>
                <a:gridCol w="982980">
                  <a:extLst>
                    <a:ext uri="{9D8B030D-6E8A-4147-A177-3AD203B41FA5}">
                      <a16:colId xmlns:a16="http://schemas.microsoft.com/office/drawing/2014/main" val="78929079"/>
                    </a:ext>
                  </a:extLst>
                </a:gridCol>
                <a:gridCol w="1300314">
                  <a:extLst>
                    <a:ext uri="{9D8B030D-6E8A-4147-A177-3AD203B41FA5}">
                      <a16:colId xmlns:a16="http://schemas.microsoft.com/office/drawing/2014/main" val="3815768599"/>
                    </a:ext>
                  </a:extLst>
                </a:gridCol>
              </a:tblGrid>
              <a:tr h="279898">
                <a:tc gridSpan="6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PERMDISP</a:t>
                      </a:r>
                      <a:endParaRPr lang="zh-TW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17212"/>
                  </a:ext>
                </a:extLst>
              </a:tr>
              <a:tr h="279898"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Df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Sum of squares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 squares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F-value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</a:t>
                      </a:r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(&gt;F)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18142154"/>
                  </a:ext>
                </a:extLst>
              </a:tr>
              <a:tr h="279898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Habitat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4.2034e+09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4203409008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3.0159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0.1051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00405239"/>
                  </a:ext>
                </a:extLst>
              </a:tr>
              <a:tr h="279898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Residuals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2.2300e+10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1393745915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12494606"/>
                  </a:ext>
                </a:extLst>
              </a:tr>
              <a:tr h="279898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Season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6.2729e+09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6272856607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1.6005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0.2263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8945024"/>
                  </a:ext>
                </a:extLst>
              </a:tr>
              <a:tr h="2798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Residuals</a:t>
                      </a:r>
                      <a:endParaRPr lang="zh-TW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6.2709e+10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3919334785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64302921"/>
                  </a:ext>
                </a:extLst>
              </a:tr>
              <a:tr h="279898">
                <a:tc gridSpan="6"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PERMANOVA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175719"/>
                  </a:ext>
                </a:extLst>
              </a:tr>
              <a:tr h="337471"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Df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Sum of squares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R2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F-value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</a:t>
                      </a:r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(&gt;F)</a:t>
                      </a:r>
                      <a:endParaRPr lang="zh-TW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33892913"/>
                  </a:ext>
                </a:extLst>
              </a:tr>
              <a:tr h="2798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Habitat</a:t>
                      </a:r>
                      <a:endParaRPr lang="zh-TW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1.3517e+11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0.61649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25.9645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0.0003***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3543151"/>
                  </a:ext>
                </a:extLst>
              </a:tr>
              <a:tr h="2798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Season</a:t>
                      </a:r>
                      <a:endParaRPr lang="zh-TW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1.1106e+08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0.00051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0.0213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0.8816 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46677894"/>
                  </a:ext>
                </a:extLst>
              </a:tr>
              <a:tr h="2798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Habitat:Season</a:t>
                      </a:r>
                      <a:endParaRPr lang="zh-TW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1.1092e+10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0.05059 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2.1306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0.1673 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95956294"/>
                  </a:ext>
                </a:extLst>
              </a:tr>
              <a:tr h="2798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Residual </a:t>
                      </a:r>
                      <a:endParaRPr lang="zh-TW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7.2883e+10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0.33241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73650522"/>
                  </a:ext>
                </a:extLst>
              </a:tr>
              <a:tr h="2798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</a:t>
                      </a:r>
                      <a:endParaRPr lang="zh-TW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2.1926e+11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1.00000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20431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231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201880" y="265889"/>
            <a:ext cx="13766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Bacteria</a:t>
            </a:r>
            <a:endParaRPr lang="zh-TW" altLang="en-US" sz="28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7754471" y="0"/>
            <a:ext cx="426110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err="1" smtClean="0"/>
              <a:t>Anova_seasonal</a:t>
            </a:r>
            <a:r>
              <a:rPr lang="en-US" altLang="zh-TW" sz="2800" dirty="0" smtClean="0"/>
              <a:t> difference?</a:t>
            </a:r>
          </a:p>
          <a:p>
            <a:endParaRPr lang="zh-TW" altLang="en-US" sz="28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80" y="720969"/>
            <a:ext cx="7919126" cy="5939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76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201880" y="265889"/>
            <a:ext cx="36147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Bacteria_ statistics(OC)</a:t>
            </a:r>
            <a:endParaRPr lang="zh-TW" altLang="en-US" sz="28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3781849"/>
              </p:ext>
            </p:extLst>
          </p:nvPr>
        </p:nvGraphicFramePr>
        <p:xfrm>
          <a:off x="1093839" y="1117703"/>
          <a:ext cx="6787418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143">
                  <a:extLst>
                    <a:ext uri="{9D8B030D-6E8A-4147-A177-3AD203B41FA5}">
                      <a16:colId xmlns:a16="http://schemas.microsoft.com/office/drawing/2014/main" val="3290913867"/>
                    </a:ext>
                  </a:extLst>
                </a:gridCol>
                <a:gridCol w="1006613">
                  <a:extLst>
                    <a:ext uri="{9D8B030D-6E8A-4147-A177-3AD203B41FA5}">
                      <a16:colId xmlns:a16="http://schemas.microsoft.com/office/drawing/2014/main" val="546577140"/>
                    </a:ext>
                  </a:extLst>
                </a:gridCol>
                <a:gridCol w="1448109">
                  <a:extLst>
                    <a:ext uri="{9D8B030D-6E8A-4147-A177-3AD203B41FA5}">
                      <a16:colId xmlns:a16="http://schemas.microsoft.com/office/drawing/2014/main" val="1861461869"/>
                    </a:ext>
                  </a:extLst>
                </a:gridCol>
                <a:gridCol w="1418675">
                  <a:extLst>
                    <a:ext uri="{9D8B030D-6E8A-4147-A177-3AD203B41FA5}">
                      <a16:colId xmlns:a16="http://schemas.microsoft.com/office/drawing/2014/main" val="1377672510"/>
                    </a:ext>
                  </a:extLst>
                </a:gridCol>
                <a:gridCol w="1006613">
                  <a:extLst>
                    <a:ext uri="{9D8B030D-6E8A-4147-A177-3AD203B41FA5}">
                      <a16:colId xmlns:a16="http://schemas.microsoft.com/office/drawing/2014/main" val="78929079"/>
                    </a:ext>
                  </a:extLst>
                </a:gridCol>
                <a:gridCol w="1629265">
                  <a:extLst>
                    <a:ext uri="{9D8B030D-6E8A-4147-A177-3AD203B41FA5}">
                      <a16:colId xmlns:a16="http://schemas.microsoft.com/office/drawing/2014/main" val="3815768599"/>
                    </a:ext>
                  </a:extLst>
                </a:gridCol>
              </a:tblGrid>
              <a:tr h="279898">
                <a:tc gridSpan="6"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Welch Two Sample t-test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175719"/>
                  </a:ext>
                </a:extLst>
              </a:tr>
              <a:tr h="337471"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Df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GC1</a:t>
                      </a:r>
                      <a:r>
                        <a:rPr lang="en-US" altLang="zh-TW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GS1</a:t>
                      </a:r>
                      <a:r>
                        <a:rPr lang="en-US" altLang="zh-TW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</a:t>
                      </a:r>
                      <a:endParaRPr lang="zh-TW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p-value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33892913"/>
                  </a:ext>
                </a:extLst>
              </a:tr>
              <a:tr h="279898"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13.677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65.30876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42.80281 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4.9356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0.0002347***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466778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152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9484" y="408842"/>
            <a:ext cx="8258907" cy="6194181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201880" y="265889"/>
            <a:ext cx="3746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err="1" smtClean="0"/>
              <a:t>Macrofauna_abundance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3140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201880" y="265889"/>
            <a:ext cx="41107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err="1" smtClean="0"/>
              <a:t>Macrofauna</a:t>
            </a:r>
            <a:r>
              <a:rPr lang="en-US" altLang="zh-TW" sz="2800" dirty="0"/>
              <a:t>_ </a:t>
            </a:r>
            <a:r>
              <a:rPr lang="en-US" altLang="zh-TW" sz="2800" dirty="0" smtClean="0"/>
              <a:t>statistics(OC)</a:t>
            </a:r>
            <a:endParaRPr lang="zh-TW" altLang="en-US" sz="28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8576140"/>
              </p:ext>
            </p:extLst>
          </p:nvPr>
        </p:nvGraphicFramePr>
        <p:xfrm>
          <a:off x="2140559" y="1286207"/>
          <a:ext cx="7542364" cy="4754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4330">
                  <a:extLst>
                    <a:ext uri="{9D8B030D-6E8A-4147-A177-3AD203B41FA5}">
                      <a16:colId xmlns:a16="http://schemas.microsoft.com/office/drawing/2014/main" val="3290913867"/>
                    </a:ext>
                  </a:extLst>
                </a:gridCol>
                <a:gridCol w="481330">
                  <a:extLst>
                    <a:ext uri="{9D8B030D-6E8A-4147-A177-3AD203B41FA5}">
                      <a16:colId xmlns:a16="http://schemas.microsoft.com/office/drawing/2014/main" val="546577140"/>
                    </a:ext>
                  </a:extLst>
                </a:gridCol>
                <a:gridCol w="1649730">
                  <a:extLst>
                    <a:ext uri="{9D8B030D-6E8A-4147-A177-3AD203B41FA5}">
                      <a16:colId xmlns:a16="http://schemas.microsoft.com/office/drawing/2014/main" val="3128370986"/>
                    </a:ext>
                  </a:extLst>
                </a:gridCol>
                <a:gridCol w="1503680">
                  <a:extLst>
                    <a:ext uri="{9D8B030D-6E8A-4147-A177-3AD203B41FA5}">
                      <a16:colId xmlns:a16="http://schemas.microsoft.com/office/drawing/2014/main" val="1377672510"/>
                    </a:ext>
                  </a:extLst>
                </a:gridCol>
                <a:gridCol w="982980">
                  <a:extLst>
                    <a:ext uri="{9D8B030D-6E8A-4147-A177-3AD203B41FA5}">
                      <a16:colId xmlns:a16="http://schemas.microsoft.com/office/drawing/2014/main" val="78929079"/>
                    </a:ext>
                  </a:extLst>
                </a:gridCol>
                <a:gridCol w="1300314">
                  <a:extLst>
                    <a:ext uri="{9D8B030D-6E8A-4147-A177-3AD203B41FA5}">
                      <a16:colId xmlns:a16="http://schemas.microsoft.com/office/drawing/2014/main" val="3815768599"/>
                    </a:ext>
                  </a:extLst>
                </a:gridCol>
              </a:tblGrid>
              <a:tr h="279898">
                <a:tc gridSpan="6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PERMDISP</a:t>
                      </a:r>
                      <a:endParaRPr lang="zh-TW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17212"/>
                  </a:ext>
                </a:extLst>
              </a:tr>
              <a:tr h="279898">
                <a:tc>
                  <a:txBody>
                    <a:bodyPr/>
                    <a:lstStyle/>
                    <a:p>
                      <a:pPr algn="l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Df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Sum of squares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 squares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F-value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</a:t>
                      </a:r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(&gt;F)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18142154"/>
                  </a:ext>
                </a:extLst>
              </a:tr>
              <a:tr h="279898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Habitat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2.4262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2.42623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37.932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0.0001 ***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00405239"/>
                  </a:ext>
                </a:extLst>
              </a:tr>
              <a:tr h="279898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Residuals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2.5585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0.06396 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12494606"/>
                  </a:ext>
                </a:extLst>
              </a:tr>
              <a:tr h="279898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Season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0.3203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0.32031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1.1371 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0.298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8945024"/>
                  </a:ext>
                </a:extLst>
              </a:tr>
              <a:tr h="2798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Residuals</a:t>
                      </a:r>
                      <a:endParaRPr lang="zh-TW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11.2673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0.28168 </a:t>
                      </a:r>
                      <a:endParaRPr lang="zh-TW" altLang="en-US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64302921"/>
                  </a:ext>
                </a:extLst>
              </a:tr>
              <a:tr h="279898">
                <a:tc gridSpan="6"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PERMANOVA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175719"/>
                  </a:ext>
                </a:extLst>
              </a:tr>
              <a:tr h="337471">
                <a:tc>
                  <a:txBody>
                    <a:bodyPr/>
                    <a:lstStyle/>
                    <a:p>
                      <a:pPr algn="l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Df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Sum of squares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R2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F-value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</a:t>
                      </a:r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(&gt;F)</a:t>
                      </a:r>
                      <a:endParaRPr lang="zh-TW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33892913"/>
                  </a:ext>
                </a:extLst>
              </a:tr>
              <a:tr h="2798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Habitat</a:t>
                      </a:r>
                      <a:endParaRPr lang="zh-TW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0.3649373</a:t>
                      </a:r>
                      <a:endParaRPr lang="zh-TW" altLang="en-US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750" marR="31750" marT="25400" marB="254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0.02803441</a:t>
                      </a:r>
                      <a:endParaRPr lang="zh-TW" altLang="en-US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750" marR="31750" marT="25400" marB="254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1.793473</a:t>
                      </a:r>
                      <a:endParaRPr lang="zh-TW" altLang="en-US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750" marR="31750" marT="25400" marB="254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0.1906</a:t>
                      </a:r>
                      <a:endParaRPr lang="zh-TW" altLang="en-US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750" marR="31750" marT="25400" marB="254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3543151"/>
                  </a:ext>
                </a:extLst>
              </a:tr>
              <a:tr h="2798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Season</a:t>
                      </a:r>
                      <a:endParaRPr lang="zh-TW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4.6696224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0.35871952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22.9487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0.0001 ***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46677894"/>
                  </a:ext>
                </a:extLst>
              </a:tr>
              <a:tr h="2798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Habitat:Season</a:t>
                      </a:r>
                      <a:endParaRPr lang="zh-TW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0.2506460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0.01925458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1.2318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0.2816 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95956294"/>
                  </a:ext>
                </a:extLst>
              </a:tr>
              <a:tr h="2798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Residual </a:t>
                      </a:r>
                      <a:endParaRPr lang="zh-TW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7.7322695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0.59399149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73650522"/>
                  </a:ext>
                </a:extLst>
              </a:tr>
              <a:tr h="2798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</a:t>
                      </a:r>
                      <a:endParaRPr lang="zh-TW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13.0174751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1.00000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20431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540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201880" y="265889"/>
            <a:ext cx="35632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err="1" smtClean="0"/>
              <a:t>Meiofauna_abundance</a:t>
            </a:r>
            <a:endParaRPr lang="zh-TW" altLang="en-US" sz="28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99397"/>
            <a:ext cx="5998733" cy="449905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3267" y="1899397"/>
            <a:ext cx="5998733" cy="449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88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201880" y="265889"/>
            <a:ext cx="31448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err="1" smtClean="0"/>
              <a:t>Meiofauna_biomass</a:t>
            </a:r>
            <a:endParaRPr lang="zh-TW" altLang="en-US" sz="28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280" y="1565031"/>
            <a:ext cx="6758351" cy="506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5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201880" y="265889"/>
            <a:ext cx="39273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err="1" smtClean="0"/>
              <a:t>Meiofauna_statistics</a:t>
            </a:r>
            <a:r>
              <a:rPr lang="zh-TW" altLang="en-US" sz="2800" dirty="0"/>
              <a:t> </a:t>
            </a:r>
            <a:r>
              <a:rPr lang="en-US" altLang="zh-TW" sz="2800" dirty="0" smtClean="0"/>
              <a:t>(OC)</a:t>
            </a:r>
            <a:endParaRPr lang="zh-TW" altLang="en-US" sz="28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056205"/>
              </p:ext>
            </p:extLst>
          </p:nvPr>
        </p:nvGraphicFramePr>
        <p:xfrm>
          <a:off x="1503561" y="977982"/>
          <a:ext cx="7542364" cy="4754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4330">
                  <a:extLst>
                    <a:ext uri="{9D8B030D-6E8A-4147-A177-3AD203B41FA5}">
                      <a16:colId xmlns:a16="http://schemas.microsoft.com/office/drawing/2014/main" val="3290913867"/>
                    </a:ext>
                  </a:extLst>
                </a:gridCol>
                <a:gridCol w="481330">
                  <a:extLst>
                    <a:ext uri="{9D8B030D-6E8A-4147-A177-3AD203B41FA5}">
                      <a16:colId xmlns:a16="http://schemas.microsoft.com/office/drawing/2014/main" val="546577140"/>
                    </a:ext>
                  </a:extLst>
                </a:gridCol>
                <a:gridCol w="1649730">
                  <a:extLst>
                    <a:ext uri="{9D8B030D-6E8A-4147-A177-3AD203B41FA5}">
                      <a16:colId xmlns:a16="http://schemas.microsoft.com/office/drawing/2014/main" val="3128370986"/>
                    </a:ext>
                  </a:extLst>
                </a:gridCol>
                <a:gridCol w="1503680">
                  <a:extLst>
                    <a:ext uri="{9D8B030D-6E8A-4147-A177-3AD203B41FA5}">
                      <a16:colId xmlns:a16="http://schemas.microsoft.com/office/drawing/2014/main" val="1377672510"/>
                    </a:ext>
                  </a:extLst>
                </a:gridCol>
                <a:gridCol w="982980">
                  <a:extLst>
                    <a:ext uri="{9D8B030D-6E8A-4147-A177-3AD203B41FA5}">
                      <a16:colId xmlns:a16="http://schemas.microsoft.com/office/drawing/2014/main" val="78929079"/>
                    </a:ext>
                  </a:extLst>
                </a:gridCol>
                <a:gridCol w="1300314">
                  <a:extLst>
                    <a:ext uri="{9D8B030D-6E8A-4147-A177-3AD203B41FA5}">
                      <a16:colId xmlns:a16="http://schemas.microsoft.com/office/drawing/2014/main" val="3815768599"/>
                    </a:ext>
                  </a:extLst>
                </a:gridCol>
              </a:tblGrid>
              <a:tr h="279898">
                <a:tc gridSpan="6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PERMDISP</a:t>
                      </a:r>
                      <a:endParaRPr lang="zh-TW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17212"/>
                  </a:ext>
                </a:extLst>
              </a:tr>
              <a:tr h="279898"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Df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Sum of squares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 squares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F-value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</a:t>
                      </a:r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(&gt;F)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18142154"/>
                  </a:ext>
                </a:extLst>
              </a:tr>
              <a:tr h="279898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Habitat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0.00083406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0.00083406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30.284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0.0001 ***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00405239"/>
                  </a:ext>
                </a:extLst>
              </a:tr>
              <a:tr h="279898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Residuals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0.00044066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0.00002754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12494606"/>
                  </a:ext>
                </a:extLst>
              </a:tr>
              <a:tr h="279898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Season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0.00116895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0.00058448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25.979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0.0001 ***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8945024"/>
                  </a:ext>
                </a:extLst>
              </a:tr>
              <a:tr h="2798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Residuals</a:t>
                      </a:r>
                      <a:endParaRPr lang="zh-TW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0.00033748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0.00002250 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64302921"/>
                  </a:ext>
                </a:extLst>
              </a:tr>
              <a:tr h="279898">
                <a:tc gridSpan="6"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PERMANOVA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175719"/>
                  </a:ext>
                </a:extLst>
              </a:tr>
              <a:tr h="337471"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Df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Sum of squares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R2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F-value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</a:t>
                      </a:r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(&gt;F)</a:t>
                      </a:r>
                      <a:endParaRPr lang="zh-TW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33892913"/>
                  </a:ext>
                </a:extLst>
              </a:tr>
              <a:tr h="2798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Habitat</a:t>
                      </a:r>
                      <a:endParaRPr lang="zh-TW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0.00047162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0.42492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23.711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0.0005 ***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3543151"/>
                  </a:ext>
                </a:extLst>
              </a:tr>
              <a:tr h="2798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Season</a:t>
                      </a:r>
                      <a:endParaRPr lang="zh-TW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0.00020614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0.18573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10.364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0.0171 *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46677894"/>
                  </a:ext>
                </a:extLst>
              </a:tr>
              <a:tr h="2798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Habitat:Season</a:t>
                      </a:r>
                      <a:endParaRPr lang="zh-TW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0.00027301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0.24598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13.726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0.0089 **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95956294"/>
                  </a:ext>
                </a:extLst>
              </a:tr>
              <a:tr h="2798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Residual </a:t>
                      </a:r>
                      <a:endParaRPr lang="zh-TW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0.00015912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0.14337 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73650522"/>
                  </a:ext>
                </a:extLst>
              </a:tr>
              <a:tr h="2798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</a:t>
                      </a:r>
                      <a:endParaRPr lang="zh-TW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0.00110989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1.00000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20431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295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201880" y="265889"/>
            <a:ext cx="9653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SCOC</a:t>
            </a:r>
            <a:endParaRPr lang="zh-TW" altLang="en-US" sz="28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486" y="265889"/>
            <a:ext cx="7028274" cy="527120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77161652"/>
                  </p:ext>
                </p:extLst>
              </p:nvPr>
            </p:nvGraphicFramePr>
            <p:xfrm>
              <a:off x="740230" y="5537095"/>
              <a:ext cx="10944495" cy="118872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325433">
                      <a:extLst>
                        <a:ext uri="{9D8B030D-6E8A-4147-A177-3AD203B41FA5}">
                          <a16:colId xmlns:a16="http://schemas.microsoft.com/office/drawing/2014/main" val="349040743"/>
                        </a:ext>
                      </a:extLst>
                    </a:gridCol>
                    <a:gridCol w="3206354">
                      <a:extLst>
                        <a:ext uri="{9D8B030D-6E8A-4147-A177-3AD203B41FA5}">
                          <a16:colId xmlns:a16="http://schemas.microsoft.com/office/drawing/2014/main" val="2956442999"/>
                        </a:ext>
                      </a:extLst>
                    </a:gridCol>
                    <a:gridCol w="3206354">
                      <a:extLst>
                        <a:ext uri="{9D8B030D-6E8A-4147-A177-3AD203B41FA5}">
                          <a16:colId xmlns:a16="http://schemas.microsoft.com/office/drawing/2014/main" val="2022377535"/>
                        </a:ext>
                      </a:extLst>
                    </a:gridCol>
                    <a:gridCol w="3206354">
                      <a:extLst>
                        <a:ext uri="{9D8B030D-6E8A-4147-A177-3AD203B41FA5}">
                          <a16:colId xmlns:a16="http://schemas.microsoft.com/office/drawing/2014/main" val="3246038711"/>
                        </a:ext>
                      </a:extLst>
                    </a:gridCol>
                  </a:tblGrid>
                  <a:tr h="2845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Station</a:t>
                          </a:r>
                          <a:endParaRPr lang="zh-TW" alt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TOU</a:t>
                          </a:r>
                          <a:endParaRPr lang="zh-TW" alt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20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DOU</a:t>
                          </a:r>
                          <a:endParaRPr lang="zh-TW" altLang="en-US" sz="2000" b="0" dirty="0" smtClean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20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BMU</a:t>
                          </a:r>
                          <a:endParaRPr lang="zh-TW" altLang="en-US" sz="2000" b="0" dirty="0" smtClean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53836970"/>
                      </a:ext>
                    </a:extLst>
                  </a:tr>
                  <a:tr h="39046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20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GC1</a:t>
                          </a:r>
                          <a:endParaRPr lang="zh-TW" alt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72.58901</a:t>
                          </a:r>
                          <a:r>
                            <a:rPr lang="en-US" altLang="zh-TW" sz="20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zh-TW" sz="20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TW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16.603905</a:t>
                          </a:r>
                          <a:endParaRPr lang="zh-TW" alt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19.80919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zh-TW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22.72966</a:t>
                          </a:r>
                          <a:endParaRPr lang="zh-TW" alt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62.34343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zh-TW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45.86694</a:t>
                          </a:r>
                          <a:endParaRPr lang="zh-TW" alt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56497944"/>
                      </a:ext>
                    </a:extLst>
                  </a:tr>
                  <a:tr h="39046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20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GS1</a:t>
                          </a:r>
                          <a:endParaRPr lang="zh-TW" alt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20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53.37575</a:t>
                          </a:r>
                          <a:r>
                            <a:rPr lang="zh-TW" altLang="en-US" sz="20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zh-TW" altLang="en-US" sz="20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TW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4.061608</a:t>
                          </a:r>
                          <a:endParaRPr lang="zh-TW" alt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11.67663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zh-TW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8.148866</a:t>
                          </a:r>
                          <a:endParaRPr lang="zh-TW" alt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62.01101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zh-TW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40.56152</a:t>
                          </a:r>
                          <a:endParaRPr lang="zh-TW" alt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142183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77161652"/>
                  </p:ext>
                </p:extLst>
              </p:nvPr>
            </p:nvGraphicFramePr>
            <p:xfrm>
              <a:off x="740230" y="5537095"/>
              <a:ext cx="10944495" cy="118872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325433">
                      <a:extLst>
                        <a:ext uri="{9D8B030D-6E8A-4147-A177-3AD203B41FA5}">
                          <a16:colId xmlns:a16="http://schemas.microsoft.com/office/drawing/2014/main" val="349040743"/>
                        </a:ext>
                      </a:extLst>
                    </a:gridCol>
                    <a:gridCol w="3206354">
                      <a:extLst>
                        <a:ext uri="{9D8B030D-6E8A-4147-A177-3AD203B41FA5}">
                          <a16:colId xmlns:a16="http://schemas.microsoft.com/office/drawing/2014/main" val="2956442999"/>
                        </a:ext>
                      </a:extLst>
                    </a:gridCol>
                    <a:gridCol w="3206354">
                      <a:extLst>
                        <a:ext uri="{9D8B030D-6E8A-4147-A177-3AD203B41FA5}">
                          <a16:colId xmlns:a16="http://schemas.microsoft.com/office/drawing/2014/main" val="2022377535"/>
                        </a:ext>
                      </a:extLst>
                    </a:gridCol>
                    <a:gridCol w="3206354">
                      <a:extLst>
                        <a:ext uri="{9D8B030D-6E8A-4147-A177-3AD203B41FA5}">
                          <a16:colId xmlns:a16="http://schemas.microsoft.com/office/drawing/2014/main" val="3246038711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Station</a:t>
                          </a:r>
                          <a:endParaRPr lang="zh-TW" alt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TOU</a:t>
                          </a:r>
                          <a:endParaRPr lang="zh-TW" alt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20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DOU</a:t>
                          </a:r>
                          <a:endParaRPr lang="zh-TW" altLang="en-US" sz="2000" b="0" dirty="0" smtClean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20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BMU</a:t>
                          </a:r>
                          <a:endParaRPr lang="zh-TW" altLang="en-US" sz="2000" b="0" dirty="0" smtClean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5383697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20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GC1</a:t>
                          </a:r>
                          <a:endParaRPr lang="zh-TW" alt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1635" t="-106061" r="-200380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41635" t="-106061" r="-100380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41635" t="-106061" r="-380" b="-1242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5649794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20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GS1</a:t>
                          </a:r>
                          <a:endParaRPr lang="zh-TW" alt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1635" t="-209231" r="-200380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41635" t="-209231" r="-100380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41635" t="-209231" r="-380" b="-261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142183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54877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407" y="390953"/>
            <a:ext cx="7504981" cy="544057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130724" y="5943926"/>
            <a:ext cx="76084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800">
              <a:spcAft>
                <a:spcPts val="0"/>
              </a:spcAft>
            </a:pPr>
            <a:r>
              <a:rPr lang="en-US" altLang="zh-TW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Figure.1 </a:t>
            </a:r>
            <a:r>
              <a:rPr lang="en-US" altLang="zh-TW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map of sampling stations of the upper </a:t>
            </a:r>
            <a:r>
              <a:rPr lang="en-US" altLang="zh-TW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Gaoping</a:t>
            </a:r>
            <a:r>
              <a:rPr lang="en-US" altLang="zh-TW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Submarine Canyon (GC1) and </a:t>
            </a:r>
            <a:r>
              <a:rPr lang="en-US" altLang="zh-TW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Gaoping</a:t>
            </a:r>
            <a:r>
              <a:rPr lang="en-US" altLang="zh-TW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Slope (GS1).</a:t>
            </a:r>
            <a:endParaRPr lang="zh-TW" altLang="zh-TW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54450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2477561"/>
              </p:ext>
            </p:extLst>
          </p:nvPr>
        </p:nvGraphicFramePr>
        <p:xfrm>
          <a:off x="545617" y="960565"/>
          <a:ext cx="11228371" cy="4754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18152">
                  <a:extLst>
                    <a:ext uri="{9D8B030D-6E8A-4147-A177-3AD203B41FA5}">
                      <a16:colId xmlns:a16="http://schemas.microsoft.com/office/drawing/2014/main" val="3290913867"/>
                    </a:ext>
                  </a:extLst>
                </a:gridCol>
                <a:gridCol w="716559">
                  <a:extLst>
                    <a:ext uri="{9D8B030D-6E8A-4147-A177-3AD203B41FA5}">
                      <a16:colId xmlns:a16="http://schemas.microsoft.com/office/drawing/2014/main" val="546577140"/>
                    </a:ext>
                  </a:extLst>
                </a:gridCol>
                <a:gridCol w="2455965">
                  <a:extLst>
                    <a:ext uri="{9D8B030D-6E8A-4147-A177-3AD203B41FA5}">
                      <a16:colId xmlns:a16="http://schemas.microsoft.com/office/drawing/2014/main" val="3128370986"/>
                    </a:ext>
                  </a:extLst>
                </a:gridCol>
                <a:gridCol w="2238539">
                  <a:extLst>
                    <a:ext uri="{9D8B030D-6E8A-4147-A177-3AD203B41FA5}">
                      <a16:colId xmlns:a16="http://schemas.microsoft.com/office/drawing/2014/main" val="1377672510"/>
                    </a:ext>
                  </a:extLst>
                </a:gridCol>
                <a:gridCol w="1463369">
                  <a:extLst>
                    <a:ext uri="{9D8B030D-6E8A-4147-A177-3AD203B41FA5}">
                      <a16:colId xmlns:a16="http://schemas.microsoft.com/office/drawing/2014/main" val="78929079"/>
                    </a:ext>
                  </a:extLst>
                </a:gridCol>
                <a:gridCol w="1935787">
                  <a:extLst>
                    <a:ext uri="{9D8B030D-6E8A-4147-A177-3AD203B41FA5}">
                      <a16:colId xmlns:a16="http://schemas.microsoft.com/office/drawing/2014/main" val="3815768599"/>
                    </a:ext>
                  </a:extLst>
                </a:gridCol>
              </a:tblGrid>
              <a:tr h="279898">
                <a:tc gridSpan="6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PERMDISP</a:t>
                      </a:r>
                      <a:endParaRPr lang="zh-TW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17212"/>
                  </a:ext>
                </a:extLst>
              </a:tr>
              <a:tr h="279898"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Df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Sum of squares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 squares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F-value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</a:t>
                      </a:r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(&gt;F)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18142154"/>
                  </a:ext>
                </a:extLst>
              </a:tr>
              <a:tr h="279898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Habitat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0.00083406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0.00083406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30.284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0.0001 ***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00405239"/>
                  </a:ext>
                </a:extLst>
              </a:tr>
              <a:tr h="279898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Residuals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0.00044066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0.00002754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12494606"/>
                  </a:ext>
                </a:extLst>
              </a:tr>
              <a:tr h="279898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Season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0.00116895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0.00058448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25.979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0.0001 ***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8945024"/>
                  </a:ext>
                </a:extLst>
              </a:tr>
              <a:tr h="2798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Residuals</a:t>
                      </a:r>
                      <a:endParaRPr lang="zh-TW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0.00033748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0.00002250 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64302921"/>
                  </a:ext>
                </a:extLst>
              </a:tr>
              <a:tr h="279898">
                <a:tc gridSpan="6"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PERMANOVA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175719"/>
                  </a:ext>
                </a:extLst>
              </a:tr>
              <a:tr h="337471"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Df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Sum of squares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R2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F-value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</a:t>
                      </a:r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(&gt;F)</a:t>
                      </a:r>
                      <a:endParaRPr lang="zh-TW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33892913"/>
                  </a:ext>
                </a:extLst>
              </a:tr>
              <a:tr h="2798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Habitat</a:t>
                      </a:r>
                      <a:endParaRPr lang="zh-TW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0.00047162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0.42492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23.711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0.0005 ***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3543151"/>
                  </a:ext>
                </a:extLst>
              </a:tr>
              <a:tr h="2798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Season</a:t>
                      </a:r>
                      <a:endParaRPr lang="zh-TW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0.00020614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0.18573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10.364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0.0171 *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46677894"/>
                  </a:ext>
                </a:extLst>
              </a:tr>
              <a:tr h="2798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Habitat:Season</a:t>
                      </a:r>
                      <a:endParaRPr lang="zh-TW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0.00027301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0.24598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13.726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0.0089 **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95956294"/>
                  </a:ext>
                </a:extLst>
              </a:tr>
              <a:tr h="2798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Residual </a:t>
                      </a:r>
                      <a:endParaRPr lang="zh-TW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0.00015912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0.14337 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73650522"/>
                  </a:ext>
                </a:extLst>
              </a:tr>
              <a:tr h="2798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</a:t>
                      </a:r>
                      <a:endParaRPr lang="zh-TW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0.00110989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1.00000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2043134"/>
                  </a:ext>
                </a:extLst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201880" y="265889"/>
            <a:ext cx="817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TOU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6168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6176930"/>
              </p:ext>
            </p:extLst>
          </p:nvPr>
        </p:nvGraphicFramePr>
        <p:xfrm>
          <a:off x="638858" y="1021525"/>
          <a:ext cx="11228371" cy="4754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18152">
                  <a:extLst>
                    <a:ext uri="{9D8B030D-6E8A-4147-A177-3AD203B41FA5}">
                      <a16:colId xmlns:a16="http://schemas.microsoft.com/office/drawing/2014/main" val="3290913867"/>
                    </a:ext>
                  </a:extLst>
                </a:gridCol>
                <a:gridCol w="716559">
                  <a:extLst>
                    <a:ext uri="{9D8B030D-6E8A-4147-A177-3AD203B41FA5}">
                      <a16:colId xmlns:a16="http://schemas.microsoft.com/office/drawing/2014/main" val="546577140"/>
                    </a:ext>
                  </a:extLst>
                </a:gridCol>
                <a:gridCol w="2455965">
                  <a:extLst>
                    <a:ext uri="{9D8B030D-6E8A-4147-A177-3AD203B41FA5}">
                      <a16:colId xmlns:a16="http://schemas.microsoft.com/office/drawing/2014/main" val="3128370986"/>
                    </a:ext>
                  </a:extLst>
                </a:gridCol>
                <a:gridCol w="2238539">
                  <a:extLst>
                    <a:ext uri="{9D8B030D-6E8A-4147-A177-3AD203B41FA5}">
                      <a16:colId xmlns:a16="http://schemas.microsoft.com/office/drawing/2014/main" val="1377672510"/>
                    </a:ext>
                  </a:extLst>
                </a:gridCol>
                <a:gridCol w="1463369">
                  <a:extLst>
                    <a:ext uri="{9D8B030D-6E8A-4147-A177-3AD203B41FA5}">
                      <a16:colId xmlns:a16="http://schemas.microsoft.com/office/drawing/2014/main" val="78929079"/>
                    </a:ext>
                  </a:extLst>
                </a:gridCol>
                <a:gridCol w="1935787">
                  <a:extLst>
                    <a:ext uri="{9D8B030D-6E8A-4147-A177-3AD203B41FA5}">
                      <a16:colId xmlns:a16="http://schemas.microsoft.com/office/drawing/2014/main" val="3815768599"/>
                    </a:ext>
                  </a:extLst>
                </a:gridCol>
              </a:tblGrid>
              <a:tr h="279898">
                <a:tc gridSpan="6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PERMDISP</a:t>
                      </a:r>
                      <a:endParaRPr lang="zh-TW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17212"/>
                  </a:ext>
                </a:extLst>
              </a:tr>
              <a:tr h="279898"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Df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Sum of squares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 squares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F-value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</a:t>
                      </a:r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(&gt;F)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18142154"/>
                  </a:ext>
                </a:extLst>
              </a:tr>
              <a:tr h="279898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Habitat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0.00083406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0.00083406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30.284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0.0001 ***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00405239"/>
                  </a:ext>
                </a:extLst>
              </a:tr>
              <a:tr h="279898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Residuals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0.00044066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0.00002754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12494606"/>
                  </a:ext>
                </a:extLst>
              </a:tr>
              <a:tr h="279898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Season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0.00116895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0.00058448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25.979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0.0001 ***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8945024"/>
                  </a:ext>
                </a:extLst>
              </a:tr>
              <a:tr h="2798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Residuals</a:t>
                      </a:r>
                      <a:endParaRPr lang="zh-TW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0.00033748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0.00002250 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64302921"/>
                  </a:ext>
                </a:extLst>
              </a:tr>
              <a:tr h="279898">
                <a:tc gridSpan="6"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PERMANOVA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175719"/>
                  </a:ext>
                </a:extLst>
              </a:tr>
              <a:tr h="337471"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Df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Sum of squares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R2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F-value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</a:t>
                      </a:r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(&gt;F)</a:t>
                      </a:r>
                      <a:endParaRPr lang="zh-TW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33892913"/>
                  </a:ext>
                </a:extLst>
              </a:tr>
              <a:tr h="2798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Habitat</a:t>
                      </a:r>
                      <a:endParaRPr lang="zh-TW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0.00047162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0.42492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23.711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0.0005 ***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3543151"/>
                  </a:ext>
                </a:extLst>
              </a:tr>
              <a:tr h="2798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Season</a:t>
                      </a:r>
                      <a:endParaRPr lang="zh-TW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0.00020614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0.18573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10.364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0.0171 *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46677894"/>
                  </a:ext>
                </a:extLst>
              </a:tr>
              <a:tr h="2798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Habitat:Season</a:t>
                      </a:r>
                      <a:endParaRPr lang="zh-TW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0.00027301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0.24598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13.726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0.0089 **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95956294"/>
                  </a:ext>
                </a:extLst>
              </a:tr>
              <a:tr h="2798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Residual </a:t>
                      </a:r>
                      <a:endParaRPr lang="zh-TW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0.00015912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0.14337 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73650522"/>
                  </a:ext>
                </a:extLst>
              </a:tr>
              <a:tr h="2798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</a:t>
                      </a:r>
                      <a:endParaRPr lang="zh-TW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0.00110989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1.00000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2043134"/>
                  </a:ext>
                </a:extLst>
              </a:tr>
            </a:tbl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201880" y="265889"/>
            <a:ext cx="873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DOU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8323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751845"/>
              </p:ext>
            </p:extLst>
          </p:nvPr>
        </p:nvGraphicFramePr>
        <p:xfrm>
          <a:off x="519491" y="977982"/>
          <a:ext cx="11228371" cy="4754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18152">
                  <a:extLst>
                    <a:ext uri="{9D8B030D-6E8A-4147-A177-3AD203B41FA5}">
                      <a16:colId xmlns:a16="http://schemas.microsoft.com/office/drawing/2014/main" val="3290913867"/>
                    </a:ext>
                  </a:extLst>
                </a:gridCol>
                <a:gridCol w="716559">
                  <a:extLst>
                    <a:ext uri="{9D8B030D-6E8A-4147-A177-3AD203B41FA5}">
                      <a16:colId xmlns:a16="http://schemas.microsoft.com/office/drawing/2014/main" val="546577140"/>
                    </a:ext>
                  </a:extLst>
                </a:gridCol>
                <a:gridCol w="2455965">
                  <a:extLst>
                    <a:ext uri="{9D8B030D-6E8A-4147-A177-3AD203B41FA5}">
                      <a16:colId xmlns:a16="http://schemas.microsoft.com/office/drawing/2014/main" val="3128370986"/>
                    </a:ext>
                  </a:extLst>
                </a:gridCol>
                <a:gridCol w="2238539">
                  <a:extLst>
                    <a:ext uri="{9D8B030D-6E8A-4147-A177-3AD203B41FA5}">
                      <a16:colId xmlns:a16="http://schemas.microsoft.com/office/drawing/2014/main" val="1377672510"/>
                    </a:ext>
                  </a:extLst>
                </a:gridCol>
                <a:gridCol w="1463369">
                  <a:extLst>
                    <a:ext uri="{9D8B030D-6E8A-4147-A177-3AD203B41FA5}">
                      <a16:colId xmlns:a16="http://schemas.microsoft.com/office/drawing/2014/main" val="78929079"/>
                    </a:ext>
                  </a:extLst>
                </a:gridCol>
                <a:gridCol w="1935787">
                  <a:extLst>
                    <a:ext uri="{9D8B030D-6E8A-4147-A177-3AD203B41FA5}">
                      <a16:colId xmlns:a16="http://schemas.microsoft.com/office/drawing/2014/main" val="3815768599"/>
                    </a:ext>
                  </a:extLst>
                </a:gridCol>
              </a:tblGrid>
              <a:tr h="279898">
                <a:tc gridSpan="6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PERMDISP</a:t>
                      </a:r>
                      <a:endParaRPr lang="zh-TW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17212"/>
                  </a:ext>
                </a:extLst>
              </a:tr>
              <a:tr h="279898"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Df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Sum of squares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 squares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F-value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</a:t>
                      </a:r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(&gt;F)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18142154"/>
                  </a:ext>
                </a:extLst>
              </a:tr>
              <a:tr h="279898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Habitat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0.00083406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0.00083406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30.284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0.0001 ***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00405239"/>
                  </a:ext>
                </a:extLst>
              </a:tr>
              <a:tr h="279898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Residuals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0.00044066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0.00002754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12494606"/>
                  </a:ext>
                </a:extLst>
              </a:tr>
              <a:tr h="279898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Season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0.00116895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0.00058448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25.979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0.0001 ***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8945024"/>
                  </a:ext>
                </a:extLst>
              </a:tr>
              <a:tr h="2798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Residuals</a:t>
                      </a:r>
                      <a:endParaRPr lang="zh-TW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0.00033748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0.00002250 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64302921"/>
                  </a:ext>
                </a:extLst>
              </a:tr>
              <a:tr h="279898">
                <a:tc gridSpan="6"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PERMANOVA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175719"/>
                  </a:ext>
                </a:extLst>
              </a:tr>
              <a:tr h="337471"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Df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Sum of squares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R2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F-value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</a:t>
                      </a:r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(&gt;F)</a:t>
                      </a:r>
                      <a:endParaRPr lang="zh-TW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33892913"/>
                  </a:ext>
                </a:extLst>
              </a:tr>
              <a:tr h="2798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Habitat</a:t>
                      </a:r>
                      <a:endParaRPr lang="zh-TW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0.00047162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0.42492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23.711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0.0005 ***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3543151"/>
                  </a:ext>
                </a:extLst>
              </a:tr>
              <a:tr h="2798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Season</a:t>
                      </a:r>
                      <a:endParaRPr lang="zh-TW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0.00020614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0.18573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10.364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0.0171 *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46677894"/>
                  </a:ext>
                </a:extLst>
              </a:tr>
              <a:tr h="2798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Habitat:Season</a:t>
                      </a:r>
                      <a:endParaRPr lang="zh-TW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0.00027301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0.24598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13.726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0.0089 **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95956294"/>
                  </a:ext>
                </a:extLst>
              </a:tr>
              <a:tr h="2798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Residual </a:t>
                      </a:r>
                      <a:endParaRPr lang="zh-TW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0.00015912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0.14337 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73650522"/>
                  </a:ext>
                </a:extLst>
              </a:tr>
              <a:tr h="2798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</a:t>
                      </a:r>
                      <a:endParaRPr lang="zh-TW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0.00110989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1.00000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2043134"/>
                  </a:ext>
                </a:extLst>
              </a:tr>
            </a:tbl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201880" y="265889"/>
            <a:ext cx="8483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BOU</a:t>
            </a:r>
          </a:p>
        </p:txBody>
      </p:sp>
    </p:spTree>
    <p:extLst>
      <p:ext uri="{BB962C8B-B14F-4D97-AF65-F5344CB8AC3E}">
        <p14:creationId xmlns:p14="http://schemas.microsoft.com/office/powerpoint/2010/main" val="3571772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246267" y="133487"/>
            <a:ext cx="38062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A table for turnover rate</a:t>
            </a:r>
            <a:endParaRPr lang="zh-TW" altLang="en-US" sz="2800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9221992"/>
              </p:ext>
            </p:extLst>
          </p:nvPr>
        </p:nvGraphicFramePr>
        <p:xfrm>
          <a:off x="976544" y="1598518"/>
          <a:ext cx="9922837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0400">
                  <a:extLst>
                    <a:ext uri="{9D8B030D-6E8A-4147-A177-3AD203B41FA5}">
                      <a16:colId xmlns:a16="http://schemas.microsoft.com/office/drawing/2014/main" val="2826792107"/>
                    </a:ext>
                  </a:extLst>
                </a:gridCol>
                <a:gridCol w="1605788">
                  <a:extLst>
                    <a:ext uri="{9D8B030D-6E8A-4147-A177-3AD203B41FA5}">
                      <a16:colId xmlns:a16="http://schemas.microsoft.com/office/drawing/2014/main" val="2247251696"/>
                    </a:ext>
                  </a:extLst>
                </a:gridCol>
                <a:gridCol w="1885061">
                  <a:extLst>
                    <a:ext uri="{9D8B030D-6E8A-4147-A177-3AD203B41FA5}">
                      <a16:colId xmlns:a16="http://schemas.microsoft.com/office/drawing/2014/main" val="951453557"/>
                    </a:ext>
                  </a:extLst>
                </a:gridCol>
                <a:gridCol w="2672080">
                  <a:extLst>
                    <a:ext uri="{9D8B030D-6E8A-4147-A177-3AD203B41FA5}">
                      <a16:colId xmlns:a16="http://schemas.microsoft.com/office/drawing/2014/main" val="323009042"/>
                    </a:ext>
                  </a:extLst>
                </a:gridCol>
                <a:gridCol w="2849508">
                  <a:extLst>
                    <a:ext uri="{9D8B030D-6E8A-4147-A177-3AD203B41FA5}">
                      <a16:colId xmlns:a16="http://schemas.microsoft.com/office/drawing/2014/main" val="13037638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Station</a:t>
                      </a:r>
                      <a:endParaRPr lang="zh-TW" altLang="en-US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TOU/</a:t>
                      </a:r>
                      <a:r>
                        <a:rPr lang="en-US" altLang="zh-TW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OC</a:t>
                      </a:r>
                      <a:r>
                        <a:rPr lang="en-US" altLang="zh-TW" baseline="-2500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zh-TW" altLang="en-US" baseline="-25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DOU/</a:t>
                      </a:r>
                      <a:r>
                        <a:rPr lang="en-US" altLang="zh-TW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OC</a:t>
                      </a:r>
                      <a:r>
                        <a:rPr lang="en-US" altLang="zh-TW" baseline="-2500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bacteria</a:t>
                      </a:r>
                      <a:endParaRPr lang="zh-TW" altLang="en-US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BOU/OC</a:t>
                      </a:r>
                      <a:r>
                        <a:rPr lang="en-US" altLang="zh-TW" baseline="-25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TW" baseline="-2500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meiofauna+macrofauna</a:t>
                      </a:r>
                      <a:r>
                        <a:rPr lang="en-US" altLang="zh-TW" baseline="-25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TW" altLang="en-US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</a:t>
                      </a:r>
                      <a:endParaRPr lang="zh-TW" altLang="en-US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5820959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GC1</a:t>
                      </a:r>
                      <a:endParaRPr lang="zh-TW" altLang="en-US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0.0002</a:t>
                      </a:r>
                      <a:endParaRPr lang="zh-TW" altLang="en-US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0.3033</a:t>
                      </a:r>
                      <a:endParaRPr lang="zh-TW" altLang="en-US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12.1291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Direct</a:t>
                      </a:r>
                      <a:r>
                        <a:rPr lang="en-US" altLang="zh-TW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measurement</a:t>
                      </a:r>
                      <a:endParaRPr lang="zh-TW" altLang="en-US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6942643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0.000044</a:t>
                      </a:r>
                      <a:endParaRPr lang="zh-TW" altLang="en-US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0.231722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0.022400</a:t>
                      </a:r>
                      <a:endParaRPr lang="zh-TW" altLang="en-US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 results</a:t>
                      </a:r>
                      <a:endParaRPr lang="zh-TW" altLang="en-US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3137222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GS1</a:t>
                      </a:r>
                      <a:endParaRPr lang="zh-TW" altLang="en-US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0.0001</a:t>
                      </a:r>
                      <a:endParaRPr lang="zh-TW" altLang="en-US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0.2728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0.5459</a:t>
                      </a:r>
                      <a:endParaRPr lang="zh-TW" altLang="en-US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Direct</a:t>
                      </a:r>
                      <a:r>
                        <a:rPr lang="en-US" altLang="zh-TW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measurement</a:t>
                      </a:r>
                      <a:endParaRPr lang="zh-TW" altLang="en-US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44338771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0.000027</a:t>
                      </a:r>
                      <a:endParaRPr lang="zh-TW" altLang="en-US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0.269328</a:t>
                      </a:r>
                      <a:endParaRPr lang="zh-TW" altLang="en-US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0.023773</a:t>
                      </a:r>
                      <a:endParaRPr lang="zh-TW" altLang="en-US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 results</a:t>
                      </a:r>
                      <a:endParaRPr lang="zh-TW" altLang="en-US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9985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463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415" y="1059870"/>
            <a:ext cx="4572000" cy="457200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935" y="1059870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27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08" y="3445730"/>
            <a:ext cx="2514600" cy="309562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7308" y="540605"/>
            <a:ext cx="5076825" cy="581025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201880" y="265889"/>
            <a:ext cx="28237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LIM result for GC1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491818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610" y="3462982"/>
            <a:ext cx="2514600" cy="3095625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210" y="557857"/>
            <a:ext cx="5076825" cy="5810250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201880" y="265889"/>
            <a:ext cx="27980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LIM result for GS1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691069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5545898"/>
              </p:ext>
            </p:extLst>
          </p:nvPr>
        </p:nvGraphicFramePr>
        <p:xfrm>
          <a:off x="6826282" y="562912"/>
          <a:ext cx="5008665" cy="2494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16826">
                  <a:extLst>
                    <a:ext uri="{9D8B030D-6E8A-4147-A177-3AD203B41FA5}">
                      <a16:colId xmlns:a16="http://schemas.microsoft.com/office/drawing/2014/main" val="880187939"/>
                    </a:ext>
                  </a:extLst>
                </a:gridCol>
                <a:gridCol w="1193075">
                  <a:extLst>
                    <a:ext uri="{9D8B030D-6E8A-4147-A177-3AD203B41FA5}">
                      <a16:colId xmlns:a16="http://schemas.microsoft.com/office/drawing/2014/main" val="1931399965"/>
                    </a:ext>
                  </a:extLst>
                </a:gridCol>
                <a:gridCol w="2098764">
                  <a:extLst>
                    <a:ext uri="{9D8B030D-6E8A-4147-A177-3AD203B41FA5}">
                      <a16:colId xmlns:a16="http://schemas.microsoft.com/office/drawing/2014/main" val="14848083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Network indices</a:t>
                      </a:r>
                      <a:endParaRPr lang="zh-TW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Fraction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Significance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6748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T..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0.9987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*** (GC1&gt;GS1)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4769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TST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0.9623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*** (GC1&gt;GS1)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1838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TSTC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0.2926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5190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FCI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0.1034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6723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AMI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0.2963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21811292"/>
                  </a:ext>
                </a:extLst>
              </a:tr>
            </a:tbl>
          </a:graphicData>
        </a:graphic>
      </p:graphicFrame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90" y="439783"/>
            <a:ext cx="6418217" cy="6418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0329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061" y="529320"/>
            <a:ext cx="6095328" cy="6095328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 flipH="1">
            <a:off x="3230879" y="5373187"/>
            <a:ext cx="488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0.1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 flipH="1">
            <a:off x="4019006" y="5373187"/>
            <a:ext cx="488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 flipH="1">
            <a:off x="2592805" y="5373187"/>
            <a:ext cx="638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0.01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 flipH="1">
            <a:off x="1846552" y="5364477"/>
            <a:ext cx="765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0.001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 flipH="1">
            <a:off x="218049" y="5376756"/>
            <a:ext cx="765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0?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16042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9965" y="226992"/>
            <a:ext cx="529633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5/5</a:t>
            </a:r>
            <a:r>
              <a:rPr lang="zh-TW" altLang="en-US" dirty="0" smtClean="0"/>
              <a:t>討論</a:t>
            </a:r>
            <a:endParaRPr lang="en-US" altLang="zh-TW" dirty="0" smtClean="0"/>
          </a:p>
          <a:p>
            <a:r>
              <a:rPr lang="en-US" altLang="zh-TW" dirty="0" smtClean="0"/>
              <a:t>Method:</a:t>
            </a:r>
          </a:p>
          <a:p>
            <a:r>
              <a:rPr lang="zh-TW" altLang="en-US" dirty="0" smtClean="0">
                <a:solidFill>
                  <a:srgbClr val="FF0000"/>
                </a:solidFill>
              </a:rPr>
              <a:t>改動</a:t>
            </a:r>
            <a:r>
              <a:rPr lang="zh-TW" altLang="en-US" dirty="0">
                <a:solidFill>
                  <a:srgbClr val="FF0000"/>
                </a:solidFill>
              </a:rPr>
              <a:t>統計方法(maybe無母數多factor</a:t>
            </a:r>
            <a:r>
              <a:rPr lang="zh-TW" altLang="en-US" dirty="0" smtClean="0">
                <a:solidFill>
                  <a:srgbClr val="FF0000"/>
                </a:solidFill>
              </a:rPr>
              <a:t>)</a:t>
            </a:r>
            <a:r>
              <a:rPr lang="en-US" altLang="zh-TW" dirty="0" smtClean="0"/>
              <a:t>-&gt;</a:t>
            </a:r>
            <a:r>
              <a:rPr lang="zh-TW" altLang="en-US" dirty="0" smtClean="0"/>
              <a:t>需補上考慮</a:t>
            </a:r>
            <a:r>
              <a:rPr lang="zh-TW" altLang="en-US" dirty="0"/>
              <a:t>seasonality 的原因</a:t>
            </a:r>
          </a:p>
          <a:p>
            <a:r>
              <a:rPr lang="zh-TW" altLang="en-US" dirty="0">
                <a:solidFill>
                  <a:srgbClr val="FF0000"/>
                </a:solidFill>
              </a:rPr>
              <a:t>2. turnover </a:t>
            </a:r>
            <a:r>
              <a:rPr lang="zh-TW" altLang="en-US" dirty="0" smtClean="0">
                <a:solidFill>
                  <a:srgbClr val="FF0000"/>
                </a:solidFill>
              </a:rPr>
              <a:t>rate</a:t>
            </a:r>
            <a:r>
              <a:rPr lang="en-US" altLang="zh-TW" dirty="0" smtClean="0">
                <a:solidFill>
                  <a:srgbClr val="FF0000"/>
                </a:solidFill>
              </a:rPr>
              <a:t>-&gt;</a:t>
            </a:r>
            <a:r>
              <a:rPr lang="zh-TW" altLang="en-US" dirty="0" smtClean="0">
                <a:solidFill>
                  <a:srgbClr val="FF0000"/>
                </a:solidFill>
              </a:rPr>
              <a:t>可做看看但不一定要放</a:t>
            </a:r>
            <a:endParaRPr lang="zh-TW" altLang="en-US" dirty="0">
              <a:solidFill>
                <a:srgbClr val="FF0000"/>
              </a:solidFill>
            </a:endParaRPr>
          </a:p>
          <a:p>
            <a:r>
              <a:rPr lang="zh-TW" altLang="en-US" dirty="0">
                <a:solidFill>
                  <a:srgbClr val="FF0000"/>
                </a:solidFill>
              </a:rPr>
              <a:t>SCOC/OC (Rowe)</a:t>
            </a:r>
          </a:p>
          <a:p>
            <a:r>
              <a:rPr lang="zh-TW" altLang="en-US" dirty="0">
                <a:solidFill>
                  <a:srgbClr val="FF0000"/>
                </a:solidFill>
              </a:rPr>
              <a:t>做法:比較實測跟model值</a:t>
            </a:r>
          </a:p>
          <a:p>
            <a:r>
              <a:rPr lang="zh-TW" altLang="en-US" dirty="0">
                <a:solidFill>
                  <a:srgbClr val="FF0000"/>
                </a:solidFill>
              </a:rPr>
              <a:t>DOU/</a:t>
            </a:r>
            <a:r>
              <a:rPr lang="zh-TW" altLang="en-US" dirty="0" smtClean="0">
                <a:solidFill>
                  <a:srgbClr val="FF0000"/>
                </a:solidFill>
              </a:rPr>
              <a:t>細菌</a:t>
            </a:r>
            <a:r>
              <a:rPr lang="en-US" altLang="zh-TW" dirty="0" smtClean="0">
                <a:solidFill>
                  <a:srgbClr val="FF0000"/>
                </a:solidFill>
              </a:rPr>
              <a:t>; </a:t>
            </a:r>
            <a:r>
              <a:rPr lang="zh-TW" altLang="en-US" dirty="0" smtClean="0">
                <a:solidFill>
                  <a:srgbClr val="FF0000"/>
                </a:solidFill>
              </a:rPr>
              <a:t>B</a:t>
            </a:r>
            <a:r>
              <a:rPr lang="zh-TW" altLang="en-US" dirty="0">
                <a:solidFill>
                  <a:srgbClr val="FF0000"/>
                </a:solidFill>
              </a:rPr>
              <a:t>OU/(macro+meio</a:t>
            </a:r>
            <a:r>
              <a:rPr lang="zh-TW" altLang="en-US" dirty="0" smtClean="0">
                <a:solidFill>
                  <a:srgbClr val="FF0000"/>
                </a:solidFill>
              </a:rPr>
              <a:t>)</a:t>
            </a:r>
            <a:r>
              <a:rPr lang="en-US" altLang="zh-TW" dirty="0" smtClean="0">
                <a:solidFill>
                  <a:srgbClr val="FF0000"/>
                </a:solidFill>
              </a:rPr>
              <a:t>; </a:t>
            </a:r>
            <a:r>
              <a:rPr lang="zh-TW" altLang="en-US" dirty="0" smtClean="0">
                <a:solidFill>
                  <a:srgbClr val="FF0000"/>
                </a:solidFill>
              </a:rPr>
              <a:t>T</a:t>
            </a:r>
            <a:r>
              <a:rPr lang="zh-TW" altLang="en-US" dirty="0">
                <a:solidFill>
                  <a:srgbClr val="FF0000"/>
                </a:solidFill>
              </a:rPr>
              <a:t>OU/(OC全部)</a:t>
            </a:r>
          </a:p>
          <a:p>
            <a:r>
              <a:rPr lang="zh-TW" altLang="en-US" dirty="0"/>
              <a:t>圖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r>
              <a:rPr lang="en-US" altLang="zh-TW" dirty="0" smtClean="0">
                <a:solidFill>
                  <a:srgbClr val="FF0000"/>
                </a:solidFill>
              </a:rPr>
              <a:t>1. </a:t>
            </a:r>
            <a:r>
              <a:rPr lang="zh-TW" altLang="en-US" dirty="0" smtClean="0">
                <a:solidFill>
                  <a:srgbClr val="FF0000"/>
                </a:solidFill>
              </a:rPr>
              <a:t>T</a:t>
            </a:r>
            <a:r>
              <a:rPr lang="zh-TW" altLang="en-US" dirty="0">
                <a:solidFill>
                  <a:srgbClr val="FF0000"/>
                </a:solidFill>
              </a:rPr>
              <a:t>OC改回POC</a:t>
            </a:r>
          </a:p>
          <a:p>
            <a:r>
              <a:rPr lang="en-US" altLang="zh-TW" strike="sngStrike" dirty="0" smtClean="0"/>
              <a:t>2. </a:t>
            </a:r>
            <a:r>
              <a:rPr lang="zh-TW" altLang="en-US" strike="sngStrike" dirty="0" smtClean="0"/>
              <a:t>改</a:t>
            </a:r>
            <a:r>
              <a:rPr lang="zh-TW" altLang="en-US" strike="sngStrike" dirty="0"/>
              <a:t>segment plot 0-&gt;0+很小的值，用虛線表示是0</a:t>
            </a:r>
          </a:p>
          <a:p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5385363" y="244747"/>
            <a:ext cx="1051078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D</a:t>
            </a:r>
            <a:r>
              <a:rPr lang="zh-TW" altLang="en-US" dirty="0" smtClean="0"/>
              <a:t>iscussion</a:t>
            </a:r>
            <a:r>
              <a:rPr lang="en-US" altLang="zh-TW" dirty="0" smtClean="0"/>
              <a:t>:</a:t>
            </a:r>
            <a:endParaRPr lang="zh-TW" altLang="en-US" dirty="0"/>
          </a:p>
          <a:p>
            <a:r>
              <a:rPr lang="en-US" altLang="zh-TW" dirty="0" smtClean="0"/>
              <a:t>!!!</a:t>
            </a:r>
            <a:r>
              <a:rPr lang="zh-TW" altLang="en-US" dirty="0" smtClean="0"/>
              <a:t>跟</a:t>
            </a:r>
            <a:r>
              <a:rPr lang="zh-TW" altLang="en-US" dirty="0"/>
              <a:t>結果有關的東西先討論</a:t>
            </a:r>
          </a:p>
          <a:p>
            <a:r>
              <a:rPr lang="zh-TW" altLang="en-US" dirty="0"/>
              <a:t>1. model output (在OU部分) 沒有不合理</a:t>
            </a:r>
          </a:p>
          <a:p>
            <a:r>
              <a:rPr lang="zh-TW" altLang="en-US" dirty="0"/>
              <a:t>-TOU相加還是同個magnitude</a:t>
            </a:r>
          </a:p>
          <a:p>
            <a:r>
              <a:rPr lang="zh-TW" altLang="en-US" dirty="0"/>
              <a:t>-DOU看起來合理(跟實際測量吻合)</a:t>
            </a:r>
          </a:p>
          <a:p>
            <a:r>
              <a:rPr lang="zh-TW" altLang="en-US" dirty="0"/>
              <a:t>-BMU可能低估/物理性擾動/生物擾動/化學性消耗</a:t>
            </a:r>
          </a:p>
          <a:p>
            <a:r>
              <a:rPr lang="en-US" altLang="zh-TW" dirty="0" smtClean="0"/>
              <a:t>2. </a:t>
            </a:r>
            <a:r>
              <a:rPr lang="zh-TW" altLang="en-US" dirty="0" smtClean="0"/>
              <a:t>文獻</a:t>
            </a:r>
            <a:r>
              <a:rPr lang="zh-TW" altLang="en-US" dirty="0"/>
              <a:t>中</a:t>
            </a:r>
            <a:r>
              <a:rPr lang="en-US" altLang="zh-TW" dirty="0"/>
              <a:t>POC (53</a:t>
            </a:r>
            <a:r>
              <a:rPr lang="zh-TW" altLang="en-US" dirty="0"/>
              <a:t>多</a:t>
            </a:r>
            <a:r>
              <a:rPr lang="en-US" altLang="zh-TW" dirty="0"/>
              <a:t>)</a:t>
            </a:r>
            <a:r>
              <a:rPr lang="zh-TW" altLang="en-US" dirty="0"/>
              <a:t>不夠用可能是</a:t>
            </a:r>
            <a:endParaRPr lang="en-US" altLang="zh-TW" dirty="0"/>
          </a:p>
          <a:p>
            <a:r>
              <a:rPr lang="en-US" altLang="zh-TW" dirty="0"/>
              <a:t>-</a:t>
            </a:r>
            <a:r>
              <a:rPr lang="zh-TW" altLang="en-US" dirty="0"/>
              <a:t>因為文獻只考慮</a:t>
            </a:r>
            <a:r>
              <a:rPr lang="en-US" altLang="zh-TW" dirty="0"/>
              <a:t>POC</a:t>
            </a:r>
            <a:r>
              <a:rPr lang="zh-TW" altLang="en-US" dirty="0"/>
              <a:t>忽略</a:t>
            </a:r>
            <a:r>
              <a:rPr lang="en-US" altLang="zh-TW" dirty="0"/>
              <a:t>DOC</a:t>
            </a:r>
            <a:r>
              <a:rPr lang="zh-TW" altLang="en-US" dirty="0"/>
              <a:t>才會是細菌首先用掉的</a:t>
            </a:r>
            <a:endParaRPr lang="en-US" altLang="zh-TW" dirty="0"/>
          </a:p>
          <a:p>
            <a:r>
              <a:rPr lang="en-US" altLang="zh-TW" dirty="0"/>
              <a:t>-</a:t>
            </a:r>
            <a:r>
              <a:rPr lang="zh-TW" altLang="en-US" dirty="0"/>
              <a:t>忽略了直接沉降的</a:t>
            </a:r>
            <a:r>
              <a:rPr lang="en-US" altLang="zh-TW" dirty="0" err="1"/>
              <a:t>chla</a:t>
            </a:r>
            <a:r>
              <a:rPr lang="en-US" altLang="zh-TW" dirty="0"/>
              <a:t> (</a:t>
            </a:r>
            <a:r>
              <a:rPr lang="zh-TW" altLang="en-US" dirty="0"/>
              <a:t>去看文獻裡</a:t>
            </a:r>
            <a:r>
              <a:rPr lang="en-US" altLang="zh-TW" dirty="0"/>
              <a:t>C</a:t>
            </a:r>
            <a:r>
              <a:rPr lang="zh-TW" altLang="en-US" dirty="0"/>
              <a:t>來源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!!! </a:t>
            </a:r>
            <a:r>
              <a:rPr lang="zh-TW" altLang="en-US" dirty="0"/>
              <a:t>model並沒有考慮到export (真正的POC應該要更高; 呼應文獻)</a:t>
            </a:r>
          </a:p>
          <a:p>
            <a:r>
              <a:rPr lang="en-US" altLang="zh-TW" dirty="0" smtClean="0"/>
              <a:t>3. </a:t>
            </a:r>
            <a:r>
              <a:rPr lang="zh-TW" altLang="en-US" dirty="0" smtClean="0"/>
              <a:t>network </a:t>
            </a:r>
            <a:r>
              <a:rPr lang="zh-TW" altLang="en-US" dirty="0"/>
              <a:t>indices 值代表的意義(最主要控制的flow)+</a:t>
            </a:r>
            <a:r>
              <a:rPr lang="zh-TW" altLang="en-US" dirty="0" smtClean="0"/>
              <a:t>延伸</a:t>
            </a:r>
            <a:endParaRPr lang="zh-TW" altLang="en-US" dirty="0"/>
          </a:p>
          <a:p>
            <a:r>
              <a:rPr lang="en-US" altLang="zh-TW" dirty="0" smtClean="0"/>
              <a:t>4</a:t>
            </a:r>
            <a:r>
              <a:rPr lang="zh-TW" altLang="en-US" dirty="0" smtClean="0"/>
              <a:t>. predation </a:t>
            </a:r>
            <a:r>
              <a:rPr lang="zh-TW" altLang="en-US" dirty="0"/>
              <a:t>flow(的意義) + 跟生物10%efficiency </a:t>
            </a:r>
            <a:r>
              <a:rPr lang="zh-TW" altLang="en-US" dirty="0" smtClean="0"/>
              <a:t>比較</a:t>
            </a:r>
            <a:endParaRPr lang="zh-TW" altLang="en-US" dirty="0"/>
          </a:p>
          <a:p>
            <a:r>
              <a:rPr lang="en-US" altLang="zh-TW" dirty="0" smtClean="0"/>
              <a:t>5</a:t>
            </a:r>
            <a:r>
              <a:rPr lang="zh-TW" altLang="en-US" dirty="0" smtClean="0"/>
              <a:t>.</a:t>
            </a:r>
            <a:r>
              <a:rPr lang="zh-TW" altLang="en-US" dirty="0"/>
              <a:t>比較parsimonious的</a:t>
            </a:r>
            <a:r>
              <a:rPr lang="zh-TW" altLang="en-US" dirty="0" smtClean="0"/>
              <a:t>差別</a:t>
            </a:r>
            <a:endParaRPr lang="zh-TW" altLang="en-US" dirty="0"/>
          </a:p>
          <a:p>
            <a:r>
              <a:rPr lang="en-US" altLang="zh-TW" dirty="0" smtClean="0"/>
              <a:t>6</a:t>
            </a:r>
            <a:r>
              <a:rPr lang="zh-TW" altLang="en-US" dirty="0" smtClean="0"/>
              <a:t>.</a:t>
            </a:r>
            <a:r>
              <a:rPr lang="zh-TW" altLang="en-US" dirty="0"/>
              <a:t>跟blue carbon (海草床or紅樹林)的burial efficiency 比較 (林幸助P</a:t>
            </a:r>
            <a:r>
              <a:rPr lang="zh-TW" altLang="en-US" dirty="0" smtClean="0"/>
              <a:t>)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69964" y="4215065"/>
            <a:ext cx="116793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Introduction:</a:t>
            </a:r>
          </a:p>
          <a:p>
            <a:r>
              <a:rPr lang="en-US" altLang="zh-TW" dirty="0" smtClean="0"/>
              <a:t>(aim of this study)</a:t>
            </a:r>
            <a:endParaRPr lang="zh-TW" altLang="en-US" dirty="0"/>
          </a:p>
          <a:p>
            <a:r>
              <a:rPr lang="zh-TW" altLang="en-US" dirty="0"/>
              <a:t>1.從生物+沉積物的角度看碳的流量(給了最低的TOC; 進入system, burial%, 回到水層)</a:t>
            </a:r>
          </a:p>
          <a:p>
            <a:r>
              <a:rPr lang="zh-TW" altLang="en-US" dirty="0"/>
              <a:t>2.深海的POC&lt;SCOC(很多sediment trap研究)但</a:t>
            </a:r>
            <a:r>
              <a:rPr lang="zh-TW" altLang="en-US" dirty="0" smtClean="0"/>
              <a:t>不合</a:t>
            </a:r>
            <a:r>
              <a:rPr lang="en-US" altLang="zh-TW" dirty="0" smtClean="0"/>
              <a:t>-&gt;</a:t>
            </a:r>
            <a:r>
              <a:rPr lang="zh-TW" altLang="en-US" dirty="0" smtClean="0"/>
              <a:t>看看i</a:t>
            </a:r>
            <a:r>
              <a:rPr lang="zh-TW" altLang="en-US" dirty="0"/>
              <a:t>ntroduction怎麼插進採樣工具給的bias(e.g. sediment trap)</a:t>
            </a:r>
          </a:p>
        </p:txBody>
      </p:sp>
    </p:spTree>
    <p:extLst>
      <p:ext uri="{BB962C8B-B14F-4D97-AF65-F5344CB8AC3E}">
        <p14:creationId xmlns:p14="http://schemas.microsoft.com/office/powerpoint/2010/main" val="1887949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/>
          <p:cNvGrpSpPr/>
          <p:nvPr/>
        </p:nvGrpSpPr>
        <p:grpSpPr>
          <a:xfrm>
            <a:off x="1114510" y="573890"/>
            <a:ext cx="5808478" cy="5660731"/>
            <a:chOff x="2103338" y="552625"/>
            <a:chExt cx="5808478" cy="5660731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7966" y="552625"/>
              <a:ext cx="4133850" cy="4810125"/>
            </a:xfrm>
            <a:prstGeom prst="rect">
              <a:avLst/>
            </a:prstGeom>
          </p:spPr>
        </p:pic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3338" y="3117731"/>
              <a:ext cx="2514600" cy="3095625"/>
            </a:xfrm>
            <a:prstGeom prst="rect">
              <a:avLst/>
            </a:prstGeom>
          </p:spPr>
        </p:pic>
      </p:grpSp>
      <p:sp>
        <p:nvSpPr>
          <p:cNvPr id="6" name="矩形 5"/>
          <p:cNvSpPr/>
          <p:nvPr/>
        </p:nvSpPr>
        <p:spPr>
          <a:xfrm>
            <a:off x="4246602" y="5784437"/>
            <a:ext cx="76084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800"/>
            <a:r>
              <a:rPr lang="en-US" altLang="zh-TW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Figure.2 conceptual model of the food web structure</a:t>
            </a:r>
            <a:r>
              <a:rPr lang="zh-TW" altLang="en-US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which formed the basis of our linear inverse model (LIM).</a:t>
            </a:r>
            <a:r>
              <a:rPr lang="zh-TW" altLang="en-US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See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section “</a:t>
            </a:r>
            <a:r>
              <a:rPr lang="en-US" altLang="zh-TW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for description.</a:t>
            </a:r>
            <a:endParaRPr lang="zh-TW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13354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060" y="770562"/>
            <a:ext cx="6146647" cy="3414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121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73951" y="5934670"/>
            <a:ext cx="117809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Table.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Equality and inequality constraints implemented in the LIM models of GC1 and GS1. Values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given as single number implied that the data were equalities, whereas the values designated in [ minimum value, maximum value ] represented the inequalities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0674671"/>
              </p:ext>
            </p:extLst>
          </p:nvPr>
        </p:nvGraphicFramePr>
        <p:xfrm>
          <a:off x="173951" y="193245"/>
          <a:ext cx="11780982" cy="56086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87783">
                  <a:extLst>
                    <a:ext uri="{9D8B030D-6E8A-4147-A177-3AD203B41FA5}">
                      <a16:colId xmlns:a16="http://schemas.microsoft.com/office/drawing/2014/main" val="1374498342"/>
                    </a:ext>
                  </a:extLst>
                </a:gridCol>
                <a:gridCol w="2353733">
                  <a:extLst>
                    <a:ext uri="{9D8B030D-6E8A-4147-A177-3AD203B41FA5}">
                      <a16:colId xmlns:a16="http://schemas.microsoft.com/office/drawing/2014/main" val="1751719412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122168761"/>
                    </a:ext>
                  </a:extLst>
                </a:gridCol>
                <a:gridCol w="1515533">
                  <a:extLst>
                    <a:ext uri="{9D8B030D-6E8A-4147-A177-3AD203B41FA5}">
                      <a16:colId xmlns:a16="http://schemas.microsoft.com/office/drawing/2014/main" val="1057924954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1509641376"/>
                    </a:ext>
                  </a:extLst>
                </a:gridCol>
                <a:gridCol w="2302933">
                  <a:extLst>
                    <a:ext uri="{9D8B030D-6E8A-4147-A177-3AD203B41FA5}">
                      <a16:colId xmlns:a16="http://schemas.microsoft.com/office/drawing/2014/main" val="2191898464"/>
                    </a:ext>
                  </a:extLst>
                </a:gridCol>
              </a:tblGrid>
              <a:tr h="368558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Inequality</a:t>
                      </a:r>
                      <a:r>
                        <a:rPr lang="en-US" altLang="zh-TW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description</a:t>
                      </a:r>
                      <a:endParaRPr lang="zh-TW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Calculation</a:t>
                      </a:r>
                      <a:endParaRPr lang="zh-TW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GC1</a:t>
                      </a:r>
                      <a:endParaRPr lang="zh-TW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GS1</a:t>
                      </a:r>
                      <a:endParaRPr lang="zh-TW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Unit</a:t>
                      </a:r>
                      <a:endParaRPr lang="zh-TW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Reference</a:t>
                      </a:r>
                      <a:endParaRPr lang="zh-TW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7749509"/>
                  </a:ext>
                </a:extLst>
              </a:tr>
              <a:tr h="368558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Temperature limitation</a:t>
                      </a:r>
                      <a:r>
                        <a:rPr lang="en-US" altLang="zh-TW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altLang="zh-TW" sz="12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Tlim</a:t>
                      </a:r>
                      <a:r>
                        <a:rPr lang="en-US" altLang="zh-TW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TW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Q10*</a:t>
                      </a:r>
                      <a:r>
                        <a:rPr lang="en-US" altLang="zh-TW" sz="1200" b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200" b="0" baseline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</a:t>
                      </a:r>
                      <a:r>
                        <a:rPr lang="en-US" altLang="zh-TW" sz="1200" b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((T-20)/10), with Q10 = 2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1.05</a:t>
                      </a:r>
                      <a:endParaRPr lang="zh-TW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1.09</a:t>
                      </a:r>
                      <a:endParaRPr lang="zh-TW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zh-TW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TW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14266793"/>
                  </a:ext>
                </a:extLst>
              </a:tr>
              <a:tr h="368558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Bacteria growth</a:t>
                      </a:r>
                      <a:r>
                        <a:rPr lang="en-US" altLang="zh-TW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efficiency</a:t>
                      </a:r>
                      <a:endParaRPr lang="zh-TW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[0.02,</a:t>
                      </a:r>
                      <a:r>
                        <a:rPr lang="en-US" altLang="zh-TW" sz="1200" b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0.61</a:t>
                      </a: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[0.02,</a:t>
                      </a:r>
                      <a:r>
                        <a:rPr lang="en-US" altLang="zh-TW" sz="1200" b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0.61</a:t>
                      </a: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del Giorgio and Cole</a:t>
                      </a:r>
                      <a:r>
                        <a:rPr lang="it-IT" altLang="zh-TW" sz="1200" b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it-IT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1998)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03850891"/>
                  </a:ext>
                </a:extLst>
              </a:tr>
              <a:tr h="368558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DOU (Bacteria -&gt; DIC)</a:t>
                      </a:r>
                      <a:endParaRPr lang="zh-TW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Maximum</a:t>
                      </a:r>
                      <a:r>
                        <a:rPr lang="en-US" altLang="zh-TW" sz="1200" b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DOU= 30% TOU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[0.0,</a:t>
                      </a:r>
                      <a:r>
                        <a:rPr lang="en-US" altLang="zh-TW" sz="1200" b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21.77</a:t>
                      </a: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[0.0,</a:t>
                      </a:r>
                      <a:r>
                        <a:rPr lang="en-US" altLang="zh-TW" sz="1200" b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16.01</a:t>
                      </a: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mg</a:t>
                      </a:r>
                      <a:r>
                        <a:rPr lang="zh-TW" altLang="en-US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C/m</a:t>
                      </a:r>
                      <a:r>
                        <a:rPr lang="en-US" altLang="zh-TW" sz="1200" b="0" baseline="30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/d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Mahaut</a:t>
                      </a: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et al. (1995)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64690749"/>
                  </a:ext>
                </a:extLst>
              </a:tr>
              <a:tr h="368558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Maintenance respiration of</a:t>
                      </a:r>
                      <a:r>
                        <a:rPr lang="en-US" altLang="zh-TW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2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meiofauna</a:t>
                      </a:r>
                      <a:endParaRPr lang="zh-TW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Tlim</a:t>
                      </a: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* 0.01 * Stock</a:t>
                      </a:r>
                      <a:endParaRPr lang="zh-TW" altLang="en-US" sz="1200" b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Tlim</a:t>
                      </a: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* 0.01 * Stock</a:t>
                      </a:r>
                      <a:endParaRPr lang="zh-TW" altLang="en-US" sz="1200" b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mg</a:t>
                      </a:r>
                      <a:r>
                        <a:rPr lang="zh-TW" altLang="en-US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C/m</a:t>
                      </a:r>
                      <a:r>
                        <a:rPr lang="en-US" altLang="zh-TW" sz="1200" b="0" baseline="30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/d</a:t>
                      </a:r>
                      <a:endParaRPr lang="zh-TW" altLang="en-US" sz="1200" b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van </a:t>
                      </a:r>
                      <a:r>
                        <a:rPr lang="en-US" altLang="zh-TW" sz="120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Oevelen</a:t>
                      </a: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et al. (2011)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72728767"/>
                  </a:ext>
                </a:extLst>
              </a:tr>
              <a:tr h="368558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Maintenance respiration of</a:t>
                      </a:r>
                      <a:r>
                        <a:rPr lang="en-US" altLang="zh-TW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2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macrofauna</a:t>
                      </a:r>
                      <a:endParaRPr lang="zh-TW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Tlim</a:t>
                      </a: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* 0.01 * Stock</a:t>
                      </a:r>
                      <a:endParaRPr lang="zh-TW" altLang="en-US" sz="1200" b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Tlim</a:t>
                      </a: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* 0.01 * Stock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mg</a:t>
                      </a:r>
                      <a:r>
                        <a:rPr lang="zh-TW" altLang="en-US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C/m</a:t>
                      </a:r>
                      <a:r>
                        <a:rPr lang="en-US" altLang="zh-TW" sz="1200" b="0" baseline="30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/d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40794828"/>
                  </a:ext>
                </a:extLst>
              </a:tr>
              <a:tr h="368558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Assimilation</a:t>
                      </a:r>
                      <a:r>
                        <a:rPr lang="en-US" altLang="zh-TW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efficiency</a:t>
                      </a:r>
                      <a:r>
                        <a:rPr lang="zh-TW" altLang="en-US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</a:t>
                      </a:r>
                      <a:r>
                        <a:rPr lang="en-US" altLang="zh-TW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2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meiofauna</a:t>
                      </a:r>
                      <a:endParaRPr lang="zh-TW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[0.456, 0.699]</a:t>
                      </a:r>
                      <a:endParaRPr lang="zh-TW" altLang="en-US" sz="1200" b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[0.456, 0.699]</a:t>
                      </a:r>
                      <a:endParaRPr lang="zh-TW" altLang="en-US" sz="1200" b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endParaRPr kumimoji="0" lang="zh-TW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Conover (1966)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3037881"/>
                  </a:ext>
                </a:extLst>
              </a:tr>
              <a:tr h="3685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Assimilation</a:t>
                      </a:r>
                      <a:r>
                        <a:rPr lang="en-US" altLang="zh-TW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efficiency</a:t>
                      </a:r>
                      <a:r>
                        <a:rPr lang="zh-TW" altLang="en-US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</a:t>
                      </a:r>
                      <a:r>
                        <a:rPr lang="en-US" altLang="zh-TW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2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macrofauna</a:t>
                      </a:r>
                      <a:endParaRPr lang="zh-TW" altLang="en-US" sz="12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[0.6 0.7]</a:t>
                      </a:r>
                      <a:endParaRPr lang="zh-TW" altLang="en-US" sz="1200" b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[0.6 0.7]</a:t>
                      </a:r>
                      <a:endParaRPr lang="zh-TW" altLang="en-US" sz="1200" b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endParaRPr kumimoji="0" lang="zh-TW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Loo and Rosenberg (1996)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21608504"/>
                  </a:ext>
                </a:extLst>
              </a:tr>
              <a:tr h="368558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P/B</a:t>
                      </a:r>
                      <a:r>
                        <a:rPr lang="en-US" altLang="zh-TW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ratio of </a:t>
                      </a:r>
                      <a:r>
                        <a:rPr lang="en-US" altLang="zh-TW" sz="12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meiofauna</a:t>
                      </a:r>
                      <a:endParaRPr lang="zh-TW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[0.0090, 0.0493]</a:t>
                      </a:r>
                      <a:endParaRPr lang="zh-TW" altLang="en-US" sz="1200" b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[0.0090, 0.0493]</a:t>
                      </a:r>
                      <a:endParaRPr lang="zh-TW" altLang="en-US" sz="1200" b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endParaRPr kumimoji="0" lang="zh-TW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Fenchel</a:t>
                      </a: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(1982); Fleeger and Palmer (1982)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43463553"/>
                  </a:ext>
                </a:extLst>
              </a:tr>
              <a:tr h="368558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P/B</a:t>
                      </a:r>
                      <a:r>
                        <a:rPr lang="en-US" altLang="zh-TW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ratio of </a:t>
                      </a:r>
                      <a:r>
                        <a:rPr lang="en-US" altLang="zh-TW" sz="12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macrofauna</a:t>
                      </a:r>
                      <a:endParaRPr lang="zh-TW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[0.0008, 0.0048]</a:t>
                      </a:r>
                      <a:endParaRPr lang="zh-TW" altLang="en-US" sz="1200" b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[0.0008, 0.0048]</a:t>
                      </a:r>
                      <a:endParaRPr lang="zh-TW" altLang="en-US" sz="1200" b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endParaRPr kumimoji="0" lang="zh-TW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Stratmann</a:t>
                      </a: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et al. (2018)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57096128"/>
                  </a:ext>
                </a:extLst>
              </a:tr>
              <a:tr h="368558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Net growth</a:t>
                      </a:r>
                      <a:r>
                        <a:rPr lang="en-US" altLang="zh-TW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efficiency of </a:t>
                      </a:r>
                      <a:r>
                        <a:rPr lang="en-US" altLang="zh-TW" sz="12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meiofauna</a:t>
                      </a:r>
                      <a:endParaRPr lang="zh-TW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[0.3, 0.5]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[0.3, 0.5]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Herman and Heip (1985);</a:t>
                      </a:r>
                      <a:r>
                        <a:rPr lang="da-DK" altLang="zh-TW" sz="1200" b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da-DK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Banse and Mosher (1980); Herman et al. (1983; 1984)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2549700"/>
                  </a:ext>
                </a:extLst>
              </a:tr>
              <a:tr h="368558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Net growth</a:t>
                      </a:r>
                      <a:r>
                        <a:rPr lang="en-US" altLang="zh-TW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efficiency of </a:t>
                      </a:r>
                      <a:r>
                        <a:rPr lang="en-US" altLang="zh-TW" sz="12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macrofauna</a:t>
                      </a:r>
                      <a:endParaRPr lang="zh-TW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[0.6, 0.72]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[0.6, 0.72]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Navarro et al., 1994; Nielsen et al., 1995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10388386"/>
                  </a:ext>
                </a:extLst>
              </a:tr>
              <a:tr h="368558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Sedimentation</a:t>
                      </a:r>
                      <a:r>
                        <a:rPr lang="en-US" altLang="zh-TW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rate</a:t>
                      </a:r>
                      <a:endParaRPr lang="zh-TW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[75.93, 137.92]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[57.18, 66.80]</a:t>
                      </a:r>
                      <a:endParaRPr lang="zh-TW" altLang="en-US" sz="1200" b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mg</a:t>
                      </a:r>
                      <a:r>
                        <a:rPr lang="zh-TW" altLang="en-US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C/m</a:t>
                      </a:r>
                      <a:r>
                        <a:rPr lang="en-US" altLang="zh-TW" sz="1200" b="0" baseline="30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/d</a:t>
                      </a:r>
                      <a:endParaRPr lang="zh-TW" altLang="en-US" sz="1200" b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Huh et al. (2009)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48094981"/>
                  </a:ext>
                </a:extLst>
              </a:tr>
              <a:tr h="368558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Sediment burial efficiency</a:t>
                      </a:r>
                      <a:endParaRPr lang="zh-TW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[0.24,</a:t>
                      </a:r>
                      <a:r>
                        <a:rPr lang="zh-TW" altLang="en-US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200" b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[0.24,</a:t>
                      </a:r>
                      <a:r>
                        <a:rPr lang="zh-TW" altLang="en-US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200" b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Hsu et al. (2014)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460949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7388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表格 1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00411353"/>
                  </p:ext>
                </p:extLst>
              </p:nvPr>
            </p:nvGraphicFramePr>
            <p:xfrm>
              <a:off x="217163" y="191534"/>
              <a:ext cx="5274310" cy="6528567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1050054">
                      <a:extLst>
                        <a:ext uri="{9D8B030D-6E8A-4147-A177-3AD203B41FA5}">
                          <a16:colId xmlns:a16="http://schemas.microsoft.com/office/drawing/2014/main" val="3509665718"/>
                        </a:ext>
                      </a:extLst>
                    </a:gridCol>
                    <a:gridCol w="4224256">
                      <a:extLst>
                        <a:ext uri="{9D8B030D-6E8A-4147-A177-3AD203B41FA5}">
                          <a16:colId xmlns:a16="http://schemas.microsoft.com/office/drawing/2014/main" val="1383809199"/>
                        </a:ext>
                      </a:extLst>
                    </a:gridCol>
                  </a:tblGrid>
                  <a:tr h="314931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 kern="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Term </a:t>
                          </a:r>
                          <a:endParaRPr lang="zh-TW" sz="2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 kern="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Description</a:t>
                          </a:r>
                          <a:endParaRPr lang="zh-TW" sz="2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90802158"/>
                      </a:ext>
                    </a:extLst>
                  </a:tr>
                  <a:tr h="314931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400" kern="0">
                                  <a:effectLst/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oMath>
                          </a14:m>
                          <a:r>
                            <a:rPr lang="en-US" sz="1400" kern="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endParaRPr lang="zh-TW" sz="2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 kern="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Number of internal compartments in the network, excluding 0 (zero),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kern="0">
                                  <a:effectLst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kern="0">
                                  <a:effectLst/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oMath>
                          </a14:m>
                          <a:r>
                            <a:rPr lang="en-US" sz="1400" kern="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and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kern="0">
                                  <a:effectLst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kern="0">
                                  <a:effectLst/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oMath>
                          </a14:m>
                          <a:endParaRPr lang="zh-TW" sz="2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958306929"/>
                      </a:ext>
                    </a:extLst>
                  </a:tr>
                  <a:tr h="314931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 kern="0">
                                  <a:effectLst/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400" kern="0">
                                  <a:effectLst/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oMath>
                          </a14:m>
                          <a:r>
                            <a:rPr lang="en-US" sz="1400" kern="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endParaRPr lang="zh-TW" sz="2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 kern="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External source</a:t>
                          </a:r>
                          <a:endParaRPr lang="zh-TW" sz="2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51156185"/>
                      </a:ext>
                    </a:extLst>
                  </a:tr>
                  <a:tr h="314931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 kern="0">
                                  <a:effectLst/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400" kern="0"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400" kern="0">
                                  <a:effectLst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kern="0">
                                  <a:effectLst/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oMath>
                          </a14:m>
                          <a:r>
                            <a:rPr lang="en-US" sz="1400" kern="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endParaRPr lang="zh-TW" sz="2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 kern="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Useable export from the food </a:t>
                          </a:r>
                          <a:r>
                            <a:rPr lang="en-US" sz="1400" kern="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web</a:t>
                          </a:r>
                          <a:r>
                            <a:rPr lang="en-US" sz="1400" kern="0" baseline="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(export)</a:t>
                          </a:r>
                          <a:endParaRPr lang="zh-TW" sz="2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173324818"/>
                      </a:ext>
                    </a:extLst>
                  </a:tr>
                  <a:tr h="314931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 kern="0">
                                  <a:effectLst/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400" kern="0"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400" kern="0">
                                  <a:effectLst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kern="0">
                                  <a:effectLst/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oMath>
                          </a14:m>
                          <a:r>
                            <a:rPr lang="en-US" sz="1400" ker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endParaRPr lang="zh-TW" sz="2400" kern="10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 kern="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Unusable export from the food </a:t>
                          </a:r>
                          <a:r>
                            <a:rPr lang="en-US" sz="1400" kern="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web (dissipation)</a:t>
                          </a:r>
                          <a:endParaRPr lang="zh-TW" sz="2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38998360"/>
                      </a:ext>
                    </a:extLst>
                  </a:tr>
                  <a:tr h="344674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TW" sz="1400" i="1" ker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ker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1400" ker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kern="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endParaRPr lang="zh-TW" sz="2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 kern="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Flow from compartment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kern="0">
                                  <a:effectLst/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oMath>
                          </a14:m>
                          <a:r>
                            <a:rPr lang="en-US" sz="1400" kern="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to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kern="0"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oMath>
                          </a14:m>
                          <a:r>
                            <a:rPr lang="en-US" sz="1400" kern="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where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kern="0">
                                  <a:effectLst/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oMath>
                          </a14:m>
                          <a:r>
                            <a:rPr lang="en-US" sz="1400" kern="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represents the columns of the flow matrix and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kern="0"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oMath>
                          </a14:m>
                          <a:r>
                            <a:rPr lang="en-US" sz="1400" kern="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the rows</a:t>
                          </a:r>
                          <a:endParaRPr lang="zh-TW" sz="2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276207258"/>
                      </a:ext>
                    </a:extLst>
                  </a:tr>
                  <a:tr h="352256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TW" sz="1400" i="1" ker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400" ker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1400" ker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en-US" sz="1400" kern="0">
                                      <a:effectLst/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sz="1400" kern="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endParaRPr lang="zh-TW" sz="2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 kern="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Flow matrix, excluding flows to and from the externals</a:t>
                          </a:r>
                          <a:endParaRPr lang="zh-TW" sz="2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603423045"/>
                      </a:ext>
                    </a:extLst>
                  </a:tr>
                  <a:tr h="314931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TW" sz="1400" i="1" ker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ker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1400" ker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400" kern="0">
                                      <a:effectLst/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ker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endParaRPr lang="zh-TW" sz="2400" kern="10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 ker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Total inflows to compartment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kern="0"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oMath>
                          </a14:m>
                          <a:endParaRPr lang="zh-TW" sz="2400" kern="10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051277154"/>
                      </a:ext>
                    </a:extLst>
                  </a:tr>
                  <a:tr h="344674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TW" sz="1400" i="1" ker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ker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1400" kern="0">
                                      <a:effectLst/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sz="1400" ker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ker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endParaRPr lang="zh-TW" sz="2400" kern="10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 ker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Total outflows from compartment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kern="0">
                                  <a:effectLst/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oMath>
                          </a14:m>
                          <a:endParaRPr lang="zh-TW" sz="2400" kern="10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04924367"/>
                      </a:ext>
                    </a:extLst>
                  </a:tr>
                  <a:tr h="314931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TW" sz="1400" i="1" ker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ker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1400" ker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ker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endParaRPr lang="zh-TW" sz="2400" kern="10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 ker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Total inflows to compartment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kern="0"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oMath>
                          </a14:m>
                          <a:r>
                            <a:rPr lang="en-US" sz="1400" ker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excluding inflow from external sources</a:t>
                          </a:r>
                          <a:endParaRPr lang="zh-TW" sz="2400" kern="10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235574733"/>
                      </a:ext>
                    </a:extLst>
                  </a:tr>
                  <a:tr h="344674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TW" sz="1400" i="1" ker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ker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1400" ker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ker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endParaRPr lang="zh-TW" sz="2400" kern="10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 kern="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Total outflows from compartment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kern="0">
                                  <a:effectLst/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oMath>
                          </a14:m>
                          <a:r>
                            <a:rPr lang="en-US" sz="1400" kern="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excluding outflow to external sources</a:t>
                          </a:r>
                          <a:endParaRPr lang="zh-TW" sz="2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143572142"/>
                      </a:ext>
                    </a:extLst>
                  </a:tr>
                  <a:tr h="314931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TW" sz="1400" i="1" ker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kern="0">
                                      <a:effectLst/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zh-TW" sz="1400" i="1" ker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ker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400" ker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400" kern="0">
                                      <a:effectLst/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b>
                                  <m:r>
                                    <a:rPr lang="en-US" sz="1400" kern="0">
                                      <a:effectLst/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ker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endParaRPr lang="zh-TW" sz="2400" kern="10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 kern="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 negative state derivative, considered as a gain to the system pool of mobile energy</a:t>
                          </a:r>
                          <a:endParaRPr lang="zh-TW" sz="2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799006355"/>
                      </a:ext>
                    </a:extLst>
                  </a:tr>
                  <a:tr h="314931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TW" sz="1400" i="1" ker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kern="0">
                                      <a:effectLst/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zh-TW" sz="1400" i="1" ker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ker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400" ker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400" kern="0">
                                      <a:effectLst/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b>
                                  <m:r>
                                    <a:rPr lang="en-US" sz="1400" kern="0">
                                      <a:effectLst/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ker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endParaRPr lang="zh-TW" sz="2400" kern="10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 kern="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 positive state derivative, considered as a loss from the system pool of mobile energy</a:t>
                          </a:r>
                          <a:endParaRPr lang="zh-TW" sz="2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082359535"/>
                      </a:ext>
                    </a:extLst>
                  </a:tr>
                  <a:tr h="314931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TW" sz="1400" i="1" ker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ker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1400" ker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400" kern="0">
                                      <a:effectLst/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ker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endParaRPr lang="zh-TW" sz="2400" kern="10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 ker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Flow into compartment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kern="0"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oMath>
                          </a14:m>
                          <a:r>
                            <a:rPr lang="en-US" sz="1400" ker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from outside the network</a:t>
                          </a:r>
                          <a:endParaRPr lang="zh-TW" sz="2400" kern="10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59872616"/>
                      </a:ext>
                    </a:extLst>
                  </a:tr>
                  <a:tr h="344674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TW" sz="1400" i="1" ker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ker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1400" ker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400" kern="0">
                                      <a:effectLst/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400" ker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ker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endParaRPr lang="zh-TW" sz="2400" kern="10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 kern="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Flow out of the network for compartment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kern="0">
                                  <a:effectLst/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oMath>
                          </a14:m>
                          <a:r>
                            <a:rPr lang="en-US" sz="1400" kern="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to compartments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kern="0">
                                  <a:effectLst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kern="0">
                                  <a:effectLst/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oMath>
                          </a14:m>
                          <a:r>
                            <a:rPr lang="en-US" sz="1400" kern="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and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kern="0">
                                  <a:effectLst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kern="0">
                                  <a:effectLst/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oMath>
                          </a14:m>
                          <a:r>
                            <a:rPr lang="en-US" sz="1400" kern="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respectively</a:t>
                          </a:r>
                          <a:endParaRPr lang="zh-TW" sz="2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84336561"/>
                      </a:ext>
                    </a:extLst>
                  </a:tr>
                  <a:tr h="629864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TW" sz="1400" i="1" ker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ker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1400" ker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ker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endParaRPr lang="zh-TW" sz="2400" kern="10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 ker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The number of species with which both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kern="0"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oMath>
                          </a14:m>
                          <a:r>
                            <a:rPr lang="en-US" sz="1400" ker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kern="0">
                                  <a:effectLst/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oMath>
                          </a14:m>
                          <a:r>
                            <a:rPr lang="en-US" sz="1400" ker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interact divided by the number of species with which either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kern="0"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oMath>
                          </a14:m>
                          <a:r>
                            <a:rPr lang="en-US" sz="1400" ker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or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kern="0">
                                  <a:effectLst/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oMath>
                          </a14:m>
                          <a:r>
                            <a:rPr lang="en-US" sz="1400" ker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interact</a:t>
                          </a:r>
                          <a:endParaRPr lang="zh-TW" sz="2400" kern="10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58389198"/>
                      </a:ext>
                    </a:extLst>
                  </a:tr>
                  <a:tr h="314931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 kern="0">
                                  <a:effectLst/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oMath>
                          </a14:m>
                          <a:r>
                            <a:rPr lang="en-US" sz="1400" ker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endParaRPr lang="zh-TW" sz="2400" kern="10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 kern="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Identity matrix</a:t>
                          </a:r>
                          <a:endParaRPr lang="zh-TW" sz="2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904222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表格 1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00411353"/>
                  </p:ext>
                </p:extLst>
              </p:nvPr>
            </p:nvGraphicFramePr>
            <p:xfrm>
              <a:off x="217163" y="191534"/>
              <a:ext cx="5274310" cy="6528567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1050054">
                      <a:extLst>
                        <a:ext uri="{9D8B030D-6E8A-4147-A177-3AD203B41FA5}">
                          <a16:colId xmlns:a16="http://schemas.microsoft.com/office/drawing/2014/main" val="3509665718"/>
                        </a:ext>
                      </a:extLst>
                    </a:gridCol>
                    <a:gridCol w="4224256">
                      <a:extLst>
                        <a:ext uri="{9D8B030D-6E8A-4147-A177-3AD203B41FA5}">
                          <a16:colId xmlns:a16="http://schemas.microsoft.com/office/drawing/2014/main" val="1383809199"/>
                        </a:ext>
                      </a:extLst>
                    </a:gridCol>
                  </a:tblGrid>
                  <a:tr h="314931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 kern="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Term </a:t>
                          </a:r>
                          <a:endParaRPr lang="zh-TW" sz="2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 kern="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Description</a:t>
                          </a:r>
                          <a:endParaRPr lang="zh-TW" sz="2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90802158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87143" r="-404070" b="-135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4784" t="-87143" r="-144" b="-1358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58306929"/>
                      </a:ext>
                    </a:extLst>
                  </a:tr>
                  <a:tr h="314931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256863" r="-404070" b="-176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 kern="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External source</a:t>
                          </a:r>
                          <a:endParaRPr lang="zh-TW" sz="2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51156185"/>
                      </a:ext>
                    </a:extLst>
                  </a:tr>
                  <a:tr h="314931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350000" r="-404070" b="-1630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 kern="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Useable export from the food </a:t>
                          </a:r>
                          <a:r>
                            <a:rPr lang="en-US" sz="1400" kern="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web</a:t>
                          </a:r>
                          <a:r>
                            <a:rPr lang="en-US" sz="1400" kern="0" baseline="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(export)</a:t>
                          </a:r>
                          <a:endParaRPr lang="zh-TW" sz="2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173324818"/>
                      </a:ext>
                    </a:extLst>
                  </a:tr>
                  <a:tr h="314931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450000" r="-404070" b="-1530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 kern="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Unusable export from the food </a:t>
                          </a:r>
                          <a:r>
                            <a:rPr lang="en-US" sz="1400" kern="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web (dissipation)</a:t>
                          </a:r>
                          <a:endParaRPr lang="zh-TW" sz="2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38998360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408571" r="-404070" b="-103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4784" t="-408571" r="-144" b="-1037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76207258"/>
                      </a:ext>
                    </a:extLst>
                  </a:tr>
                  <a:tr h="352256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613793" r="-404070" b="-115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 kern="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Flow matrix, excluding flows to and from the externals</a:t>
                          </a:r>
                          <a:endParaRPr lang="zh-TW" sz="2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603423045"/>
                      </a:ext>
                    </a:extLst>
                  </a:tr>
                  <a:tr h="314931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796154" r="-404070" b="-118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4784" t="-796154" r="-144" b="-11846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51277154"/>
                      </a:ext>
                    </a:extLst>
                  </a:tr>
                  <a:tr h="344674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832143" r="-404070" b="-10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4784" t="-832143" r="-144" b="-10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924367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745714" r="-404070" b="-7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4784" t="-745714" r="-144" b="-7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35574733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845714" r="-404070" b="-6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4784" t="-845714" r="-144" b="-6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3572142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945714" r="-404070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 kern="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 negative state derivative, considered as a gain to the system pool of mobile energy</a:t>
                          </a:r>
                          <a:endParaRPr lang="zh-TW" sz="2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799006355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1045714" r="-404070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 kern="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 positive state derivative, considered as a loss from the system pool of mobile energy</a:t>
                          </a:r>
                          <a:endParaRPr lang="zh-TW" sz="2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082359535"/>
                      </a:ext>
                    </a:extLst>
                  </a:tr>
                  <a:tr h="314931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1542308" r="-404070" b="-43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4784" t="-1542308" r="-144" b="-4384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9872616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1220000" r="-404070" b="-22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4784" t="-1220000" r="-144" b="-225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4336561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880000" r="-404070" b="-504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4784" t="-880000" r="-144" b="-504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8389198"/>
                      </a:ext>
                    </a:extLst>
                  </a:tr>
                  <a:tr h="314931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1978846" r="-404070" b="-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 kern="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Identity matrix</a:t>
                          </a:r>
                          <a:endParaRPr lang="zh-TW" sz="2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9042228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5606901" y="4389463"/>
                <a:ext cx="6096000" cy="2330638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Table. 3 Nomenclature of symbols used in calculation of network indices (</a:t>
                </a:r>
                <a:r>
                  <a:rPr lang="en-US" altLang="zh-TW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Kones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et al., 2009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 Assuming that a system has 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compartments, and the flow value</a:t>
                </a:r>
                <a:r>
                  <a:rPr lang="zh-TW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ker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TW" ker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zh-TW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defined as a sink-to-source flow (i.e.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𝑗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(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Latham, 2006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 The compartment imports 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the internal network is labeled with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destination of usable exports (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secondary</a:t>
                </a:r>
                <a:r>
                  <a:rPr lang="zh-TW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production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is labeled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+ 1</m:t>
                    </m:r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the destination of 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unusable</a:t>
                </a:r>
                <a:r>
                  <a:rPr lang="zh-TW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exports 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(respiration/dissipation) is labeled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+ 2 </m:t>
                    </m:r>
                  </m:oMath>
                </a14:m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(Hirata</a:t>
                </a:r>
                <a:r>
                  <a:rPr lang="zh-TW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&amp; </a:t>
                </a:r>
                <a:r>
                  <a:rPr lang="en-US" altLang="zh-TW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Ulanowicz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1984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</a:t>
                </a:r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6901" y="4389463"/>
                <a:ext cx="6096000" cy="2330638"/>
              </a:xfrm>
              <a:prstGeom prst="rect">
                <a:avLst/>
              </a:prstGeom>
              <a:blipFill>
                <a:blip r:embed="rId3"/>
                <a:stretch>
                  <a:fillRect l="-900" t="-1309" r="-900" b="-340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0226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36436015"/>
                  </p:ext>
                </p:extLst>
              </p:nvPr>
            </p:nvGraphicFramePr>
            <p:xfrm>
              <a:off x="95694" y="255329"/>
              <a:ext cx="12009243" cy="4494751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1629724">
                      <a:extLst>
                        <a:ext uri="{9D8B030D-6E8A-4147-A177-3AD203B41FA5}">
                          <a16:colId xmlns:a16="http://schemas.microsoft.com/office/drawing/2014/main" val="3509665718"/>
                        </a:ext>
                      </a:extLst>
                    </a:gridCol>
                    <a:gridCol w="2270069">
                      <a:extLst>
                        <a:ext uri="{9D8B030D-6E8A-4147-A177-3AD203B41FA5}">
                          <a16:colId xmlns:a16="http://schemas.microsoft.com/office/drawing/2014/main" val="2835052897"/>
                        </a:ext>
                      </a:extLst>
                    </a:gridCol>
                    <a:gridCol w="819903">
                      <a:extLst>
                        <a:ext uri="{9D8B030D-6E8A-4147-A177-3AD203B41FA5}">
                          <a16:colId xmlns:a16="http://schemas.microsoft.com/office/drawing/2014/main" val="614722557"/>
                        </a:ext>
                      </a:extLst>
                    </a:gridCol>
                    <a:gridCol w="5602668">
                      <a:extLst>
                        <a:ext uri="{9D8B030D-6E8A-4147-A177-3AD203B41FA5}">
                          <a16:colId xmlns:a16="http://schemas.microsoft.com/office/drawing/2014/main" val="1383809199"/>
                        </a:ext>
                      </a:extLst>
                    </a:gridCol>
                    <a:gridCol w="1686879">
                      <a:extLst>
                        <a:ext uri="{9D8B030D-6E8A-4147-A177-3AD203B41FA5}">
                          <a16:colId xmlns:a16="http://schemas.microsoft.com/office/drawing/2014/main" val="3587896774"/>
                        </a:ext>
                      </a:extLst>
                    </a:gridCol>
                  </a:tblGrid>
                  <a:tr h="308196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 kern="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Index</a:t>
                          </a:r>
                          <a:r>
                            <a:rPr lang="en-US" sz="1400" kern="0" baseline="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type</a:t>
                          </a:r>
                          <a:endParaRPr lang="zh-TW" sz="1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TW" sz="1400" kern="100" dirty="0" smtClean="0"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Index name</a:t>
                          </a:r>
                          <a:endParaRPr lang="zh-TW" sz="1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TW" sz="1400" kern="100" dirty="0" smtClean="0"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Symbol</a:t>
                          </a:r>
                          <a:endParaRPr lang="zh-TW" sz="1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 kern="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Formula</a:t>
                          </a:r>
                          <a:endParaRPr lang="zh-TW" sz="1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TW" sz="1400" kern="100" dirty="0" smtClean="0"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Reference</a:t>
                          </a:r>
                          <a:endParaRPr lang="zh-TW" sz="1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90802158"/>
                      </a:ext>
                    </a:extLst>
                  </a:tr>
                  <a:tr h="83731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General indices</a:t>
                          </a:r>
                          <a:endParaRPr lang="en-US" altLang="zh-TW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altLang="zh-TW" sz="1400" kern="100" dirty="0" smtClean="0"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Total</a:t>
                          </a:r>
                          <a:r>
                            <a:rPr lang="en-US" altLang="zh-TW" sz="1400" kern="100" baseline="0" dirty="0" smtClean="0"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 system throughput</a:t>
                          </a:r>
                          <a:endParaRPr lang="zh-TW" sz="1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altLang="zh-TW" sz="1400" kern="100" dirty="0" smtClean="0"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T..</a:t>
                          </a:r>
                          <a:endParaRPr lang="zh-TW" sz="1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ctrlPr>
                                      <a:rPr lang="en-US" altLang="zh-TW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zh-TW" sz="1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TW" sz="1400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zh-TW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TW" sz="1400" b="0" i="1" smtClean="0">
                                        <a:latin typeface="Cambria Math" panose="02040503050406030204" pitchFamily="18" charset="0"/>
                                      </a:rPr>
                                      <m:t>+2</m:t>
                                    </m:r>
                                  </m:sup>
                                  <m:e>
                                    <m:nary>
                                      <m:naryPr>
                                        <m:chr m:val="∑"/>
                                        <m:ctrlPr>
                                          <a:rPr lang="en-US" altLang="zh-TW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en-US" altLang="zh-TW" sz="14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altLang="zh-TW" sz="1400" b="0" i="1" smtClean="0">
                                            <a:latin typeface="Cambria Math" panose="02040503050406030204" pitchFamily="18" charset="0"/>
                                          </a:rPr>
                                          <m:t>=0</m:t>
                                        </m:r>
                                      </m:sub>
                                      <m:sup>
                                        <m:r>
                                          <a:rPr lang="en-US" altLang="zh-TW" sz="14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TW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𝑖𝑗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e>
                                </m:nary>
                              </m:oMath>
                            </m:oMathPara>
                          </a14:m>
                          <a:endParaRPr lang="zh-TW" sz="1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altLang="zh-TW" sz="1400" kern="100" dirty="0" smtClean="0"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Hirata</a:t>
                          </a:r>
                          <a:r>
                            <a:rPr lang="en-US" altLang="zh-TW" sz="1400" kern="100" baseline="0" dirty="0" smtClean="0"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 &amp; </a:t>
                          </a:r>
                          <a:r>
                            <a:rPr lang="en-US" altLang="zh-TW" sz="1400" kern="100" baseline="0" dirty="0" err="1" smtClean="0"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Ulanowicz</a:t>
                          </a:r>
                          <a:r>
                            <a:rPr lang="en-US" altLang="zh-TW" sz="1400" kern="100" baseline="0" dirty="0" smtClean="0"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 (1984)</a:t>
                          </a:r>
                          <a:endParaRPr lang="zh-TW" sz="1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958306929"/>
                      </a:ext>
                    </a:extLst>
                  </a:tr>
                  <a:tr h="83731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General indices </a:t>
                          </a:r>
                          <a:endParaRPr lang="en-US" altLang="zh-TW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kern="100" dirty="0" smtClean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Total</a:t>
                          </a:r>
                          <a:r>
                            <a:rPr lang="en-US" altLang="zh-TW" sz="1400" kern="100" baseline="0" dirty="0" smtClean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system </a:t>
                          </a:r>
                          <a:r>
                            <a:rPr lang="en-US" altLang="zh-TW" sz="1400" kern="100" baseline="0" dirty="0" err="1" smtClean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throughflow</a:t>
                          </a:r>
                          <a:endParaRPr lang="zh-TW" altLang="zh-TW" sz="1400" kern="100" dirty="0" smtClean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altLang="zh-TW" sz="1400" kern="100" dirty="0" smtClean="0"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TST</a:t>
                          </a:r>
                          <a:endParaRPr lang="zh-TW" sz="1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ctrlPr>
                                      <a:rPr lang="en-US" altLang="zh-TW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zh-TW" sz="1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TW" sz="1400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zh-TW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nary>
                                      <m:naryPr>
                                        <m:chr m:val="∑"/>
                                        <m:ctrlPr>
                                          <a:rPr lang="en-US" altLang="zh-TW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en-US" altLang="zh-TW" sz="14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altLang="zh-TW" sz="1400" b="0" i="1" smtClean="0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n-US" altLang="zh-TW" sz="14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  <m:e>
                                        <m:r>
                                          <a:rPr lang="en-US" altLang="zh-TW" sz="1400" b="0" i="1" smtClean="0">
                                            <a:latin typeface="Cambria Math" panose="02040503050406030204" pitchFamily="18" charset="0"/>
                                          </a:rPr>
                                          <m:t>[ 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TW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𝑖𝑗</m:t>
                                            </m:r>
                                          </m:sub>
                                        </m:sSub>
                                        <m:r>
                                          <a:rPr lang="en-US" altLang="zh-TW" sz="14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TW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altLang="zh-TW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  <m:r>
                                          <a:rPr lang="en-US" altLang="zh-TW" sz="14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TW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acc>
                                              <m:accPr>
                                                <m:chr m:val="̇"/>
                                                <m:ctrlPr>
                                                  <a:rPr lang="en-US" altLang="zh-TW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altLang="zh-TW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zh-TW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zh-TW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altLang="zh-TW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)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altLang="zh-TW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  <m:r>
                                      <a:rPr lang="en-US" altLang="zh-TW" sz="1400" b="0" i="1" smtClean="0">
                                        <a:latin typeface="Cambria Math" panose="02040503050406030204" pitchFamily="18" charset="0"/>
                                      </a:rPr>
                                      <m:t>]=</m:t>
                                    </m:r>
                                    <m:nary>
                                      <m:naryPr>
                                        <m:chr m:val="∑"/>
                                        <m:ctrlPr>
                                          <a:rPr lang="en-US" altLang="zh-TW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en-US" altLang="zh-TW" sz="1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TW" sz="1400" b="0" i="1" smtClean="0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n-US" altLang="zh-TW" sz="14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  <m:e>
                                        <m:nary>
                                          <m:naryPr>
                                            <m:chr m:val="∑"/>
                                            <m:ctrlPr>
                                              <a:rPr lang="en-US" altLang="zh-TW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>
                                            <m:r>
                                              <m:rPr>
                                                <m:brk m:alnAt="23"/>
                                              </m:rPr>
                                              <a:rPr lang="en-US" altLang="zh-TW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  <m:r>
                                              <a:rPr lang="en-US" altLang="zh-TW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=1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TW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p>
                                          <m:e>
                                            <m:r>
                                              <a:rPr lang="en-US" altLang="zh-TW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[ 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zh-TW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TW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𝑇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TW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𝑖𝑗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zh-TW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zh-TW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TW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TW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  <m:r>
                                                  <a:rPr lang="en-US" altLang="zh-TW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r>
                                                  <a:rPr lang="en-US" altLang="zh-TW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zh-TW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zh-TW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TW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(</m:t>
                                                </m:r>
                                                <m:acc>
                                                  <m:accPr>
                                                    <m:chr m:val="̇"/>
                                                    <m:ctrlPr>
                                                      <a:rPr lang="en-US" altLang="zh-TW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sSub>
                                                      <m:sSubPr>
                                                        <m:ctrlPr>
                                                          <a:rPr lang="en-US" altLang="zh-TW" sz="14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en-US" altLang="zh-TW" sz="14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𝑥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en-US" altLang="zh-TW" sz="14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𝑖</m:t>
                                                        </m:r>
                                                      </m:sub>
                                                    </m:sSub>
                                                    <m:r>
                                                      <a:rPr lang="en-US" altLang="zh-TW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)</m:t>
                                                    </m:r>
                                                  </m:e>
                                                </m:acc>
                                              </m:e>
                                              <m:sub>
                                                <m:r>
                                                  <a:rPr lang="en-US" altLang="zh-TW" sz="1400" i="1"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</m:sub>
                                            </m:sSub>
                                          </m:e>
                                        </m:nary>
                                        <m:r>
                                          <a:rPr lang="en-US" altLang="zh-TW" sz="1400" b="0" i="1" smtClean="0">
                                            <a:latin typeface="Cambria Math" panose="02040503050406030204" pitchFamily="18" charset="0"/>
                                          </a:rPr>
                                          <m:t>] </m:t>
                                        </m:r>
                                      </m:e>
                                    </m:nary>
                                  </m:e>
                                </m:nary>
                              </m:oMath>
                            </m:oMathPara>
                          </a14:m>
                          <a:endParaRPr lang="zh-TW" sz="1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altLang="zh-TW" sz="1400" kern="100" dirty="0" smtClean="0"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Latham</a:t>
                          </a:r>
                          <a:r>
                            <a:rPr lang="en-US" altLang="zh-TW" sz="1400" kern="100" baseline="0" dirty="0" smtClean="0"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 (2006)</a:t>
                          </a:r>
                          <a:endParaRPr lang="zh-TW" sz="1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51156185"/>
                      </a:ext>
                    </a:extLst>
                  </a:tr>
                  <a:tr h="83731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General indices </a:t>
                          </a:r>
                          <a:endParaRPr lang="en-US" altLang="zh-TW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kern="100" dirty="0" smtClean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Total</a:t>
                          </a:r>
                          <a:r>
                            <a:rPr lang="en-US" altLang="zh-TW" sz="1400" kern="100" baseline="0" dirty="0" smtClean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system cycled </a:t>
                          </a:r>
                          <a:r>
                            <a:rPr lang="en-US" altLang="zh-TW" sz="1400" kern="100" baseline="0" dirty="0" err="1" smtClean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throughflow</a:t>
                          </a:r>
                          <a:endParaRPr lang="zh-TW" altLang="zh-TW" sz="1400" kern="100" dirty="0" smtClean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altLang="zh-TW" sz="1400" kern="100" dirty="0" smtClean="0"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TST</a:t>
                          </a:r>
                          <a:r>
                            <a:rPr lang="en-US" altLang="zh-TW" sz="1400" kern="100" baseline="-25000" dirty="0" smtClean="0"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C</a:t>
                          </a:r>
                          <a:endParaRPr lang="zh-TW" sz="1400" kern="100" baseline="-250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ctrlPr>
                                      <a:rPr lang="en-US" altLang="zh-TW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zh-TW" sz="14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zh-TW" sz="1400" b="0" i="1" smtClean="0">
                                        <a:latin typeface="Cambria Math" panose="02040503050406030204" pitchFamily="18" charset="0"/>
                                      </a:rPr>
                                      <m:t>=0</m:t>
                                    </m:r>
                                  </m:sub>
                                  <m:sup>
                                    <m:r>
                                      <a:rPr lang="en-US" altLang="zh-TW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d>
                                      <m:dPr>
                                        <m:ctrlPr>
                                          <a:rPr lang="en-US" altLang="zh-TW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TW" sz="1400" b="0" i="1" smtClean="0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f>
                                          <m:fPr>
                                            <m:ctrlPr>
                                              <a:rPr lang="en-US" altLang="zh-TW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zh-TW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num>
                                          <m:den>
                                            <m:sSub>
                                              <m:sSubPr>
                                                <m:ctrlPr>
                                                  <a:rPr lang="en-US" altLang="zh-TW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TW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𝑞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TW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𝑖𝑗</m:t>
                                                </m:r>
                                              </m:sub>
                                            </m:sSub>
                                          </m:den>
                                        </m:f>
                                      </m:e>
                                    </m:d>
                                    <m:sSub>
                                      <m:sSubPr>
                                        <m:ctrlPr>
                                          <a:rPr lang="en-US" altLang="zh-TW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1400" b="0" i="1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en-US" altLang="zh-TW" sz="14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US" altLang="zh-TW" sz="14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zh-TW" sz="1400" b="0" i="1" smtClean="0">
                                    <a:latin typeface="Cambria Math" panose="02040503050406030204" pitchFamily="18" charset="0"/>
                                  </a:rPr>
                                  <m:t>𝑤h𝑒𝑟𝑒</m:t>
                                </m:r>
                                <m:r>
                                  <a:rPr lang="en-US" altLang="zh-TW" sz="1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TW" sz="1400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r>
                                  <a:rPr lang="en-US" altLang="zh-TW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zh-TW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14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sz="1400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  <m:r>
                                      <a:rPr lang="en-US" altLang="zh-TW" sz="1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sz="1400" b="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  <m:r>
                                      <a:rPr lang="en-US" altLang="zh-TW" sz="1400" b="0" i="1" smtClean="0">
                                        <a:latin typeface="Cambria Math" panose="02040503050406030204" pitchFamily="18" charset="0"/>
                                      </a:rPr>
                                      <m:t>′)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zh-TW" altLang="en-US" sz="1400" kern="100" dirty="0">
                                        <a:effectLst/>
                                        <a:latin typeface="Times New Roman" panose="020206030504050203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</m:e>
                                  <m:sup>
                                    <m:r>
                                      <a:rPr lang="en-US" altLang="zh-TW" sz="14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en-US" altLang="zh-TW" sz="1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sz="1400" b="0" i="1" smtClean="0">
                                    <a:latin typeface="Cambria Math" panose="02040503050406030204" pitchFamily="18" charset="0"/>
                                  </a:rPr>
                                  <m:t>𝑤h𝑒𝑟𝑒</m:t>
                                </m:r>
                                <m:r>
                                  <a:rPr lang="en-US" altLang="zh-TW" sz="1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altLang="zh-TW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1400" b="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p>
                                    <m:r>
                                      <a:rPr lang="en-US" altLang="zh-TW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TW" sz="1400" b="0" i="1" smtClean="0">
                                    <a:latin typeface="Cambria Math" panose="02040503050406030204" pitchFamily="18" charset="0"/>
                                  </a:rPr>
                                  <m:t>=[</m:t>
                                </m:r>
                                <m:sSubSup>
                                  <m:sSubSupPr>
                                    <m:ctrlPr>
                                      <a:rPr lang="en-US" altLang="zh-TW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14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TW" sz="1400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4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  <m:r>
                                  <a:rPr lang="en-US" altLang="zh-TW" sz="1400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TW" sz="1400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  <m:r>
                                  <a:rPr lang="en-US" altLang="zh-TW" sz="1400" b="0" i="1" smtClean="0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r>
                                  <a:rPr lang="en-US" altLang="zh-TW" sz="1400" b="0" i="1" smtClean="0">
                                    <a:latin typeface="Cambria Math" panose="02040503050406030204" pitchFamily="18" charset="0"/>
                                  </a:rPr>
                                  <m:t>𝑇𝑖</m:t>
                                </m:r>
                                <m:r>
                                  <a:rPr lang="en-US" altLang="zh-TW" sz="1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sz="1400" b="0" i="1" smtClean="0">
                                    <a:latin typeface="Cambria Math" panose="02040503050406030204" pitchFamily="18" charset="0"/>
                                  </a:rPr>
                                  <m:t>𝑇𝑗</m:t>
                                </m:r>
                                <m:r>
                                  <a:rPr lang="en-US" altLang="zh-TW" sz="1400" b="0" i="1" smtClean="0">
                                    <a:latin typeface="Cambria Math" panose="02040503050406030204" pitchFamily="18" charset="0"/>
                                  </a:rPr>
                                  <m:t>)] </m:t>
                                </m:r>
                              </m:oMath>
                            </m:oMathPara>
                          </a14:m>
                          <a:endParaRPr lang="zh-TW" sz="1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rowSpan="2"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da-DK" altLang="zh-TW" sz="1400" kern="100" dirty="0" smtClean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Finn (1976;</a:t>
                          </a:r>
                          <a:r>
                            <a:rPr lang="da-DK" altLang="zh-TW" sz="1400" kern="100" baseline="0" dirty="0" smtClean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da-DK" altLang="zh-TW" sz="1400" kern="100" dirty="0" smtClean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1978;1980),</a:t>
                          </a:r>
                          <a:r>
                            <a:rPr lang="da-DK" altLang="zh-TW" sz="1400" kern="100" baseline="0" dirty="0" smtClean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da-DK" altLang="zh-TW" sz="1400" kern="100" dirty="0" smtClean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Patten &amp; Higashi (1984);</a:t>
                          </a:r>
                          <a:r>
                            <a:rPr lang="da-DK" altLang="zh-TW" sz="1400" kern="100" baseline="0" dirty="0" smtClean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da-DK" altLang="zh-TW" sz="1400" kern="100" dirty="0" smtClean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Patten et al. (1976)</a:t>
                          </a:r>
                          <a:endParaRPr lang="zh-TW" sz="1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873006553"/>
                      </a:ext>
                    </a:extLst>
                  </a:tr>
                  <a:tr h="83731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Pathway analysis</a:t>
                          </a:r>
                          <a:endParaRPr lang="en-US" altLang="zh-TW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altLang="zh-TW" sz="1400" kern="100" dirty="0" smtClean="0"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Finn’s cycling</a:t>
                          </a:r>
                          <a:r>
                            <a:rPr lang="en-US" altLang="zh-TW" sz="1400" kern="100" baseline="0" dirty="0" smtClean="0"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 index</a:t>
                          </a:r>
                          <a:endParaRPr lang="zh-TW" sz="1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altLang="zh-TW" sz="1400" kern="100" dirty="0" smtClean="0"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FCI</a:t>
                          </a:r>
                          <a:endParaRPr lang="zh-TW" sz="1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TW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TW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1400" b="0" i="1" smtClean="0">
                                            <a:latin typeface="Cambria Math" panose="02040503050406030204" pitchFamily="18" charset="0"/>
                                          </a:rPr>
                                          <m:t>𝑇𝑆𝑇</m:t>
                                        </m:r>
                                      </m:e>
                                      <m:sub>
                                        <m:r>
                                          <a:rPr lang="en-US" altLang="zh-TW" sz="1400" b="0" i="1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zh-TW" sz="1400" b="0" i="1" smtClean="0">
                                        <a:latin typeface="Cambria Math" panose="02040503050406030204" pitchFamily="18" charset="0"/>
                                      </a:rPr>
                                      <m:t>𝑇𝑆𝑇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TW" sz="1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endParaRPr lang="zh-TW" sz="1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173324818"/>
                      </a:ext>
                    </a:extLst>
                  </a:tr>
                  <a:tr h="83731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Network uncertainty</a:t>
                          </a: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altLang="zh-TW" sz="1400" kern="100" dirty="0" smtClean="0"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Average</a:t>
                          </a:r>
                          <a:r>
                            <a:rPr lang="en-US" altLang="zh-TW" sz="1400" kern="100" baseline="0" dirty="0" smtClean="0"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 mutual </a:t>
                          </a:r>
                          <a:r>
                            <a:rPr lang="en-US" altLang="zh-TW" sz="1400" kern="100" baseline="0" dirty="0" err="1" smtClean="0"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infromation</a:t>
                          </a:r>
                          <a:endParaRPr lang="zh-TW" sz="1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altLang="zh-TW" sz="1400" kern="100" dirty="0" smtClean="0"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AMI</a:t>
                          </a:r>
                          <a:endParaRPr lang="zh-TW" sz="1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TW" sz="1400" b="0" i="0" smtClean="0"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n-US" altLang="zh-TW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zh-TW" sz="1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TW" sz="1400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zh-TW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TW" sz="1400" b="0" i="1" smtClean="0">
                                        <a:latin typeface="Cambria Math" panose="02040503050406030204" pitchFamily="18" charset="0"/>
                                      </a:rPr>
                                      <m:t>+2</m:t>
                                    </m:r>
                                  </m:sup>
                                  <m:e>
                                    <m:nary>
                                      <m:naryPr>
                                        <m:chr m:val="∑"/>
                                        <m:ctrlPr>
                                          <a:rPr lang="en-US" altLang="zh-TW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en-US" altLang="zh-TW" sz="14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altLang="zh-TW" sz="1400" b="0" i="1" smtClean="0">
                                            <a:latin typeface="Cambria Math" panose="02040503050406030204" pitchFamily="18" charset="0"/>
                                          </a:rPr>
                                          <m:t>=0</m:t>
                                        </m:r>
                                      </m:sub>
                                      <m:sup>
                                        <m:r>
                                          <a:rPr lang="en-US" altLang="zh-TW" sz="14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  <m:e>
                                        <m:f>
                                          <m:fPr>
                                            <m:ctrlPr>
                                              <a:rPr lang="en-US" altLang="zh-TW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sSub>
                                              <m:sSubPr>
                                                <m:ctrlPr>
                                                  <a:rPr lang="en-US" altLang="zh-TW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TW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𝑇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TW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𝑖𝑗</m:t>
                                                </m:r>
                                              </m:sub>
                                            </m:sSub>
                                          </m:num>
                                          <m:den>
                                            <m:r>
                                              <a:rPr lang="en-US" altLang="zh-TW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  <m:r>
                                              <a:rPr lang="en-US" altLang="zh-TW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..</m:t>
                                            </m:r>
                                          </m:den>
                                        </m:f>
                                      </m:e>
                                    </m:nary>
                                  </m:e>
                                </m:nary>
                                <m:sSub>
                                  <m:sSubPr>
                                    <m:ctrlPr>
                                      <a:rPr lang="en-US" altLang="zh-TW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400" b="0" i="1" smtClean="0">
                                        <a:latin typeface="Cambria Math" panose="02040503050406030204" pitchFamily="18" charset="0"/>
                                      </a:rPr>
                                      <m:t>𝑙𝑜𝑔</m:t>
                                    </m:r>
                                  </m:e>
                                  <m:sub>
                                    <m:r>
                                      <a:rPr lang="en-US" altLang="zh-TW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f>
                                  <m:fPr>
                                    <m:ctrlPr>
                                      <a:rPr lang="en-US" altLang="zh-TW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TW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1400" b="0" i="1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en-US" altLang="zh-TW" sz="1400" b="0" i="1" smtClean="0"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  <m:r>
                                      <a:rPr lang="en-US" altLang="zh-TW" sz="14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altLang="zh-TW" sz="1400" b="0" i="1" smtClean="0">
                                        <a:latin typeface="Cambria Math" panose="02040503050406030204" pitchFamily="18" charset="0"/>
                                      </a:rPr>
                                      <m:t>..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TW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1400" b="0" i="1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en-US" altLang="zh-TW" sz="1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TW" sz="1400" b="0" i="1" smtClean="0">
                                            <a:latin typeface="Cambria Math" panose="02040503050406030204" pitchFamily="18" charset="0"/>
                                          </a:rPr>
                                          <m:t>.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TW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1400" b="0" i="1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en-US" altLang="zh-TW" sz="1400" b="0" i="1" smtClean="0">
                                            <a:latin typeface="Cambria Math" panose="02040503050406030204" pitchFamily="18" charset="0"/>
                                          </a:rPr>
                                          <m:t>.</m:t>
                                        </m:r>
                                        <m:r>
                                          <a:rPr lang="en-US" altLang="zh-TW" sz="14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altLang="zh-TW" sz="1400" dirty="0" smtClean="0"/>
                        </a:p>
                        <a:p>
                          <a:pPr algn="l">
                            <a:spcAft>
                              <a:spcPts val="0"/>
                            </a:spcAft>
                          </a:pPr>
                          <a:endParaRPr lang="zh-TW" sz="1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altLang="zh-TW" sz="1400" kern="100" baseline="0" dirty="0" err="1" smtClean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Ulanowicz</a:t>
                          </a:r>
                          <a:r>
                            <a:rPr lang="en-US" altLang="zh-TW" sz="1400" kern="100" baseline="0" dirty="0" smtClean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(2004)</a:t>
                          </a:r>
                          <a:endParaRPr lang="zh-TW" sz="1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11123784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36436015"/>
                  </p:ext>
                </p:extLst>
              </p:nvPr>
            </p:nvGraphicFramePr>
            <p:xfrm>
              <a:off x="95694" y="255329"/>
              <a:ext cx="12009243" cy="4494751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1629724">
                      <a:extLst>
                        <a:ext uri="{9D8B030D-6E8A-4147-A177-3AD203B41FA5}">
                          <a16:colId xmlns:a16="http://schemas.microsoft.com/office/drawing/2014/main" val="3509665718"/>
                        </a:ext>
                      </a:extLst>
                    </a:gridCol>
                    <a:gridCol w="2270069">
                      <a:extLst>
                        <a:ext uri="{9D8B030D-6E8A-4147-A177-3AD203B41FA5}">
                          <a16:colId xmlns:a16="http://schemas.microsoft.com/office/drawing/2014/main" val="2835052897"/>
                        </a:ext>
                      </a:extLst>
                    </a:gridCol>
                    <a:gridCol w="819903">
                      <a:extLst>
                        <a:ext uri="{9D8B030D-6E8A-4147-A177-3AD203B41FA5}">
                          <a16:colId xmlns:a16="http://schemas.microsoft.com/office/drawing/2014/main" val="614722557"/>
                        </a:ext>
                      </a:extLst>
                    </a:gridCol>
                    <a:gridCol w="5602668">
                      <a:extLst>
                        <a:ext uri="{9D8B030D-6E8A-4147-A177-3AD203B41FA5}">
                          <a16:colId xmlns:a16="http://schemas.microsoft.com/office/drawing/2014/main" val="1383809199"/>
                        </a:ext>
                      </a:extLst>
                    </a:gridCol>
                    <a:gridCol w="1686879">
                      <a:extLst>
                        <a:ext uri="{9D8B030D-6E8A-4147-A177-3AD203B41FA5}">
                          <a16:colId xmlns:a16="http://schemas.microsoft.com/office/drawing/2014/main" val="3587896774"/>
                        </a:ext>
                      </a:extLst>
                    </a:gridCol>
                  </a:tblGrid>
                  <a:tr h="308196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 kern="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Index</a:t>
                          </a:r>
                          <a:r>
                            <a:rPr lang="en-US" sz="1400" kern="0" baseline="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type</a:t>
                          </a:r>
                          <a:endParaRPr lang="zh-TW" sz="1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TW" sz="1400" kern="100" dirty="0" smtClean="0"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Index name</a:t>
                          </a:r>
                          <a:endParaRPr lang="zh-TW" sz="1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TW" sz="1400" kern="100" dirty="0" smtClean="0"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Symbol</a:t>
                          </a:r>
                          <a:endParaRPr lang="zh-TW" sz="1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 kern="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Formula</a:t>
                          </a:r>
                          <a:endParaRPr lang="zh-TW" sz="1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TW" sz="1400" kern="100" dirty="0" smtClean="0"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Reference</a:t>
                          </a:r>
                          <a:endParaRPr lang="zh-TW" sz="1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90802158"/>
                      </a:ext>
                    </a:extLst>
                  </a:tr>
                  <a:tr h="83731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General indices</a:t>
                          </a:r>
                          <a:endParaRPr lang="en-US" altLang="zh-TW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altLang="zh-TW" sz="1400" kern="100" dirty="0" smtClean="0"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Total</a:t>
                          </a:r>
                          <a:r>
                            <a:rPr lang="en-US" altLang="zh-TW" sz="1400" kern="100" baseline="0" dirty="0" smtClean="0"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 system throughput</a:t>
                          </a:r>
                          <a:endParaRPr lang="zh-TW" sz="1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altLang="zh-TW" sz="1400" kern="100" dirty="0" smtClean="0"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T..</a:t>
                          </a:r>
                          <a:endParaRPr lang="zh-TW" sz="1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4331" t="-43066" r="-30250" b="-4029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altLang="zh-TW" sz="1400" kern="100" dirty="0" smtClean="0"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Hirata</a:t>
                          </a:r>
                          <a:r>
                            <a:rPr lang="en-US" altLang="zh-TW" sz="1400" kern="100" baseline="0" dirty="0" smtClean="0"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 &amp; </a:t>
                          </a:r>
                          <a:r>
                            <a:rPr lang="en-US" altLang="zh-TW" sz="1400" kern="100" baseline="0" dirty="0" err="1" smtClean="0"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Ulanowicz</a:t>
                          </a:r>
                          <a:r>
                            <a:rPr lang="en-US" altLang="zh-TW" sz="1400" kern="100" baseline="0" dirty="0" smtClean="0"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 (1984)</a:t>
                          </a:r>
                          <a:endParaRPr lang="zh-TW" sz="1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958306929"/>
                      </a:ext>
                    </a:extLst>
                  </a:tr>
                  <a:tr h="83731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General indices </a:t>
                          </a:r>
                          <a:endParaRPr lang="en-US" altLang="zh-TW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kern="100" dirty="0" smtClean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Total</a:t>
                          </a:r>
                          <a:r>
                            <a:rPr lang="en-US" altLang="zh-TW" sz="1400" kern="100" baseline="0" dirty="0" smtClean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system </a:t>
                          </a:r>
                          <a:r>
                            <a:rPr lang="en-US" altLang="zh-TW" sz="1400" kern="100" baseline="0" dirty="0" err="1" smtClean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throughflow</a:t>
                          </a:r>
                          <a:endParaRPr lang="zh-TW" altLang="zh-TW" sz="1400" kern="100" dirty="0" smtClean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altLang="zh-TW" sz="1400" kern="100" dirty="0" smtClean="0"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TST</a:t>
                          </a:r>
                          <a:endParaRPr lang="zh-TW" sz="1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4331" t="-142029" r="-30250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altLang="zh-TW" sz="1400" kern="100" dirty="0" smtClean="0"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Latham</a:t>
                          </a:r>
                          <a:r>
                            <a:rPr lang="en-US" altLang="zh-TW" sz="1400" kern="100" baseline="0" dirty="0" smtClean="0"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 (2006)</a:t>
                          </a:r>
                          <a:endParaRPr lang="zh-TW" sz="1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51156185"/>
                      </a:ext>
                    </a:extLst>
                  </a:tr>
                  <a:tr h="83731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General indices </a:t>
                          </a:r>
                          <a:endParaRPr lang="en-US" altLang="zh-TW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kern="100" dirty="0" smtClean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Total</a:t>
                          </a:r>
                          <a:r>
                            <a:rPr lang="en-US" altLang="zh-TW" sz="1400" kern="100" baseline="0" dirty="0" smtClean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system </a:t>
                          </a:r>
                          <a:r>
                            <a:rPr lang="en-US" altLang="zh-TW" sz="1400" kern="100" baseline="0" dirty="0" smtClean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cycled </a:t>
                          </a:r>
                          <a:r>
                            <a:rPr lang="en-US" altLang="zh-TW" sz="1400" kern="100" baseline="0" dirty="0" err="1" smtClean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throughflow</a:t>
                          </a:r>
                          <a:endParaRPr lang="zh-TW" altLang="zh-TW" sz="1400" kern="100" dirty="0" smtClean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altLang="zh-TW" sz="1400" kern="100" dirty="0" smtClean="0"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TST</a:t>
                          </a:r>
                          <a:r>
                            <a:rPr lang="en-US" altLang="zh-TW" sz="1400" kern="100" baseline="-25000" dirty="0" smtClean="0"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C</a:t>
                          </a:r>
                          <a:endParaRPr lang="zh-TW" sz="1400" kern="100" baseline="-250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4331" t="-242029" r="-30250" b="-200000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da-DK" altLang="zh-TW" sz="1400" kern="100" dirty="0" smtClean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Finn (1976;</a:t>
                          </a:r>
                          <a:r>
                            <a:rPr lang="da-DK" altLang="zh-TW" sz="1400" kern="100" baseline="0" dirty="0" smtClean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da-DK" altLang="zh-TW" sz="1400" kern="100" dirty="0" smtClean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1978;1980),</a:t>
                          </a:r>
                          <a:r>
                            <a:rPr lang="da-DK" altLang="zh-TW" sz="1400" kern="100" baseline="0" dirty="0" smtClean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da-DK" altLang="zh-TW" sz="1400" kern="100" dirty="0" smtClean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Patten &amp; Higashi (1984);</a:t>
                          </a:r>
                          <a:r>
                            <a:rPr lang="da-DK" altLang="zh-TW" sz="1400" kern="100" baseline="0" dirty="0" smtClean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da-DK" altLang="zh-TW" sz="1400" kern="100" dirty="0" smtClean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Patten et al. (1976)</a:t>
                          </a:r>
                          <a:endParaRPr lang="zh-TW" sz="1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873006553"/>
                      </a:ext>
                    </a:extLst>
                  </a:tr>
                  <a:tr h="83731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Pathway analysis</a:t>
                          </a:r>
                          <a:endParaRPr lang="en-US" altLang="zh-TW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altLang="zh-TW" sz="1400" kern="100" dirty="0" smtClean="0"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Finn’s cycling</a:t>
                          </a:r>
                          <a:r>
                            <a:rPr lang="en-US" altLang="zh-TW" sz="1400" kern="100" baseline="0" dirty="0" smtClean="0"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 index</a:t>
                          </a:r>
                          <a:endParaRPr lang="zh-TW" sz="1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altLang="zh-TW" sz="1400" kern="100" dirty="0" smtClean="0"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FCI</a:t>
                          </a:r>
                          <a:endParaRPr lang="zh-TW" sz="1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4331" t="-344526" r="-30250" b="-101460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endParaRPr lang="zh-TW" sz="1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173324818"/>
                      </a:ext>
                    </a:extLst>
                  </a:tr>
                  <a:tr h="83731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Network uncertainty</a:t>
                          </a: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altLang="zh-TW" sz="1400" kern="100" dirty="0" smtClean="0"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Average</a:t>
                          </a:r>
                          <a:r>
                            <a:rPr lang="en-US" altLang="zh-TW" sz="1400" kern="100" baseline="0" dirty="0" smtClean="0"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 mutual </a:t>
                          </a:r>
                          <a:r>
                            <a:rPr lang="en-US" altLang="zh-TW" sz="1400" kern="100" baseline="0" dirty="0" err="1" smtClean="0"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infromation</a:t>
                          </a:r>
                          <a:endParaRPr lang="zh-TW" sz="1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altLang="zh-TW" sz="1400" kern="100" dirty="0" smtClean="0">
                              <a:effectLst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AMI</a:t>
                          </a:r>
                          <a:endParaRPr lang="zh-TW" sz="1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4331" t="-441304" r="-30250" b="-7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n-US" altLang="zh-TW" sz="1400" kern="100" baseline="0" dirty="0" err="1" smtClean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Ulanowicz</a:t>
                          </a:r>
                          <a:r>
                            <a:rPr lang="en-US" altLang="zh-TW" sz="1400" kern="100" baseline="0" dirty="0" smtClean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(2004)</a:t>
                          </a:r>
                          <a:endParaRPr lang="zh-TW" sz="14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11123784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7" name="矩形 16"/>
          <p:cNvSpPr/>
          <p:nvPr/>
        </p:nvSpPr>
        <p:spPr>
          <a:xfrm>
            <a:off x="95694" y="4937691"/>
            <a:ext cx="100087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Table.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Algorithms for the calculation of the network indices; see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Table.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for symbols.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294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606066" y="421845"/>
              <a:ext cx="7218533" cy="18542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738177">
                      <a:extLst>
                        <a:ext uri="{9D8B030D-6E8A-4147-A177-3AD203B41FA5}">
                          <a16:colId xmlns:a16="http://schemas.microsoft.com/office/drawing/2014/main" val="1374498342"/>
                        </a:ext>
                      </a:extLst>
                    </a:gridCol>
                    <a:gridCol w="2740178">
                      <a:extLst>
                        <a:ext uri="{9D8B030D-6E8A-4147-A177-3AD203B41FA5}">
                          <a16:colId xmlns:a16="http://schemas.microsoft.com/office/drawing/2014/main" val="122168761"/>
                        </a:ext>
                      </a:extLst>
                    </a:gridCol>
                    <a:gridCol w="2740178">
                      <a:extLst>
                        <a:ext uri="{9D8B030D-6E8A-4147-A177-3AD203B41FA5}">
                          <a16:colId xmlns:a16="http://schemas.microsoft.com/office/drawing/2014/main" val="105792495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Compartment</a:t>
                          </a:r>
                          <a:endParaRPr lang="zh-TW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GC1</a:t>
                          </a:r>
                          <a:endParaRPr lang="zh-TW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GS1</a:t>
                          </a:r>
                          <a:endParaRPr lang="zh-TW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077495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Detritus</a:t>
                          </a:r>
                          <a:endParaRPr lang="zh-TW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350270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zh-TW" sz="18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104003.4</a:t>
                          </a:r>
                          <a:endParaRPr lang="zh-TW" altLang="en-US" sz="1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8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524425.7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zh-TW" altLang="en-US" sz="18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34800.15</a:t>
                          </a:r>
                          <a:endParaRPr lang="zh-TW" altLang="en-US" sz="1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9142667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Bacteria</a:t>
                          </a:r>
                          <a:endParaRPr lang="zh-TW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65.31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 </m:t>
                              </m:r>
                            </m:oMath>
                          </a14:m>
                          <a:r>
                            <a:rPr lang="en-US" altLang="zh-TW" sz="18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12.74</a:t>
                          </a:r>
                          <a:endParaRPr lang="zh-TW" altLang="en-US" sz="1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8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42.80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 </m:t>
                              </m:r>
                            </m:oMath>
                          </a14:m>
                          <a:r>
                            <a:rPr lang="en-US" altLang="zh-TW" sz="18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6.75</a:t>
                          </a:r>
                          <a:endParaRPr lang="zh-TW" altLang="en-US" sz="1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4038508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err="1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Meiofauna</a:t>
                          </a:r>
                          <a:endParaRPr lang="zh-TW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1.49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zh-TW" sz="18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1.53</a:t>
                          </a:r>
                          <a:endParaRPr lang="zh-TW" altLang="en-US" sz="1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33.39</a:t>
                          </a:r>
                          <a:r>
                            <a:rPr lang="zh-TW" altLang="en-US" sz="18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 </m:t>
                              </m:r>
                            </m:oMath>
                          </a14:m>
                          <a:r>
                            <a:rPr lang="en-US" altLang="zh-TW" sz="18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26.48</a:t>
                          </a:r>
                          <a:endParaRPr lang="zh-TW" altLang="en-US" sz="1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1646907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err="1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Macrofauna</a:t>
                          </a:r>
                          <a:endParaRPr lang="zh-TW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3.65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 </m:t>
                              </m:r>
                            </m:oMath>
                          </a14:m>
                          <a:r>
                            <a:rPr lang="en-US" altLang="zh-TW" sz="18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7.70</a:t>
                          </a:r>
                          <a:endParaRPr lang="zh-TW" altLang="en-US" sz="1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8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80.</a:t>
                          </a:r>
                          <a:r>
                            <a:rPr lang="en-US" altLang="zh-TW" sz="18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 </m:t>
                              </m:r>
                              <m:r>
                                <m:rPr>
                                  <m:nor/>
                                </m:rPr>
                                <a:rPr lang="zh-TW" altLang="en-US" sz="1800" b="0" dirty="0" smtClean="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66.</m:t>
                              </m:r>
                              <m:r>
                                <m:rPr>
                                  <m:nor/>
                                </m:rPr>
                                <a:rPr lang="en-US" altLang="zh-TW" sz="1800" b="0" i="0" dirty="0" smtClean="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10</m:t>
                              </m:r>
                            </m:oMath>
                          </a14:m>
                          <a:endParaRPr lang="zh-TW" altLang="en-US" sz="1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5434635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27013617"/>
                  </p:ext>
                </p:extLst>
              </p:nvPr>
            </p:nvGraphicFramePr>
            <p:xfrm>
              <a:off x="2606066" y="421845"/>
              <a:ext cx="7218533" cy="18542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738177">
                      <a:extLst>
                        <a:ext uri="{9D8B030D-6E8A-4147-A177-3AD203B41FA5}">
                          <a16:colId xmlns:a16="http://schemas.microsoft.com/office/drawing/2014/main" val="1374498342"/>
                        </a:ext>
                      </a:extLst>
                    </a:gridCol>
                    <a:gridCol w="2740178">
                      <a:extLst>
                        <a:ext uri="{9D8B030D-6E8A-4147-A177-3AD203B41FA5}">
                          <a16:colId xmlns:a16="http://schemas.microsoft.com/office/drawing/2014/main" val="122168761"/>
                        </a:ext>
                      </a:extLst>
                    </a:gridCol>
                    <a:gridCol w="2740178">
                      <a:extLst>
                        <a:ext uri="{9D8B030D-6E8A-4147-A177-3AD203B41FA5}">
                          <a16:colId xmlns:a16="http://schemas.microsoft.com/office/drawing/2014/main" val="105792495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Compartment</a:t>
                          </a:r>
                          <a:endParaRPr lang="zh-TW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GC1</a:t>
                          </a:r>
                          <a:endParaRPr lang="zh-TW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GS1</a:t>
                          </a:r>
                          <a:endParaRPr lang="zh-TW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077495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Detritus</a:t>
                          </a:r>
                          <a:endParaRPr lang="zh-TW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3333" t="-108197" r="-100222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63333" t="-108197" r="-222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142667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Bacteria</a:t>
                          </a:r>
                          <a:endParaRPr lang="zh-TW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3333" t="-208197" r="-100222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63333" t="-208197" r="-222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038508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err="1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Meiofauna</a:t>
                          </a:r>
                          <a:endParaRPr lang="zh-TW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3333" t="-308197" r="-100222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63333" t="-308197" r="-222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46907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err="1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Macrofauna</a:t>
                          </a:r>
                          <a:endParaRPr lang="zh-TW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3333" t="-408197" r="-100222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63333" t="-408197" r="-222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434635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707366" y="2484256"/>
                <a:ext cx="1101593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Table. 1 Standing 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stocks (in 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mg C/ m</a:t>
                </a:r>
                <a:r>
                  <a:rPr lang="en-US" altLang="zh-TW" baseline="30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TW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 </a:t>
                </a:r>
                <a:r>
                  <a:rPr lang="en-US" altLang="zh-TW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mean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standard deviation 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the food web compartments 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</a:t>
                </a:r>
                <a:r>
                  <a:rPr lang="zh-TW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GC1 and GS1. </a:t>
                </a:r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366" y="2484256"/>
                <a:ext cx="11015932" cy="369332"/>
              </a:xfrm>
              <a:prstGeom prst="rect">
                <a:avLst/>
              </a:prstGeom>
              <a:blipFill>
                <a:blip r:embed="rId3"/>
                <a:stretch>
                  <a:fillRect l="-443" t="-10000" r="-498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710820"/>
              </p:ext>
            </p:extLst>
          </p:nvPr>
        </p:nvGraphicFramePr>
        <p:xfrm>
          <a:off x="3001572" y="4022188"/>
          <a:ext cx="642752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9689">
                  <a:extLst>
                    <a:ext uri="{9D8B030D-6E8A-4147-A177-3AD203B41FA5}">
                      <a16:colId xmlns:a16="http://schemas.microsoft.com/office/drawing/2014/main" val="2735419955"/>
                    </a:ext>
                  </a:extLst>
                </a:gridCol>
                <a:gridCol w="3844154">
                  <a:extLst>
                    <a:ext uri="{9D8B030D-6E8A-4147-A177-3AD203B41FA5}">
                      <a16:colId xmlns:a16="http://schemas.microsoft.com/office/drawing/2014/main" val="2193325481"/>
                    </a:ext>
                  </a:extLst>
                </a:gridCol>
                <a:gridCol w="1283677">
                  <a:extLst>
                    <a:ext uri="{9D8B030D-6E8A-4147-A177-3AD203B41FA5}">
                      <a16:colId xmlns:a16="http://schemas.microsoft.com/office/drawing/2014/main" val="316496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Station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Averaged bottom</a:t>
                      </a:r>
                      <a:r>
                        <a:rPr lang="en-US" altLang="zh-TW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water temperature(</a:t>
                      </a:r>
                      <a:r>
                        <a:rPr lang="en-US" altLang="zh-TW" sz="1800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°C</a:t>
                      </a:r>
                      <a:r>
                        <a:rPr lang="en-US" altLang="zh-TW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Tlim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679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GC1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13.54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1.05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18095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GS1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13.90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1.09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18596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58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201880" y="265889"/>
            <a:ext cx="23850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CTD </a:t>
            </a:r>
            <a:r>
              <a:rPr lang="en-US" altLang="zh-TW" sz="2800" dirty="0" err="1" smtClean="0"/>
              <a:t>plot_temp</a:t>
            </a:r>
            <a:endParaRPr lang="zh-TW" altLang="en-US" sz="28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370" y="186758"/>
            <a:ext cx="8664054" cy="6498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202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201880" y="265889"/>
            <a:ext cx="24360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CTD </a:t>
            </a:r>
            <a:r>
              <a:rPr lang="en-US" altLang="zh-TW" sz="2800" dirty="0" err="1" smtClean="0"/>
              <a:t>plot_trans</a:t>
            </a:r>
            <a:endParaRPr lang="zh-TW" altLang="en-US" sz="28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850" y="393289"/>
            <a:ext cx="8357419" cy="6268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88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22486</TotalTime>
  <Words>1944</Words>
  <Application>Microsoft Office PowerPoint</Application>
  <PresentationFormat>寬螢幕</PresentationFormat>
  <Paragraphs>691</Paragraphs>
  <Slides>30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30</vt:i4>
      </vt:variant>
    </vt:vector>
  </HeadingPairs>
  <TitlesOfParts>
    <vt:vector size="37" baseType="lpstr">
      <vt:lpstr>新細明體</vt:lpstr>
      <vt:lpstr>Arial</vt:lpstr>
      <vt:lpstr>Calibri</vt:lpstr>
      <vt:lpstr>Calibri Light</vt:lpstr>
      <vt:lpstr>Cambria Math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119</cp:revision>
  <dcterms:created xsi:type="dcterms:W3CDTF">2022-03-24T14:52:03Z</dcterms:created>
  <dcterms:modified xsi:type="dcterms:W3CDTF">2022-05-13T14:59:08Z</dcterms:modified>
</cp:coreProperties>
</file>