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8" r:id="rId4"/>
    <p:sldId id="260" r:id="rId5"/>
    <p:sldId id="268" r:id="rId6"/>
    <p:sldId id="262" r:id="rId7"/>
    <p:sldId id="279" r:id="rId8"/>
    <p:sldId id="280" r:id="rId9"/>
    <p:sldId id="282" r:id="rId10"/>
    <p:sldId id="283" r:id="rId11"/>
    <p:sldId id="292" r:id="rId12"/>
    <p:sldId id="284" r:id="rId13"/>
    <p:sldId id="293" r:id="rId14"/>
    <p:sldId id="289" r:id="rId15"/>
    <p:sldId id="285" r:id="rId16"/>
    <p:sldId id="290" r:id="rId17"/>
    <p:sldId id="286" r:id="rId18"/>
    <p:sldId id="288" r:id="rId19"/>
    <p:sldId id="291" r:id="rId20"/>
    <p:sldId id="287" r:id="rId21"/>
    <p:sldId id="294" r:id="rId22"/>
    <p:sldId id="295" r:id="rId23"/>
    <p:sldId id="264" r:id="rId24"/>
    <p:sldId id="296" r:id="rId25"/>
    <p:sldId id="265" r:id="rId26"/>
    <p:sldId id="269" r:id="rId27"/>
    <p:sldId id="266" r:id="rId28"/>
    <p:sldId id="270" r:id="rId29"/>
    <p:sldId id="267" r:id="rId30"/>
    <p:sldId id="297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terial" id="{0C7636C7-1187-4D18-BD09-5A0F511411DE}">
          <p14:sldIdLst>
            <p14:sldId id="257"/>
            <p14:sldId id="256"/>
            <p14:sldId id="278"/>
            <p14:sldId id="260"/>
            <p14:sldId id="268"/>
            <p14:sldId id="262"/>
          </p14:sldIdLst>
        </p14:section>
        <p14:section name="result" id="{F315C8A1-048D-49A4-9903-FCF2A18B7630}">
          <p14:sldIdLst>
            <p14:sldId id="279"/>
            <p14:sldId id="280"/>
            <p14:sldId id="282"/>
            <p14:sldId id="283"/>
            <p14:sldId id="292"/>
            <p14:sldId id="284"/>
            <p14:sldId id="293"/>
            <p14:sldId id="289"/>
            <p14:sldId id="285"/>
            <p14:sldId id="290"/>
            <p14:sldId id="286"/>
            <p14:sldId id="288"/>
            <p14:sldId id="291"/>
            <p14:sldId id="287"/>
            <p14:sldId id="294"/>
            <p14:sldId id="295"/>
            <p14:sldId id="264"/>
            <p14:sldId id="296"/>
            <p14:sldId id="265"/>
            <p14:sldId id="269"/>
            <p14:sldId id="266"/>
            <p14:sldId id="270"/>
            <p14:sldId id="267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84" autoAdjust="0"/>
    <p:restoredTop sz="91590" autoAdjust="0"/>
  </p:normalViewPr>
  <p:slideViewPr>
    <p:cSldViewPr snapToGrid="0">
      <p:cViewPr varScale="1">
        <p:scale>
          <a:sx n="66" d="100"/>
          <a:sy n="66" d="100"/>
        </p:scale>
        <p:origin x="6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3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77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60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7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99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06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5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71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33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24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21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016F-85E1-4C61-8668-519E2634081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05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01430"/>
              </p:ext>
            </p:extLst>
          </p:nvPr>
        </p:nvGraphicFramePr>
        <p:xfrm>
          <a:off x="500513" y="105878"/>
          <a:ext cx="10387717" cy="6517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026">
                  <a:extLst>
                    <a:ext uri="{9D8B030D-6E8A-4147-A177-3AD203B41FA5}">
                      <a16:colId xmlns:a16="http://schemas.microsoft.com/office/drawing/2014/main" val="1374498342"/>
                    </a:ext>
                  </a:extLst>
                </a:gridCol>
                <a:gridCol w="654518">
                  <a:extLst>
                    <a:ext uri="{9D8B030D-6E8A-4147-A177-3AD203B41FA5}">
                      <a16:colId xmlns:a16="http://schemas.microsoft.com/office/drawing/2014/main" val="2784980956"/>
                    </a:ext>
                  </a:extLst>
                </a:gridCol>
                <a:gridCol w="1001027">
                  <a:extLst>
                    <a:ext uri="{9D8B030D-6E8A-4147-A177-3AD203B41FA5}">
                      <a16:colId xmlns:a16="http://schemas.microsoft.com/office/drawing/2014/main" val="122168761"/>
                    </a:ext>
                  </a:extLst>
                </a:gridCol>
                <a:gridCol w="654368">
                  <a:extLst>
                    <a:ext uri="{9D8B030D-6E8A-4147-A177-3AD203B41FA5}">
                      <a16:colId xmlns:a16="http://schemas.microsoft.com/office/drawing/2014/main" val="1057924954"/>
                    </a:ext>
                  </a:extLst>
                </a:gridCol>
                <a:gridCol w="991403">
                  <a:extLst>
                    <a:ext uri="{9D8B030D-6E8A-4147-A177-3AD203B41FA5}">
                      <a16:colId xmlns:a16="http://schemas.microsoft.com/office/drawing/2014/main" val="601640580"/>
                    </a:ext>
                  </a:extLst>
                </a:gridCol>
                <a:gridCol w="981926">
                  <a:extLst>
                    <a:ext uri="{9D8B030D-6E8A-4147-A177-3AD203B41FA5}">
                      <a16:colId xmlns:a16="http://schemas.microsoft.com/office/drawing/2014/main" val="3861450415"/>
                    </a:ext>
                  </a:extLst>
                </a:gridCol>
                <a:gridCol w="1003084">
                  <a:extLst>
                    <a:ext uri="{9D8B030D-6E8A-4147-A177-3AD203B41FA5}">
                      <a16:colId xmlns:a16="http://schemas.microsoft.com/office/drawing/2014/main" val="2367545181"/>
                    </a:ext>
                  </a:extLst>
                </a:gridCol>
                <a:gridCol w="1405289">
                  <a:extLst>
                    <a:ext uri="{9D8B030D-6E8A-4147-A177-3AD203B41FA5}">
                      <a16:colId xmlns:a16="http://schemas.microsoft.com/office/drawing/2014/main" val="2033607871"/>
                    </a:ext>
                  </a:extLst>
                </a:gridCol>
                <a:gridCol w="2772076">
                  <a:extLst>
                    <a:ext uri="{9D8B030D-6E8A-4147-A177-3AD203B41FA5}">
                      <a16:colId xmlns:a16="http://schemas.microsoft.com/office/drawing/2014/main" val="3913666422"/>
                    </a:ext>
                  </a:extLst>
                </a:gridCol>
              </a:tblGrid>
              <a:tr h="267736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Cruise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</a:t>
                      </a:r>
                      <a:endParaRPr kumimoji="0" lang="zh-TW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 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Latitude 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 (m)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Measurement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Gear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749509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2014/11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OR1_1096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446959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4948497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2015/03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OR1_1099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377323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693327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2015/04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OR1_1102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927527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5020937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2015/08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OR1_1114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514117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0710293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2015/11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OR1_1126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0926910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4285085"/>
                  </a:ext>
                </a:extLst>
              </a:tr>
              <a:tr h="289301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2016/02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OR1_1128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412121"/>
                  </a:ext>
                </a:extLst>
              </a:tr>
              <a:tr h="289301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2016/03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OR1_1132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937494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2016/10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OR1_1151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110721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2720348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2018/03-04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OR1_1190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2451446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220017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2019/03-04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OR1_1219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3076978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9421622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2019/10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OR1_1242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7170975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8079854"/>
                  </a:ext>
                </a:extLst>
              </a:tr>
              <a:tr h="289301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2020/11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NOR_T004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775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98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2079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Sediment OC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38" y="685800"/>
            <a:ext cx="8032954" cy="60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2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3732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Sediment_ statistics(OC)</a:t>
            </a:r>
            <a:endParaRPr lang="zh-TW" altLang="en-US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41285"/>
              </p:ext>
            </p:extLst>
          </p:nvPr>
        </p:nvGraphicFramePr>
        <p:xfrm>
          <a:off x="1093839" y="1117703"/>
          <a:ext cx="7607709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217">
                  <a:extLst>
                    <a:ext uri="{9D8B030D-6E8A-4147-A177-3AD203B41FA5}">
                      <a16:colId xmlns:a16="http://schemas.microsoft.com/office/drawing/2014/main" val="3290913867"/>
                    </a:ext>
                  </a:extLst>
                </a:gridCol>
                <a:gridCol w="533331">
                  <a:extLst>
                    <a:ext uri="{9D8B030D-6E8A-4147-A177-3AD203B41FA5}">
                      <a16:colId xmlns:a16="http://schemas.microsoft.com/office/drawing/2014/main" val="546577140"/>
                    </a:ext>
                  </a:extLst>
                </a:gridCol>
                <a:gridCol w="355929">
                  <a:extLst>
                    <a:ext uri="{9D8B030D-6E8A-4147-A177-3AD203B41FA5}">
                      <a16:colId xmlns:a16="http://schemas.microsoft.com/office/drawing/2014/main" val="3128370986"/>
                    </a:ext>
                  </a:extLst>
                </a:gridCol>
                <a:gridCol w="1455173">
                  <a:extLst>
                    <a:ext uri="{9D8B030D-6E8A-4147-A177-3AD203B41FA5}">
                      <a16:colId xmlns:a16="http://schemas.microsoft.com/office/drawing/2014/main" val="1861461869"/>
                    </a:ext>
                  </a:extLst>
                </a:gridCol>
                <a:gridCol w="1514169">
                  <a:extLst>
                    <a:ext uri="{9D8B030D-6E8A-4147-A177-3AD203B41FA5}">
                      <a16:colId xmlns:a16="http://schemas.microsoft.com/office/drawing/2014/main" val="1377672510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78929079"/>
                    </a:ext>
                  </a:extLst>
                </a:gridCol>
                <a:gridCol w="1406013">
                  <a:extLst>
                    <a:ext uri="{9D8B030D-6E8A-4147-A177-3AD203B41FA5}">
                      <a16:colId xmlns:a16="http://schemas.microsoft.com/office/drawing/2014/main" val="3815768599"/>
                    </a:ext>
                  </a:extLst>
                </a:gridCol>
              </a:tblGrid>
              <a:tr h="279898"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One-way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ANOVA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21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4215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3.880e+10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1.940e+10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1.505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405239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2.191e+11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1.289e+10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494606"/>
                  </a:ext>
                </a:extLst>
              </a:tr>
              <a:tr h="279898">
                <a:tc gridSpan="7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Welch Two Sample t-test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75719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92913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15.603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350270.0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509952.4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-4.4109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0.0004626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667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3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1376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Bacteria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7754471" y="0"/>
            <a:ext cx="4261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Anova_seasonal</a:t>
            </a:r>
            <a:r>
              <a:rPr lang="en-US" altLang="zh-TW" sz="2800" dirty="0" smtClean="0"/>
              <a:t> difference?</a:t>
            </a:r>
          </a:p>
          <a:p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0" y="720969"/>
            <a:ext cx="7919126" cy="59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3614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Bacteria_ statistics(OC)</a:t>
            </a:r>
            <a:endParaRPr lang="zh-TW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98824"/>
              </p:ext>
            </p:extLst>
          </p:nvPr>
        </p:nvGraphicFramePr>
        <p:xfrm>
          <a:off x="1093839" y="1117703"/>
          <a:ext cx="7607709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217">
                  <a:extLst>
                    <a:ext uri="{9D8B030D-6E8A-4147-A177-3AD203B41FA5}">
                      <a16:colId xmlns:a16="http://schemas.microsoft.com/office/drawing/2014/main" val="3290913867"/>
                    </a:ext>
                  </a:extLst>
                </a:gridCol>
                <a:gridCol w="889260">
                  <a:extLst>
                    <a:ext uri="{9D8B030D-6E8A-4147-A177-3AD203B41FA5}">
                      <a16:colId xmlns:a16="http://schemas.microsoft.com/office/drawing/2014/main" val="546577140"/>
                    </a:ext>
                  </a:extLst>
                </a:gridCol>
                <a:gridCol w="1455173">
                  <a:extLst>
                    <a:ext uri="{9D8B030D-6E8A-4147-A177-3AD203B41FA5}">
                      <a16:colId xmlns:a16="http://schemas.microsoft.com/office/drawing/2014/main" val="1861461869"/>
                    </a:ext>
                  </a:extLst>
                </a:gridCol>
                <a:gridCol w="1514169">
                  <a:extLst>
                    <a:ext uri="{9D8B030D-6E8A-4147-A177-3AD203B41FA5}">
                      <a16:colId xmlns:a16="http://schemas.microsoft.com/office/drawing/2014/main" val="1377672510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78929079"/>
                    </a:ext>
                  </a:extLst>
                </a:gridCol>
                <a:gridCol w="1406013">
                  <a:extLst>
                    <a:ext uri="{9D8B030D-6E8A-4147-A177-3AD203B41FA5}">
                      <a16:colId xmlns:a16="http://schemas.microsoft.com/office/drawing/2014/main" val="3815768599"/>
                    </a:ext>
                  </a:extLst>
                </a:gridCol>
              </a:tblGrid>
              <a:tr h="279898">
                <a:tc gridSpan="6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Welch Two Sample t-test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75719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92913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13.677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65.30876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42.80281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4.9356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0.0002347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667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5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84" y="408842"/>
            <a:ext cx="8258907" cy="619418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01880" y="265889"/>
            <a:ext cx="374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Macrofauna_abundance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14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194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/>
              <a:t>Macrofauna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0" y="1029883"/>
            <a:ext cx="7073991" cy="53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08958"/>
              </p:ext>
            </p:extLst>
          </p:nvPr>
        </p:nvGraphicFramePr>
        <p:xfrm>
          <a:off x="1995792" y="1483701"/>
          <a:ext cx="7684501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588">
                  <a:extLst>
                    <a:ext uri="{9D8B030D-6E8A-4147-A177-3AD203B41FA5}">
                      <a16:colId xmlns:a16="http://schemas.microsoft.com/office/drawing/2014/main" val="105126694"/>
                    </a:ext>
                  </a:extLst>
                </a:gridCol>
                <a:gridCol w="1089549">
                  <a:extLst>
                    <a:ext uri="{9D8B030D-6E8A-4147-A177-3AD203B41FA5}">
                      <a16:colId xmlns:a16="http://schemas.microsoft.com/office/drawing/2014/main" val="2192718965"/>
                    </a:ext>
                  </a:extLst>
                </a:gridCol>
                <a:gridCol w="475439">
                  <a:extLst>
                    <a:ext uri="{9D8B030D-6E8A-4147-A177-3AD203B41FA5}">
                      <a16:colId xmlns:a16="http://schemas.microsoft.com/office/drawing/2014/main" val="1400898305"/>
                    </a:ext>
                  </a:extLst>
                </a:gridCol>
                <a:gridCol w="1614512">
                  <a:extLst>
                    <a:ext uri="{9D8B030D-6E8A-4147-A177-3AD203B41FA5}">
                      <a16:colId xmlns:a16="http://schemas.microsoft.com/office/drawing/2014/main" val="2764086319"/>
                    </a:ext>
                  </a:extLst>
                </a:gridCol>
                <a:gridCol w="1651346">
                  <a:extLst>
                    <a:ext uri="{9D8B030D-6E8A-4147-A177-3AD203B41FA5}">
                      <a16:colId xmlns:a16="http://schemas.microsoft.com/office/drawing/2014/main" val="2622334365"/>
                    </a:ext>
                  </a:extLst>
                </a:gridCol>
                <a:gridCol w="963562">
                  <a:extLst>
                    <a:ext uri="{9D8B030D-6E8A-4147-A177-3AD203B41FA5}">
                      <a16:colId xmlns:a16="http://schemas.microsoft.com/office/drawing/2014/main" val="3269827982"/>
                    </a:ext>
                  </a:extLst>
                </a:gridCol>
                <a:gridCol w="987505">
                  <a:extLst>
                    <a:ext uri="{9D8B030D-6E8A-4147-A177-3AD203B41FA5}">
                      <a16:colId xmlns:a16="http://schemas.microsoft.com/office/drawing/2014/main" val="1064676794"/>
                    </a:ext>
                  </a:extLst>
                </a:gridCol>
              </a:tblGrid>
              <a:tr h="279898"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One-way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ANOVA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19568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139159"/>
                  </a:ext>
                </a:extLst>
              </a:tr>
              <a:tr h="279898">
                <a:tc row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0.0002926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0.0001463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7126378"/>
                  </a:ext>
                </a:extLst>
              </a:tr>
              <a:tr h="27989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0.0023074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0.0001154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568170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8294627"/>
                  </a:ext>
                </a:extLst>
              </a:tr>
              <a:tr h="279898">
                <a:tc gridSpan="7"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Kruskal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-Wallis rank sum test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159648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Kruskal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-Wallis chi-squared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6999161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1.6098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0.4471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459410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064783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Wilcoxon rank sum exact test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4734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6842788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006866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01880" y="265889"/>
            <a:ext cx="4110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Macrofauna</a:t>
            </a:r>
            <a:r>
              <a:rPr lang="en-US" altLang="zh-TW" sz="2800" dirty="0"/>
              <a:t>_ </a:t>
            </a:r>
            <a:r>
              <a:rPr lang="en-US" altLang="zh-TW" sz="2800" dirty="0" smtClean="0"/>
              <a:t>statistics(OC)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54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3563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Meiofauna_abundance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397"/>
            <a:ext cx="5998733" cy="44990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267" y="1899397"/>
            <a:ext cx="5998733" cy="44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3144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Meiofauna_biomass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80" y="1565031"/>
            <a:ext cx="6758351" cy="50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3927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Meiofauna_statistics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(OC)</a:t>
            </a:r>
            <a:endParaRPr lang="zh-TW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71236"/>
              </p:ext>
            </p:extLst>
          </p:nvPr>
        </p:nvGraphicFramePr>
        <p:xfrm>
          <a:off x="4011559" y="667624"/>
          <a:ext cx="7787150" cy="585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077">
                  <a:extLst>
                    <a:ext uri="{9D8B030D-6E8A-4147-A177-3AD203B41FA5}">
                      <a16:colId xmlns:a16="http://schemas.microsoft.com/office/drawing/2014/main" val="105126694"/>
                    </a:ext>
                  </a:extLst>
                </a:gridCol>
                <a:gridCol w="374828">
                  <a:extLst>
                    <a:ext uri="{9D8B030D-6E8A-4147-A177-3AD203B41FA5}">
                      <a16:colId xmlns:a16="http://schemas.microsoft.com/office/drawing/2014/main" val="2739504325"/>
                    </a:ext>
                  </a:extLst>
                </a:gridCol>
                <a:gridCol w="668811">
                  <a:extLst>
                    <a:ext uri="{9D8B030D-6E8A-4147-A177-3AD203B41FA5}">
                      <a16:colId xmlns:a16="http://schemas.microsoft.com/office/drawing/2014/main" val="1639254951"/>
                    </a:ext>
                  </a:extLst>
                </a:gridCol>
                <a:gridCol w="494746">
                  <a:extLst>
                    <a:ext uri="{9D8B030D-6E8A-4147-A177-3AD203B41FA5}">
                      <a16:colId xmlns:a16="http://schemas.microsoft.com/office/drawing/2014/main" val="666402727"/>
                    </a:ext>
                  </a:extLst>
                </a:gridCol>
                <a:gridCol w="482928">
                  <a:extLst>
                    <a:ext uri="{9D8B030D-6E8A-4147-A177-3AD203B41FA5}">
                      <a16:colId xmlns:a16="http://schemas.microsoft.com/office/drawing/2014/main" val="1739180758"/>
                    </a:ext>
                  </a:extLst>
                </a:gridCol>
                <a:gridCol w="312832">
                  <a:extLst>
                    <a:ext uri="{9D8B030D-6E8A-4147-A177-3AD203B41FA5}">
                      <a16:colId xmlns:a16="http://schemas.microsoft.com/office/drawing/2014/main" val="1098335991"/>
                    </a:ext>
                  </a:extLst>
                </a:gridCol>
                <a:gridCol w="1368484">
                  <a:extLst>
                    <a:ext uri="{9D8B030D-6E8A-4147-A177-3AD203B41FA5}">
                      <a16:colId xmlns:a16="http://schemas.microsoft.com/office/drawing/2014/main" val="1731871876"/>
                    </a:ext>
                  </a:extLst>
                </a:gridCol>
                <a:gridCol w="490890">
                  <a:extLst>
                    <a:ext uri="{9D8B030D-6E8A-4147-A177-3AD203B41FA5}">
                      <a16:colId xmlns:a16="http://schemas.microsoft.com/office/drawing/2014/main" val="1636203852"/>
                    </a:ext>
                  </a:extLst>
                </a:gridCol>
                <a:gridCol w="1042942">
                  <a:extLst>
                    <a:ext uri="{9D8B030D-6E8A-4147-A177-3AD203B41FA5}">
                      <a16:colId xmlns:a16="http://schemas.microsoft.com/office/drawing/2014/main" val="382540643"/>
                    </a:ext>
                  </a:extLst>
                </a:gridCol>
                <a:gridCol w="251167">
                  <a:extLst>
                    <a:ext uri="{9D8B030D-6E8A-4147-A177-3AD203B41FA5}">
                      <a16:colId xmlns:a16="http://schemas.microsoft.com/office/drawing/2014/main" val="520450062"/>
                    </a:ext>
                  </a:extLst>
                </a:gridCol>
                <a:gridCol w="127657">
                  <a:extLst>
                    <a:ext uri="{9D8B030D-6E8A-4147-A177-3AD203B41FA5}">
                      <a16:colId xmlns:a16="http://schemas.microsoft.com/office/drawing/2014/main" val="3928466759"/>
                    </a:ext>
                  </a:extLst>
                </a:gridCol>
                <a:gridCol w="544451">
                  <a:extLst>
                    <a:ext uri="{9D8B030D-6E8A-4147-A177-3AD203B41FA5}">
                      <a16:colId xmlns:a16="http://schemas.microsoft.com/office/drawing/2014/main" val="1064676794"/>
                    </a:ext>
                  </a:extLst>
                </a:gridCol>
                <a:gridCol w="1092337">
                  <a:extLst>
                    <a:ext uri="{9D8B030D-6E8A-4147-A177-3AD203B41FA5}">
                      <a16:colId xmlns:a16="http://schemas.microsoft.com/office/drawing/2014/main" val="3883120717"/>
                    </a:ext>
                  </a:extLst>
                </a:gridCol>
              </a:tblGrid>
              <a:tr h="279898">
                <a:tc gridSpan="13"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Kruskal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-Wallis rank sum test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91956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Kruskal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-Wallis chi-squared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139159"/>
                  </a:ext>
                </a:extLst>
              </a:tr>
              <a:tr h="301837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0.06081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7126378"/>
                  </a:ext>
                </a:extLst>
              </a:tr>
              <a:tr h="279898">
                <a:tc gridSpan="13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One-way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ANOVA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159648"/>
                  </a:ext>
                </a:extLst>
              </a:tr>
              <a:tr h="27989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8146107"/>
                  </a:ext>
                </a:extLst>
              </a:tr>
              <a:tr h="27989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2103.9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35.12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0.000488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459410"/>
                  </a:ext>
                </a:extLst>
              </a:tr>
              <a:tr h="279898">
                <a:tc gridSpan="2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064783"/>
                  </a:ext>
                </a:extLst>
              </a:tr>
              <a:tr h="0">
                <a:tc gridSpan="13">
                  <a:txBody>
                    <a:bodyPr/>
                    <a:lstStyle/>
                    <a:p>
                      <a:pPr lvl="1"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Tukey multiple comparisons of means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 family-wise confidence level)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6167164"/>
                  </a:ext>
                </a:extLst>
              </a:tr>
              <a:tr h="0">
                <a:tc gridSpan="13">
                  <a:txBody>
                    <a:bodyPr/>
                    <a:lstStyle/>
                    <a:p>
                      <a:pPr lvl="2"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Fit: </a:t>
                      </a: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aov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(formula = OC ~ Season, data = GS1)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2262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978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SP-AU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-27.72138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-47.11245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-8.330313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0.0109958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8842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SU-AU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-52.94432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-72.33539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-33.553251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0.0003863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330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SU-SP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-25.22294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-44.61401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-5.831869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0.0169050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6238417"/>
                  </a:ext>
                </a:extLst>
              </a:tr>
              <a:tr h="0">
                <a:tc gridSpan="13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Wilcoxon rank sum exact test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47342"/>
                  </a:ext>
                </a:extLst>
              </a:tr>
              <a:tr h="27989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6842788"/>
                  </a:ext>
                </a:extLst>
              </a:tr>
              <a:tr h="27989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00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07" y="390953"/>
            <a:ext cx="7504981" cy="54405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30724" y="5943926"/>
            <a:ext cx="7608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Figure.1 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of sampling stations of the upper </a:t>
            </a:r>
            <a:r>
              <a:rPr lang="en-US" altLang="zh-TW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Gaoping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Submarine Canyon (GC1) and </a:t>
            </a:r>
            <a:r>
              <a:rPr lang="en-US" altLang="zh-TW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Gaoping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Slope (GS1).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45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965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SCOC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6" y="265889"/>
            <a:ext cx="7028274" cy="5271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7161652"/>
                  </p:ext>
                </p:extLst>
              </p:nvPr>
            </p:nvGraphicFramePr>
            <p:xfrm>
              <a:off x="740230" y="5537095"/>
              <a:ext cx="10944495" cy="11887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25433">
                      <a:extLst>
                        <a:ext uri="{9D8B030D-6E8A-4147-A177-3AD203B41FA5}">
                          <a16:colId xmlns:a16="http://schemas.microsoft.com/office/drawing/2014/main" val="349040743"/>
                        </a:ext>
                      </a:extLst>
                    </a:gridCol>
                    <a:gridCol w="3206354">
                      <a:extLst>
                        <a:ext uri="{9D8B030D-6E8A-4147-A177-3AD203B41FA5}">
                          <a16:colId xmlns:a16="http://schemas.microsoft.com/office/drawing/2014/main" val="2956442999"/>
                        </a:ext>
                      </a:extLst>
                    </a:gridCol>
                    <a:gridCol w="3206354">
                      <a:extLst>
                        <a:ext uri="{9D8B030D-6E8A-4147-A177-3AD203B41FA5}">
                          <a16:colId xmlns:a16="http://schemas.microsoft.com/office/drawing/2014/main" val="2022377535"/>
                        </a:ext>
                      </a:extLst>
                    </a:gridCol>
                    <a:gridCol w="3206354">
                      <a:extLst>
                        <a:ext uri="{9D8B030D-6E8A-4147-A177-3AD203B41FA5}">
                          <a16:colId xmlns:a16="http://schemas.microsoft.com/office/drawing/2014/main" val="3246038711"/>
                        </a:ext>
                      </a:extLst>
                    </a:gridCol>
                  </a:tblGrid>
                  <a:tr h="284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Station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TOU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DOU</a:t>
                          </a:r>
                          <a:endParaRPr lang="zh-TW" altLang="en-US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BMU</a:t>
                          </a:r>
                          <a:endParaRPr lang="zh-TW" altLang="en-US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3836970"/>
                      </a:ext>
                    </a:extLst>
                  </a:tr>
                  <a:tr h="3904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GC1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72.58901</a:t>
                          </a:r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16.603905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19.80919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22.72966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62.34343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45.86694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6497944"/>
                      </a:ext>
                    </a:extLst>
                  </a:tr>
                  <a:tr h="3904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GS1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53.37575</a:t>
                          </a:r>
                          <a:r>
                            <a:rPr lang="zh-TW" alt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zh-TW" alt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4.061608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11.67663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8.148866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62.01101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40.56152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421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7161652"/>
                  </p:ext>
                </p:extLst>
              </p:nvPr>
            </p:nvGraphicFramePr>
            <p:xfrm>
              <a:off x="740230" y="5537095"/>
              <a:ext cx="10944495" cy="11887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25433">
                      <a:extLst>
                        <a:ext uri="{9D8B030D-6E8A-4147-A177-3AD203B41FA5}">
                          <a16:colId xmlns:a16="http://schemas.microsoft.com/office/drawing/2014/main" val="349040743"/>
                        </a:ext>
                      </a:extLst>
                    </a:gridCol>
                    <a:gridCol w="3206354">
                      <a:extLst>
                        <a:ext uri="{9D8B030D-6E8A-4147-A177-3AD203B41FA5}">
                          <a16:colId xmlns:a16="http://schemas.microsoft.com/office/drawing/2014/main" val="2956442999"/>
                        </a:ext>
                      </a:extLst>
                    </a:gridCol>
                    <a:gridCol w="3206354">
                      <a:extLst>
                        <a:ext uri="{9D8B030D-6E8A-4147-A177-3AD203B41FA5}">
                          <a16:colId xmlns:a16="http://schemas.microsoft.com/office/drawing/2014/main" val="2022377535"/>
                        </a:ext>
                      </a:extLst>
                    </a:gridCol>
                    <a:gridCol w="3206354">
                      <a:extLst>
                        <a:ext uri="{9D8B030D-6E8A-4147-A177-3AD203B41FA5}">
                          <a16:colId xmlns:a16="http://schemas.microsoft.com/office/drawing/2014/main" val="324603871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Station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TOU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DOU</a:t>
                          </a:r>
                          <a:endParaRPr lang="zh-TW" altLang="en-US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BMU</a:t>
                          </a:r>
                          <a:endParaRPr lang="zh-TW" altLang="en-US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38369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GC1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635" t="-106061" r="-200380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635" t="-106061" r="-100380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1635" t="-106061" r="-380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4979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GS1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635" t="-209231" r="-20038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635" t="-209231" r="-10038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1635" t="-209231" r="-380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4218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87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29942"/>
              </p:ext>
            </p:extLst>
          </p:nvPr>
        </p:nvGraphicFramePr>
        <p:xfrm>
          <a:off x="798897" y="886934"/>
          <a:ext cx="10296311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360">
                  <a:extLst>
                    <a:ext uri="{9D8B030D-6E8A-4147-A177-3AD203B41FA5}">
                      <a16:colId xmlns:a16="http://schemas.microsoft.com/office/drawing/2014/main" val="105126694"/>
                    </a:ext>
                  </a:extLst>
                </a:gridCol>
                <a:gridCol w="1042952">
                  <a:extLst>
                    <a:ext uri="{9D8B030D-6E8A-4147-A177-3AD203B41FA5}">
                      <a16:colId xmlns:a16="http://schemas.microsoft.com/office/drawing/2014/main" val="2192718965"/>
                    </a:ext>
                  </a:extLst>
                </a:gridCol>
                <a:gridCol w="416913">
                  <a:extLst>
                    <a:ext uri="{9D8B030D-6E8A-4147-A177-3AD203B41FA5}">
                      <a16:colId xmlns:a16="http://schemas.microsoft.com/office/drawing/2014/main" val="2215520230"/>
                    </a:ext>
                  </a:extLst>
                </a:gridCol>
                <a:gridCol w="637031">
                  <a:extLst>
                    <a:ext uri="{9D8B030D-6E8A-4147-A177-3AD203B41FA5}">
                      <a16:colId xmlns:a16="http://schemas.microsoft.com/office/drawing/2014/main" val="1400898305"/>
                    </a:ext>
                  </a:extLst>
                </a:gridCol>
                <a:gridCol w="2163253">
                  <a:extLst>
                    <a:ext uri="{9D8B030D-6E8A-4147-A177-3AD203B41FA5}">
                      <a16:colId xmlns:a16="http://schemas.microsoft.com/office/drawing/2014/main" val="2764086319"/>
                    </a:ext>
                  </a:extLst>
                </a:gridCol>
                <a:gridCol w="2212606">
                  <a:extLst>
                    <a:ext uri="{9D8B030D-6E8A-4147-A177-3AD203B41FA5}">
                      <a16:colId xmlns:a16="http://schemas.microsoft.com/office/drawing/2014/main" val="2622334365"/>
                    </a:ext>
                  </a:extLst>
                </a:gridCol>
                <a:gridCol w="1291058">
                  <a:extLst>
                    <a:ext uri="{9D8B030D-6E8A-4147-A177-3AD203B41FA5}">
                      <a16:colId xmlns:a16="http://schemas.microsoft.com/office/drawing/2014/main" val="3269827982"/>
                    </a:ext>
                  </a:extLst>
                </a:gridCol>
                <a:gridCol w="1323138">
                  <a:extLst>
                    <a:ext uri="{9D8B030D-6E8A-4147-A177-3AD203B41FA5}">
                      <a16:colId xmlns:a16="http://schemas.microsoft.com/office/drawing/2014/main" val="1064676794"/>
                    </a:ext>
                  </a:extLst>
                </a:gridCol>
              </a:tblGrid>
              <a:tr h="279898">
                <a:tc gridSpan="8">
                  <a:txBody>
                    <a:bodyPr/>
                    <a:lstStyle/>
                    <a:p>
                      <a:pPr algn="l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Welch Two Sample t-test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19568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139159"/>
                  </a:ext>
                </a:extLst>
              </a:tr>
              <a:tr h="279898">
                <a:tc row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24.612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69.95451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52.03684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1.6779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13.677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7126378"/>
                  </a:ext>
                </a:extLst>
              </a:tr>
              <a:tr h="279898">
                <a:tc v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8294627"/>
                  </a:ext>
                </a:extLst>
              </a:tr>
              <a:tr h="279898">
                <a:tc gridSpan="8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Wilcoxon rank sum exact test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159648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6999161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0.0175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459410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064783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4734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6842788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00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6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01879" y="2228617"/>
            <a:ext cx="380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 table for turnover rate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46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15" y="1059870"/>
            <a:ext cx="4572000" cy="4572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35" y="105987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145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25294" y="901976"/>
            <a:ext cx="11918862" cy="3972954"/>
            <a:chOff x="666832" y="1780865"/>
            <a:chExt cx="10133196" cy="337773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832" y="1780865"/>
              <a:ext cx="3377732" cy="3377732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2296" y="1780865"/>
              <a:ext cx="3377732" cy="3377732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564" y="1780865"/>
              <a:ext cx="3377732" cy="3377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079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37006" y="803007"/>
            <a:ext cx="11617524" cy="3872509"/>
            <a:chOff x="219753" y="2209114"/>
            <a:chExt cx="10477809" cy="3492604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2356" y="2209115"/>
              <a:ext cx="3492603" cy="3492603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53" y="2209115"/>
              <a:ext cx="3492603" cy="3492603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959" y="2209114"/>
              <a:ext cx="3492603" cy="3492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827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04" y="478482"/>
            <a:ext cx="5076825" cy="58102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8" y="3445730"/>
            <a:ext cx="25146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81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63" y="409471"/>
            <a:ext cx="5076825" cy="58102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" y="3462982"/>
            <a:ext cx="25146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06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39" y="184116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3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114510" y="573890"/>
            <a:ext cx="5808478" cy="5660731"/>
            <a:chOff x="2103338" y="552625"/>
            <a:chExt cx="5808478" cy="566073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966" y="552625"/>
              <a:ext cx="4133850" cy="4810125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338" y="3117731"/>
              <a:ext cx="2514600" cy="309562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4246602" y="5784437"/>
            <a:ext cx="7608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/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Figure.2 conceptual model of the food web structure</a:t>
            </a:r>
            <a:r>
              <a:rPr lang="zh-TW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formed the basis of our linear inverse model (LIM).</a:t>
            </a:r>
            <a:r>
              <a:rPr lang="zh-TW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 “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for description.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335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71137" y="576943"/>
            <a:ext cx="5453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把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POC</a:t>
            </a:r>
            <a:r>
              <a:rPr lang="zh-TW" altLang="en-US" dirty="0" smtClean="0"/>
              <a:t>改成</a:t>
            </a:r>
            <a:r>
              <a:rPr lang="en-US" altLang="zh-TW" dirty="0" smtClean="0"/>
              <a:t>TOC (=POC+DOC)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文獻中</a:t>
            </a:r>
            <a:r>
              <a:rPr lang="en-US" altLang="zh-TW" dirty="0" smtClean="0"/>
              <a:t>POC (53</a:t>
            </a:r>
            <a:r>
              <a:rPr lang="zh-TW" altLang="en-US" dirty="0" smtClean="0"/>
              <a:t>多</a:t>
            </a:r>
            <a:r>
              <a:rPr lang="en-US" altLang="zh-TW" dirty="0" smtClean="0"/>
              <a:t>)</a:t>
            </a:r>
            <a:r>
              <a:rPr lang="zh-TW" altLang="en-US" dirty="0" smtClean="0"/>
              <a:t>不夠用可能</a:t>
            </a:r>
            <a:r>
              <a:rPr lang="zh-TW" altLang="en-US" dirty="0" smtClean="0"/>
              <a:t>是</a:t>
            </a:r>
            <a:endParaRPr lang="en-US" altLang="zh-TW" dirty="0" smtClean="0"/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因為</a:t>
            </a:r>
            <a:r>
              <a:rPr lang="zh-TW" altLang="en-US" dirty="0" smtClean="0"/>
              <a:t>文獻只考慮</a:t>
            </a:r>
            <a:r>
              <a:rPr lang="en-US" altLang="zh-TW" dirty="0" smtClean="0"/>
              <a:t>POC</a:t>
            </a:r>
            <a:r>
              <a:rPr lang="zh-TW" altLang="en-US" dirty="0" smtClean="0"/>
              <a:t>忽略</a:t>
            </a:r>
            <a:r>
              <a:rPr lang="en-US" altLang="zh-TW" dirty="0" smtClean="0"/>
              <a:t>DOC</a:t>
            </a:r>
            <a:r>
              <a:rPr lang="zh-TW" altLang="en-US" dirty="0" smtClean="0"/>
              <a:t>才會是細菌首先用掉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忽略了直接沉降的</a:t>
            </a:r>
            <a:r>
              <a:rPr lang="en-US" altLang="zh-TW" dirty="0" err="1" smtClean="0"/>
              <a:t>chla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去看文獻裡</a:t>
            </a:r>
            <a:r>
              <a:rPr lang="en-US" altLang="zh-TW" dirty="0" smtClean="0"/>
              <a:t>C</a:t>
            </a:r>
            <a:r>
              <a:rPr lang="zh-TW" altLang="en-US" dirty="0" smtClean="0"/>
              <a:t>來源</a:t>
            </a:r>
            <a:r>
              <a:rPr lang="en-US" altLang="zh-TW" smtClean="0"/>
              <a:t>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160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3951" y="5934670"/>
            <a:ext cx="11780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Equality and inequality constraints implemented in the LIM models of GC1 and GS1. Values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as single number implied that the data were equalities, whereas the values designated in [ minimum value, maximum value ] represented the inequalities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74671"/>
              </p:ext>
            </p:extLst>
          </p:nvPr>
        </p:nvGraphicFramePr>
        <p:xfrm>
          <a:off x="173951" y="193245"/>
          <a:ext cx="11780982" cy="5608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7783">
                  <a:extLst>
                    <a:ext uri="{9D8B030D-6E8A-4147-A177-3AD203B41FA5}">
                      <a16:colId xmlns:a16="http://schemas.microsoft.com/office/drawing/2014/main" val="1374498342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175171941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22168761"/>
                    </a:ext>
                  </a:extLst>
                </a:gridCol>
                <a:gridCol w="1515533">
                  <a:extLst>
                    <a:ext uri="{9D8B030D-6E8A-4147-A177-3AD203B41FA5}">
                      <a16:colId xmlns:a16="http://schemas.microsoft.com/office/drawing/2014/main" val="105792495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509641376"/>
                    </a:ext>
                  </a:extLst>
                </a:gridCol>
                <a:gridCol w="2302933">
                  <a:extLst>
                    <a:ext uri="{9D8B030D-6E8A-4147-A177-3AD203B41FA5}">
                      <a16:colId xmlns:a16="http://schemas.microsoft.com/office/drawing/2014/main" val="2191898464"/>
                    </a:ext>
                  </a:extLst>
                </a:gridCol>
              </a:tblGrid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Inequality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description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Calculation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749509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limitation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Q10*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((T-20)/10), with Q10 = 2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4266793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Bacteria growth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[0.02,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0.61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[0.02,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0.61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 Giorgio and Cole</a:t>
                      </a:r>
                      <a:r>
                        <a:rPr lang="it-IT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it-IT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1998)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3850891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 (Bacteria -&gt; DIC)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DOU= 30% TOU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[0.0,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21.77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[0.0,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16.01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C/m</a:t>
                      </a:r>
                      <a:r>
                        <a:rPr lang="en-US" altLang="zh-TW" sz="1200" b="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Mahaut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(1995)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4690749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 respiration of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0.01 * Stock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0.01 * Stock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C/m</a:t>
                      </a:r>
                      <a:r>
                        <a:rPr lang="en-US" altLang="zh-TW" sz="1200" b="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 </a:t>
                      </a: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Oevelen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(2011)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2728767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 respiration of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0.01 * Stock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0.01 * Stock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C/m</a:t>
                      </a:r>
                      <a:r>
                        <a:rPr lang="en-US" altLang="zh-TW" sz="1200" b="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794828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Assimilation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</a:t>
                      </a:r>
                      <a:r>
                        <a:rPr lang="zh-TW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[0.456, 0.699]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[0.456, 0.699]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Conover (1966)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037881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Assimilation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</a:t>
                      </a:r>
                      <a:r>
                        <a:rPr lang="zh-TW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macrofauna</a:t>
                      </a:r>
                      <a:endParaRPr lang="zh-TW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 0.7]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 0.7]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 and Rosenberg (1996)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1608504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P/B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ratio of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[0.0090, 0.0493]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[0.0090, 0.0493]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Fenchel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(1982); Fleeger and Palmer (1982)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3463553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P/B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ratio of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[0.0008, 0.0048]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[0.0008, 0.0048]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Stratmann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(2018)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096128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growth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 of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[0.3, 0.5]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[0.3, 0.5]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Herman and Heip (1985);</a:t>
                      </a:r>
                      <a:r>
                        <a:rPr lang="da-DK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a-DK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Banse and Mosher (1980); Herman et al. (1983; 1984)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549700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growth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 of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[0.6, 0.72]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[0.6, 0.72]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Navarro et al., 1994; Nielsen et al., 1995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0388386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Sedimentation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rate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[75.93, 137.92]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[57.18, 66.80]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C/m</a:t>
                      </a:r>
                      <a:r>
                        <a:rPr lang="en-US" altLang="zh-TW" sz="1200" b="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Huh et al. (2009)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094981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Sediment burial efficiency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[0.24,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[0.24,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Hsu et al. (2014)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09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38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0411353"/>
                  </p:ext>
                </p:extLst>
              </p:nvPr>
            </p:nvGraphicFramePr>
            <p:xfrm>
              <a:off x="217163" y="191534"/>
              <a:ext cx="5274310" cy="652856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50054">
                      <a:extLst>
                        <a:ext uri="{9D8B030D-6E8A-4147-A177-3AD203B41FA5}">
                          <a16:colId xmlns:a16="http://schemas.microsoft.com/office/drawing/2014/main" val="3509665718"/>
                        </a:ext>
                      </a:extLst>
                    </a:gridCol>
                    <a:gridCol w="4224256">
                      <a:extLst>
                        <a:ext uri="{9D8B030D-6E8A-4147-A177-3AD203B41FA5}">
                          <a16:colId xmlns:a16="http://schemas.microsoft.com/office/drawing/2014/main" val="1383809199"/>
                        </a:ext>
                      </a:extLst>
                    </a:gridCol>
                  </a:tblGrid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Term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80215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internal compartments in the network, excluding 0 (zero),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58306929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source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15618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Useable export from the food </a:t>
                          </a: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</a:t>
                          </a:r>
                          <a:r>
                            <a:rPr lang="en-US" sz="1400" kern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(export)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81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Unusable export from the food </a:t>
                          </a: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 (dissipation)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8998360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from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where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represents the columns of the flow matrix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the rows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6207258"/>
                      </a:ext>
                    </a:extLst>
                  </a:tr>
                  <a:tr h="35225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matrix, excluding flows to and from the externals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0342304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inflows to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51277154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outflows from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24367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inflows to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excluding inflow from external sources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35574733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outflows from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excluding outflow to external sources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43572142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TW" sz="14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negative state derivative, considered as a gain to the system pool of mobile energy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9900635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TW" sz="14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positive state derivative, considered as a loss from the system pool of mobile energy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8235953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into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from outside the network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9872616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out of the network for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to compartments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respectively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4336561"/>
                      </a:ext>
                    </a:extLst>
                  </a:tr>
                  <a:tr h="62986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species with which both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interact divided by the number of species with which either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interact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5838919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Identity matrix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4222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0411353"/>
                  </p:ext>
                </p:extLst>
              </p:nvPr>
            </p:nvGraphicFramePr>
            <p:xfrm>
              <a:off x="217163" y="191534"/>
              <a:ext cx="5274310" cy="652856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50054">
                      <a:extLst>
                        <a:ext uri="{9D8B030D-6E8A-4147-A177-3AD203B41FA5}">
                          <a16:colId xmlns:a16="http://schemas.microsoft.com/office/drawing/2014/main" val="3509665718"/>
                        </a:ext>
                      </a:extLst>
                    </a:gridCol>
                    <a:gridCol w="4224256">
                      <a:extLst>
                        <a:ext uri="{9D8B030D-6E8A-4147-A177-3AD203B41FA5}">
                          <a16:colId xmlns:a16="http://schemas.microsoft.com/office/drawing/2014/main" val="1383809199"/>
                        </a:ext>
                      </a:extLst>
                    </a:gridCol>
                  </a:tblGrid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Term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80215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7143" r="-404070" b="-135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87143" r="-144" b="-135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8306929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56863" r="-404070" b="-17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source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15618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50000" r="-404070" b="-16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Useable export from the food </a:t>
                          </a: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</a:t>
                          </a:r>
                          <a:r>
                            <a:rPr lang="en-US" sz="1400" kern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(export)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81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50000" r="-404070" b="-15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Unusable export from the food </a:t>
                          </a: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 (dissipation)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899836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8571" r="-404070" b="-10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408571" r="-144" b="-103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6207258"/>
                      </a:ext>
                    </a:extLst>
                  </a:tr>
                  <a:tr h="35225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13793" r="-404070" b="-11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matrix, excluding flows to and from the externals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0342304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96154" r="-404070" b="-11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796154" r="-144" b="-11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1277154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32143" r="-404070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832143" r="-144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2436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45714" r="-40407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745714" r="-144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557473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45714" r="-40407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845714" r="-144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357214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45714" r="-40407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negative state derivative, considered as a gain to the system pool of mobile energy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9900635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45714" r="-40407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positive state derivative, considered as a loss from the system pool of mobile energy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8235953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542308" r="-404070" b="-4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1542308" r="-144" b="-4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87261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220000" r="-404070" b="-2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1220000" r="-144" b="-22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3365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80000" r="-404070" b="-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880000" r="-144" b="-5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38919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978846" r="-404070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Identity matrix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4222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606901" y="4389463"/>
                <a:ext cx="6096000" cy="23306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Table. 3 Nomenclature of symbols used in calculation of network indices (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Kones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al., 2009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Assuming that a system has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compartments, and the flow value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ker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ker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as a sink-to-source flow (i.e.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Latham, 2006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The compartment imports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internal network is labeled with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destination of usable exports (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secondary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production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labeled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+ 1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destination 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unusable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exports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(respiration/dissipation) is labeled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+ 2 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(Hirata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Ulanowicz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1984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901" y="4389463"/>
                <a:ext cx="6096000" cy="2330638"/>
              </a:xfrm>
              <a:prstGeom prst="rect">
                <a:avLst/>
              </a:prstGeom>
              <a:blipFill>
                <a:blip r:embed="rId3"/>
                <a:stretch>
                  <a:fillRect l="-900" t="-1309" r="-900" b="-34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22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436015"/>
                  </p:ext>
                </p:extLst>
              </p:nvPr>
            </p:nvGraphicFramePr>
            <p:xfrm>
              <a:off x="95694" y="255329"/>
              <a:ext cx="12009243" cy="449475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629724">
                      <a:extLst>
                        <a:ext uri="{9D8B030D-6E8A-4147-A177-3AD203B41FA5}">
                          <a16:colId xmlns:a16="http://schemas.microsoft.com/office/drawing/2014/main" val="3509665718"/>
                        </a:ext>
                      </a:extLst>
                    </a:gridCol>
                    <a:gridCol w="2270069">
                      <a:extLst>
                        <a:ext uri="{9D8B030D-6E8A-4147-A177-3AD203B41FA5}">
                          <a16:colId xmlns:a16="http://schemas.microsoft.com/office/drawing/2014/main" val="2835052897"/>
                        </a:ext>
                      </a:extLst>
                    </a:gridCol>
                    <a:gridCol w="819903">
                      <a:extLst>
                        <a:ext uri="{9D8B030D-6E8A-4147-A177-3AD203B41FA5}">
                          <a16:colId xmlns:a16="http://schemas.microsoft.com/office/drawing/2014/main" val="614722557"/>
                        </a:ext>
                      </a:extLst>
                    </a:gridCol>
                    <a:gridCol w="5602668">
                      <a:extLst>
                        <a:ext uri="{9D8B030D-6E8A-4147-A177-3AD203B41FA5}">
                          <a16:colId xmlns:a16="http://schemas.microsoft.com/office/drawing/2014/main" val="1383809199"/>
                        </a:ext>
                      </a:extLst>
                    </a:gridCol>
                    <a:gridCol w="1686879">
                      <a:extLst>
                        <a:ext uri="{9D8B030D-6E8A-4147-A177-3AD203B41FA5}">
                          <a16:colId xmlns:a16="http://schemas.microsoft.com/office/drawing/2014/main" val="3587896774"/>
                        </a:ext>
                      </a:extLst>
                    </a:gridCol>
                  </a:tblGrid>
                  <a:tr h="3081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</a:t>
                          </a:r>
                          <a:r>
                            <a:rPr lang="en-US" sz="1400" kern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type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Index name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Reference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802158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system throughput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T..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Hirata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&amp;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Ulanowicz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(1984)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58306929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 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system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throughflow</a:t>
                          </a:r>
                          <a:endParaRPr lang="zh-TW" altLang="zh-TW" sz="14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TST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[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]=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[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acc>
                                                  <m:accPr>
                                                    <m:chr m:val="̇"/>
                                                    <m:ctrlP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TW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TW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TW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)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TW" sz="1400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] 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Latham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(2006)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156185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 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system cycled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throughflow</a:t>
                          </a:r>
                          <a:endParaRPr lang="zh-TW" altLang="zh-TW" sz="14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TST</a:t>
                          </a:r>
                          <a:r>
                            <a:rPr lang="en-US" altLang="zh-TW" sz="1400" kern="100" baseline="-250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zh-TW" sz="1400" kern="100" baseline="-250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TW" altLang="en-US" sz="1400" kern="100" dirty="0">
                                        <a:effectLst/>
                                        <a:latin typeface="Times New Roman" panose="020206030504050203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=[</m:t>
                                </m:r>
                                <m:sSubSup>
                                  <m:sSub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𝑇𝑖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𝑇𝑗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)] </m:t>
                                </m:r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Finn (1976;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1978;1980),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Patten &amp; Higashi (1984);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Patten et al. (1976)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3006553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Pathway analysis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Finn’s cycling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index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FCI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𝑇𝑆𝑇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𝑇𝑆𝑇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818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uncertainty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Average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mutual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infromation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AMI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4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f>
                                          <m:fPr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TW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..</m:t>
                                            </m:r>
                                          </m:den>
                                        </m:f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altLang="zh-TW" sz="1400" dirty="0" smtClean="0"/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Ulanowicz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(2004)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112378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436015"/>
                  </p:ext>
                </p:extLst>
              </p:nvPr>
            </p:nvGraphicFramePr>
            <p:xfrm>
              <a:off x="95694" y="255329"/>
              <a:ext cx="12009243" cy="449475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629724">
                      <a:extLst>
                        <a:ext uri="{9D8B030D-6E8A-4147-A177-3AD203B41FA5}">
                          <a16:colId xmlns:a16="http://schemas.microsoft.com/office/drawing/2014/main" val="3509665718"/>
                        </a:ext>
                      </a:extLst>
                    </a:gridCol>
                    <a:gridCol w="2270069">
                      <a:extLst>
                        <a:ext uri="{9D8B030D-6E8A-4147-A177-3AD203B41FA5}">
                          <a16:colId xmlns:a16="http://schemas.microsoft.com/office/drawing/2014/main" val="2835052897"/>
                        </a:ext>
                      </a:extLst>
                    </a:gridCol>
                    <a:gridCol w="819903">
                      <a:extLst>
                        <a:ext uri="{9D8B030D-6E8A-4147-A177-3AD203B41FA5}">
                          <a16:colId xmlns:a16="http://schemas.microsoft.com/office/drawing/2014/main" val="614722557"/>
                        </a:ext>
                      </a:extLst>
                    </a:gridCol>
                    <a:gridCol w="5602668">
                      <a:extLst>
                        <a:ext uri="{9D8B030D-6E8A-4147-A177-3AD203B41FA5}">
                          <a16:colId xmlns:a16="http://schemas.microsoft.com/office/drawing/2014/main" val="1383809199"/>
                        </a:ext>
                      </a:extLst>
                    </a:gridCol>
                    <a:gridCol w="1686879">
                      <a:extLst>
                        <a:ext uri="{9D8B030D-6E8A-4147-A177-3AD203B41FA5}">
                          <a16:colId xmlns:a16="http://schemas.microsoft.com/office/drawing/2014/main" val="3587896774"/>
                        </a:ext>
                      </a:extLst>
                    </a:gridCol>
                  </a:tblGrid>
                  <a:tr h="3081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</a:t>
                          </a:r>
                          <a:r>
                            <a:rPr lang="en-US" sz="1400" kern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type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Index name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Reference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802158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system throughput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T..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43066" r="-30250" b="-4029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Hirata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&amp;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Ulanowicz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(1984)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58306929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 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system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throughflow</a:t>
                          </a:r>
                          <a:endParaRPr lang="zh-TW" altLang="zh-TW" sz="14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TST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142029" r="-3025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Latham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(2006)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156185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 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system 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cycled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throughflow</a:t>
                          </a:r>
                          <a:endParaRPr lang="zh-TW" altLang="zh-TW" sz="14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TST</a:t>
                          </a:r>
                          <a:r>
                            <a:rPr lang="en-US" altLang="zh-TW" sz="1400" kern="100" baseline="-250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zh-TW" sz="1400" kern="100" baseline="-250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242029" r="-30250" b="-20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Finn (1976;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1978;1980),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Patten &amp; Higashi (1984);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Patten et al. (1976)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3006553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Pathway analysis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Finn’s cycling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index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FCI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344526" r="-30250" b="-10146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818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uncertainty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Average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mutual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infromation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AMI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441304" r="-30250" b="-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Ulanowicz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(2004)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112378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矩形 16"/>
          <p:cNvSpPr/>
          <p:nvPr/>
        </p:nvSpPr>
        <p:spPr>
          <a:xfrm>
            <a:off x="95694" y="4937691"/>
            <a:ext cx="10008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Algorithms for the calculation of the network indices; see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symbols.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9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06066" y="421845"/>
              <a:ext cx="7218533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38177">
                      <a:extLst>
                        <a:ext uri="{9D8B030D-6E8A-4147-A177-3AD203B41FA5}">
                          <a16:colId xmlns:a16="http://schemas.microsoft.com/office/drawing/2014/main" val="1374498342"/>
                        </a:ext>
                      </a:extLst>
                    </a:gridCol>
                    <a:gridCol w="2740178">
                      <a:extLst>
                        <a:ext uri="{9D8B030D-6E8A-4147-A177-3AD203B41FA5}">
                          <a16:colId xmlns:a16="http://schemas.microsoft.com/office/drawing/2014/main" val="122168761"/>
                        </a:ext>
                      </a:extLst>
                    </a:gridCol>
                    <a:gridCol w="2740178">
                      <a:extLst>
                        <a:ext uri="{9D8B030D-6E8A-4147-A177-3AD203B41FA5}">
                          <a16:colId xmlns:a16="http://schemas.microsoft.com/office/drawing/2014/main" val="10579249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Compartment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GS1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07749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Detritus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350270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104003.4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524425.7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34800.15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1426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Bacteria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65.31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12.74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42.80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6.75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03850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Meiofauna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1.49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1.53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33.39</a:t>
                          </a:r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26.48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64690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Macrofauna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7.70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80.</a:t>
                          </a: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  <m:r>
                                <m:rPr>
                                  <m:nor/>
                                </m:rPr>
                                <a:rPr lang="zh-TW" altLang="en-US" sz="1800" b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66.</m:t>
                              </m:r>
                              <m:r>
                                <m:rPr>
                                  <m:nor/>
                                </m:rPr>
                                <a:rPr lang="en-US" altLang="zh-TW" sz="1800" b="0" i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oMath>
                          </a14:m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4635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013617"/>
                  </p:ext>
                </p:extLst>
              </p:nvPr>
            </p:nvGraphicFramePr>
            <p:xfrm>
              <a:off x="2606066" y="421845"/>
              <a:ext cx="7218533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38177">
                      <a:extLst>
                        <a:ext uri="{9D8B030D-6E8A-4147-A177-3AD203B41FA5}">
                          <a16:colId xmlns:a16="http://schemas.microsoft.com/office/drawing/2014/main" val="1374498342"/>
                        </a:ext>
                      </a:extLst>
                    </a:gridCol>
                    <a:gridCol w="2740178">
                      <a:extLst>
                        <a:ext uri="{9D8B030D-6E8A-4147-A177-3AD203B41FA5}">
                          <a16:colId xmlns:a16="http://schemas.microsoft.com/office/drawing/2014/main" val="122168761"/>
                        </a:ext>
                      </a:extLst>
                    </a:gridCol>
                    <a:gridCol w="2740178">
                      <a:extLst>
                        <a:ext uri="{9D8B030D-6E8A-4147-A177-3AD203B41FA5}">
                          <a16:colId xmlns:a16="http://schemas.microsoft.com/office/drawing/2014/main" val="10579249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Compartment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GS1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07749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Detritus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33" t="-108197" r="-10022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333" t="-108197" r="-22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426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Bacteria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33" t="-208197" r="-10022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333" t="-208197" r="-22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850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Meiofauna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33" t="-308197" r="-1002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333" t="-308197" r="-22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690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Macrofauna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33" t="-408197" r="-1002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333" t="-408197" r="-22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4635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07366" y="2484256"/>
                <a:ext cx="110159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Table. 1 Standing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stocks (in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mg C/ m</a:t>
                </a:r>
                <a:r>
                  <a:rPr lang="en-US" altLang="zh-TW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deviation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food web compartments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GC1 and GS1. 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66" y="2484256"/>
                <a:ext cx="11015932" cy="369332"/>
              </a:xfrm>
              <a:prstGeom prst="rect">
                <a:avLst/>
              </a:prstGeom>
              <a:blipFill>
                <a:blip r:embed="rId3"/>
                <a:stretch>
                  <a:fillRect l="-443" t="-10000" r="-49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10820"/>
              </p:ext>
            </p:extLst>
          </p:nvPr>
        </p:nvGraphicFramePr>
        <p:xfrm>
          <a:off x="3001572" y="4022188"/>
          <a:ext cx="64275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689">
                  <a:extLst>
                    <a:ext uri="{9D8B030D-6E8A-4147-A177-3AD203B41FA5}">
                      <a16:colId xmlns:a16="http://schemas.microsoft.com/office/drawing/2014/main" val="2735419955"/>
                    </a:ext>
                  </a:extLst>
                </a:gridCol>
                <a:gridCol w="3844154">
                  <a:extLst>
                    <a:ext uri="{9D8B030D-6E8A-4147-A177-3AD203B41FA5}">
                      <a16:colId xmlns:a16="http://schemas.microsoft.com/office/drawing/2014/main" val="2193325481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val="3164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Averaged bottom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water temperature(</a:t>
                      </a:r>
                      <a:r>
                        <a:rPr lang="en-US" altLang="zh-TW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°C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7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809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13.90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859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23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CTD </a:t>
            </a:r>
            <a:r>
              <a:rPr lang="en-US" altLang="zh-TW" sz="2800" dirty="0" err="1" smtClean="0"/>
              <a:t>plot_temp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70" y="186758"/>
            <a:ext cx="8664054" cy="64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0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2436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CTD </a:t>
            </a:r>
            <a:r>
              <a:rPr lang="en-US" altLang="zh-TW" sz="2800" dirty="0" err="1" smtClean="0"/>
              <a:t>plot_trans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50" y="393289"/>
            <a:ext cx="8357419" cy="62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17070</TotalTime>
  <Words>1267</Words>
  <Application>Microsoft Office PowerPoint</Application>
  <PresentationFormat>寬螢幕</PresentationFormat>
  <Paragraphs>420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81</cp:revision>
  <dcterms:created xsi:type="dcterms:W3CDTF">2022-03-24T14:52:03Z</dcterms:created>
  <dcterms:modified xsi:type="dcterms:W3CDTF">2022-04-18T05:19:30Z</dcterms:modified>
</cp:coreProperties>
</file>