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4" r:id="rId5"/>
    <p:sldId id="263" r:id="rId6"/>
    <p:sldId id="260" r:id="rId7"/>
    <p:sldId id="266" r:id="rId8"/>
    <p:sldId id="261" r:id="rId9"/>
    <p:sldId id="265" r:id="rId10"/>
    <p:sldId id="259"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50" d="100"/>
          <a:sy n="50" d="100"/>
        </p:scale>
        <p:origin x="8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09200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2629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47332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85240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8929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882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08346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191884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66263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354528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E134960-004D-483C-9939-42819B08A455}" type="datetimeFigureOut">
              <a:rPr lang="zh-TW" altLang="en-US" smtClean="0"/>
              <a:t>2022/3/9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265370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34960-004D-483C-9939-42819B08A455}" type="datetimeFigureOut">
              <a:rPr lang="zh-TW" altLang="en-US" smtClean="0"/>
              <a:t>2022/3/9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55810-2E19-45D4-B8D7-BD6C14482427}" type="slidenum">
              <a:rPr lang="zh-TW" altLang="en-US" smtClean="0"/>
              <a:t>‹#›</a:t>
            </a:fld>
            <a:endParaRPr lang="zh-TW" altLang="en-US"/>
          </a:p>
        </p:txBody>
      </p:sp>
    </p:spTree>
    <p:extLst>
      <p:ext uri="{BB962C8B-B14F-4D97-AF65-F5344CB8AC3E}">
        <p14:creationId xmlns:p14="http://schemas.microsoft.com/office/powerpoint/2010/main" val="416775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0079661120301841#b0810" TargetMode="External"/><Relationship Id="rId7" Type="http://schemas.openxmlformats.org/officeDocument/2006/relationships/hyperlink" Target="https://www.sciencedirect.com/science/article/pii/S0079661120301841#b0435" TargetMode="External"/><Relationship Id="rId2" Type="http://schemas.openxmlformats.org/officeDocument/2006/relationships/hyperlink" Target="https://www.sciencedirect.com/science/article/pii/S0079661120301841#b0310" TargetMode="External"/><Relationship Id="rId1" Type="http://schemas.openxmlformats.org/officeDocument/2006/relationships/slideLayout" Target="../slideLayouts/slideLayout6.xml"/><Relationship Id="rId6" Type="http://schemas.openxmlformats.org/officeDocument/2006/relationships/hyperlink" Target="https://www.sciencedirect.com/science/article/pii/S0079661120301841#b0545" TargetMode="External"/><Relationship Id="rId5" Type="http://schemas.openxmlformats.org/officeDocument/2006/relationships/hyperlink" Target="https://www.sciencedirect.com/science/article/pii/S0079661120301841#b0270" TargetMode="External"/><Relationship Id="rId4" Type="http://schemas.openxmlformats.org/officeDocument/2006/relationships/hyperlink" Target="https://www.sciencedirect.com/science/article/pii/S0079661120301841#b05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GPSC_LIM food web</a:t>
            </a:r>
            <a:endParaRPr lang="zh-TW" altLang="en-US" dirty="0"/>
          </a:p>
        </p:txBody>
      </p:sp>
      <p:sp>
        <p:nvSpPr>
          <p:cNvPr id="4" name="副標題 3"/>
          <p:cNvSpPr>
            <a:spLocks noGrp="1"/>
          </p:cNvSpPr>
          <p:nvPr>
            <p:ph type="subTitle" idx="1"/>
          </p:nvPr>
        </p:nvSpPr>
        <p:spPr/>
        <p:txBody>
          <a:bodyPr/>
          <a:lstStyle/>
          <a:p>
            <a:r>
              <a:rPr lang="en-US" altLang="zh-TW" dirty="0" smtClean="0"/>
              <a:t>Part 3: Network Indices</a:t>
            </a:r>
          </a:p>
          <a:p>
            <a:endParaRPr lang="zh-TW" altLang="en-US" dirty="0"/>
          </a:p>
        </p:txBody>
      </p:sp>
    </p:spTree>
    <p:extLst>
      <p:ext uri="{BB962C8B-B14F-4D97-AF65-F5344CB8AC3E}">
        <p14:creationId xmlns:p14="http://schemas.microsoft.com/office/powerpoint/2010/main" val="45357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After calculating the network indices</a:t>
            </a:r>
            <a:endParaRPr lang="zh-TW" altLang="en-US" dirty="0"/>
          </a:p>
        </p:txBody>
      </p:sp>
      <p:sp>
        <p:nvSpPr>
          <p:cNvPr id="5" name="矩形 4"/>
          <p:cNvSpPr/>
          <p:nvPr/>
        </p:nvSpPr>
        <p:spPr>
          <a:xfrm>
            <a:off x="838200" y="1556601"/>
            <a:ext cx="8968530" cy="923330"/>
          </a:xfrm>
          <a:prstGeom prst="rect">
            <a:avLst/>
          </a:prstGeom>
        </p:spPr>
        <p:txBody>
          <a:bodyPr wrap="square">
            <a:spAutoFit/>
          </a:bodyPr>
          <a:lstStyle/>
          <a:p>
            <a:pPr marL="285750" indent="-285750">
              <a:buFont typeface="Arial" panose="020B0604020202020204" pitchFamily="34" charset="0"/>
              <a:buChar char="•"/>
            </a:pPr>
            <a:r>
              <a:rPr lang="en-US" altLang="zh-TW" b="0" i="0" dirty="0" smtClean="0">
                <a:solidFill>
                  <a:srgbClr val="111111"/>
                </a:solidFill>
                <a:effectLst/>
              </a:rPr>
              <a:t>What do these network features tell you about the ecological system?</a:t>
            </a:r>
          </a:p>
          <a:p>
            <a:pPr marL="285750" indent="-285750">
              <a:buFont typeface="Arial" panose="020B0604020202020204" pitchFamily="34" charset="0"/>
              <a:buChar char="•"/>
            </a:pPr>
            <a:r>
              <a:rPr lang="en-US" altLang="zh-TW" b="0" i="0" dirty="0" smtClean="0">
                <a:solidFill>
                  <a:srgbClr val="111111"/>
                </a:solidFill>
                <a:effectLst/>
              </a:rPr>
              <a:t>Is the interpretation of your measures dependent on the quality of your data?</a:t>
            </a:r>
          </a:p>
          <a:p>
            <a:pPr lvl="1"/>
            <a:r>
              <a:rPr lang="zh-TW" altLang="en-US" b="0" i="0" dirty="0" smtClean="0">
                <a:solidFill>
                  <a:srgbClr val="111111"/>
                </a:solidFill>
                <a:effectLst/>
              </a:rPr>
              <a:t>→ </a:t>
            </a:r>
            <a:r>
              <a:rPr lang="en-US" altLang="zh-TW" b="0" i="0" dirty="0" smtClean="0">
                <a:solidFill>
                  <a:srgbClr val="111111"/>
                </a:solidFill>
                <a:effectLst/>
              </a:rPr>
              <a:t>How trustworthy and robust are the indices you calculated?</a:t>
            </a:r>
            <a:endParaRPr lang="zh-TW" altLang="en-US" dirty="0"/>
          </a:p>
        </p:txBody>
      </p:sp>
    </p:spTree>
    <p:extLst>
      <p:ext uri="{BB962C8B-B14F-4D97-AF65-F5344CB8AC3E}">
        <p14:creationId xmlns:p14="http://schemas.microsoft.com/office/powerpoint/2010/main" val="158083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2547044" cy="523220"/>
          </a:xfrm>
          <a:prstGeom prst="rect">
            <a:avLst/>
          </a:prstGeom>
        </p:spPr>
        <p:txBody>
          <a:bodyPr wrap="none">
            <a:spAutoFit/>
          </a:bodyPr>
          <a:lstStyle/>
          <a:p>
            <a:r>
              <a:rPr lang="en-US" altLang="zh-TW" sz="2800" dirty="0" smtClean="0"/>
              <a:t>Network Indices</a:t>
            </a:r>
          </a:p>
        </p:txBody>
      </p:sp>
      <p:sp>
        <p:nvSpPr>
          <p:cNvPr id="8" name="矩形 7"/>
          <p:cNvSpPr/>
          <p:nvPr/>
        </p:nvSpPr>
        <p:spPr>
          <a:xfrm>
            <a:off x="787879" y="1103900"/>
            <a:ext cx="10961298" cy="2585323"/>
          </a:xfrm>
          <a:prstGeom prst="rect">
            <a:avLst/>
          </a:prstGeom>
        </p:spPr>
        <p:txBody>
          <a:bodyPr wrap="square">
            <a:spAutoFit/>
          </a:bodyPr>
          <a:lstStyle/>
          <a:p>
            <a:pPr marL="285750" indent="-285750">
              <a:buFont typeface="Arial" panose="020B0604020202020204" pitchFamily="34" charset="0"/>
              <a:buChar char="•"/>
            </a:pPr>
            <a:r>
              <a:rPr lang="en-US" altLang="zh-TW" dirty="0" smtClean="0"/>
              <a:t>To better understand the structural properties and transformations that occur in ecosystems from the micro- to the macro-</a:t>
            </a:r>
            <a:r>
              <a:rPr lang="en-US" altLang="zh-TW" dirty="0" err="1" smtClean="0"/>
              <a:t>scopic</a:t>
            </a:r>
            <a:r>
              <a:rPr lang="en-US" altLang="zh-TW" dirty="0" smtClean="0"/>
              <a:t> level</a:t>
            </a:r>
          </a:p>
          <a:p>
            <a:pPr marL="285750" indent="-285750">
              <a:buFont typeface="Arial" panose="020B0604020202020204" pitchFamily="34" charset="0"/>
              <a:buChar char="•"/>
            </a:pPr>
            <a:r>
              <a:rPr lang="en-US" altLang="zh-TW" dirty="0" smtClean="0"/>
              <a:t>A robust estimators of food web functioning, even in the face of inherent uncertainty in the exact value of food web flows</a:t>
            </a:r>
          </a:p>
          <a:p>
            <a:pPr marL="285750" indent="-285750">
              <a:buFont typeface="Arial" panose="020B0604020202020204" pitchFamily="34" charset="0"/>
              <a:buChar char="•"/>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 can be used to estimate network indices</a:t>
            </a:r>
          </a:p>
          <a:p>
            <a:endParaRPr lang="en-US" altLang="zh-TW" b="0" i="0" dirty="0" smtClean="0">
              <a:solidFill>
                <a:srgbClr val="111111"/>
              </a:solidFill>
              <a:effectLst/>
            </a:endParaRPr>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endParaRPr lang="en-US" altLang="zh-TW" dirty="0"/>
          </a:p>
          <a:p>
            <a:pPr marL="742950" lvl="1"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6998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5751" y="400466"/>
            <a:ext cx="6179256" cy="523220"/>
          </a:xfrm>
          <a:prstGeom prst="rect">
            <a:avLst/>
          </a:prstGeom>
        </p:spPr>
        <p:txBody>
          <a:bodyPr wrap="none">
            <a:spAutoFit/>
          </a:bodyPr>
          <a:lstStyle/>
          <a:p>
            <a:r>
              <a:rPr lang="en-US" altLang="zh-TW" sz="2800" dirty="0" smtClean="0"/>
              <a:t>General idea to calculate network indices</a:t>
            </a:r>
          </a:p>
        </p:txBody>
      </p:sp>
      <p:sp>
        <p:nvSpPr>
          <p:cNvPr id="8" name="矩形 7"/>
          <p:cNvSpPr/>
          <p:nvPr/>
        </p:nvSpPr>
        <p:spPr>
          <a:xfrm>
            <a:off x="787879" y="1103900"/>
            <a:ext cx="10961298" cy="3970318"/>
          </a:xfrm>
          <a:prstGeom prst="rect">
            <a:avLst/>
          </a:prstGeom>
        </p:spPr>
        <p:txBody>
          <a:bodyPr wrap="square">
            <a:spAutoFit/>
          </a:bodyPr>
          <a:lstStyle/>
          <a:p>
            <a:pPr marL="342900" indent="-342900">
              <a:buFont typeface="+mj-lt"/>
              <a:buAutoNum type="arabicPeriod"/>
            </a:pPr>
            <a:r>
              <a:rPr lang="en-US" altLang="zh-TW" dirty="0" smtClean="0"/>
              <a:t>Get solutions of flows value in the food web</a:t>
            </a:r>
          </a:p>
          <a:p>
            <a:pPr marL="342900" indent="-342900">
              <a:buFont typeface="+mj-lt"/>
              <a:buAutoNum type="arabicPeriod"/>
            </a:pPr>
            <a:r>
              <a:rPr lang="en-US" altLang="zh-TW" dirty="0" smtClean="0"/>
              <a:t>Turn it into a matrix in the form:</a:t>
            </a:r>
          </a:p>
          <a:p>
            <a:pPr marL="800100" lvl="1" indent="-342900">
              <a:buFont typeface="Arial" panose="020B0604020202020204" pitchFamily="34" charset="0"/>
              <a:buChar char="•"/>
            </a:pPr>
            <a:r>
              <a:rPr lang="en-US" altLang="zh-TW" dirty="0" smtClean="0"/>
              <a:t>Flow: </a:t>
            </a:r>
            <a:r>
              <a:rPr lang="en-US" altLang="zh-TW" dirty="0" err="1" smtClean="0"/>
              <a:t>i</a:t>
            </a:r>
            <a:r>
              <a:rPr lang="zh-TW" altLang="en-US" dirty="0" smtClean="0"/>
              <a:t> → </a:t>
            </a:r>
            <a:r>
              <a:rPr lang="en-US" altLang="zh-TW" dirty="0" smtClean="0"/>
              <a:t>j </a:t>
            </a:r>
          </a:p>
          <a:p>
            <a:pPr marL="1257300" lvl="2" indent="-342900">
              <a:buFont typeface="Arial" panose="020B0604020202020204" pitchFamily="34" charset="0"/>
              <a:buChar char="•"/>
            </a:pPr>
            <a:r>
              <a:rPr lang="en-US" altLang="zh-TW" dirty="0" smtClean="0"/>
              <a:t>predefined</a:t>
            </a:r>
          </a:p>
          <a:p>
            <a:pPr marL="800100" lvl="1" indent="-342900">
              <a:buFont typeface="Arial" panose="020B0604020202020204" pitchFamily="34" charset="0"/>
              <a:buChar char="•"/>
            </a:pPr>
            <a:r>
              <a:rPr lang="en-US" altLang="zh-TW" dirty="0" smtClean="0"/>
              <a:t>With a value (or 0 = no flow)</a:t>
            </a:r>
          </a:p>
          <a:p>
            <a:pPr marL="1257300" lvl="2" indent="-342900">
              <a:buFont typeface="Arial" panose="020B0604020202020204" pitchFamily="34" charset="0"/>
              <a:buChar char="•"/>
            </a:pPr>
            <a:r>
              <a:rPr lang="en-US" altLang="zh-TW" dirty="0" smtClean="0"/>
              <a:t>Solutions from Parsimonious/LA </a:t>
            </a:r>
          </a:p>
          <a:p>
            <a:pPr marL="342900" indent="-342900">
              <a:buFont typeface="+mj-lt"/>
              <a:buAutoNum type="arabicPeriod"/>
            </a:pPr>
            <a:r>
              <a:rPr lang="en-US" altLang="zh-TW" dirty="0" smtClean="0"/>
              <a:t>Define some compartment as:</a:t>
            </a:r>
          </a:p>
          <a:p>
            <a:pPr marL="800100" lvl="1" indent="-342900">
              <a:buFont typeface="Arial" panose="020B0604020202020204" pitchFamily="34" charset="0"/>
              <a:buChar char="•"/>
            </a:pPr>
            <a:r>
              <a:rPr lang="en-US" altLang="zh-TW" dirty="0" smtClean="0"/>
              <a:t>Import</a:t>
            </a:r>
          </a:p>
          <a:p>
            <a:pPr marL="800100" lvl="1" indent="-342900">
              <a:buFont typeface="Arial" panose="020B0604020202020204" pitchFamily="34" charset="0"/>
              <a:buChar char="•"/>
            </a:pPr>
            <a:r>
              <a:rPr lang="en-US" altLang="zh-TW" dirty="0" smtClean="0"/>
              <a:t>Export/ Dissipation: export(=usable, e.g. OC); dissipation(=unusable, e.g. IC)</a:t>
            </a:r>
          </a:p>
          <a:p>
            <a:pPr marL="800100" lvl="1" indent="-342900">
              <a:buFont typeface="Arial" panose="020B0604020202020204" pitchFamily="34" charset="0"/>
              <a:buChar char="•"/>
            </a:pPr>
            <a:r>
              <a:rPr lang="en-US" altLang="zh-TW" dirty="0" smtClean="0"/>
              <a:t>Dead</a:t>
            </a:r>
          </a:p>
          <a:p>
            <a:pPr lvl="1"/>
            <a:r>
              <a:rPr lang="zh-TW" altLang="en-US" dirty="0"/>
              <a:t>！  </a:t>
            </a:r>
            <a:r>
              <a:rPr lang="en-US" altLang="zh-TW" dirty="0" smtClean="0"/>
              <a:t>These </a:t>
            </a:r>
            <a:r>
              <a:rPr lang="en-US" altLang="zh-TW" dirty="0"/>
              <a:t>external compartments which function as </a:t>
            </a:r>
            <a:r>
              <a:rPr lang="en-US" altLang="zh-TW" dirty="0" smtClean="0"/>
              <a:t>in/output </a:t>
            </a:r>
            <a:r>
              <a:rPr lang="en-US" altLang="zh-TW" dirty="0"/>
              <a:t>for </a:t>
            </a:r>
            <a:r>
              <a:rPr lang="en-US" altLang="zh-TW" dirty="0" smtClean="0"/>
              <a:t>the </a:t>
            </a:r>
            <a:r>
              <a:rPr lang="en-US" altLang="zh-TW" dirty="0"/>
              <a:t>food web, are often big and vague compartments that are not </a:t>
            </a:r>
            <a:r>
              <a:rPr lang="en-US" altLang="zh-TW" dirty="0" smtClean="0"/>
              <a:t>quantified</a:t>
            </a:r>
          </a:p>
          <a:p>
            <a:pPr marL="342900" indent="-342900">
              <a:buFont typeface="+mj-lt"/>
              <a:buAutoNum type="arabicPeriod"/>
            </a:pPr>
            <a:r>
              <a:rPr lang="en-US" altLang="zh-TW" dirty="0" smtClean="0"/>
              <a:t>Select which index to calculate</a:t>
            </a:r>
          </a:p>
          <a:p>
            <a:pPr marL="342900" indent="-342900">
              <a:buFont typeface="+mj-lt"/>
              <a:buAutoNum type="arabicPeriod"/>
            </a:pPr>
            <a:r>
              <a:rPr lang="en-US" altLang="zh-TW" dirty="0" smtClean="0"/>
              <a:t>The R-package </a:t>
            </a:r>
            <a:r>
              <a:rPr lang="en-US" altLang="zh-TW" dirty="0" err="1" smtClean="0"/>
              <a:t>NetIndices</a:t>
            </a:r>
            <a:r>
              <a:rPr lang="en-US" altLang="zh-TW" dirty="0" smtClean="0"/>
              <a:t> (</a:t>
            </a:r>
            <a:r>
              <a:rPr lang="en-US" altLang="zh-TW" dirty="0" err="1" smtClean="0"/>
              <a:t>Kones</a:t>
            </a:r>
            <a:r>
              <a:rPr lang="en-US" altLang="zh-TW" dirty="0" smtClean="0"/>
              <a:t>, </a:t>
            </a:r>
            <a:r>
              <a:rPr lang="en-US" altLang="zh-TW" dirty="0" err="1" smtClean="0"/>
              <a:t>Soetaert</a:t>
            </a:r>
            <a:r>
              <a:rPr lang="en-US" altLang="zh-TW" dirty="0" smtClean="0"/>
              <a:t> &amp; van </a:t>
            </a:r>
            <a:r>
              <a:rPr lang="en-US" altLang="zh-TW" dirty="0" err="1" smtClean="0"/>
              <a:t>Oevelen</a:t>
            </a:r>
            <a:r>
              <a:rPr lang="en-US" altLang="zh-TW" dirty="0" smtClean="0"/>
              <a:t>, 2009)</a:t>
            </a:r>
          </a:p>
        </p:txBody>
      </p:sp>
      <p:graphicFrame>
        <p:nvGraphicFramePr>
          <p:cNvPr id="3" name="表格 2"/>
          <p:cNvGraphicFramePr>
            <a:graphicFrameLocks noGrp="1"/>
          </p:cNvGraphicFramePr>
          <p:nvPr>
            <p:extLst>
              <p:ext uri="{D42A27DB-BD31-4B8C-83A1-F6EECF244321}">
                <p14:modId xmlns:p14="http://schemas.microsoft.com/office/powerpoint/2010/main" val="722567802"/>
              </p:ext>
            </p:extLst>
          </p:nvPr>
        </p:nvGraphicFramePr>
        <p:xfrm>
          <a:off x="5572664" y="1349393"/>
          <a:ext cx="5727939" cy="1463040"/>
        </p:xfrm>
        <a:graphic>
          <a:graphicData uri="http://schemas.openxmlformats.org/drawingml/2006/table">
            <a:tbl>
              <a:tblPr firstRow="1" bandRow="1">
                <a:tableStyleId>{5C22544A-7EE6-4342-B048-85BDC9FD1C3A}</a:tableStyleId>
              </a:tblPr>
              <a:tblGrid>
                <a:gridCol w="1681295">
                  <a:extLst>
                    <a:ext uri="{9D8B030D-6E8A-4147-A177-3AD203B41FA5}">
                      <a16:colId xmlns:a16="http://schemas.microsoft.com/office/drawing/2014/main" val="3810044384"/>
                    </a:ext>
                  </a:extLst>
                </a:gridCol>
                <a:gridCol w="1681295">
                  <a:extLst>
                    <a:ext uri="{9D8B030D-6E8A-4147-A177-3AD203B41FA5}">
                      <a16:colId xmlns:a16="http://schemas.microsoft.com/office/drawing/2014/main" val="3872597300"/>
                    </a:ext>
                  </a:extLst>
                </a:gridCol>
                <a:gridCol w="1681295">
                  <a:extLst>
                    <a:ext uri="{9D8B030D-6E8A-4147-A177-3AD203B41FA5}">
                      <a16:colId xmlns:a16="http://schemas.microsoft.com/office/drawing/2014/main" val="2832449498"/>
                    </a:ext>
                  </a:extLst>
                </a:gridCol>
                <a:gridCol w="684054">
                  <a:extLst>
                    <a:ext uri="{9D8B030D-6E8A-4147-A177-3AD203B41FA5}">
                      <a16:colId xmlns:a16="http://schemas.microsoft.com/office/drawing/2014/main" val="364575291"/>
                    </a:ext>
                  </a:extLst>
                </a:gridCol>
              </a:tblGrid>
              <a:tr h="359235">
                <a:tc>
                  <a:txBody>
                    <a:bodyPr/>
                    <a:lstStyle/>
                    <a:p>
                      <a:endParaRPr lang="zh-TW" altLang="en-US" dirty="0"/>
                    </a:p>
                  </a:txBody>
                  <a:tcPr anchor="ctr"/>
                </a:tc>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a:t>
                      </a:r>
                      <a:endParaRPr lang="zh-TW" altLang="en-US" dirty="0"/>
                    </a:p>
                  </a:txBody>
                  <a:tcPr anchor="ctr"/>
                </a:tc>
                <a:extLst>
                  <a:ext uri="{0D108BD9-81ED-4DB2-BD59-A6C34878D82A}">
                    <a16:rowId xmlns:a16="http://schemas.microsoft.com/office/drawing/2014/main" val="3785820202"/>
                  </a:ext>
                </a:extLst>
              </a:tr>
              <a:tr h="359235">
                <a:tc>
                  <a:txBody>
                    <a:bodyPr/>
                    <a:lstStyle/>
                    <a:p>
                      <a:r>
                        <a:rPr lang="en-US" altLang="zh-TW" dirty="0" smtClean="0"/>
                        <a:t>Compartment</a:t>
                      </a:r>
                      <a:r>
                        <a:rPr lang="en-US" altLang="zh-TW" baseline="0" dirty="0" smtClean="0"/>
                        <a:t> 1</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990187336"/>
                  </a:ext>
                </a:extLst>
              </a:tr>
              <a:tr h="359235">
                <a:tc>
                  <a:txBody>
                    <a:bodyPr/>
                    <a:lstStyle/>
                    <a:p>
                      <a:r>
                        <a:rPr lang="en-US" altLang="zh-TW" dirty="0" smtClean="0"/>
                        <a:t>Compartment</a:t>
                      </a:r>
                      <a:r>
                        <a:rPr lang="en-US" altLang="zh-TW" baseline="0" dirty="0" smtClean="0"/>
                        <a:t> 2</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r>
                        <a:rPr lang="en-US" altLang="zh-TW" dirty="0" smtClean="0"/>
                        <a:t>0</a:t>
                      </a:r>
                      <a:r>
                        <a:rPr lang="en-US" altLang="zh-TW" baseline="0" dirty="0" smtClean="0"/>
                        <a:t> or flow value</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359918586"/>
                  </a:ext>
                </a:extLst>
              </a:tr>
              <a:tr h="359235">
                <a:tc>
                  <a:txBody>
                    <a:bodyPr/>
                    <a:lstStyle/>
                    <a:p>
                      <a:r>
                        <a:rPr lang="en-US" altLang="zh-TW" dirty="0" smtClean="0"/>
                        <a:t>…</a:t>
                      </a:r>
                      <a:endParaRPr lang="zh-TW"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nchor="ctr"/>
                </a:tc>
                <a:extLst>
                  <a:ext uri="{0D108BD9-81ED-4DB2-BD59-A6C34878D82A}">
                    <a16:rowId xmlns:a16="http://schemas.microsoft.com/office/drawing/2014/main" val="2248972193"/>
                  </a:ext>
                </a:extLst>
              </a:tr>
            </a:tbl>
          </a:graphicData>
        </a:graphic>
      </p:graphicFrame>
      <p:sp>
        <p:nvSpPr>
          <p:cNvPr id="4" name="文字方塊 3"/>
          <p:cNvSpPr txBox="1"/>
          <p:nvPr/>
        </p:nvSpPr>
        <p:spPr>
          <a:xfrm>
            <a:off x="5063706" y="1923691"/>
            <a:ext cx="439947" cy="369332"/>
          </a:xfrm>
          <a:prstGeom prst="rect">
            <a:avLst/>
          </a:prstGeom>
          <a:noFill/>
        </p:spPr>
        <p:txBody>
          <a:bodyPr wrap="square" rtlCol="0">
            <a:spAutoFit/>
          </a:bodyPr>
          <a:lstStyle/>
          <a:p>
            <a:pPr algn="ctr"/>
            <a:r>
              <a:rPr lang="en-US" altLang="zh-TW" b="1" dirty="0" err="1" smtClean="0">
                <a:solidFill>
                  <a:srgbClr val="FF0000"/>
                </a:solidFill>
              </a:rPr>
              <a:t>i</a:t>
            </a:r>
            <a:endParaRPr lang="zh-TW" altLang="en-US" b="1" dirty="0">
              <a:solidFill>
                <a:srgbClr val="FF0000"/>
              </a:solidFill>
            </a:endParaRPr>
          </a:p>
        </p:txBody>
      </p:sp>
      <p:sp>
        <p:nvSpPr>
          <p:cNvPr id="7" name="文字方塊 6"/>
          <p:cNvSpPr txBox="1"/>
          <p:nvPr/>
        </p:nvSpPr>
        <p:spPr>
          <a:xfrm>
            <a:off x="8606287" y="919234"/>
            <a:ext cx="439947" cy="369332"/>
          </a:xfrm>
          <a:prstGeom prst="rect">
            <a:avLst/>
          </a:prstGeom>
          <a:noFill/>
        </p:spPr>
        <p:txBody>
          <a:bodyPr wrap="square" rtlCol="0">
            <a:spAutoFit/>
          </a:bodyPr>
          <a:lstStyle/>
          <a:p>
            <a:pPr algn="ctr"/>
            <a:r>
              <a:rPr lang="en-US" altLang="zh-TW" b="1" dirty="0" smtClean="0">
                <a:solidFill>
                  <a:srgbClr val="FF0000"/>
                </a:solidFill>
              </a:rPr>
              <a:t>j</a:t>
            </a:r>
            <a:endParaRPr lang="zh-TW" altLang="en-US" b="1" dirty="0">
              <a:solidFill>
                <a:srgbClr val="FF0000"/>
              </a:solidFill>
            </a:endParaRPr>
          </a:p>
        </p:txBody>
      </p:sp>
      <p:sp>
        <p:nvSpPr>
          <p:cNvPr id="9" name="矩形 8"/>
          <p:cNvSpPr/>
          <p:nvPr/>
        </p:nvSpPr>
        <p:spPr>
          <a:xfrm>
            <a:off x="3048000" y="2967335"/>
            <a:ext cx="6096000" cy="369332"/>
          </a:xfrm>
          <a:prstGeom prst="rect">
            <a:avLst/>
          </a:prstGeom>
        </p:spPr>
        <p:txBody>
          <a:bodyPr>
            <a:spAutoFit/>
          </a:bodyPr>
          <a:lstStyle/>
          <a:p>
            <a:endParaRPr lang="zh-TW" altLang="en-US" dirty="0"/>
          </a:p>
        </p:txBody>
      </p:sp>
    </p:spTree>
    <p:extLst>
      <p:ext uri="{BB962C8B-B14F-4D97-AF65-F5344CB8AC3E}">
        <p14:creationId xmlns:p14="http://schemas.microsoft.com/office/powerpoint/2010/main" val="371382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457045014"/>
                  </p:ext>
                </p:extLst>
              </p:nvPr>
            </p:nvGraphicFramePr>
            <p:xfrm>
              <a:off x="6515312" y="94102"/>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314931">
                    <a:tc>
                      <a:txBody>
                        <a:bodyPr/>
                        <a:lstStyle/>
                        <a:p>
                          <a:pPr>
                            <a:spcAft>
                              <a:spcPts val="0"/>
                            </a:spcAft>
                          </a:pPr>
                          <a14:m>
                            <m:oMath xmlns:m="http://schemas.openxmlformats.org/officeDocument/2006/math">
                              <m:r>
                                <m:rPr>
                                  <m:sty m:val="p"/>
                                </m:rPr>
                                <a:rPr lang="en-US" sz="1400" kern="0">
                                  <a:effectLst/>
                                  <a:latin typeface="Cambria Math" panose="02040503050406030204" pitchFamily="18" charset="0"/>
                                </a:rPr>
                                <m:t>n</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Number of internal compartments in the network, excluding 0 (zero),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58306929"/>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=0</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𝑗</m:t>
                              </m:r>
                              <m:r>
                                <a:rPr lang="en-US" sz="1400" kern="0">
                                  <a:effectLst/>
                                  <a:latin typeface="Cambria Math" panose="02040503050406030204" pitchFamily="18" charset="0"/>
                                </a:rPr>
                                <m:t>=</m:t>
                              </m:r>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where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represents the columns of the flow matrix and </a:t>
                          </a:r>
                          <a14:m>
                            <m:oMath xmlns:m="http://schemas.openxmlformats.org/officeDocument/2006/math">
                              <m:r>
                                <a:rPr lang="en-US" sz="1400" kern="0">
                                  <a:effectLst/>
                                  <a:latin typeface="Cambria Math" panose="02040503050406030204" pitchFamily="18" charset="0"/>
                                </a:rPr>
                                <m:t>𝑖</m:t>
                              </m:r>
                            </m:oMath>
                          </a14:m>
                          <a:r>
                            <a:rPr lang="en-US" sz="1400" kern="0" dirty="0">
                              <a:effectLst/>
                            </a:rPr>
                            <a:t> the rows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76207258"/>
                      </a:ext>
                    </a:extLst>
                  </a:tr>
                  <a:tr h="352256">
                    <a:tc>
                      <a:txBody>
                        <a:bodyPr/>
                        <a:lstStyle/>
                        <a:p>
                          <a:pPr>
                            <a:spcAft>
                              <a:spcPts val="0"/>
                            </a:spcAft>
                          </a:pPr>
                          <a14:m>
                            <m:oMath xmlns:m="http://schemas.openxmlformats.org/officeDocument/2006/math">
                              <m:sSubSup>
                                <m:sSubSupPr>
                                  <m:ctrlPr>
                                    <a:rPr lang="zh-TW" sz="1400" i="1" kern="0">
                                      <a:effectLst/>
                                      <a:latin typeface="Cambria Math" panose="02040503050406030204" pitchFamily="18" charset="0"/>
                                    </a:rPr>
                                  </m:ctrlPr>
                                </m:sSubSup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𝑖𝑗</m:t>
                                  </m:r>
                                </m:sub>
                                <m:sup>
                                  <m:r>
                                    <a:rPr lang="en-US" sz="1400" kern="0">
                                      <a:effectLst/>
                                      <a:latin typeface="Cambria Math" panose="02040503050406030204" pitchFamily="18" charset="0"/>
                                    </a:rPr>
                                    <m:t>∗</m:t>
                                  </m:r>
                                </m:sup>
                              </m:sSubSup>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51277154"/>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outflows from compartment </a:t>
                          </a:r>
                          <a14:m>
                            <m:oMath xmlns:m="http://schemas.openxmlformats.org/officeDocument/2006/math">
                              <m:r>
                                <a:rPr lang="en-US" sz="1400" kern="0">
                                  <a:effectLst/>
                                  <a:latin typeface="Cambria Math" panose="02040503050406030204" pitchFamily="18" charset="0"/>
                                </a:rPr>
                                <m:t>𝑗</m:t>
                              </m:r>
                            </m:oMath>
                          </a14:m>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4924367"/>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𝑖</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Total inflows 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excluding inflow from external sources</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35574733"/>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𝑇</m:t>
                                  </m:r>
                                </m:e>
                                <m:sub>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Total outflows from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excluding outflow to external sources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43572142"/>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m:t>
                                  </m:r>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𝑥</m:t>
                                      </m:r>
                                    </m:e>
                                    <m:sub>
                                      <m:r>
                                        <a:rPr lang="en-US" sz="1400" kern="0">
                                          <a:effectLst/>
                                          <a:latin typeface="Cambria Math" panose="02040503050406030204" pitchFamily="18" charset="0"/>
                                        </a:rPr>
                                        <m:t>𝑖</m:t>
                                      </m:r>
                                    </m:sub>
                                  </m:sSub>
                                  <m:r>
                                    <a:rPr lang="en-US" sz="1400" kern="0">
                                      <a:effectLst/>
                                      <a:latin typeface="Cambria Math" panose="02040503050406030204" pitchFamily="18" charset="0"/>
                                    </a:rPr>
                                    <m:t>)</m:t>
                                  </m:r>
                                </m:e>
                                <m:sub>
                                  <m:r>
                                    <a:rPr lang="en-US" sz="1400" kern="0">
                                      <a:effectLst/>
                                      <a:latin typeface="Cambria Math" panose="02040503050406030204" pitchFamily="18" charset="0"/>
                                    </a:rPr>
                                    <m:t>+</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𝑍</m:t>
                                  </m:r>
                                </m:e>
                                <m:sub>
                                  <m:r>
                                    <a:rPr lang="en-US" sz="1400" kern="0">
                                      <a:effectLst/>
                                      <a:latin typeface="Cambria Math" panose="02040503050406030204" pitchFamily="18" charset="0"/>
                                    </a:rPr>
                                    <m:t>𝑖</m:t>
                                  </m:r>
                                  <m:r>
                                    <a:rPr lang="en-US" sz="1400" kern="0">
                                      <a:effectLst/>
                                      <a:latin typeface="Cambria Math" panose="02040503050406030204" pitchFamily="18" charset="0"/>
                                    </a:rPr>
                                    <m:t>0</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Flow into compartment </a:t>
                          </a:r>
                          <a14:m>
                            <m:oMath xmlns:m="http://schemas.openxmlformats.org/officeDocument/2006/math">
                              <m:r>
                                <a:rPr lang="en-US" sz="1400" kern="0">
                                  <a:effectLst/>
                                  <a:latin typeface="Cambria Math" panose="02040503050406030204" pitchFamily="18" charset="0"/>
                                </a:rPr>
                                <m:t>𝑖</m:t>
                              </m:r>
                            </m:oMath>
                          </a14:m>
                          <a:r>
                            <a:rPr lang="en-US" sz="1400" kern="0">
                              <a:effectLst/>
                            </a:rPr>
                            <a:t> from outside the network</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59872616"/>
                      </a:ext>
                    </a:extLst>
                  </a:tr>
                  <a:tr h="34467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𝑌</m:t>
                                  </m:r>
                                </m:e>
                                <m:sub>
                                  <m:r>
                                    <a:rPr lang="en-US" sz="1400" kern="0">
                                      <a:effectLst/>
                                      <a:latin typeface="Cambria Math" panose="02040503050406030204" pitchFamily="18" charset="0"/>
                                    </a:rPr>
                                    <m:t>𝑛</m:t>
                                  </m:r>
                                  <m:r>
                                    <a:rPr lang="en-US" sz="1400" kern="0">
                                      <a:effectLst/>
                                      <a:latin typeface="Cambria Math" panose="02040503050406030204" pitchFamily="18" charset="0"/>
                                    </a:rPr>
                                    <m:t>+</m:t>
                                  </m:r>
                                  <m:r>
                                    <a:rPr lang="en-US" sz="1400" kern="0">
                                      <a:effectLst/>
                                      <a:latin typeface="Cambria Math" panose="02040503050406030204" pitchFamily="18" charset="0"/>
                                    </a:rPr>
                                    <m:t>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Flow out of the network for compartment </a:t>
                          </a:r>
                          <a14:m>
                            <m:oMath xmlns:m="http://schemas.openxmlformats.org/officeDocument/2006/math">
                              <m:r>
                                <a:rPr lang="en-US" sz="1400" kern="0">
                                  <a:effectLst/>
                                  <a:latin typeface="Cambria Math" panose="02040503050406030204" pitchFamily="18" charset="0"/>
                                </a:rPr>
                                <m:t>𝑗</m:t>
                              </m:r>
                            </m:oMath>
                          </a14:m>
                          <a:r>
                            <a:rPr lang="en-US" sz="1400" kern="0" dirty="0">
                              <a:effectLst/>
                            </a:rPr>
                            <a:t> to compartments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+1</m:t>
                              </m:r>
                            </m:oMath>
                          </a14:m>
                          <a:r>
                            <a:rPr lang="en-US" sz="1400" kern="0" dirty="0">
                              <a:effectLst/>
                            </a:rPr>
                            <a:t> and </a:t>
                          </a:r>
                          <a14:m>
                            <m:oMath xmlns:m="http://schemas.openxmlformats.org/officeDocument/2006/math">
                              <m:r>
                                <a:rPr lang="en-US" sz="1400" kern="0">
                                  <a:effectLst/>
                                  <a:latin typeface="Cambria Math" panose="02040503050406030204" pitchFamily="18" charset="0"/>
                                </a:rPr>
                                <m:t>𝑛</m:t>
                              </m:r>
                              <m:r>
                                <a:rPr lang="en-US" sz="1400" kern="0">
                                  <a:effectLst/>
                                  <a:latin typeface="Cambria Math" panose="02040503050406030204" pitchFamily="18" charset="0"/>
                                </a:rPr>
                                <m:t>+2</m:t>
                              </m:r>
                            </m:oMath>
                          </a14:m>
                          <a:r>
                            <a:rPr lang="en-US" sz="1400" kern="0" dirty="0">
                              <a:effectLst/>
                            </a:rPr>
                            <a:t> respectively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84336561"/>
                      </a:ext>
                    </a:extLst>
                  </a:tr>
                  <a:tr h="629864">
                    <a:tc>
                      <a:txBody>
                        <a:bodyPr/>
                        <a:lstStyle/>
                        <a:p>
                          <a:pPr>
                            <a:spcAft>
                              <a:spcPts val="0"/>
                            </a:spcAft>
                          </a:pPr>
                          <a14:m>
                            <m:oMath xmlns:m="http://schemas.openxmlformats.org/officeDocument/2006/math">
                              <m:sSub>
                                <m:sSubPr>
                                  <m:ctrlPr>
                                    <a:rPr lang="zh-TW" sz="1400" i="1" kern="0">
                                      <a:effectLst/>
                                      <a:latin typeface="Cambria Math" panose="02040503050406030204" pitchFamily="18" charset="0"/>
                                    </a:rPr>
                                  </m:ctrlPr>
                                </m:sSubPr>
                                <m:e>
                                  <m:r>
                                    <a:rPr lang="en-US" sz="1400" kern="0">
                                      <a:effectLst/>
                                      <a:latin typeface="Cambria Math" panose="02040503050406030204" pitchFamily="18" charset="0"/>
                                    </a:rPr>
                                    <m:t>𝐶</m:t>
                                  </m:r>
                                </m:e>
                                <m:sub>
                                  <m:r>
                                    <a:rPr lang="en-US" sz="1400" kern="0">
                                      <a:effectLst/>
                                      <a:latin typeface="Cambria Math" panose="02040503050406030204" pitchFamily="18" charset="0"/>
                                    </a:rPr>
                                    <m:t>𝑖𝑗</m:t>
                                  </m:r>
                                </m:sub>
                              </m:sSub>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The number of species with which both </a:t>
                          </a:r>
                          <a14:m>
                            <m:oMath xmlns:m="http://schemas.openxmlformats.org/officeDocument/2006/math">
                              <m:r>
                                <a:rPr lang="en-US" sz="1400" kern="0">
                                  <a:effectLst/>
                                  <a:latin typeface="Cambria Math" panose="02040503050406030204" pitchFamily="18" charset="0"/>
                                </a:rPr>
                                <m:t>𝑖</m:t>
                              </m:r>
                            </m:oMath>
                          </a14:m>
                          <a:r>
                            <a:rPr lang="en-US" sz="1400" kern="0">
                              <a:effectLst/>
                            </a:rPr>
                            <a:t>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 divided by the number of species with which either </a:t>
                          </a:r>
                          <a14:m>
                            <m:oMath xmlns:m="http://schemas.openxmlformats.org/officeDocument/2006/math">
                              <m:r>
                                <a:rPr lang="en-US" sz="1400" kern="0">
                                  <a:effectLst/>
                                  <a:latin typeface="Cambria Math" panose="02040503050406030204" pitchFamily="18" charset="0"/>
                                </a:rPr>
                                <m:t>𝑖</m:t>
                              </m:r>
                            </m:oMath>
                          </a14:m>
                          <a:r>
                            <a:rPr lang="en-US" sz="1400" kern="0">
                              <a:effectLst/>
                            </a:rPr>
                            <a:t> or </a:t>
                          </a:r>
                          <a14:m>
                            <m:oMath xmlns:m="http://schemas.openxmlformats.org/officeDocument/2006/math">
                              <m:r>
                                <a:rPr lang="en-US" sz="1400" kern="0">
                                  <a:effectLst/>
                                  <a:latin typeface="Cambria Math" panose="02040503050406030204" pitchFamily="18" charset="0"/>
                                </a:rPr>
                                <m:t>𝑗</m:t>
                              </m:r>
                            </m:oMath>
                          </a14:m>
                          <a:r>
                            <a:rPr lang="en-US" sz="1400" kern="0">
                              <a:effectLst/>
                            </a:rPr>
                            <a:t> interact</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58389198"/>
                      </a:ext>
                    </a:extLst>
                  </a:tr>
                  <a:tr h="314931">
                    <a:tc>
                      <a:txBody>
                        <a:bodyPr/>
                        <a:lstStyle/>
                        <a:p>
                          <a:pPr>
                            <a:spcAft>
                              <a:spcPts val="0"/>
                            </a:spcAft>
                          </a:pPr>
                          <a14:m>
                            <m:oMath xmlns:m="http://schemas.openxmlformats.org/officeDocument/2006/math">
                              <m:r>
                                <a:rPr lang="en-US" sz="1400" kern="0">
                                  <a:effectLst/>
                                  <a:latin typeface="Cambria Math" panose="02040503050406030204" pitchFamily="18" charset="0"/>
                                </a:rPr>
                                <m:t>𝐼</m:t>
                              </m:r>
                            </m:oMath>
                          </a14:m>
                          <a:r>
                            <a:rPr lang="en-US" sz="1400" kern="0">
                              <a:effectLst/>
                            </a:rPr>
                            <a: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457045014"/>
                  </p:ext>
                </p:extLst>
              </p:nvPr>
            </p:nvGraphicFramePr>
            <p:xfrm>
              <a:off x="6515312" y="94102"/>
              <a:ext cx="5274310" cy="6528567"/>
            </p:xfrm>
            <a:graphic>
              <a:graphicData uri="http://schemas.openxmlformats.org/drawingml/2006/table">
                <a:tbl>
                  <a:tblPr firstRow="1" firstCol="1" bandRow="1">
                    <a:tableStyleId>{F5AB1C69-6EDB-4FF4-983F-18BD219EF322}</a:tableStyleId>
                  </a:tblPr>
                  <a:tblGrid>
                    <a:gridCol w="1050054">
                      <a:extLst>
                        <a:ext uri="{9D8B030D-6E8A-4147-A177-3AD203B41FA5}">
                          <a16:colId xmlns:a16="http://schemas.microsoft.com/office/drawing/2014/main" val="3509665718"/>
                        </a:ext>
                      </a:extLst>
                    </a:gridCol>
                    <a:gridCol w="4224256">
                      <a:extLst>
                        <a:ext uri="{9D8B030D-6E8A-4147-A177-3AD203B41FA5}">
                          <a16:colId xmlns:a16="http://schemas.microsoft.com/office/drawing/2014/main" val="1383809199"/>
                        </a:ext>
                      </a:extLst>
                    </a:gridCol>
                  </a:tblGrid>
                  <a:tr h="314931">
                    <a:tc>
                      <a:txBody>
                        <a:bodyPr/>
                        <a:lstStyle/>
                        <a:p>
                          <a:pPr>
                            <a:spcAft>
                              <a:spcPts val="0"/>
                            </a:spcAft>
                          </a:pPr>
                          <a:r>
                            <a:rPr lang="en-US" sz="1400" kern="0">
                              <a:effectLst/>
                            </a:rPr>
                            <a:t>Term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1400" kern="0">
                              <a:effectLst/>
                            </a:rPr>
                            <a:t>Description</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0802158"/>
                      </a:ext>
                    </a:extLst>
                  </a:tr>
                  <a:tr h="426720">
                    <a:tc>
                      <a:txBody>
                        <a:bodyPr/>
                        <a:lstStyle/>
                        <a:p>
                          <a:endParaRPr lang="zh-TW"/>
                        </a:p>
                      </a:txBody>
                      <a:tcPr marL="68580" marR="68580" marT="0" marB="0">
                        <a:blipFill>
                          <a:blip r:embed="rId2"/>
                          <a:stretch>
                            <a:fillRect l="-581" t="-87143" r="-406395" b="-1360000"/>
                          </a:stretch>
                        </a:blipFill>
                      </a:tcPr>
                    </a:tc>
                    <a:tc>
                      <a:txBody>
                        <a:bodyPr/>
                        <a:lstStyle/>
                        <a:p>
                          <a:endParaRPr lang="zh-TW"/>
                        </a:p>
                      </a:txBody>
                      <a:tcPr marL="68580" marR="68580" marT="0" marB="0">
                        <a:blipFill>
                          <a:blip r:embed="rId2"/>
                          <a:stretch>
                            <a:fillRect l="-24928" t="-87143" r="-720" b="-1360000"/>
                          </a:stretch>
                        </a:blipFill>
                      </a:tcPr>
                    </a:tc>
                    <a:extLst>
                      <a:ext uri="{0D108BD9-81ED-4DB2-BD59-A6C34878D82A}">
                        <a16:rowId xmlns:a16="http://schemas.microsoft.com/office/drawing/2014/main" val="958306929"/>
                      </a:ext>
                    </a:extLst>
                  </a:tr>
                  <a:tr h="314931">
                    <a:tc>
                      <a:txBody>
                        <a:bodyPr/>
                        <a:lstStyle/>
                        <a:p>
                          <a:endParaRPr lang="zh-TW"/>
                        </a:p>
                      </a:txBody>
                      <a:tcPr marL="68580" marR="68580" marT="0" marB="0">
                        <a:blipFill>
                          <a:blip r:embed="rId2"/>
                          <a:stretch>
                            <a:fillRect l="-581" t="-256863" r="-406395" b="-1766667"/>
                          </a:stretch>
                        </a:blipFill>
                      </a:tcPr>
                    </a:tc>
                    <a:tc>
                      <a:txBody>
                        <a:bodyPr/>
                        <a:lstStyle/>
                        <a:p>
                          <a:pPr>
                            <a:spcAft>
                              <a:spcPts val="0"/>
                            </a:spcAft>
                          </a:pPr>
                          <a:r>
                            <a:rPr lang="en-US" sz="1400" kern="0">
                              <a:effectLst/>
                            </a:rPr>
                            <a:t>External source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51156185"/>
                      </a:ext>
                    </a:extLst>
                  </a:tr>
                  <a:tr h="314931">
                    <a:tc>
                      <a:txBody>
                        <a:bodyPr/>
                        <a:lstStyle/>
                        <a:p>
                          <a:endParaRPr lang="zh-TW"/>
                        </a:p>
                      </a:txBody>
                      <a:tcPr marL="68580" marR="68580" marT="0" marB="0">
                        <a:blipFill>
                          <a:blip r:embed="rId2"/>
                          <a:stretch>
                            <a:fillRect l="-581" t="-350000" r="-406395" b="-1632692"/>
                          </a:stretch>
                        </a:blipFill>
                      </a:tcPr>
                    </a:tc>
                    <a:tc>
                      <a:txBody>
                        <a:bodyPr/>
                        <a:lstStyle/>
                        <a:p>
                          <a:pPr>
                            <a:spcAft>
                              <a:spcPts val="0"/>
                            </a:spcAft>
                          </a:pPr>
                          <a:r>
                            <a:rPr lang="en-US" sz="1400" kern="0" dirty="0">
                              <a:effectLst/>
                            </a:rPr>
                            <a:t>Useable export from the food </a:t>
                          </a:r>
                          <a:r>
                            <a:rPr lang="en-US" sz="1400" kern="0" dirty="0" smtClean="0">
                              <a:effectLst/>
                            </a:rPr>
                            <a:t>web</a:t>
                          </a:r>
                          <a:r>
                            <a:rPr lang="en-US" sz="1400" kern="0" baseline="0" dirty="0" smtClean="0">
                              <a:effectLst/>
                            </a:rPr>
                            <a:t> (export)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73324818"/>
                      </a:ext>
                    </a:extLst>
                  </a:tr>
                  <a:tr h="314931">
                    <a:tc>
                      <a:txBody>
                        <a:bodyPr/>
                        <a:lstStyle/>
                        <a:p>
                          <a:endParaRPr lang="zh-TW"/>
                        </a:p>
                      </a:txBody>
                      <a:tcPr marL="68580" marR="68580" marT="0" marB="0">
                        <a:blipFill>
                          <a:blip r:embed="rId2"/>
                          <a:stretch>
                            <a:fillRect l="-581" t="-450000" r="-406395" b="-1532692"/>
                          </a:stretch>
                        </a:blipFill>
                      </a:tcPr>
                    </a:tc>
                    <a:tc>
                      <a:txBody>
                        <a:bodyPr/>
                        <a:lstStyle/>
                        <a:p>
                          <a:pPr>
                            <a:spcAft>
                              <a:spcPts val="0"/>
                            </a:spcAft>
                          </a:pPr>
                          <a:r>
                            <a:rPr lang="en-US" sz="1400" kern="0" dirty="0">
                              <a:effectLst/>
                            </a:rPr>
                            <a:t>Unusable export from the food </a:t>
                          </a:r>
                          <a:r>
                            <a:rPr lang="en-US" sz="1400" kern="0" dirty="0" smtClean="0">
                              <a:effectLst/>
                            </a:rPr>
                            <a:t>web (dissipation)</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38998360"/>
                      </a:ext>
                    </a:extLst>
                  </a:tr>
                  <a:tr h="426720">
                    <a:tc>
                      <a:txBody>
                        <a:bodyPr/>
                        <a:lstStyle/>
                        <a:p>
                          <a:endParaRPr lang="zh-TW"/>
                        </a:p>
                      </a:txBody>
                      <a:tcPr marL="68580" marR="68580" marT="0" marB="0">
                        <a:blipFill>
                          <a:blip r:embed="rId2"/>
                          <a:stretch>
                            <a:fillRect l="-581" t="-408571" r="-406395" b="-1038571"/>
                          </a:stretch>
                        </a:blipFill>
                      </a:tcPr>
                    </a:tc>
                    <a:tc>
                      <a:txBody>
                        <a:bodyPr/>
                        <a:lstStyle/>
                        <a:p>
                          <a:endParaRPr lang="zh-TW"/>
                        </a:p>
                      </a:txBody>
                      <a:tcPr marL="68580" marR="68580" marT="0" marB="0">
                        <a:blipFill>
                          <a:blip r:embed="rId2"/>
                          <a:stretch>
                            <a:fillRect l="-24928" t="-408571" r="-720" b="-1038571"/>
                          </a:stretch>
                        </a:blipFill>
                      </a:tcPr>
                    </a:tc>
                    <a:extLst>
                      <a:ext uri="{0D108BD9-81ED-4DB2-BD59-A6C34878D82A}">
                        <a16:rowId xmlns:a16="http://schemas.microsoft.com/office/drawing/2014/main" val="3276207258"/>
                      </a:ext>
                    </a:extLst>
                  </a:tr>
                  <a:tr h="352256">
                    <a:tc>
                      <a:txBody>
                        <a:bodyPr/>
                        <a:lstStyle/>
                        <a:p>
                          <a:endParaRPr lang="zh-TW"/>
                        </a:p>
                      </a:txBody>
                      <a:tcPr marL="68580" marR="68580" marT="0" marB="0">
                        <a:blipFill>
                          <a:blip r:embed="rId2"/>
                          <a:stretch>
                            <a:fillRect l="-581" t="-613793" r="-406395" b="-1153448"/>
                          </a:stretch>
                        </a:blipFill>
                      </a:tcPr>
                    </a:tc>
                    <a:tc>
                      <a:txBody>
                        <a:bodyPr/>
                        <a:lstStyle/>
                        <a:p>
                          <a:pPr>
                            <a:spcAft>
                              <a:spcPts val="0"/>
                            </a:spcAft>
                          </a:pPr>
                          <a:r>
                            <a:rPr lang="en-US" sz="1400" kern="0" dirty="0">
                              <a:effectLst/>
                            </a:rPr>
                            <a:t>Flow matrix, excluding flows to and from the externals</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03423045"/>
                      </a:ext>
                    </a:extLst>
                  </a:tr>
                  <a:tr h="314931">
                    <a:tc>
                      <a:txBody>
                        <a:bodyPr/>
                        <a:lstStyle/>
                        <a:p>
                          <a:endParaRPr lang="zh-TW"/>
                        </a:p>
                      </a:txBody>
                      <a:tcPr marL="68580" marR="68580" marT="0" marB="0">
                        <a:blipFill>
                          <a:blip r:embed="rId2"/>
                          <a:stretch>
                            <a:fillRect l="-581" t="-796154" r="-406395" b="-1186538"/>
                          </a:stretch>
                        </a:blipFill>
                      </a:tcPr>
                    </a:tc>
                    <a:tc>
                      <a:txBody>
                        <a:bodyPr/>
                        <a:lstStyle/>
                        <a:p>
                          <a:endParaRPr lang="zh-TW"/>
                        </a:p>
                      </a:txBody>
                      <a:tcPr marL="68580" marR="68580" marT="0" marB="0">
                        <a:blipFill>
                          <a:blip r:embed="rId2"/>
                          <a:stretch>
                            <a:fillRect l="-24928" t="-796154" r="-720" b="-1186538"/>
                          </a:stretch>
                        </a:blipFill>
                      </a:tcPr>
                    </a:tc>
                    <a:extLst>
                      <a:ext uri="{0D108BD9-81ED-4DB2-BD59-A6C34878D82A}">
                        <a16:rowId xmlns:a16="http://schemas.microsoft.com/office/drawing/2014/main" val="3051277154"/>
                      </a:ext>
                    </a:extLst>
                  </a:tr>
                  <a:tr h="344674">
                    <a:tc>
                      <a:txBody>
                        <a:bodyPr/>
                        <a:lstStyle/>
                        <a:p>
                          <a:endParaRPr lang="zh-TW"/>
                        </a:p>
                      </a:txBody>
                      <a:tcPr marL="68580" marR="68580" marT="0" marB="0">
                        <a:blipFill>
                          <a:blip r:embed="rId2"/>
                          <a:stretch>
                            <a:fillRect l="-581" t="-832143" r="-406395" b="-1001786"/>
                          </a:stretch>
                        </a:blipFill>
                      </a:tcPr>
                    </a:tc>
                    <a:tc>
                      <a:txBody>
                        <a:bodyPr/>
                        <a:lstStyle/>
                        <a:p>
                          <a:endParaRPr lang="zh-TW"/>
                        </a:p>
                      </a:txBody>
                      <a:tcPr marL="68580" marR="68580" marT="0" marB="0">
                        <a:blipFill>
                          <a:blip r:embed="rId2"/>
                          <a:stretch>
                            <a:fillRect l="-24928" t="-832143" r="-720" b="-1001786"/>
                          </a:stretch>
                        </a:blipFill>
                      </a:tcPr>
                    </a:tc>
                    <a:extLst>
                      <a:ext uri="{0D108BD9-81ED-4DB2-BD59-A6C34878D82A}">
                        <a16:rowId xmlns:a16="http://schemas.microsoft.com/office/drawing/2014/main" val="204924367"/>
                      </a:ext>
                    </a:extLst>
                  </a:tr>
                  <a:tr h="426720">
                    <a:tc>
                      <a:txBody>
                        <a:bodyPr/>
                        <a:lstStyle/>
                        <a:p>
                          <a:endParaRPr lang="zh-TW"/>
                        </a:p>
                      </a:txBody>
                      <a:tcPr marL="68580" marR="68580" marT="0" marB="0">
                        <a:blipFill>
                          <a:blip r:embed="rId2"/>
                          <a:stretch>
                            <a:fillRect l="-581" t="-745714" r="-406395" b="-701429"/>
                          </a:stretch>
                        </a:blipFill>
                      </a:tcPr>
                    </a:tc>
                    <a:tc>
                      <a:txBody>
                        <a:bodyPr/>
                        <a:lstStyle/>
                        <a:p>
                          <a:endParaRPr lang="zh-TW"/>
                        </a:p>
                      </a:txBody>
                      <a:tcPr marL="68580" marR="68580" marT="0" marB="0">
                        <a:blipFill>
                          <a:blip r:embed="rId2"/>
                          <a:stretch>
                            <a:fillRect l="-24928" t="-745714" r="-720" b="-701429"/>
                          </a:stretch>
                        </a:blipFill>
                      </a:tcPr>
                    </a:tc>
                    <a:extLst>
                      <a:ext uri="{0D108BD9-81ED-4DB2-BD59-A6C34878D82A}">
                        <a16:rowId xmlns:a16="http://schemas.microsoft.com/office/drawing/2014/main" val="4235574733"/>
                      </a:ext>
                    </a:extLst>
                  </a:tr>
                  <a:tr h="426720">
                    <a:tc>
                      <a:txBody>
                        <a:bodyPr/>
                        <a:lstStyle/>
                        <a:p>
                          <a:endParaRPr lang="zh-TW"/>
                        </a:p>
                      </a:txBody>
                      <a:tcPr marL="68580" marR="68580" marT="0" marB="0">
                        <a:blipFill>
                          <a:blip r:embed="rId2"/>
                          <a:stretch>
                            <a:fillRect l="-581" t="-845714" r="-406395" b="-601429"/>
                          </a:stretch>
                        </a:blipFill>
                      </a:tcPr>
                    </a:tc>
                    <a:tc>
                      <a:txBody>
                        <a:bodyPr/>
                        <a:lstStyle/>
                        <a:p>
                          <a:endParaRPr lang="zh-TW"/>
                        </a:p>
                      </a:txBody>
                      <a:tcPr marL="68580" marR="68580" marT="0" marB="0">
                        <a:blipFill>
                          <a:blip r:embed="rId2"/>
                          <a:stretch>
                            <a:fillRect l="-24928" t="-845714" r="-720" b="-601429"/>
                          </a:stretch>
                        </a:blipFill>
                      </a:tcPr>
                    </a:tc>
                    <a:extLst>
                      <a:ext uri="{0D108BD9-81ED-4DB2-BD59-A6C34878D82A}">
                        <a16:rowId xmlns:a16="http://schemas.microsoft.com/office/drawing/2014/main" val="1143572142"/>
                      </a:ext>
                    </a:extLst>
                  </a:tr>
                  <a:tr h="426720">
                    <a:tc>
                      <a:txBody>
                        <a:bodyPr/>
                        <a:lstStyle/>
                        <a:p>
                          <a:endParaRPr lang="zh-TW"/>
                        </a:p>
                      </a:txBody>
                      <a:tcPr marL="68580" marR="68580" marT="0" marB="0">
                        <a:blipFill>
                          <a:blip r:embed="rId2"/>
                          <a:stretch>
                            <a:fillRect l="-581" t="-945714" r="-406395" b="-501429"/>
                          </a:stretch>
                        </a:blipFill>
                      </a:tcPr>
                    </a:tc>
                    <a:tc>
                      <a:txBody>
                        <a:bodyPr/>
                        <a:lstStyle/>
                        <a:p>
                          <a:pPr>
                            <a:spcAft>
                              <a:spcPts val="0"/>
                            </a:spcAft>
                          </a:pPr>
                          <a:r>
                            <a:rPr lang="en-US" sz="1400" kern="0" dirty="0">
                              <a:effectLst/>
                            </a:rPr>
                            <a:t>A negative state derivative, considered as a gain to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9006355"/>
                      </a:ext>
                    </a:extLst>
                  </a:tr>
                  <a:tr h="426720">
                    <a:tc>
                      <a:txBody>
                        <a:bodyPr/>
                        <a:lstStyle/>
                        <a:p>
                          <a:endParaRPr lang="zh-TW"/>
                        </a:p>
                      </a:txBody>
                      <a:tcPr marL="68580" marR="68580" marT="0" marB="0">
                        <a:blipFill>
                          <a:blip r:embed="rId2"/>
                          <a:stretch>
                            <a:fillRect l="-581" t="-1045714" r="-406395" b="-401429"/>
                          </a:stretch>
                        </a:blipFill>
                      </a:tcPr>
                    </a:tc>
                    <a:tc>
                      <a:txBody>
                        <a:bodyPr/>
                        <a:lstStyle/>
                        <a:p>
                          <a:pPr>
                            <a:spcAft>
                              <a:spcPts val="0"/>
                            </a:spcAft>
                          </a:pPr>
                          <a:r>
                            <a:rPr lang="en-US" sz="1400" kern="0" dirty="0">
                              <a:effectLst/>
                            </a:rPr>
                            <a:t>A positive state derivative, considered as a loss from the system pool of mobile energy</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82359535"/>
                      </a:ext>
                    </a:extLst>
                  </a:tr>
                  <a:tr h="314931">
                    <a:tc>
                      <a:txBody>
                        <a:bodyPr/>
                        <a:lstStyle/>
                        <a:p>
                          <a:endParaRPr lang="zh-TW"/>
                        </a:p>
                      </a:txBody>
                      <a:tcPr marL="68580" marR="68580" marT="0" marB="0">
                        <a:blipFill>
                          <a:blip r:embed="rId2"/>
                          <a:stretch>
                            <a:fillRect l="-581" t="-1542308" r="-406395" b="-440385"/>
                          </a:stretch>
                        </a:blipFill>
                      </a:tcPr>
                    </a:tc>
                    <a:tc>
                      <a:txBody>
                        <a:bodyPr/>
                        <a:lstStyle/>
                        <a:p>
                          <a:endParaRPr lang="zh-TW"/>
                        </a:p>
                      </a:txBody>
                      <a:tcPr marL="68580" marR="68580" marT="0" marB="0">
                        <a:blipFill>
                          <a:blip r:embed="rId2"/>
                          <a:stretch>
                            <a:fillRect l="-24928" t="-1542308" r="-720" b="-440385"/>
                          </a:stretch>
                        </a:blipFill>
                      </a:tcPr>
                    </a:tc>
                    <a:extLst>
                      <a:ext uri="{0D108BD9-81ED-4DB2-BD59-A6C34878D82A}">
                        <a16:rowId xmlns:a16="http://schemas.microsoft.com/office/drawing/2014/main" val="1659872616"/>
                      </a:ext>
                    </a:extLst>
                  </a:tr>
                  <a:tr h="426720">
                    <a:tc>
                      <a:txBody>
                        <a:bodyPr/>
                        <a:lstStyle/>
                        <a:p>
                          <a:endParaRPr lang="zh-TW"/>
                        </a:p>
                      </a:txBody>
                      <a:tcPr marL="68580" marR="68580" marT="0" marB="0">
                        <a:blipFill>
                          <a:blip r:embed="rId2"/>
                          <a:stretch>
                            <a:fillRect l="-581" t="-1220000" r="-406395" b="-227143"/>
                          </a:stretch>
                        </a:blipFill>
                      </a:tcPr>
                    </a:tc>
                    <a:tc>
                      <a:txBody>
                        <a:bodyPr/>
                        <a:lstStyle/>
                        <a:p>
                          <a:endParaRPr lang="zh-TW"/>
                        </a:p>
                      </a:txBody>
                      <a:tcPr marL="68580" marR="68580" marT="0" marB="0">
                        <a:blipFill>
                          <a:blip r:embed="rId2"/>
                          <a:stretch>
                            <a:fillRect l="-24928" t="-1220000" r="-720" b="-227143"/>
                          </a:stretch>
                        </a:blipFill>
                      </a:tcPr>
                    </a:tc>
                    <a:extLst>
                      <a:ext uri="{0D108BD9-81ED-4DB2-BD59-A6C34878D82A}">
                        <a16:rowId xmlns:a16="http://schemas.microsoft.com/office/drawing/2014/main" val="584336561"/>
                      </a:ext>
                    </a:extLst>
                  </a:tr>
                  <a:tr h="640080">
                    <a:tc>
                      <a:txBody>
                        <a:bodyPr/>
                        <a:lstStyle/>
                        <a:p>
                          <a:endParaRPr lang="zh-TW"/>
                        </a:p>
                      </a:txBody>
                      <a:tcPr marL="68580" marR="68580" marT="0" marB="0">
                        <a:blipFill>
                          <a:blip r:embed="rId2"/>
                          <a:stretch>
                            <a:fillRect l="-581" t="-880000" r="-406395" b="-51429"/>
                          </a:stretch>
                        </a:blipFill>
                      </a:tcPr>
                    </a:tc>
                    <a:tc>
                      <a:txBody>
                        <a:bodyPr/>
                        <a:lstStyle/>
                        <a:p>
                          <a:endParaRPr lang="zh-TW"/>
                        </a:p>
                      </a:txBody>
                      <a:tcPr marL="68580" marR="68580" marT="0" marB="0">
                        <a:blipFill>
                          <a:blip r:embed="rId2"/>
                          <a:stretch>
                            <a:fillRect l="-24928" t="-880000" r="-720" b="-51429"/>
                          </a:stretch>
                        </a:blipFill>
                      </a:tcPr>
                    </a:tc>
                    <a:extLst>
                      <a:ext uri="{0D108BD9-81ED-4DB2-BD59-A6C34878D82A}">
                        <a16:rowId xmlns:a16="http://schemas.microsoft.com/office/drawing/2014/main" val="2258389198"/>
                      </a:ext>
                    </a:extLst>
                  </a:tr>
                  <a:tr h="314931">
                    <a:tc>
                      <a:txBody>
                        <a:bodyPr/>
                        <a:lstStyle/>
                        <a:p>
                          <a:endParaRPr lang="zh-TW"/>
                        </a:p>
                      </a:txBody>
                      <a:tcPr marL="68580" marR="68580" marT="0" marB="0">
                        <a:blipFill>
                          <a:blip r:embed="rId2"/>
                          <a:stretch>
                            <a:fillRect l="-581" t="-1978846" r="-406395" b="-3846"/>
                          </a:stretch>
                        </a:blipFill>
                      </a:tcPr>
                    </a:tc>
                    <a:tc>
                      <a:txBody>
                        <a:bodyPr/>
                        <a:lstStyle/>
                        <a:p>
                          <a:pPr>
                            <a:spcAft>
                              <a:spcPts val="0"/>
                            </a:spcAft>
                          </a:pPr>
                          <a:r>
                            <a:rPr lang="en-US" sz="1400" kern="0" dirty="0">
                              <a:effectLst/>
                            </a:rPr>
                            <a:t>Identity matrix</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0422286"/>
                      </a:ext>
                    </a:extLst>
                  </a:tr>
                </a:tbl>
              </a:graphicData>
            </a:graphic>
          </p:graphicFrame>
        </mc:Fallback>
      </mc:AlternateContent>
    </p:spTree>
    <p:extLst>
      <p:ext uri="{BB962C8B-B14F-4D97-AF65-F5344CB8AC3E}">
        <p14:creationId xmlns:p14="http://schemas.microsoft.com/office/powerpoint/2010/main" val="55900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189372" y="750203"/>
            <a:ext cx="11850228" cy="1488717"/>
            <a:chOff x="345751" y="400466"/>
            <a:chExt cx="11850228" cy="1488717"/>
          </a:xfrm>
        </p:grpSpPr>
        <p:sp>
          <p:nvSpPr>
            <p:cNvPr id="5" name="矩形 4"/>
            <p:cNvSpPr/>
            <p:nvPr/>
          </p:nvSpPr>
          <p:spPr>
            <a:xfrm>
              <a:off x="345751" y="400466"/>
              <a:ext cx="3743204" cy="461665"/>
            </a:xfrm>
            <a:prstGeom prst="rect">
              <a:avLst/>
            </a:prstGeom>
          </p:spPr>
          <p:txBody>
            <a:bodyPr wrap="none">
              <a:spAutoFit/>
            </a:bodyPr>
            <a:lstStyle/>
            <a:p>
              <a:r>
                <a:rPr lang="en-US" altLang="zh-TW" sz="2400" b="0" i="0" dirty="0" smtClean="0">
                  <a:solidFill>
                    <a:srgbClr val="111111"/>
                  </a:solidFill>
                  <a:effectLst/>
                </a:rPr>
                <a:t>Total system throughput (T..)</a:t>
              </a:r>
              <a:endParaRPr lang="en-US" altLang="zh-TW" sz="2400" dirty="0" smtClean="0"/>
            </a:p>
          </p:txBody>
        </p:sp>
        <mc:AlternateContent xmlns:mc="http://schemas.openxmlformats.org/markup-compatibility/2006" xmlns:a14="http://schemas.microsoft.com/office/drawing/2010/main">
          <mc:Choice Requires="a14">
            <p:sp>
              <p:nvSpPr>
                <p:cNvPr id="8" name="矩形 7"/>
                <p:cNvSpPr/>
                <p:nvPr/>
              </p:nvSpPr>
              <p:spPr>
                <a:xfrm>
                  <a:off x="502129" y="918083"/>
                  <a:ext cx="11693850" cy="971100"/>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a:t>
                  </a:r>
                  <a:r>
                    <a:rPr lang="zh-TW" altLang="en-US" dirty="0" smtClean="0"/>
                    <a:t> </a:t>
                  </a:r>
                  <a:r>
                    <a:rPr lang="en-US" altLang="zh-TW" dirty="0" smtClean="0"/>
                    <a:t>A measure of the size and growth/ activity of the system, is obtained by summing all flow magnitudes in a network. The more material/energy flowing through the system, the larger the value of TST and T··. </a:t>
                  </a:r>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02129" y="918083"/>
                  <a:ext cx="11693850" cy="971100"/>
                </a:xfrm>
                <a:prstGeom prst="rect">
                  <a:avLst/>
                </a:prstGeom>
                <a:blipFill>
                  <a:blip r:embed="rId2"/>
                  <a:stretch>
                    <a:fillRect l="-365" t="-44025" r="-834" b="-10692"/>
                  </a:stretch>
                </a:blipFill>
              </p:spPr>
              <p:txBody>
                <a:bodyPr/>
                <a:lstStyle/>
                <a:p>
                  <a:r>
                    <a:rPr lang="zh-TW" altLang="en-US">
                      <a:noFill/>
                    </a:rPr>
                    <a:t> </a:t>
                  </a:r>
                </a:p>
              </p:txBody>
            </p:sp>
          </mc:Fallback>
        </mc:AlternateContent>
      </p:grpSp>
      <p:grpSp>
        <p:nvGrpSpPr>
          <p:cNvPr id="2" name="群組 1"/>
          <p:cNvGrpSpPr/>
          <p:nvPr/>
        </p:nvGrpSpPr>
        <p:grpSpPr>
          <a:xfrm>
            <a:off x="239955" y="4135082"/>
            <a:ext cx="11117677" cy="1108498"/>
            <a:chOff x="345750" y="4328053"/>
            <a:chExt cx="11117677" cy="1108498"/>
          </a:xfrm>
        </p:grpSpPr>
        <p:sp>
          <p:nvSpPr>
            <p:cNvPr id="6" name="矩形 5"/>
            <p:cNvSpPr/>
            <p:nvPr/>
          </p:nvSpPr>
          <p:spPr>
            <a:xfrm>
              <a:off x="345750" y="4328053"/>
              <a:ext cx="2910990" cy="461665"/>
            </a:xfrm>
            <a:prstGeom prst="rect">
              <a:avLst/>
            </a:prstGeom>
          </p:spPr>
          <p:txBody>
            <a:bodyPr wrap="none">
              <a:spAutoFit/>
            </a:bodyPr>
            <a:lstStyle/>
            <a:p>
              <a:r>
                <a:rPr lang="en-US" altLang="zh-TW" sz="2400" b="0" i="0" dirty="0" smtClean="0">
                  <a:solidFill>
                    <a:srgbClr val="111111"/>
                  </a:solidFill>
                  <a:effectLst/>
                </a:rPr>
                <a:t>Number of links (</a:t>
              </a:r>
              <a:r>
                <a:rPr lang="en-US" altLang="zh-TW" sz="2400" b="0" i="0" dirty="0" err="1" smtClean="0">
                  <a:solidFill>
                    <a:srgbClr val="111111"/>
                  </a:solidFill>
                  <a:effectLst/>
                </a:rPr>
                <a:t>Ltot</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mc:Choice xmlns:a14="http://schemas.microsoft.com/office/drawing/2010/main" Requires="a14">
            <p:sp>
              <p:nvSpPr>
                <p:cNvPr id="10" name="矩形 9"/>
                <p:cNvSpPr/>
                <p:nvPr/>
              </p:nvSpPr>
              <p:spPr>
                <a:xfrm>
                  <a:off x="502129" y="4742450"/>
                  <a:ext cx="10961298" cy="6941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 &gt;0)</m:t>
                              </m:r>
                            </m:e>
                          </m:nary>
                        </m:e>
                      </m:nary>
                      <m:r>
                        <a:rPr lang="en-US" altLang="zh-TW" i="0">
                          <a:latin typeface="Cambria Math" panose="02040503050406030204" pitchFamily="18" charset="0"/>
                        </a:rPr>
                        <m:t>(</m:t>
                      </m:r>
                      <m:r>
                        <m:rPr>
                          <m:sty m:val="p"/>
                        </m:rPr>
                        <a:rPr lang="en-US" altLang="zh-TW" i="0">
                          <a:latin typeface="Cambria Math" panose="02040503050406030204" pitchFamily="18" charset="0"/>
                        </a:rPr>
                        <m:t>with</m:t>
                      </m:r>
                      <m:r>
                        <a:rPr lang="en-US" altLang="zh-TW" i="0">
                          <a:latin typeface="Cambria Math" panose="02040503050406030204" pitchFamily="18" charset="0"/>
                        </a:rPr>
                        <m:t> </m:t>
                      </m:r>
                      <m:r>
                        <m:rPr>
                          <m:sty m:val="p"/>
                        </m:rPr>
                        <a:rPr lang="en-US" altLang="zh-TW" i="0">
                          <a:latin typeface="Cambria Math" panose="02040503050406030204" pitchFamily="18" charset="0"/>
                        </a:rPr>
                        <m:t>convention</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e</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g</m:t>
                      </m:r>
                      <m:r>
                        <a:rPr lang="en-US" altLang="zh-TW" b="0" i="0" smtClean="0">
                          <a:latin typeface="Cambria Math" panose="02040503050406030204" pitchFamily="18" charset="0"/>
                        </a:rPr>
                        <m:t>. </m:t>
                      </m:r>
                      <m:r>
                        <m:rPr>
                          <m:sty m:val="p"/>
                        </m:rPr>
                        <a:rPr lang="en-US" altLang="zh-TW" i="0">
                          <a:latin typeface="Cambria Math" panose="02040503050406030204" pitchFamily="18" charset="0"/>
                        </a:rPr>
                        <m:t>Allesina</m:t>
                      </m:r>
                      <m:r>
                        <a:rPr lang="en-US" altLang="zh-TW" i="0">
                          <a:latin typeface="Cambria Math" panose="02040503050406030204" pitchFamily="18" charset="0"/>
                        </a:rPr>
                        <m:t> </m:t>
                      </m:r>
                      <m:r>
                        <m:rPr>
                          <m:sty m:val="p"/>
                        </m:rPr>
                        <a:rPr lang="en-US" altLang="zh-TW" i="0">
                          <a:latin typeface="Cambria Math" panose="02040503050406030204" pitchFamily="18" charset="0"/>
                        </a:rPr>
                        <m:t>and</m:t>
                      </m:r>
                      <m:r>
                        <a:rPr lang="en-US" altLang="zh-TW" i="0">
                          <a:latin typeface="Cambria Math" panose="02040503050406030204" pitchFamily="18" charset="0"/>
                        </a:rPr>
                        <m:t> </m:t>
                      </m:r>
                      <m:r>
                        <m:rPr>
                          <m:sty m:val="p"/>
                        </m:rPr>
                        <a:rPr lang="en-US" altLang="zh-TW" i="0">
                          <a:latin typeface="Cambria Math" panose="02040503050406030204" pitchFamily="18" charset="0"/>
                        </a:rPr>
                        <m:t>Ulanowicz</m:t>
                      </m:r>
                      <m:r>
                        <a:rPr lang="en-US" altLang="zh-TW" i="0">
                          <a:latin typeface="Cambria Math" panose="02040503050406030204" pitchFamily="18" charset="0"/>
                        </a:rPr>
                        <m:t>, 2004)</m:t>
                      </m:r>
                    </m:oMath>
                  </a14:m>
                  <a:endParaRPr lang="en-US" altLang="zh-TW" dirty="0" smtClean="0"/>
                </a:p>
                <a:p>
                  <a:pPr marL="285750" indent="-285750">
                    <a:buFont typeface="Arial" panose="020B0604020202020204" pitchFamily="34" charset="0"/>
                    <a:buChar char="•"/>
                  </a:pPr>
                  <a:r>
                    <a:rPr lang="en-US" altLang="zh-TW" dirty="0" smtClean="0"/>
                    <a:t>Must be same in both GC and GS model (based on same structure) </a:t>
                  </a:r>
                  <a:endParaRPr lang="zh-TW" altLang="en-US" dirty="0"/>
                </a:p>
              </p:txBody>
            </p:sp>
          </mc:Choice>
          <mc:Fallback>
            <p:sp>
              <p:nvSpPr>
                <p:cNvPr id="10" name="矩形 9"/>
                <p:cNvSpPr>
                  <a:spLocks noRot="1" noChangeAspect="1" noMove="1" noResize="1" noEditPoints="1" noAdjustHandles="1" noChangeArrowheads="1" noChangeShapeType="1" noTextEdit="1"/>
                </p:cNvSpPr>
                <p:nvPr/>
              </p:nvSpPr>
              <p:spPr>
                <a:xfrm>
                  <a:off x="502129" y="4742450"/>
                  <a:ext cx="10961298" cy="694101"/>
                </a:xfrm>
                <a:prstGeom prst="rect">
                  <a:avLst/>
                </a:prstGeom>
                <a:blipFill>
                  <a:blip r:embed="rId3"/>
                  <a:stretch>
                    <a:fillRect l="-334" t="-61404" b="-54386"/>
                  </a:stretch>
                </a:blipFill>
              </p:spPr>
              <p:txBody>
                <a:bodyPr/>
                <a:lstStyle/>
                <a:p>
                  <a:r>
                    <a:rPr lang="zh-TW" altLang="en-US">
                      <a:noFill/>
                    </a:rPr>
                    <a:t> </a:t>
                  </a:r>
                </a:p>
              </p:txBody>
            </p:sp>
          </mc:Fallback>
        </mc:AlternateContent>
      </p:grpSp>
      <p:grpSp>
        <p:nvGrpSpPr>
          <p:cNvPr id="13" name="群組 12"/>
          <p:cNvGrpSpPr/>
          <p:nvPr/>
        </p:nvGrpSpPr>
        <p:grpSpPr>
          <a:xfrm>
            <a:off x="239955" y="5357535"/>
            <a:ext cx="10961298" cy="1105924"/>
            <a:chOff x="345750" y="5931540"/>
            <a:chExt cx="10961298" cy="1105924"/>
          </a:xfrm>
        </p:grpSpPr>
        <p:sp>
          <p:nvSpPr>
            <p:cNvPr id="9" name="矩形 8"/>
            <p:cNvSpPr/>
            <p:nvPr/>
          </p:nvSpPr>
          <p:spPr>
            <a:xfrm>
              <a:off x="345750" y="5931540"/>
              <a:ext cx="3168753" cy="461665"/>
            </a:xfrm>
            <a:prstGeom prst="rect">
              <a:avLst/>
            </a:prstGeom>
          </p:spPr>
          <p:txBody>
            <a:bodyPr wrap="none">
              <a:spAutoFit/>
            </a:bodyPr>
            <a:lstStyle/>
            <a:p>
              <a:r>
                <a:rPr lang="en-US" altLang="zh-TW" sz="2400" b="0" i="0" dirty="0" smtClean="0">
                  <a:solidFill>
                    <a:srgbClr val="111111"/>
                  </a:solidFill>
                  <a:effectLst/>
                </a:rPr>
                <a:t>Average link weight (</a:t>
              </a:r>
              <a:r>
                <a:rPr lang="en-US" altLang="zh-TW" sz="2400" b="0" i="0" dirty="0" err="1" smtClean="0">
                  <a:solidFill>
                    <a:srgbClr val="111111"/>
                  </a:solidFill>
                  <a:effectLst/>
                </a:rPr>
                <a:t>Tij</a:t>
              </a:r>
              <a:r>
                <a:rPr lang="en-US" altLang="zh-TW" sz="2400" b="0" i="0" dirty="0" smtClean="0">
                  <a:solidFill>
                    <a:srgbClr val="111111"/>
                  </a:solidFill>
                  <a:effectLst/>
                </a:rPr>
                <a:t>)</a:t>
              </a:r>
              <a:endParaRPr lang="en-US" altLang="zh-TW" sz="2400" dirty="0" smtClean="0"/>
            </a:p>
          </p:txBody>
        </p:sp>
        <mc:AlternateContent xmlns:mc="http://schemas.openxmlformats.org/markup-compatibility/2006" xmlns:a14="http://schemas.microsoft.com/office/drawing/2010/main">
          <mc:Choice Requires="a14">
            <p:sp>
              <p:nvSpPr>
                <p:cNvPr id="11" name="矩形 10"/>
                <p:cNvSpPr/>
                <p:nvPr/>
              </p:nvSpPr>
              <p:spPr>
                <a:xfrm>
                  <a:off x="345750" y="6391133"/>
                  <a:ext cx="10961298" cy="64633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1" smtClean="0">
                          <a:latin typeface="Cambria Math" panose="02040503050406030204" pitchFamily="18" charset="0"/>
                        </a:rPr>
                        <m:t>𝑇</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a:p>
                  <a:pPr marL="285750" indent="-285750">
                    <a:buFont typeface="Arial" panose="020B0604020202020204" pitchFamily="34" charset="0"/>
                    <a:buChar char="•"/>
                  </a:pPr>
                  <a:r>
                    <a:rPr lang="en-US" altLang="zh-TW" dirty="0" smtClean="0"/>
                    <a:t>Interpretation:</a:t>
                  </a:r>
                  <a:endParaRPr lang="zh-TW"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345750" y="6391133"/>
                  <a:ext cx="10961298" cy="646331"/>
                </a:xfrm>
                <a:prstGeom prst="rect">
                  <a:avLst/>
                </a:prstGeom>
                <a:blipFill>
                  <a:blip r:embed="rId4"/>
                  <a:stretch>
                    <a:fillRect l="-389" t="-4717" b="-14151"/>
                  </a:stretch>
                </a:blipFill>
              </p:spPr>
              <p:txBody>
                <a:bodyPr/>
                <a:lstStyle/>
                <a:p>
                  <a:r>
                    <a:rPr lang="zh-TW" altLang="en-US">
                      <a:noFill/>
                    </a:rPr>
                    <a:t> </a:t>
                  </a:r>
                </a:p>
              </p:txBody>
            </p:sp>
          </mc:Fallback>
        </mc:AlternateContent>
      </p:grpSp>
      <p:grpSp>
        <p:nvGrpSpPr>
          <p:cNvPr id="16" name="群組 15"/>
          <p:cNvGrpSpPr/>
          <p:nvPr/>
        </p:nvGrpSpPr>
        <p:grpSpPr>
          <a:xfrm>
            <a:off x="189372" y="2301763"/>
            <a:ext cx="8027528" cy="1719364"/>
            <a:chOff x="345750" y="2003403"/>
            <a:chExt cx="8027528" cy="1719364"/>
          </a:xfrm>
        </p:grpSpPr>
        <p:sp>
          <p:nvSpPr>
            <p:cNvPr id="4" name="矩形 3"/>
            <p:cNvSpPr/>
            <p:nvPr/>
          </p:nvSpPr>
          <p:spPr>
            <a:xfrm>
              <a:off x="345750" y="2003403"/>
              <a:ext cx="4025204" cy="461665"/>
            </a:xfrm>
            <a:prstGeom prst="rect">
              <a:avLst/>
            </a:prstGeom>
          </p:spPr>
          <p:txBody>
            <a:bodyPr wrap="none">
              <a:spAutoFit/>
            </a:bodyPr>
            <a:lstStyle/>
            <a:p>
              <a:r>
                <a:rPr lang="en-US" altLang="zh-TW" sz="2400" b="0" i="0" dirty="0" smtClean="0">
                  <a:solidFill>
                    <a:srgbClr val="111111"/>
                  </a:solidFill>
                  <a:effectLst/>
                </a:rPr>
                <a:t>Total system </a:t>
              </a:r>
              <a:r>
                <a:rPr lang="en-US" altLang="zh-TW" sz="2400" b="0" i="0" dirty="0" err="1" smtClean="0">
                  <a:solidFill>
                    <a:srgbClr val="111111"/>
                  </a:solidFill>
                  <a:effectLst/>
                </a:rPr>
                <a:t>throughflow</a:t>
              </a:r>
              <a:r>
                <a:rPr lang="en-US" altLang="zh-TW" sz="2400" b="0" i="0" dirty="0" smtClean="0">
                  <a:solidFill>
                    <a:srgbClr val="111111"/>
                  </a:solidFill>
                  <a:effectLst/>
                </a:rPr>
                <a:t> (TST)</a:t>
              </a:r>
              <a:endParaRPr lang="en-US" altLang="zh-TW" sz="2400" dirty="0" smtClean="0"/>
            </a:p>
          </p:txBody>
        </p:sp>
        <mc:AlternateContent xmlns:mc="http://schemas.openxmlformats.org/markup-compatibility/2006" xmlns:a14="http://schemas.microsoft.com/office/drawing/2010/main">
          <mc:Choice Requires="a14">
            <p:sp>
              <p:nvSpPr>
                <p:cNvPr id="15" name="矩形 14"/>
                <p:cNvSpPr/>
                <p:nvPr/>
              </p:nvSpPr>
              <p:spPr>
                <a:xfrm>
                  <a:off x="474523" y="2466076"/>
                  <a:ext cx="7898755" cy="125669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 </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b="0" i="1" smtClean="0">
                                      <a:latin typeface="Cambria Math" panose="02040503050406030204" pitchFamily="18" charset="0"/>
                                    </a:rPr>
                                    <m:t>−</m:t>
                                  </m:r>
                                </m:sub>
                              </m:sSub>
                            </m:e>
                          </m:nary>
                          <m:r>
                            <a:rPr lang="en-US" altLang="zh-TW" b="0" i="1" smtClean="0">
                              <a:latin typeface="Cambria Math" panose="02040503050406030204" pitchFamily="18" charset="0"/>
                            </a:rPr>
                            <m:t>]=</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r>
                                    <a:rPr lang="en-US" altLang="zh-TW" b="0" i="1" smtClean="0">
                                      <a:latin typeface="Cambria Math" panose="02040503050406030204" pitchFamily="18" charset="0"/>
                                    </a:rPr>
                                    <m:t>[ </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acc>
                                    </m:e>
                                    <m:sub>
                                      <m:r>
                                        <a:rPr lang="en-US" altLang="zh-TW" i="1">
                                          <a:latin typeface="Cambria Math" panose="02040503050406030204" pitchFamily="18" charset="0"/>
                                        </a:rPr>
                                        <m:t>+</m:t>
                                      </m:r>
                                    </m:sub>
                                  </m:sSub>
                                </m:e>
                              </m:nary>
                              <m:r>
                                <a:rPr lang="en-US" altLang="zh-TW" b="0" i="1" smtClean="0">
                                  <a:latin typeface="Cambria Math" panose="02040503050406030204" pitchFamily="18" charset="0"/>
                                </a:rPr>
                                <m:t>] </m:t>
                              </m:r>
                            </m:e>
                          </m:nary>
                        </m:e>
                      </m:nary>
                    </m:oMath>
                  </a14:m>
                  <a:endParaRPr lang="en-US" altLang="zh-TW" dirty="0" smtClean="0"/>
                </a:p>
                <a:p>
                  <a:pPr marL="285750" indent="-285750">
                    <a:buFont typeface="Arial" panose="020B0604020202020204" pitchFamily="34" charset="0"/>
                    <a:buChar char="•"/>
                  </a:pPr>
                  <a:r>
                    <a:rPr lang="en-US" altLang="zh-TW" dirty="0" smtClean="0"/>
                    <a:t>Interpretation: the sum of compartmental </a:t>
                  </a:r>
                  <a:r>
                    <a:rPr lang="en-US" altLang="zh-TW" dirty="0" err="1" smtClean="0"/>
                    <a:t>throughflows</a:t>
                  </a:r>
                  <a:r>
                    <a:rPr lang="en-US" altLang="zh-TW" dirty="0" smtClean="0"/>
                    <a:t>.</a:t>
                  </a:r>
                  <a:br>
                    <a:rPr lang="en-US" altLang="zh-TW" dirty="0" smtClean="0"/>
                  </a:br>
                  <a:r>
                    <a:rPr lang="en-US" altLang="zh-TW" dirty="0" smtClean="0"/>
                    <a:t>The more material/energy flowing through the system, the larger the value of TST and T··. </a:t>
                  </a:r>
                  <a:endParaRPr lang="zh-TW"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474523" y="2466076"/>
                  <a:ext cx="7898755" cy="1256691"/>
                </a:xfrm>
                <a:prstGeom prst="rect">
                  <a:avLst/>
                </a:prstGeom>
                <a:blipFill>
                  <a:blip r:embed="rId5"/>
                  <a:stretch>
                    <a:fillRect l="-463" t="-32850" b="-6280"/>
                  </a:stretch>
                </a:blipFill>
              </p:spPr>
              <p:txBody>
                <a:bodyPr/>
                <a:lstStyle/>
                <a:p>
                  <a:r>
                    <a:rPr lang="zh-TW" altLang="en-US">
                      <a:noFill/>
                    </a:rPr>
                    <a:t> </a:t>
                  </a:r>
                </a:p>
              </p:txBody>
            </p:sp>
          </mc:Fallback>
        </mc:AlternateContent>
      </p:grpSp>
      <p:pic>
        <p:nvPicPr>
          <p:cNvPr id="17" name="圖片 16"/>
          <p:cNvPicPr>
            <a:picLocks noChangeAspect="1"/>
          </p:cNvPicPr>
          <p:nvPr/>
        </p:nvPicPr>
        <p:blipFill rotWithShape="1">
          <a:blip r:embed="rId6"/>
          <a:srcRect l="9861" t="29135" r="44583" b="26420"/>
          <a:stretch/>
        </p:blipFill>
        <p:spPr>
          <a:xfrm>
            <a:off x="8065972" y="2366358"/>
            <a:ext cx="3817570" cy="2095008"/>
          </a:xfrm>
          <a:prstGeom prst="rect">
            <a:avLst/>
          </a:prstGeom>
        </p:spPr>
      </p:pic>
      <p:sp>
        <p:nvSpPr>
          <p:cNvPr id="19" name="矩形 18"/>
          <p:cNvSpPr/>
          <p:nvPr/>
        </p:nvSpPr>
        <p:spPr>
          <a:xfrm>
            <a:off x="189372" y="195562"/>
            <a:ext cx="2655063" cy="523220"/>
          </a:xfrm>
          <a:prstGeom prst="rect">
            <a:avLst/>
          </a:prstGeom>
        </p:spPr>
        <p:txBody>
          <a:bodyPr wrap="square">
            <a:spAutoFit/>
          </a:bodyPr>
          <a:lstStyle/>
          <a:p>
            <a:r>
              <a:rPr lang="en-US" altLang="zh-TW" sz="2800" dirty="0"/>
              <a:t>General indices: </a:t>
            </a:r>
          </a:p>
        </p:txBody>
      </p:sp>
    </p:spTree>
    <p:extLst>
      <p:ext uri="{BB962C8B-B14F-4D97-AF65-F5344CB8AC3E}">
        <p14:creationId xmlns:p14="http://schemas.microsoft.com/office/powerpoint/2010/main" val="18346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372" y="281947"/>
            <a:ext cx="2655063" cy="523220"/>
          </a:xfrm>
          <a:prstGeom prst="rect">
            <a:avLst/>
          </a:prstGeom>
        </p:spPr>
        <p:txBody>
          <a:bodyPr wrap="square">
            <a:spAutoFit/>
          </a:bodyPr>
          <a:lstStyle/>
          <a:p>
            <a:r>
              <a:rPr lang="en-US" altLang="zh-TW" sz="2800" dirty="0"/>
              <a:t>General indices: </a:t>
            </a:r>
          </a:p>
        </p:txBody>
      </p:sp>
      <p:grpSp>
        <p:nvGrpSpPr>
          <p:cNvPr id="8" name="群組 7"/>
          <p:cNvGrpSpPr/>
          <p:nvPr/>
        </p:nvGrpSpPr>
        <p:grpSpPr>
          <a:xfrm>
            <a:off x="189372" y="787594"/>
            <a:ext cx="10961298" cy="1782413"/>
            <a:chOff x="583875" y="5084244"/>
            <a:chExt cx="10961298" cy="1782413"/>
          </a:xfrm>
        </p:grpSpPr>
        <p:sp>
          <p:nvSpPr>
            <p:cNvPr id="9" name="矩形 8"/>
            <p:cNvSpPr/>
            <p:nvPr/>
          </p:nvSpPr>
          <p:spPr>
            <a:xfrm>
              <a:off x="583875" y="5084244"/>
              <a:ext cx="2227918" cy="461665"/>
            </a:xfrm>
            <a:prstGeom prst="rect">
              <a:avLst/>
            </a:prstGeom>
          </p:spPr>
          <p:txBody>
            <a:bodyPr wrap="none">
              <a:spAutoFit/>
            </a:bodyPr>
            <a:lstStyle/>
            <a:p>
              <a:r>
                <a:rPr lang="en-US" altLang="zh-TW" sz="2400" b="0" i="0" dirty="0" err="1" smtClean="0">
                  <a:solidFill>
                    <a:srgbClr val="111111"/>
                  </a:solidFill>
                  <a:effectLst/>
                </a:rPr>
                <a:t>Connectance</a:t>
              </a:r>
              <a:r>
                <a:rPr lang="en-US" altLang="zh-TW" sz="2400" b="0" i="0" dirty="0" smtClean="0">
                  <a:solidFill>
                    <a:srgbClr val="111111"/>
                  </a:solidFill>
                  <a:effectLst/>
                </a:rPr>
                <a:t> (C)</a:t>
              </a:r>
              <a:endParaRPr lang="en-US" altLang="zh-TW" sz="2400" dirty="0" smtClean="0"/>
            </a:p>
          </p:txBody>
        </p:sp>
        <mc:AlternateContent xmlns:mc="http://schemas.openxmlformats.org/markup-compatibility/2006" xmlns:a14="http://schemas.microsoft.com/office/drawing/2010/main">
          <mc:Choice Requires="a14">
            <p:sp>
              <p:nvSpPr>
                <p:cNvPr id="10" name="矩形 9"/>
                <p:cNvSpPr/>
                <p:nvPr/>
              </p:nvSpPr>
              <p:spPr>
                <a:xfrm>
                  <a:off x="583875" y="5515005"/>
                  <a:ext cx="10961298" cy="1351652"/>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𝑡𝑜𝑡</m:t>
                          </m:r>
                        </m:sub>
                      </m:sSub>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a:t> </a:t>
                  </a:r>
                  <a:r>
                    <a:rPr lang="en-US" altLang="zh-TW" dirty="0" smtClean="0"/>
                    <a:t>the </a:t>
                  </a:r>
                  <a:r>
                    <a:rPr lang="en-US" altLang="zh-TW" dirty="0"/>
                    <a:t>fraction of all possible links that is realized in a food web</a:t>
                  </a:r>
                  <a:r>
                    <a:rPr lang="en-US" altLang="zh-TW" dirty="0" smtClean="0"/>
                    <a:t>.</a:t>
                  </a:r>
                </a:p>
                <a:p>
                  <a:pPr marL="285750" indent="-285750">
                    <a:buFont typeface="Arial" panose="020B0604020202020204" pitchFamily="34" charset="0"/>
                    <a:buChar char="•"/>
                  </a:pPr>
                  <a:r>
                    <a:rPr lang="en-US" altLang="zh-TW" dirty="0"/>
                    <a:t>all large complex dynamic systems may be expected to show the property of being stable up to a critical level of </a:t>
                  </a:r>
                  <a:r>
                    <a:rPr lang="en-US" altLang="zh-TW" dirty="0" err="1"/>
                    <a:t>conncctancc</a:t>
                  </a:r>
                  <a:r>
                    <a:rPr lang="en-US" altLang="zh-TW" dirty="0"/>
                    <a:t>, and then, as the </a:t>
                  </a:r>
                  <a:r>
                    <a:rPr lang="en-US" altLang="zh-TW" dirty="0" err="1"/>
                    <a:t>connectance</a:t>
                  </a:r>
                  <a:r>
                    <a:rPr lang="en-US" altLang="zh-TW" dirty="0"/>
                    <a:t> increases, to go suddenly unstable. </a:t>
                  </a:r>
                  <a:r>
                    <a:rPr lang="en-US" altLang="zh-TW" dirty="0" smtClean="0"/>
                    <a:t>(Gardner</a:t>
                  </a:r>
                  <a:r>
                    <a:rPr lang="zh-TW" altLang="en-US" dirty="0" smtClean="0"/>
                    <a:t> </a:t>
                  </a:r>
                  <a:r>
                    <a:rPr lang="en-US" altLang="zh-TW" dirty="0" smtClean="0"/>
                    <a:t>and </a:t>
                  </a:r>
                  <a:r>
                    <a:rPr lang="en-US" altLang="zh-TW" dirty="0"/>
                    <a:t>Ashby</a:t>
                  </a:r>
                  <a:r>
                    <a:rPr lang="en-US" altLang="zh-TW" dirty="0" smtClean="0"/>
                    <a:t>, 1970) </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83875" y="5515005"/>
                  <a:ext cx="10961298" cy="1351652"/>
                </a:xfrm>
                <a:prstGeom prst="rect">
                  <a:avLst/>
                </a:prstGeom>
                <a:blipFill>
                  <a:blip r:embed="rId2"/>
                  <a:stretch>
                    <a:fillRect l="-334" b="-6306"/>
                  </a:stretch>
                </a:blipFill>
              </p:spPr>
              <p:txBody>
                <a:bodyPr/>
                <a:lstStyle/>
                <a:p>
                  <a:r>
                    <a:rPr lang="zh-TW" altLang="en-US">
                      <a:noFill/>
                    </a:rPr>
                    <a:t> </a:t>
                  </a:r>
                </a:p>
              </p:txBody>
            </p:sp>
          </mc:Fallback>
        </mc:AlternateContent>
      </p:grpSp>
      <p:grpSp>
        <p:nvGrpSpPr>
          <p:cNvPr id="11" name="群組 10"/>
          <p:cNvGrpSpPr/>
          <p:nvPr/>
        </p:nvGrpSpPr>
        <p:grpSpPr>
          <a:xfrm>
            <a:off x="189372" y="2758885"/>
            <a:ext cx="10961298" cy="1970029"/>
            <a:chOff x="583875" y="5084244"/>
            <a:chExt cx="10961298" cy="1970029"/>
          </a:xfrm>
        </p:grpSpPr>
        <mc:AlternateContent xmlns:mc="http://schemas.openxmlformats.org/markup-compatibility/2006" xmlns:a14="http://schemas.microsoft.com/office/drawing/2010/main">
          <mc:Choice Requires="a14">
            <p:sp>
              <p:nvSpPr>
                <p:cNvPr id="12" name="矩形 11"/>
                <p:cNvSpPr/>
                <p:nvPr/>
              </p:nvSpPr>
              <p:spPr>
                <a:xfrm>
                  <a:off x="583875" y="5084244"/>
                  <a:ext cx="3406445" cy="505203"/>
                </a:xfrm>
                <a:prstGeom prst="rect">
                  <a:avLst/>
                </a:prstGeom>
              </p:spPr>
              <p:txBody>
                <a:bodyPr wrap="none">
                  <a:spAutoFit/>
                </a:bodyPr>
                <a:lstStyle/>
                <a:p>
                  <a:r>
                    <a:rPr lang="en-US" altLang="zh-TW" sz="2400" dirty="0" smtClean="0"/>
                    <a:t>Compartmentalization</a:t>
                  </a:r>
                  <a:r>
                    <a:rPr lang="en-US" altLang="zh-TW" sz="2400" b="0" i="0" dirty="0" smtClean="0">
                      <a:solidFill>
                        <a:srgbClr val="111111"/>
                      </a:solidFill>
                      <a:effectLst/>
                    </a:rPr>
                    <a:t> (</a:t>
                  </a:r>
                  <a14:m>
                    <m:oMath xmlns:m="http://schemas.openxmlformats.org/officeDocument/2006/math">
                      <m:bar>
                        <m:barPr>
                          <m:pos m:val="top"/>
                          <m:ctrlPr>
                            <a:rPr lang="en-US" altLang="zh-TW" sz="2400" b="0" i="1" smtClean="0">
                              <a:solidFill>
                                <a:srgbClr val="111111"/>
                              </a:solidFill>
                              <a:effectLst/>
                              <a:latin typeface="Cambria Math" panose="02040503050406030204" pitchFamily="18" charset="0"/>
                            </a:rPr>
                          </m:ctrlPr>
                        </m:barPr>
                        <m:e>
                          <m:r>
                            <m:rPr>
                              <m:sty m:val="p"/>
                            </m:rPr>
                            <a:rPr lang="en-US" altLang="zh-TW" sz="2400" i="1">
                              <a:solidFill>
                                <a:srgbClr val="111111"/>
                              </a:solidFill>
                              <a:latin typeface="Cambria Math" panose="02040503050406030204" pitchFamily="18" charset="0"/>
                            </a:rPr>
                            <m:t>C</m:t>
                          </m:r>
                        </m:e>
                      </m:bar>
                    </m:oMath>
                  </a14:m>
                  <a:r>
                    <a:rPr lang="en-US" altLang="zh-TW" sz="2400" b="0" i="0" dirty="0" smtClean="0">
                      <a:solidFill>
                        <a:srgbClr val="111111"/>
                      </a:solidFill>
                      <a:effectLst/>
                    </a:rPr>
                    <a:t>)</a:t>
                  </a:r>
                  <a:endParaRPr lang="en-US" altLang="zh-TW" sz="2400" dirty="0" smtClean="0"/>
                </a:p>
              </p:txBody>
            </p:sp>
          </mc:Choice>
          <mc:Fallback xmlns="">
            <p:sp>
              <p:nvSpPr>
                <p:cNvPr id="12" name="矩形 11"/>
                <p:cNvSpPr>
                  <a:spLocks noRot="1" noChangeAspect="1" noMove="1" noResize="1" noEditPoints="1" noAdjustHandles="1" noChangeArrowheads="1" noChangeShapeType="1" noTextEdit="1"/>
                </p:cNvSpPr>
                <p:nvPr/>
              </p:nvSpPr>
              <p:spPr>
                <a:xfrm>
                  <a:off x="583875" y="5084244"/>
                  <a:ext cx="3406445" cy="505203"/>
                </a:xfrm>
                <a:prstGeom prst="rect">
                  <a:avLst/>
                </a:prstGeom>
                <a:blipFill>
                  <a:blip r:embed="rId3"/>
                  <a:stretch>
                    <a:fillRect l="-2683" t="-1220" r="-1789" b="-280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83875" y="5515005"/>
                  <a:ext cx="10961298" cy="1539268"/>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nary>
                            <m:naryPr>
                              <m:chr m:val="∑"/>
                              <m:ctrlPr>
                                <a:rPr lang="en-US" altLang="zh-TW" i="1" smtClean="0">
                                  <a:latin typeface="Cambria Math" panose="02040503050406030204" pitchFamily="18" charset="0"/>
                                </a:rPr>
                              </m:ctrlPr>
                            </m:naryPr>
                            <m:sub>
                              <m:eqArr>
                                <m:eqArrPr>
                                  <m:ctrlPr>
                                    <a:rPr lang="en-US" altLang="zh-TW" b="0" i="1" smtClean="0">
                                      <a:latin typeface="Cambria Math" panose="02040503050406030204" pitchFamily="18" charset="0"/>
                                    </a:rPr>
                                  </m:ctrlPr>
                                </m:eqArrPr>
                                <m:e>
                                  <m:r>
                                    <a:rPr lang="en-US" altLang="zh-TW" b="0" i="1" smtClean="0">
                                      <a:latin typeface="Cambria Math" panose="02040503050406030204" pitchFamily="18" charset="0"/>
                                    </a:rPr>
                                    <m:t>𝑗</m:t>
                                  </m:r>
                                  <m:r>
                                    <a:rPr lang="en-US" altLang="zh-TW" b="0" i="1" smtClean="0">
                                      <a:latin typeface="Cambria Math" panose="02040503050406030204" pitchFamily="18" charset="0"/>
                                    </a:rPr>
                                    <m:t>=1</m:t>
                                  </m:r>
                                </m:e>
                                <m:e>
                                  <m:r>
                                    <a:rPr lang="en-US" altLang="zh-TW" b="0" i="1" smtClean="0">
                                      <a:latin typeface="Cambria Math" panose="02040503050406030204" pitchFamily="18" charset="0"/>
                                    </a:rPr>
                                    <m:t>𝑗</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e>
                              </m:eqArr>
                            </m:sub>
                            <m:sup>
                              <m:r>
                                <a:rPr lang="en-US" altLang="zh-TW" b="0" i="1" smtClean="0">
                                  <a:latin typeface="Cambria Math" panose="02040503050406030204" pitchFamily="18" charset="0"/>
                                </a:rPr>
                                <m:t>𝑛</m:t>
                              </m:r>
                            </m:sup>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𝑖𝑗</m:t>
                                  </m:r>
                                </m:sub>
                              </m:sSub>
                            </m:e>
                          </m:nary>
                        </m:e>
                      </m:nary>
                    </m:oMath>
                  </a14:m>
                  <a:endParaRPr lang="en-US" altLang="zh-TW" dirty="0" smtClean="0"/>
                </a:p>
                <a:p>
                  <a:pPr marL="285750" indent="-285750">
                    <a:buFont typeface="Arial" panose="020B0604020202020204" pitchFamily="34" charset="0"/>
                    <a:buChar char="•"/>
                  </a:pPr>
                  <a:r>
                    <a:rPr lang="en-US" altLang="zh-TW" dirty="0" smtClean="0"/>
                    <a:t>Interpretation: ranging between 0 and 1</a:t>
                  </a:r>
                  <a:br>
                    <a:rPr lang="en-US" altLang="zh-TW" dirty="0" smtClean="0"/>
                  </a:br>
                  <a:r>
                    <a:rPr lang="en-US" altLang="zh-TW" dirty="0" smtClean="0"/>
                    <a:t>measures the degree of connectedness of subsystems within a network, with higher values of </a:t>
                  </a:r>
                  <a14:m>
                    <m:oMath xmlns:m="http://schemas.openxmlformats.org/officeDocument/2006/math">
                      <m:bar>
                        <m:barPr>
                          <m:pos m:val="top"/>
                          <m:ctrlPr>
                            <a:rPr lang="en-US" altLang="zh-TW" i="1" smtClean="0">
                              <a:solidFill>
                                <a:srgbClr val="111111"/>
                              </a:solidFill>
                              <a:latin typeface="Cambria Math" panose="02040503050406030204" pitchFamily="18" charset="0"/>
                            </a:rPr>
                          </m:ctrlPr>
                        </m:barPr>
                        <m:e>
                          <m:r>
                            <m:rPr>
                              <m:sty m:val="p"/>
                            </m:rPr>
                            <a:rPr lang="en-US" altLang="zh-TW" i="1">
                              <a:solidFill>
                                <a:srgbClr val="111111"/>
                              </a:solidFill>
                              <a:latin typeface="Cambria Math" panose="02040503050406030204" pitchFamily="18" charset="0"/>
                            </a:rPr>
                            <m:t>C</m:t>
                          </m:r>
                        </m:e>
                      </m:bar>
                    </m:oMath>
                  </a14:m>
                  <a:r>
                    <a:rPr lang="en-US" altLang="zh-TW" dirty="0" smtClean="0"/>
                    <a:t> indicating stronger subsystems (</a:t>
                  </a:r>
                  <a:r>
                    <a:rPr lang="en-US" altLang="zh-TW" dirty="0" err="1" smtClean="0"/>
                    <a:t>Pimm</a:t>
                  </a:r>
                  <a:r>
                    <a:rPr lang="en-US" altLang="zh-TW" dirty="0" smtClean="0"/>
                    <a:t> and Lawton, 1980). </a:t>
                  </a:r>
                  <a:endParaRPr lang="zh-TW"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83875" y="5515005"/>
                  <a:ext cx="10961298" cy="1539268"/>
                </a:xfrm>
                <a:prstGeom prst="rect">
                  <a:avLst/>
                </a:prstGeom>
                <a:blipFill>
                  <a:blip r:embed="rId4"/>
                  <a:stretch>
                    <a:fillRect l="-334" t="-24901" b="-355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89639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372" y="281947"/>
            <a:ext cx="2655063" cy="523220"/>
          </a:xfrm>
          <a:prstGeom prst="rect">
            <a:avLst/>
          </a:prstGeom>
        </p:spPr>
        <p:txBody>
          <a:bodyPr wrap="square">
            <a:spAutoFit/>
          </a:bodyPr>
          <a:lstStyle/>
          <a:p>
            <a:r>
              <a:rPr lang="en-US" altLang="zh-TW" sz="2800" dirty="0" smtClean="0"/>
              <a:t>Pathway analysis</a:t>
            </a:r>
            <a:endParaRPr lang="en-US" altLang="zh-TW" sz="2800" dirty="0"/>
          </a:p>
        </p:txBody>
      </p:sp>
      <p:grpSp>
        <p:nvGrpSpPr>
          <p:cNvPr id="4" name="群組 3"/>
          <p:cNvGrpSpPr/>
          <p:nvPr/>
        </p:nvGrpSpPr>
        <p:grpSpPr>
          <a:xfrm>
            <a:off x="189372" y="3463417"/>
            <a:ext cx="11909584" cy="3134322"/>
            <a:chOff x="583875" y="5084244"/>
            <a:chExt cx="10961298" cy="3134322"/>
          </a:xfrm>
        </p:grpSpPr>
        <p:sp>
          <p:nvSpPr>
            <p:cNvPr id="5" name="矩形 4"/>
            <p:cNvSpPr/>
            <p:nvPr/>
          </p:nvSpPr>
          <p:spPr>
            <a:xfrm>
              <a:off x="583875" y="5084244"/>
              <a:ext cx="3044360" cy="461665"/>
            </a:xfrm>
            <a:prstGeom prst="rect">
              <a:avLst/>
            </a:prstGeom>
          </p:spPr>
          <p:txBody>
            <a:bodyPr wrap="none">
              <a:spAutoFit/>
            </a:bodyPr>
            <a:lstStyle/>
            <a:p>
              <a:r>
                <a:rPr lang="en-US" altLang="zh-TW" sz="2400" dirty="0">
                  <a:solidFill>
                    <a:srgbClr val="111111"/>
                  </a:solidFill>
                </a:rPr>
                <a:t>Finn Cycling index (FCI)</a:t>
              </a:r>
            </a:p>
          </p:txBody>
        </p:sp>
        <mc:AlternateContent xmlns:mc="http://schemas.openxmlformats.org/markup-compatibility/2006" xmlns:a14="http://schemas.microsoft.com/office/drawing/2010/main">
          <mc:Choice Requires="a14">
            <p:sp>
              <p:nvSpPr>
                <p:cNvPr id="6" name="矩形 5"/>
                <p:cNvSpPr/>
                <p:nvPr/>
              </p:nvSpPr>
              <p:spPr>
                <a:xfrm>
                  <a:off x="583875" y="5515005"/>
                  <a:ext cx="10961298" cy="270356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𝑇𝑆𝑇</m:t>
                              </m:r>
                            </m:e>
                            <m:sub>
                              <m:r>
                                <a:rPr lang="en-US" altLang="zh-TW" b="0" i="1" smtClean="0">
                                  <a:latin typeface="Cambria Math" panose="02040503050406030204" pitchFamily="18" charset="0"/>
                                </a:rPr>
                                <m:t>𝐶</m:t>
                              </m:r>
                            </m:sub>
                          </m:sSub>
                        </m:num>
                        <m:den>
                          <m:r>
                            <a:rPr lang="en-US" altLang="zh-TW" b="0" i="1" smtClean="0">
                              <a:latin typeface="Cambria Math" panose="02040503050406030204" pitchFamily="18" charset="0"/>
                            </a:rPr>
                            <m:t>𝑇𝑆𝑇</m:t>
                          </m:r>
                        </m:den>
                      </m:f>
                    </m:oMath>
                  </a14:m>
                  <a:endParaRPr lang="en-US" altLang="zh-TW" dirty="0" smtClean="0"/>
                </a:p>
                <a:p>
                  <a:pPr marL="285750" indent="-285750">
                    <a:buFont typeface="Arial" panose="020B0604020202020204" pitchFamily="34" charset="0"/>
                    <a:buChar char="•"/>
                  </a:pPr>
                  <a:r>
                    <a:rPr lang="en-US" altLang="zh-TW" dirty="0" smtClean="0"/>
                    <a:t>Interpretation:</a:t>
                  </a:r>
                  <a:r>
                    <a:rPr lang="en-US" altLang="zh-TW" dirty="0" smtClean="0">
                      <a:solidFill>
                        <a:srgbClr val="111111"/>
                      </a:solidFill>
                    </a:rPr>
                    <a:t> </a:t>
                  </a:r>
                  <a:r>
                    <a:rPr lang="en-US" altLang="zh-TW" dirty="0">
                      <a:solidFill>
                        <a:srgbClr val="111111"/>
                      </a:solidFill>
                    </a:rPr>
                    <a:t>the fraction of total carbon cycling generated by recycling processes. </a:t>
                  </a:r>
                  <a:r>
                    <a:rPr lang="en-US" altLang="zh-TW" dirty="0" smtClean="0">
                      <a:solidFill>
                        <a:srgbClr val="111111"/>
                      </a:solidFill>
                    </a:rPr>
                    <a:t>It denotes </a:t>
                  </a:r>
                  <a:r>
                    <a:rPr lang="en-US" altLang="zh-TW" dirty="0">
                      <a:solidFill>
                        <a:srgbClr val="111111"/>
                      </a:solidFill>
                    </a:rPr>
                    <a:t>how much further a unit of inflow travels compared to straight through flow due to cycling processes (Finn, 1976</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For example: if </a:t>
                  </a:r>
                  <a:r>
                    <a:rPr lang="en-US" altLang="zh-TW" dirty="0">
                      <a:solidFill>
                        <a:srgbClr val="111111"/>
                      </a:solidFill>
                    </a:rPr>
                    <a:t>the </a:t>
                  </a:r>
                  <a:r>
                    <a:rPr lang="en-US" altLang="zh-TW" dirty="0" smtClean="0">
                      <a:solidFill>
                        <a:srgbClr val="111111"/>
                      </a:solidFill>
                    </a:rPr>
                    <a:t>FCI=0.5</a:t>
                  </a:r>
                  <a:r>
                    <a:rPr lang="en-US" altLang="zh-TW" dirty="0">
                      <a:solidFill>
                        <a:srgbClr val="111111"/>
                      </a:solidFill>
                    </a:rPr>
                    <a:t>, it means a unit of inflow travels 50% further compared to straight through flow (if the straight pathway is 10, an average unit travels 15 because it is cycled through the system</a:t>
                  </a:r>
                  <a:r>
                    <a:rPr lang="en-US" altLang="zh-TW" dirty="0" smtClean="0">
                      <a:solidFill>
                        <a:srgbClr val="111111"/>
                      </a:solidFill>
                    </a:rPr>
                    <a:t>).</a:t>
                  </a:r>
                </a:p>
                <a:p>
                  <a:pPr marL="285750" indent="-285750">
                    <a:buFont typeface="Arial" panose="020B0604020202020204" pitchFamily="34" charset="0"/>
                    <a:buChar char="•"/>
                  </a:pPr>
                  <a:r>
                    <a:rPr lang="en-US" altLang="zh-TW" dirty="0" smtClean="0">
                      <a:solidFill>
                        <a:srgbClr val="111111"/>
                      </a:solidFill>
                    </a:rPr>
                    <a:t>The </a:t>
                  </a:r>
                  <a:r>
                    <a:rPr lang="en-US" altLang="zh-TW" dirty="0">
                      <a:solidFill>
                        <a:srgbClr val="111111"/>
                      </a:solidFill>
                    </a:rPr>
                    <a:t>FCI can help understand the stability, stress and structural difference in different systems. More cycling shows that input matter/energy is distributed efficiently in the system. The index is not biased by the number of compartments in the system, however, it is affected by lumping of compartments that exchange flows. For a valid comparison between systems, the systems need to have the same structure and level of </a:t>
                  </a:r>
                  <a:r>
                    <a:rPr lang="en-US" altLang="zh-TW" dirty="0" err="1" smtClean="0">
                      <a:solidFill>
                        <a:srgbClr val="111111"/>
                      </a:solidFill>
                    </a:rPr>
                    <a:t>organisation</a:t>
                  </a:r>
                  <a:r>
                    <a:rPr lang="en-US" altLang="zh-TW" dirty="0">
                      <a:solidFill>
                        <a:srgbClr val="111111"/>
                      </a:solidFill>
                    </a:rPr>
                    <a:t>. (Finn, 1976</a:t>
                  </a:r>
                  <a:r>
                    <a:rPr lang="en-US" altLang="zh-TW" dirty="0" smtClean="0">
                      <a:solidFill>
                        <a:srgbClr val="111111"/>
                      </a:solidFill>
                    </a:rPr>
                    <a:t>)</a:t>
                  </a:r>
                  <a:endParaRPr lang="en-US" altLang="zh-TW" dirty="0">
                    <a:solidFill>
                      <a:srgbClr val="111111"/>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583875" y="5515005"/>
                  <a:ext cx="10961298" cy="2703561"/>
                </a:xfrm>
                <a:prstGeom prst="rect">
                  <a:avLst/>
                </a:prstGeom>
                <a:blipFill>
                  <a:blip r:embed="rId2"/>
                  <a:stretch>
                    <a:fillRect l="-307" r="-154" b="-2709"/>
                  </a:stretch>
                </a:blipFill>
              </p:spPr>
              <p:txBody>
                <a:bodyPr/>
                <a:lstStyle/>
                <a:p>
                  <a:r>
                    <a:rPr lang="zh-TW" altLang="en-US">
                      <a:noFill/>
                    </a:rPr>
                    <a:t> </a:t>
                  </a:r>
                </a:p>
              </p:txBody>
            </p:sp>
          </mc:Fallback>
        </mc:AlternateContent>
      </p:grpSp>
      <p:grpSp>
        <p:nvGrpSpPr>
          <p:cNvPr id="8" name="群組 7"/>
          <p:cNvGrpSpPr/>
          <p:nvPr/>
        </p:nvGrpSpPr>
        <p:grpSpPr>
          <a:xfrm>
            <a:off x="189372" y="963830"/>
            <a:ext cx="11909584" cy="1257462"/>
            <a:chOff x="583875" y="5084244"/>
            <a:chExt cx="10961298" cy="1257462"/>
          </a:xfrm>
        </p:grpSpPr>
        <p:sp>
          <p:nvSpPr>
            <p:cNvPr id="9" name="矩形 8"/>
            <p:cNvSpPr/>
            <p:nvPr/>
          </p:nvSpPr>
          <p:spPr>
            <a:xfrm>
              <a:off x="583875" y="5084244"/>
              <a:ext cx="3441851" cy="461665"/>
            </a:xfrm>
            <a:prstGeom prst="rect">
              <a:avLst/>
            </a:prstGeom>
          </p:spPr>
          <p:txBody>
            <a:bodyPr wrap="none">
              <a:spAutoFit/>
            </a:bodyPr>
            <a:lstStyle/>
            <a:p>
              <a:r>
                <a:rPr lang="en-US" altLang="zh-TW" sz="2400" dirty="0" smtClean="0">
                  <a:solidFill>
                    <a:srgbClr val="111111"/>
                  </a:solidFill>
                </a:rPr>
                <a:t>The average </a:t>
              </a:r>
              <a:r>
                <a:rPr lang="en-US" altLang="zh-TW" sz="2400" dirty="0">
                  <a:solidFill>
                    <a:srgbClr val="111111"/>
                  </a:solidFill>
                </a:rPr>
                <a:t>path length </a:t>
              </a:r>
              <a:r>
                <a:rPr lang="en-US" altLang="zh-TW" sz="2400" dirty="0" smtClean="0">
                  <a:solidFill>
                    <a:srgbClr val="111111"/>
                  </a:solidFill>
                </a:rPr>
                <a:t>(</a:t>
              </a:r>
              <a:r>
                <a:rPr lang="en-US" altLang="zh-TW" sz="2400" dirty="0">
                  <a:solidFill>
                    <a:srgbClr val="111111"/>
                  </a:solidFill>
                </a:rPr>
                <a:t>PL)</a:t>
              </a:r>
            </a:p>
          </p:txBody>
        </p:sp>
        <mc:AlternateContent xmlns:mc="http://schemas.openxmlformats.org/markup-compatibility/2006" xmlns:a14="http://schemas.microsoft.com/office/drawing/2010/main">
          <mc:Choice Requires="a14">
            <p:sp>
              <p:nvSpPr>
                <p:cNvPr id="10" name="矩形 9"/>
                <p:cNvSpPr/>
                <p:nvPr/>
              </p:nvSpPr>
              <p:spPr>
                <a:xfrm>
                  <a:off x="583875" y="5515005"/>
                  <a:ext cx="10961298" cy="82670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𝑇𝑆𝑇</m:t>
                          </m:r>
                        </m:num>
                        <m:den>
                          <m:nary>
                            <m:naryPr>
                              <m:chr m:val="∑"/>
                              <m:subHide m:val="on"/>
                              <m:supHide m:val="on"/>
                              <m:ctrlPr>
                                <a:rPr lang="en-US" altLang="zh-TW" i="1" smtClean="0">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m:t>
                                  </m:r>
                                  <m:r>
                                    <a:rPr lang="en-US" altLang="zh-TW" i="1">
                                      <a:latin typeface="Cambria Math" panose="02040503050406030204" pitchFamily="18" charset="0"/>
                                    </a:rPr>
                                    <m:t>0</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𝑇𝑆𝑇</m:t>
                          </m:r>
                        </m:num>
                        <m:den>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𝑗</m:t>
                                  </m:r>
                                </m:sub>
                              </m:sSub>
                              <m:r>
                                <a:rPr lang="en-US" altLang="zh-TW" i="1">
                                  <a:latin typeface="Cambria Math" panose="02040503050406030204" pitchFamily="18" charset="0"/>
                                </a:rPr>
                                <m:t>+</m:t>
                              </m:r>
                              <m:nary>
                                <m:naryPr>
                                  <m:chr m:val="∑"/>
                                  <m:subHide m:val="on"/>
                                  <m:supHide m:val="on"/>
                                  <m:ctrlPr>
                                    <a:rPr lang="en-US" altLang="zh-TW" i="1">
                                      <a:latin typeface="Cambria Math" panose="02040503050406030204" pitchFamily="18" charset="0"/>
                                    </a:rPr>
                                  </m:ctrlPr>
                                </m:naryPr>
                                <m: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r>
                                            <a:rPr lang="en-US" altLang="zh-TW" i="1">
                                              <a:latin typeface="Cambria Math" panose="02040503050406030204" pitchFamily="18" charset="0"/>
                                            </a:rPr>
                                            <m:t>)</m:t>
                                          </m:r>
                                        </m:e>
                                      </m:acc>
                                    </m:e>
                                    <m:sub>
                                      <m:r>
                                        <a:rPr lang="en-US" altLang="zh-TW" i="1">
                                          <a:latin typeface="Cambria Math" panose="02040503050406030204" pitchFamily="18" charset="0"/>
                                        </a:rPr>
                                        <m:t>+</m:t>
                                      </m:r>
                                    </m:sub>
                                  </m:sSub>
                                </m:e>
                              </m:nary>
                            </m:e>
                          </m:nary>
                        </m:den>
                      </m:f>
                    </m:oMath>
                  </a14:m>
                  <a:endParaRPr lang="en-US" altLang="zh-TW" dirty="0" smtClean="0"/>
                </a:p>
                <a:p>
                  <a:pPr marL="285750" indent="-285750">
                    <a:buFont typeface="Arial" panose="020B0604020202020204" pitchFamily="34" charset="0"/>
                    <a:buChar char="•"/>
                  </a:pPr>
                  <a:r>
                    <a:rPr lang="en-US" altLang="zh-TW" dirty="0"/>
                    <a:t>Interpretation: mean number of compartments through which each inflow passes, weighted by the sizes of the inflows</a:t>
                  </a:r>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83875" y="5515005"/>
                  <a:ext cx="10961298" cy="826701"/>
                </a:xfrm>
                <a:prstGeom prst="rect">
                  <a:avLst/>
                </a:prstGeom>
                <a:blipFill>
                  <a:blip r:embed="rId3"/>
                  <a:stretch>
                    <a:fillRect l="-307" t="-11111" b="-24444"/>
                  </a:stretch>
                </a:blipFill>
              </p:spPr>
              <p:txBody>
                <a:bodyPr/>
                <a:lstStyle/>
                <a:p>
                  <a:r>
                    <a:rPr lang="zh-TW" altLang="en-US">
                      <a:noFill/>
                    </a:rPr>
                    <a:t> </a:t>
                  </a:r>
                </a:p>
              </p:txBody>
            </p:sp>
          </mc:Fallback>
        </mc:AlternateContent>
      </p:grpSp>
      <p:grpSp>
        <p:nvGrpSpPr>
          <p:cNvPr id="11" name="群組 10"/>
          <p:cNvGrpSpPr/>
          <p:nvPr/>
        </p:nvGrpSpPr>
        <p:grpSpPr>
          <a:xfrm>
            <a:off x="189372" y="2295642"/>
            <a:ext cx="11909584" cy="1175957"/>
            <a:chOff x="391932" y="4719208"/>
            <a:chExt cx="10961298" cy="1175957"/>
          </a:xfrm>
        </p:grpSpPr>
        <p:sp>
          <p:nvSpPr>
            <p:cNvPr id="12" name="矩形 11"/>
            <p:cNvSpPr/>
            <p:nvPr/>
          </p:nvSpPr>
          <p:spPr>
            <a:xfrm>
              <a:off x="391932" y="4719208"/>
              <a:ext cx="4923590" cy="461665"/>
            </a:xfrm>
            <a:prstGeom prst="rect">
              <a:avLst/>
            </a:prstGeom>
          </p:spPr>
          <p:txBody>
            <a:bodyPr wrap="none">
              <a:spAutoFit/>
            </a:bodyPr>
            <a:lstStyle/>
            <a:p>
              <a:r>
                <a:rPr lang="en-US" altLang="zh-TW" sz="2400" dirty="0" smtClean="0">
                  <a:solidFill>
                    <a:srgbClr val="111111"/>
                  </a:solidFill>
                </a:rPr>
                <a:t>Total </a:t>
              </a:r>
              <a:r>
                <a:rPr lang="en-US" altLang="zh-TW" sz="2400" dirty="0">
                  <a:solidFill>
                    <a:srgbClr val="111111"/>
                  </a:solidFill>
                </a:rPr>
                <a:t>system of cycled </a:t>
              </a:r>
              <a:r>
                <a:rPr lang="en-US" altLang="zh-TW" sz="2400" dirty="0" err="1">
                  <a:solidFill>
                    <a:srgbClr val="111111"/>
                  </a:solidFill>
                </a:rPr>
                <a:t>throughflow</a:t>
              </a:r>
              <a:r>
                <a:rPr lang="en-US" altLang="zh-TW" sz="2400" dirty="0">
                  <a:solidFill>
                    <a:srgbClr val="111111"/>
                  </a:solidFill>
                </a:rPr>
                <a:t> (</a:t>
              </a:r>
              <a:r>
                <a:rPr lang="en-US" altLang="zh-TW" sz="2400" dirty="0" err="1">
                  <a:solidFill>
                    <a:srgbClr val="111111"/>
                  </a:solidFill>
                </a:rPr>
                <a:t>TSTc</a:t>
              </a:r>
              <a:r>
                <a:rPr lang="en-US" altLang="zh-TW" sz="2400" dirty="0">
                  <a:solidFill>
                    <a:srgbClr val="111111"/>
                  </a:solidFill>
                </a:rPr>
                <a:t>)</a:t>
              </a:r>
            </a:p>
          </p:txBody>
        </p:sp>
        <mc:AlternateContent xmlns:mc="http://schemas.openxmlformats.org/markup-compatibility/2006" xmlns:a14="http://schemas.microsoft.com/office/drawing/2010/main">
          <mc:Choice Requires="a14">
            <p:sp>
              <p:nvSpPr>
                <p:cNvPr id="13" name="矩形 12"/>
                <p:cNvSpPr/>
                <p:nvPr/>
              </p:nvSpPr>
              <p:spPr>
                <a:xfrm>
                  <a:off x="391932" y="5016463"/>
                  <a:ext cx="10961298" cy="878702"/>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𝑞</m:t>
                                      </m:r>
                                    </m:e>
                                    <m:sub>
                                      <m:r>
                                        <a:rPr lang="en-US" altLang="zh-TW" b="0" i="1" smtClean="0">
                                          <a:latin typeface="Cambria Math" panose="02040503050406030204" pitchFamily="18" charset="0"/>
                                        </a:rPr>
                                        <m:t>𝑖𝑗</m:t>
                                      </m:r>
                                    </m:sub>
                                  </m:sSub>
                                </m:den>
                              </m:f>
                            </m:e>
                          </m:d>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b="0" i="1" smtClean="0">
                              <a:latin typeface="Cambria Math" panose="02040503050406030204" pitchFamily="18" charset="0"/>
                            </a:rPr>
                            <m:t>𝑄</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i="1">
                                  <a:latin typeface="Cambria Math" panose="02040503050406030204" pitchFamily="18" charset="0"/>
                                </a:rPr>
                                <m:t>𝐺</m:t>
                              </m:r>
                              <m:r>
                                <a:rPr lang="en-US" altLang="zh-TW" i="1">
                                  <a:latin typeface="Cambria Math" panose="02040503050406030204" pitchFamily="18" charset="0"/>
                                </a:rPr>
                                <m:t>′)</m:t>
                              </m:r>
                            </m:e>
                            <m:sup>
                              <m:r>
                                <a:rPr lang="en-US" altLang="zh-TW" b="0" i="1" smtClean="0">
                                  <a:latin typeface="Cambria Math" panose="02040503050406030204" pitchFamily="18" charset="0"/>
                                </a:rPr>
                                <m:t>−1</m:t>
                              </m:r>
                            </m:sup>
                          </m:sSup>
                          <m:r>
                            <a:rPr lang="zh-TW" altLang="en-US" i="1">
                              <a:latin typeface="Cambria Math" panose="02040503050406030204" pitchFamily="18" charset="0"/>
                            </a:rPr>
                            <m:t>，</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𝑗𝑖</m:t>
                              </m:r>
                            </m:sub>
                            <m:sup>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max</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𝑗</m:t>
                              </m:r>
                            </m:sub>
                          </m:sSub>
                          <m:r>
                            <a:rPr lang="en-US" altLang="zh-TW" b="0" i="1" smtClean="0">
                              <a:latin typeface="Cambria Math" panose="02040503050406030204" pitchFamily="18" charset="0"/>
                            </a:rPr>
                            <m:t>)]</m:t>
                          </m:r>
                        </m:e>
                      </m:nary>
                    </m:oMath>
                  </a14:m>
                  <a:endParaRPr lang="en-US" altLang="zh-TW" dirty="0" smtClean="0"/>
                </a:p>
                <a:p>
                  <a:pPr marL="285750" indent="-285750">
                    <a:buFont typeface="Arial" panose="020B0604020202020204" pitchFamily="34" charset="0"/>
                    <a:buChar char="•"/>
                  </a:pPr>
                  <a:r>
                    <a:rPr lang="en-US" altLang="zh-TW" dirty="0"/>
                    <a:t>Interpretation</a:t>
                  </a:r>
                  <a:r>
                    <a:rPr lang="en-US" altLang="zh-TW" dirty="0" smtClean="0"/>
                    <a:t>:</a:t>
                  </a:r>
                  <a:endParaRPr lang="zh-TW"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391932" y="5016463"/>
                  <a:ext cx="10961298" cy="878702"/>
                </a:xfrm>
                <a:prstGeom prst="rect">
                  <a:avLst/>
                </a:prstGeom>
                <a:blipFill>
                  <a:blip r:embed="rId4"/>
                  <a:stretch>
                    <a:fillRect l="-307" b="-1041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69190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9372" y="281947"/>
            <a:ext cx="4709887" cy="523220"/>
          </a:xfrm>
          <a:prstGeom prst="rect">
            <a:avLst/>
          </a:prstGeom>
        </p:spPr>
        <p:txBody>
          <a:bodyPr wrap="square">
            <a:spAutoFit/>
          </a:bodyPr>
          <a:lstStyle/>
          <a:p>
            <a:r>
              <a:rPr lang="en-US" altLang="zh-TW" sz="2800" dirty="0"/>
              <a:t>Network uncertainty</a:t>
            </a:r>
          </a:p>
        </p:txBody>
      </p:sp>
      <p:grpSp>
        <p:nvGrpSpPr>
          <p:cNvPr id="9" name="群組 8"/>
          <p:cNvGrpSpPr/>
          <p:nvPr/>
        </p:nvGrpSpPr>
        <p:grpSpPr>
          <a:xfrm>
            <a:off x="189372" y="901493"/>
            <a:ext cx="11909584" cy="2107182"/>
            <a:chOff x="583875" y="5084244"/>
            <a:chExt cx="10961298" cy="2107182"/>
          </a:xfrm>
        </p:grpSpPr>
        <p:sp>
          <p:nvSpPr>
            <p:cNvPr id="10" name="矩形 9"/>
            <p:cNvSpPr/>
            <p:nvPr/>
          </p:nvSpPr>
          <p:spPr>
            <a:xfrm>
              <a:off x="583875" y="5084244"/>
              <a:ext cx="4110783" cy="461665"/>
            </a:xfrm>
            <a:prstGeom prst="rect">
              <a:avLst/>
            </a:prstGeom>
          </p:spPr>
          <p:txBody>
            <a:bodyPr wrap="none">
              <a:spAutoFit/>
            </a:bodyPr>
            <a:lstStyle/>
            <a:p>
              <a:r>
                <a:rPr lang="en-US" altLang="zh-TW" sz="2400" dirty="0">
                  <a:solidFill>
                    <a:srgbClr val="111111"/>
                  </a:solidFill>
                </a:rPr>
                <a:t>Average mutual information (</a:t>
              </a:r>
              <a:r>
                <a:rPr lang="en-US" altLang="zh-TW" sz="2400" dirty="0" smtClean="0">
                  <a:solidFill>
                    <a:srgbClr val="111111"/>
                  </a:solidFill>
                </a:rPr>
                <a:t>AMI</a:t>
              </a:r>
              <a:r>
                <a:rPr lang="en-US" altLang="zh-TW" sz="2400" dirty="0">
                  <a:solidFill>
                    <a:srgbClr val="111111"/>
                  </a:solidFill>
                </a:rPr>
                <a:t>)</a:t>
              </a:r>
            </a:p>
          </p:txBody>
        </p:sp>
        <mc:AlternateContent xmlns:mc="http://schemas.openxmlformats.org/markup-compatibility/2006" xmlns:a14="http://schemas.microsoft.com/office/drawing/2010/main">
          <mc:Choice Requires="a14">
            <p:sp>
              <p:nvSpPr>
                <p:cNvPr id="11" name="矩形 10"/>
                <p:cNvSpPr/>
                <p:nvPr/>
              </p:nvSpPr>
              <p:spPr>
                <a:xfrm>
                  <a:off x="583875" y="5515005"/>
                  <a:ext cx="10961298" cy="1676421"/>
                </a:xfrm>
                <a:prstGeom prst="rect">
                  <a:avLst/>
                </a:prstGeom>
              </p:spPr>
              <p:txBody>
                <a:bodyPr wrap="square">
                  <a:spAutoFit/>
                </a:bodyPr>
                <a:lstStyle/>
                <a:p>
                  <a:pPr marL="285750" indent="-285750">
                    <a:buFont typeface="Arial" panose="020B0604020202020204" pitchFamily="34" charset="0"/>
                    <a:buChar char="•"/>
                  </a:pPr>
                  <a:r>
                    <a:rPr lang="en-US" altLang="zh-TW" dirty="0" smtClean="0"/>
                    <a:t>Calculation:</a:t>
                  </a:r>
                  <a14:m>
                    <m:oMath xmlns:m="http://schemas.openxmlformats.org/officeDocument/2006/math">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k</m:t>
                      </m:r>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+2</m:t>
                          </m:r>
                        </m:sup>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=0</m:t>
                              </m:r>
                            </m:sub>
                            <m:sup>
                              <m:r>
                                <a:rPr lang="en-US" altLang="zh-TW" b="0" i="1" smtClean="0">
                                  <a:latin typeface="Cambria Math" panose="02040503050406030204" pitchFamily="18" charset="0"/>
                                </a:rPr>
                                <m:t>𝑛</m:t>
                              </m:r>
                            </m:sup>
                            <m:e>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num>
                                <m:den>
                                  <m:r>
                                    <a:rPr lang="en-US" altLang="zh-TW" b="0" i="1" smtClean="0">
                                      <a:latin typeface="Cambria Math" panose="02040503050406030204" pitchFamily="18" charset="0"/>
                                    </a:rPr>
                                    <m:t>𝑇</m:t>
                                  </m:r>
                                  <m:r>
                                    <a:rPr lang="en-US" altLang="zh-TW" b="0" i="1" smtClean="0">
                                      <a:latin typeface="Cambria Math" panose="02040503050406030204" pitchFamily="18" charset="0"/>
                                    </a:rPr>
                                    <m:t>..</m:t>
                                  </m:r>
                                </m:den>
                              </m:f>
                            </m:e>
                          </m:nary>
                        </m:e>
                      </m:nary>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𝑙𝑜𝑔</m:t>
                          </m:r>
                        </m:e>
                        <m:sub>
                          <m:r>
                            <a:rPr lang="en-US" altLang="zh-TW" b="0" i="1" smtClean="0">
                              <a:latin typeface="Cambria Math" panose="02040503050406030204" pitchFamily="18" charset="0"/>
                            </a:rPr>
                            <m:t>2</m:t>
                          </m:r>
                        </m:sub>
                      </m:sSub>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𝑇</m:t>
                          </m:r>
                          <m:r>
                            <a:rPr lang="en-US" altLang="zh-TW" b="0" i="1" smtClean="0">
                              <a:latin typeface="Cambria Math" panose="02040503050406030204" pitchFamily="18" charset="0"/>
                            </a:rPr>
                            <m:t>..</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m:t>
                              </m:r>
                              <m:r>
                                <a:rPr lang="en-US" altLang="zh-TW" b="0" i="1" smtClean="0">
                                  <a:latin typeface="Cambria Math" panose="02040503050406030204" pitchFamily="18" charset="0"/>
                                </a:rPr>
                                <m:t>𝑗</m:t>
                              </m:r>
                            </m:sub>
                          </m:sSub>
                        </m:den>
                      </m:f>
                    </m:oMath>
                  </a14:m>
                  <a:endParaRPr lang="en-US" altLang="zh-TW" dirty="0" smtClean="0"/>
                </a:p>
                <a:p>
                  <a:r>
                    <a:rPr lang="en-US" altLang="zh-TW" dirty="0" smtClean="0"/>
                    <a:t>Interpretation:</a:t>
                  </a:r>
                  <a:r>
                    <a:rPr lang="en-US" altLang="zh-TW" dirty="0" smtClean="0">
                      <a:solidFill>
                        <a:srgbClr val="111111"/>
                      </a:solidFill>
                    </a:rPr>
                    <a:t> shows </a:t>
                  </a:r>
                  <a:r>
                    <a:rPr lang="en-US" altLang="zh-TW" dirty="0">
                      <a:solidFill>
                        <a:srgbClr val="111111"/>
                      </a:solidFill>
                    </a:rPr>
                    <a:t>how orderly and coherently flows are interconnected. </a:t>
                  </a:r>
                  <a:endParaRPr lang="en-US" altLang="zh-TW" dirty="0" smtClean="0">
                    <a:solidFill>
                      <a:srgbClr val="111111"/>
                    </a:solidFill>
                  </a:endParaRPr>
                </a:p>
                <a:p>
                  <a:r>
                    <a:rPr lang="en-US" altLang="zh-TW" dirty="0" smtClean="0">
                      <a:solidFill>
                        <a:srgbClr val="111111"/>
                      </a:solidFill>
                    </a:rPr>
                    <a:t>It </a:t>
                  </a:r>
                  <a:r>
                    <a:rPr lang="en-US" altLang="zh-TW" dirty="0">
                      <a:solidFill>
                        <a:srgbClr val="111111"/>
                      </a:solidFill>
                    </a:rPr>
                    <a:t>can be a measure of food web maturity: food webs that are more developed will have a higher </a:t>
                  </a:r>
                  <a:r>
                    <a:rPr lang="en-US" altLang="zh-TW" dirty="0" smtClean="0">
                      <a:solidFill>
                        <a:srgbClr val="111111"/>
                      </a:solidFill>
                    </a:rPr>
                    <a:t>AMI</a:t>
                  </a:r>
                  <a:r>
                    <a:rPr lang="en-US" altLang="zh-TW" dirty="0">
                      <a:solidFill>
                        <a:srgbClr val="111111"/>
                      </a:solidFill>
                    </a:rPr>
                    <a:t>. It was found to be correlated to soil stress (Tobor-</a:t>
                  </a:r>
                  <a:r>
                    <a:rPr lang="en-US" altLang="zh-TW" dirty="0" err="1">
                      <a:solidFill>
                        <a:srgbClr val="111111"/>
                      </a:solidFill>
                    </a:rPr>
                    <a:t>Kaplon</a:t>
                  </a:r>
                  <a:r>
                    <a:rPr lang="en-US" altLang="zh-TW" dirty="0">
                      <a:solidFill>
                        <a:srgbClr val="111111"/>
                      </a:solidFill>
                    </a:rPr>
                    <a:t> et al. 2007), but not necessarily correlated to benthic sediment disturbance (Van </a:t>
                  </a:r>
                  <a:r>
                    <a:rPr lang="en-US" altLang="zh-TW" dirty="0" err="1">
                      <a:solidFill>
                        <a:srgbClr val="111111"/>
                      </a:solidFill>
                    </a:rPr>
                    <a:t>Oevelen</a:t>
                  </a:r>
                  <a:r>
                    <a:rPr lang="en-US" altLang="zh-TW" dirty="0">
                      <a:solidFill>
                        <a:srgbClr val="111111"/>
                      </a:solidFill>
                    </a:rPr>
                    <a:t> et al. 2011</a:t>
                  </a:r>
                  <a:r>
                    <a:rPr lang="en-US" altLang="zh-TW" dirty="0" smtClean="0">
                      <a:solidFill>
                        <a:srgbClr val="111111"/>
                      </a:solidFill>
                    </a:rPr>
                    <a:t>); </a:t>
                  </a:r>
                  <a:r>
                    <a:rPr lang="en-US" altLang="zh-TW" dirty="0">
                      <a:solidFill>
                        <a:srgbClr val="111111"/>
                      </a:solidFill>
                    </a:rPr>
                    <a:t>as a system matures to form a web-like pattern, the AMI drops</a:t>
                  </a:r>
                  <a:r>
                    <a:rPr lang="en-US" altLang="zh-TW" dirty="0" smtClean="0">
                      <a:solidFill>
                        <a:srgbClr val="111111"/>
                      </a:solidFill>
                    </a:rPr>
                    <a:t>.</a:t>
                  </a:r>
                  <a:endParaRPr lang="zh-TW"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83875" y="5515005"/>
                  <a:ext cx="10961298" cy="1676421"/>
                </a:xfrm>
                <a:prstGeom prst="rect">
                  <a:avLst/>
                </a:prstGeom>
                <a:blipFill>
                  <a:blip r:embed="rId2"/>
                  <a:stretch>
                    <a:fillRect l="-409" t="-21818" b="-4727"/>
                  </a:stretch>
                </a:blipFill>
              </p:spPr>
              <p:txBody>
                <a:bodyPr/>
                <a:lstStyle/>
                <a:p>
                  <a:r>
                    <a:rPr lang="zh-TW" altLang="en-US">
                      <a:noFill/>
                    </a:rPr>
                    <a:t> </a:t>
                  </a:r>
                </a:p>
              </p:txBody>
            </p:sp>
          </mc:Fallback>
        </mc:AlternateContent>
      </p:grpSp>
      <p:sp>
        <p:nvSpPr>
          <p:cNvPr id="13" name="矩形 12"/>
          <p:cNvSpPr/>
          <p:nvPr/>
        </p:nvSpPr>
        <p:spPr>
          <a:xfrm>
            <a:off x="189372" y="3351096"/>
            <a:ext cx="2542171" cy="369332"/>
          </a:xfrm>
          <a:prstGeom prst="rect">
            <a:avLst/>
          </a:prstGeom>
        </p:spPr>
        <p:txBody>
          <a:bodyPr wrap="none">
            <a:spAutoFit/>
          </a:bodyPr>
          <a:lstStyle/>
          <a:p>
            <a:r>
              <a:rPr lang="nb-NO" altLang="zh-TW" dirty="0" smtClean="0"/>
              <a:t>Latham and Scully (2002)</a:t>
            </a:r>
            <a:endParaRPr lang="zh-TW" altLang="en-US" dirty="0"/>
          </a:p>
        </p:txBody>
      </p:sp>
    </p:spTree>
    <p:extLst>
      <p:ext uri="{BB962C8B-B14F-4D97-AF65-F5344CB8AC3E}">
        <p14:creationId xmlns:p14="http://schemas.microsoft.com/office/powerpoint/2010/main" val="395005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dirty="0"/>
          </a:p>
        </p:txBody>
      </p:sp>
      <p:sp>
        <p:nvSpPr>
          <p:cNvPr id="2" name="矩形 1"/>
          <p:cNvSpPr/>
          <p:nvPr/>
        </p:nvSpPr>
        <p:spPr>
          <a:xfrm>
            <a:off x="510139" y="2413338"/>
            <a:ext cx="8633861" cy="369332"/>
          </a:xfrm>
          <a:prstGeom prst="rect">
            <a:avLst/>
          </a:prstGeom>
        </p:spPr>
        <p:txBody>
          <a:bodyPr wrap="square">
            <a:spAutoFit/>
          </a:bodyPr>
          <a:lstStyle/>
          <a:p>
            <a:endParaRPr lang="zh-TW" altLang="en-US" dirty="0"/>
          </a:p>
        </p:txBody>
      </p:sp>
      <p:sp>
        <p:nvSpPr>
          <p:cNvPr id="5" name="矩形 4"/>
          <p:cNvSpPr/>
          <p:nvPr/>
        </p:nvSpPr>
        <p:spPr>
          <a:xfrm>
            <a:off x="251602" y="1783895"/>
            <a:ext cx="11688795" cy="4801314"/>
          </a:xfrm>
          <a:prstGeom prst="rect">
            <a:avLst/>
          </a:prstGeom>
        </p:spPr>
        <p:txBody>
          <a:bodyPr wrap="square">
            <a:spAutoFit/>
          </a:bodyPr>
          <a:lstStyle/>
          <a:p>
            <a:r>
              <a:rPr lang="en-US" altLang="zh-TW" dirty="0">
                <a:solidFill>
                  <a:srgbClr val="2E2E2E"/>
                </a:solidFill>
              </a:rPr>
              <a:t>The topological size and </a:t>
            </a:r>
            <a:r>
              <a:rPr lang="en-US" altLang="zh-TW" dirty="0" smtClean="0">
                <a:solidFill>
                  <a:srgbClr val="2E2E2E"/>
                </a:solidFill>
              </a:rPr>
              <a:t>complexity:</a:t>
            </a:r>
          </a:p>
          <a:p>
            <a:r>
              <a:rPr lang="en-US" altLang="zh-TW" dirty="0" smtClean="0">
                <a:solidFill>
                  <a:srgbClr val="2E2E2E"/>
                </a:solidFill>
              </a:rPr>
              <a:t>the </a:t>
            </a:r>
            <a:r>
              <a:rPr lang="en-US" altLang="zh-TW" dirty="0">
                <a:solidFill>
                  <a:srgbClr val="2E2E2E"/>
                </a:solidFill>
              </a:rPr>
              <a:t>number of links (</a:t>
            </a:r>
            <a:r>
              <a:rPr lang="en-US" altLang="zh-TW" i="1" dirty="0">
                <a:solidFill>
                  <a:srgbClr val="2E2E2E"/>
                </a:solidFill>
              </a:rPr>
              <a:t>L</a:t>
            </a:r>
            <a:r>
              <a:rPr lang="en-US" altLang="zh-TW" dirty="0">
                <a:solidFill>
                  <a:srgbClr val="2E2E2E"/>
                </a:solidFill>
              </a:rPr>
              <a:t>), </a:t>
            </a:r>
            <a:endParaRPr lang="en-US" altLang="zh-TW" dirty="0" smtClean="0">
              <a:solidFill>
                <a:srgbClr val="2E2E2E"/>
              </a:solidFill>
            </a:endParaRPr>
          </a:p>
          <a:p>
            <a:r>
              <a:rPr lang="en-US" altLang="zh-TW" dirty="0" smtClean="0">
                <a:solidFill>
                  <a:srgbClr val="2E2E2E"/>
                </a:solidFill>
              </a:rPr>
              <a:t>linkage </a:t>
            </a:r>
            <a:r>
              <a:rPr lang="en-US" altLang="zh-TW" dirty="0">
                <a:solidFill>
                  <a:srgbClr val="2E2E2E"/>
                </a:solidFill>
              </a:rPr>
              <a:t>density (</a:t>
            </a:r>
            <a:r>
              <a:rPr lang="en-US" altLang="zh-TW" i="1" dirty="0">
                <a:solidFill>
                  <a:srgbClr val="2E2E2E"/>
                </a:solidFill>
              </a:rPr>
              <a:t>LD</a:t>
            </a:r>
            <a:r>
              <a:rPr lang="en-US" altLang="zh-TW" dirty="0" smtClean="0">
                <a:solidFill>
                  <a:srgbClr val="2E2E2E"/>
                </a:solidFill>
              </a:rPr>
              <a:t>): the </a:t>
            </a:r>
            <a:r>
              <a:rPr lang="en-US" altLang="zh-TW" dirty="0">
                <a:solidFill>
                  <a:srgbClr val="2E2E2E"/>
                </a:solidFill>
              </a:rPr>
              <a:t>average number of links per </a:t>
            </a:r>
            <a:r>
              <a:rPr lang="en-US" altLang="zh-TW" dirty="0" smtClean="0">
                <a:solidFill>
                  <a:srgbClr val="2E2E2E"/>
                </a:solidFill>
              </a:rPr>
              <a:t>compartments</a:t>
            </a:r>
          </a:p>
          <a:p>
            <a:r>
              <a:rPr lang="en-US" altLang="zh-TW" dirty="0" err="1" smtClean="0">
                <a:solidFill>
                  <a:srgbClr val="2E2E2E"/>
                </a:solidFill>
              </a:rPr>
              <a:t>connectance</a:t>
            </a:r>
            <a:r>
              <a:rPr lang="en-US" altLang="zh-TW" dirty="0" smtClean="0">
                <a:solidFill>
                  <a:srgbClr val="2E2E2E"/>
                </a:solidFill>
              </a:rPr>
              <a:t> </a:t>
            </a:r>
            <a:r>
              <a:rPr lang="en-US" altLang="zh-TW" dirty="0">
                <a:solidFill>
                  <a:srgbClr val="2E2E2E"/>
                </a:solidFill>
              </a:rPr>
              <a:t>(</a:t>
            </a:r>
            <a:r>
              <a:rPr lang="en-US" altLang="zh-TW" i="1" dirty="0">
                <a:solidFill>
                  <a:srgbClr val="2E2E2E"/>
                </a:solidFill>
              </a:rPr>
              <a:t>C</a:t>
            </a:r>
            <a:r>
              <a:rPr lang="en-US" altLang="zh-TW" dirty="0" smtClean="0">
                <a:solidFill>
                  <a:srgbClr val="2E2E2E"/>
                </a:solidFill>
              </a:rPr>
              <a:t>): the </a:t>
            </a:r>
            <a:r>
              <a:rPr lang="en-US" altLang="zh-TW" dirty="0">
                <a:solidFill>
                  <a:srgbClr val="2E2E2E"/>
                </a:solidFill>
              </a:rPr>
              <a:t>proportion of </a:t>
            </a:r>
            <a:r>
              <a:rPr lang="en-US" altLang="zh-TW" dirty="0" err="1">
                <a:solidFill>
                  <a:srgbClr val="2E2E2E"/>
                </a:solidFill>
              </a:rPr>
              <a:t>realised</a:t>
            </a:r>
            <a:r>
              <a:rPr lang="en-US" altLang="zh-TW" dirty="0">
                <a:solidFill>
                  <a:srgbClr val="2E2E2E"/>
                </a:solidFill>
              </a:rPr>
              <a:t> links (</a:t>
            </a:r>
            <a:r>
              <a:rPr lang="en-US" altLang="zh-TW" dirty="0">
                <a:solidFill>
                  <a:srgbClr val="0C7DBB"/>
                </a:solidFill>
                <a:hlinkClick r:id="rId2"/>
              </a:rPr>
              <a:t>Gardner and Ashby, 1970</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r>
              <a:rPr lang="en-US" altLang="zh-TW" dirty="0" smtClean="0">
                <a:solidFill>
                  <a:srgbClr val="2E2E2E"/>
                </a:solidFill>
              </a:rPr>
              <a:t>Trophic </a:t>
            </a:r>
            <a:r>
              <a:rPr lang="en-US" altLang="zh-TW" dirty="0">
                <a:solidFill>
                  <a:srgbClr val="2E2E2E"/>
                </a:solidFill>
              </a:rPr>
              <a:t>level (</a:t>
            </a:r>
            <a:r>
              <a:rPr lang="en-US" altLang="zh-TW" i="1" dirty="0">
                <a:solidFill>
                  <a:srgbClr val="2E2E2E"/>
                </a:solidFill>
              </a:rPr>
              <a:t>TL</a:t>
            </a:r>
            <a:r>
              <a:rPr lang="en-US" altLang="zh-TW" dirty="0" smtClean="0">
                <a:solidFill>
                  <a:srgbClr val="2E2E2E"/>
                </a:solidFill>
              </a:rPr>
              <a:t>): </a:t>
            </a:r>
            <a:r>
              <a:rPr lang="en-US" altLang="zh-TW" dirty="0">
                <a:solidFill>
                  <a:srgbClr val="2E2E2E"/>
                </a:solidFill>
              </a:rPr>
              <a:t>signifies the position of a trophic compartment in the food chain and is related to resource availability and transfer efficiency (</a:t>
            </a:r>
            <a:r>
              <a:rPr lang="en-US" altLang="zh-TW" dirty="0">
                <a:solidFill>
                  <a:srgbClr val="0C7DBB"/>
                </a:solidFill>
                <a:hlinkClick r:id="rId3"/>
              </a:rPr>
              <a:t>Post, 2002</a:t>
            </a:r>
            <a:r>
              <a:rPr lang="en-US" altLang="zh-TW" dirty="0" smtClean="0">
                <a:solidFill>
                  <a:srgbClr val="2E2E2E"/>
                </a:solidFill>
              </a:rPr>
              <a:t>).</a:t>
            </a:r>
          </a:p>
          <a:p>
            <a:endParaRPr lang="en-US" altLang="zh-TW" dirty="0">
              <a:solidFill>
                <a:srgbClr val="2E2E2E"/>
              </a:solidFill>
            </a:endParaRPr>
          </a:p>
          <a:p>
            <a:r>
              <a:rPr lang="en-US" altLang="zh-TW" dirty="0" smtClean="0">
                <a:solidFill>
                  <a:srgbClr val="2E2E2E"/>
                </a:solidFill>
              </a:rPr>
              <a:t>C cycling:</a:t>
            </a:r>
          </a:p>
          <a:p>
            <a:r>
              <a:rPr lang="en-US" altLang="zh-TW" dirty="0" smtClean="0">
                <a:solidFill>
                  <a:srgbClr val="2E2E2E"/>
                </a:solidFill>
              </a:rPr>
              <a:t>total </a:t>
            </a:r>
            <a:r>
              <a:rPr lang="en-US" altLang="zh-TW" dirty="0">
                <a:solidFill>
                  <a:srgbClr val="2E2E2E"/>
                </a:solidFill>
              </a:rPr>
              <a:t>system throughput (</a:t>
            </a:r>
            <a:r>
              <a:rPr lang="en-US" altLang="zh-TW" i="1" dirty="0">
                <a:solidFill>
                  <a:srgbClr val="2E2E2E"/>
                </a:solidFill>
              </a:rPr>
              <a:t>T</a:t>
            </a:r>
            <a:r>
              <a:rPr lang="en-US" altLang="zh-TW" i="1" dirty="0" smtClean="0">
                <a:solidFill>
                  <a:srgbClr val="2E2E2E"/>
                </a:solidFill>
              </a:rPr>
              <a:t>..</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sum of all C flows in the food web, reflecting the ‘ecological’ size of the system (</a:t>
            </a:r>
            <a:r>
              <a:rPr lang="en-US" altLang="zh-TW" dirty="0">
                <a:solidFill>
                  <a:srgbClr val="0C7DBB"/>
                </a:solidFill>
                <a:hlinkClick r:id="rId4"/>
              </a:rPr>
              <a:t>Latham, 2006</a:t>
            </a:r>
            <a:r>
              <a:rPr lang="en-US" altLang="zh-TW" dirty="0" smtClean="0">
                <a:solidFill>
                  <a:srgbClr val="2E2E2E"/>
                </a:solidFill>
              </a:rPr>
              <a:t>) </a:t>
            </a:r>
          </a:p>
          <a:p>
            <a:r>
              <a:rPr lang="en-US" altLang="zh-TW" dirty="0" smtClean="0">
                <a:solidFill>
                  <a:srgbClr val="2E2E2E"/>
                </a:solidFill>
              </a:rPr>
              <a:t>Finn’s </a:t>
            </a:r>
            <a:r>
              <a:rPr lang="en-US" altLang="zh-TW" dirty="0">
                <a:solidFill>
                  <a:srgbClr val="2E2E2E"/>
                </a:solidFill>
              </a:rPr>
              <a:t>Cycling Index (</a:t>
            </a:r>
            <a:r>
              <a:rPr lang="en-US" altLang="zh-TW" i="1" dirty="0">
                <a:solidFill>
                  <a:srgbClr val="2E2E2E"/>
                </a:solidFill>
              </a:rPr>
              <a:t>FCI</a:t>
            </a:r>
            <a:r>
              <a:rPr lang="en-US" altLang="zh-TW" dirty="0" smtClean="0">
                <a:solidFill>
                  <a:srgbClr val="2E2E2E"/>
                </a:solidFill>
              </a:rPr>
              <a:t>):</a:t>
            </a:r>
            <a:r>
              <a:rPr lang="zh-TW" altLang="en-US" dirty="0" smtClean="0">
                <a:solidFill>
                  <a:srgbClr val="2E2E2E"/>
                </a:solidFill>
              </a:rPr>
              <a:t> </a:t>
            </a:r>
            <a:r>
              <a:rPr lang="en-US" altLang="zh-TW" dirty="0" smtClean="0">
                <a:solidFill>
                  <a:srgbClr val="2E2E2E"/>
                </a:solidFill>
              </a:rPr>
              <a:t>the </a:t>
            </a:r>
            <a:r>
              <a:rPr lang="en-US" altLang="zh-TW" dirty="0">
                <a:solidFill>
                  <a:srgbClr val="2E2E2E"/>
                </a:solidFill>
              </a:rPr>
              <a:t>proportion of C cycling due to recycling processes, reflecting structural differences and the efficiency of C usage in a system (</a:t>
            </a:r>
            <a:r>
              <a:rPr lang="en-US" altLang="zh-TW" dirty="0">
                <a:solidFill>
                  <a:srgbClr val="0C7DBB"/>
                </a:solidFill>
                <a:hlinkClick r:id="rId5"/>
              </a:rPr>
              <a:t>Finn, 1976</a:t>
            </a:r>
            <a:r>
              <a:rPr lang="en-US" altLang="zh-TW" dirty="0">
                <a:solidFill>
                  <a:srgbClr val="2E2E2E"/>
                </a:solidFill>
              </a:rPr>
              <a:t>). </a:t>
            </a:r>
            <a:endParaRPr lang="en-US" altLang="zh-TW" dirty="0" smtClean="0">
              <a:solidFill>
                <a:srgbClr val="2E2E2E"/>
              </a:solidFill>
            </a:endParaRPr>
          </a:p>
          <a:p>
            <a:endParaRPr lang="en-US" altLang="zh-TW" dirty="0">
              <a:solidFill>
                <a:srgbClr val="2E2E2E"/>
              </a:solidFill>
            </a:endParaRPr>
          </a:p>
          <a:p>
            <a:r>
              <a:rPr lang="en-US" altLang="zh-TW" dirty="0" smtClean="0">
                <a:solidFill>
                  <a:srgbClr val="2E2E2E"/>
                </a:solidFill>
              </a:rPr>
              <a:t>Network </a:t>
            </a:r>
            <a:r>
              <a:rPr lang="en-US" altLang="zh-TW" dirty="0">
                <a:solidFill>
                  <a:srgbClr val="2E2E2E"/>
                </a:solidFill>
              </a:rPr>
              <a:t>indices are robust to a fair extent of variation in input data and network structure (</a:t>
            </a:r>
            <a:r>
              <a:rPr lang="en-US" altLang="zh-TW" dirty="0" err="1">
                <a:solidFill>
                  <a:srgbClr val="0C7DBB"/>
                </a:solidFill>
                <a:hlinkClick r:id="rId6"/>
              </a:rPr>
              <a:t>Kones</a:t>
            </a:r>
            <a:r>
              <a:rPr lang="en-US" altLang="zh-TW" dirty="0">
                <a:solidFill>
                  <a:srgbClr val="0C7DBB"/>
                </a:solidFill>
                <a:hlinkClick r:id="rId6"/>
              </a:rPr>
              <a:t> et al., 2009</a:t>
            </a:r>
            <a:r>
              <a:rPr lang="en-US" altLang="zh-TW" dirty="0">
                <a:solidFill>
                  <a:srgbClr val="2E2E2E"/>
                </a:solidFill>
              </a:rPr>
              <a:t>, </a:t>
            </a:r>
            <a:r>
              <a:rPr lang="en-US" altLang="zh-TW" dirty="0">
                <a:solidFill>
                  <a:srgbClr val="0C7DBB"/>
                </a:solidFill>
                <a:hlinkClick r:id="rId7"/>
              </a:rPr>
              <a:t>Heymans et al., 2014</a:t>
            </a:r>
            <a:r>
              <a:rPr lang="en-US" altLang="zh-TW" dirty="0">
                <a:solidFill>
                  <a:srgbClr val="2E2E2E"/>
                </a:solidFill>
              </a:rPr>
              <a:t>). This underlines their suitability for </a:t>
            </a:r>
            <a:r>
              <a:rPr lang="en-US" altLang="zh-TW" dirty="0" err="1">
                <a:solidFill>
                  <a:srgbClr val="2E2E2E"/>
                </a:solidFill>
              </a:rPr>
              <a:t>analysing</a:t>
            </a:r>
            <a:r>
              <a:rPr lang="en-US" altLang="zh-TW" dirty="0">
                <a:solidFill>
                  <a:srgbClr val="2E2E2E"/>
                </a:solidFill>
              </a:rPr>
              <a:t> models that cannot be fully parameterized with empirical data, like the food-web model from the remote DISCOL experimental area where direct measurements are limited.</a:t>
            </a:r>
            <a:endParaRPr lang="zh-TW" altLang="en-US" dirty="0"/>
          </a:p>
        </p:txBody>
      </p:sp>
    </p:spTree>
    <p:extLst>
      <p:ext uri="{BB962C8B-B14F-4D97-AF65-F5344CB8AC3E}">
        <p14:creationId xmlns:p14="http://schemas.microsoft.com/office/powerpoint/2010/main" val="203514461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TotalTime>
  <Words>724</Words>
  <Application>Microsoft Office PowerPoint</Application>
  <PresentationFormat>寬螢幕</PresentationFormat>
  <Paragraphs>128</Paragraphs>
  <Slides>10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新細明體</vt:lpstr>
      <vt:lpstr>Arial</vt:lpstr>
      <vt:lpstr>Calibri</vt:lpstr>
      <vt:lpstr>Calibri Light</vt:lpstr>
      <vt:lpstr>Cambria Math</vt:lpstr>
      <vt:lpstr>Times New Roman</vt:lpstr>
      <vt:lpstr>Office 佈景主題</vt:lpstr>
      <vt:lpstr>GPSC_LIM food web</vt:lpstr>
      <vt:lpstr>PowerPoint 簡報</vt:lpstr>
      <vt:lpstr>PowerPoint 簡報</vt:lpstr>
      <vt:lpstr>PowerPoint 簡報</vt:lpstr>
      <vt:lpstr>PowerPoint 簡報</vt:lpstr>
      <vt:lpstr>PowerPoint 簡報</vt:lpstr>
      <vt:lpstr>PowerPoint 簡報</vt:lpstr>
      <vt:lpstr>PowerPoint 簡報</vt:lpstr>
      <vt:lpstr>PowerPoint 簡報</vt:lpstr>
      <vt:lpstr>After calculating the network indices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GPSC_LIM food web</dc:title>
  <dc:creator>user</dc:creator>
  <cp:lastModifiedBy>user</cp:lastModifiedBy>
  <cp:revision>31</cp:revision>
  <dcterms:created xsi:type="dcterms:W3CDTF">2022-03-06T12:41:27Z</dcterms:created>
  <dcterms:modified xsi:type="dcterms:W3CDTF">2022-03-09T09:14:57Z</dcterms:modified>
</cp:coreProperties>
</file>