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8" r:id="rId4"/>
    <p:sldId id="260" r:id="rId5"/>
    <p:sldId id="268" r:id="rId6"/>
    <p:sldId id="262" r:id="rId7"/>
    <p:sldId id="279" r:id="rId8"/>
    <p:sldId id="280" r:id="rId9"/>
    <p:sldId id="282" r:id="rId10"/>
    <p:sldId id="283" r:id="rId11"/>
    <p:sldId id="292" r:id="rId12"/>
    <p:sldId id="284" r:id="rId13"/>
    <p:sldId id="293" r:id="rId14"/>
    <p:sldId id="289" r:id="rId15"/>
    <p:sldId id="285" r:id="rId16"/>
    <p:sldId id="290" r:id="rId17"/>
    <p:sldId id="286" r:id="rId18"/>
    <p:sldId id="288" r:id="rId19"/>
    <p:sldId id="291" r:id="rId20"/>
    <p:sldId id="287" r:id="rId21"/>
    <p:sldId id="264" r:id="rId22"/>
    <p:sldId id="265" r:id="rId23"/>
    <p:sldId id="269" r:id="rId24"/>
    <p:sldId id="266" r:id="rId25"/>
    <p:sldId id="270" r:id="rId26"/>
    <p:sldId id="267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erial" id="{0C7636C7-1187-4D18-BD09-5A0F511411DE}">
          <p14:sldIdLst>
            <p14:sldId id="257"/>
            <p14:sldId id="256"/>
            <p14:sldId id="278"/>
            <p14:sldId id="260"/>
            <p14:sldId id="268"/>
            <p14:sldId id="262"/>
          </p14:sldIdLst>
        </p14:section>
        <p14:section name="result" id="{F315C8A1-048D-49A4-9903-FCF2A18B7630}">
          <p14:sldIdLst>
            <p14:sldId id="279"/>
            <p14:sldId id="280"/>
            <p14:sldId id="282"/>
            <p14:sldId id="283"/>
            <p14:sldId id="292"/>
            <p14:sldId id="284"/>
            <p14:sldId id="293"/>
            <p14:sldId id="289"/>
            <p14:sldId id="285"/>
            <p14:sldId id="290"/>
            <p14:sldId id="286"/>
            <p14:sldId id="288"/>
            <p14:sldId id="291"/>
            <p14:sldId id="287"/>
            <p14:sldId id="264"/>
            <p14:sldId id="265"/>
            <p14:sldId id="269"/>
            <p14:sldId id="266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4" autoAdjust="0"/>
    <p:restoredTop sz="91590" autoAdjust="0"/>
  </p:normalViewPr>
  <p:slideViewPr>
    <p:cSldViewPr snapToGrid="0">
      <p:cViewPr varScale="1">
        <p:scale>
          <a:sx n="97" d="100"/>
          <a:sy n="97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77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9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1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016F-85E1-4C61-8668-519E2634081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41383"/>
              </p:ext>
            </p:extLst>
          </p:nvPr>
        </p:nvGraphicFramePr>
        <p:xfrm>
          <a:off x="269507" y="336884"/>
          <a:ext cx="11415563" cy="6349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028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1020278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1232033">
                  <a:extLst>
                    <a:ext uri="{9D8B030D-6E8A-4147-A177-3AD203B41FA5}">
                      <a16:colId xmlns:a16="http://schemas.microsoft.com/office/drawing/2014/main" val="60164058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3861450415"/>
                    </a:ext>
                  </a:extLst>
                </a:gridCol>
                <a:gridCol w="991402">
                  <a:extLst>
                    <a:ext uri="{9D8B030D-6E8A-4147-A177-3AD203B41FA5}">
                      <a16:colId xmlns:a16="http://schemas.microsoft.com/office/drawing/2014/main" val="2367545181"/>
                    </a:ext>
                  </a:extLst>
                </a:gridCol>
                <a:gridCol w="2608447">
                  <a:extLst>
                    <a:ext uri="{9D8B030D-6E8A-4147-A177-3AD203B41FA5}">
                      <a16:colId xmlns:a16="http://schemas.microsoft.com/office/drawing/2014/main" val="203360787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913666422"/>
                    </a:ext>
                  </a:extLst>
                </a:gridCol>
              </a:tblGrid>
              <a:tr h="26773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Cruise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446959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4849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77323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69332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92752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02093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OR1_1114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1411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710293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926910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285085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412121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OR1_1132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37494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OR1_1151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110721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720348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OR1_1190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451446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22001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OR1_1219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076978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421622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OR1_1242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170975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079854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NOR_T004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77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079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 OC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8" y="685800"/>
            <a:ext cx="8032954" cy="6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73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</a:t>
            </a:r>
            <a:r>
              <a:rPr lang="en-US" altLang="zh-TW" sz="2800" dirty="0" smtClean="0"/>
              <a:t>_ statistics(OC)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1285"/>
              </p:ext>
            </p:extLst>
          </p:nvPr>
        </p:nvGraphicFramePr>
        <p:xfrm>
          <a:off x="1093839" y="1117703"/>
          <a:ext cx="7607709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17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533331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355929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455173">
                  <a:extLst>
                    <a:ext uri="{9D8B030D-6E8A-4147-A177-3AD203B41FA5}">
                      <a16:colId xmlns:a16="http://schemas.microsoft.com/office/drawing/2014/main" val="1861461869"/>
                    </a:ext>
                  </a:extLst>
                </a:gridCol>
                <a:gridCol w="151416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One-way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3.880e+10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1.940e+10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2.191e+11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1.289e+10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 gridSpan="7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 Two Sample t-test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350270.0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509952.4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-4.4109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3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Bacteria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54471" y="0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720969"/>
            <a:ext cx="7919126" cy="59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61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Bacteria_ statistics(OC)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98824"/>
              </p:ext>
            </p:extLst>
          </p:nvPr>
        </p:nvGraphicFramePr>
        <p:xfrm>
          <a:off x="1093839" y="1117703"/>
          <a:ext cx="760770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17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88926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455173">
                  <a:extLst>
                    <a:ext uri="{9D8B030D-6E8A-4147-A177-3AD203B41FA5}">
                      <a16:colId xmlns:a16="http://schemas.microsoft.com/office/drawing/2014/main" val="1861461869"/>
                    </a:ext>
                  </a:extLst>
                </a:gridCol>
                <a:gridCol w="151416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 Two Sample t-test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65.30876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42.80281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4.9356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0.0002347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84" y="408842"/>
            <a:ext cx="8258907" cy="61941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1880" y="265889"/>
            <a:ext cx="37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Macrofauna_abundance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14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94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Macrofauna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1029883"/>
            <a:ext cx="7073991" cy="53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08958"/>
              </p:ext>
            </p:extLst>
          </p:nvPr>
        </p:nvGraphicFramePr>
        <p:xfrm>
          <a:off x="1995792" y="1483701"/>
          <a:ext cx="7684501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588">
                  <a:extLst>
                    <a:ext uri="{9D8B030D-6E8A-4147-A177-3AD203B41FA5}">
                      <a16:colId xmlns:a16="http://schemas.microsoft.com/office/drawing/2014/main" val="105126694"/>
                    </a:ext>
                  </a:extLst>
                </a:gridCol>
                <a:gridCol w="1089549">
                  <a:extLst>
                    <a:ext uri="{9D8B030D-6E8A-4147-A177-3AD203B41FA5}">
                      <a16:colId xmlns:a16="http://schemas.microsoft.com/office/drawing/2014/main" val="2192718965"/>
                    </a:ext>
                  </a:extLst>
                </a:gridCol>
                <a:gridCol w="475439">
                  <a:extLst>
                    <a:ext uri="{9D8B030D-6E8A-4147-A177-3AD203B41FA5}">
                      <a16:colId xmlns:a16="http://schemas.microsoft.com/office/drawing/2014/main" val="1400898305"/>
                    </a:ext>
                  </a:extLst>
                </a:gridCol>
                <a:gridCol w="1614512">
                  <a:extLst>
                    <a:ext uri="{9D8B030D-6E8A-4147-A177-3AD203B41FA5}">
                      <a16:colId xmlns:a16="http://schemas.microsoft.com/office/drawing/2014/main" val="2764086319"/>
                    </a:ext>
                  </a:extLst>
                </a:gridCol>
                <a:gridCol w="1651346">
                  <a:extLst>
                    <a:ext uri="{9D8B030D-6E8A-4147-A177-3AD203B41FA5}">
                      <a16:colId xmlns:a16="http://schemas.microsoft.com/office/drawing/2014/main" val="2622334365"/>
                    </a:ext>
                  </a:extLst>
                </a:gridCol>
                <a:gridCol w="963562">
                  <a:extLst>
                    <a:ext uri="{9D8B030D-6E8A-4147-A177-3AD203B41FA5}">
                      <a16:colId xmlns:a16="http://schemas.microsoft.com/office/drawing/2014/main" val="3269827982"/>
                    </a:ext>
                  </a:extLst>
                </a:gridCol>
                <a:gridCol w="987505">
                  <a:extLst>
                    <a:ext uri="{9D8B030D-6E8A-4147-A177-3AD203B41FA5}">
                      <a16:colId xmlns:a16="http://schemas.microsoft.com/office/drawing/2014/main" val="1064676794"/>
                    </a:ext>
                  </a:extLst>
                </a:gridCol>
              </a:tblGrid>
              <a:tr h="279898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One-way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1956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139159"/>
                  </a:ext>
                </a:extLst>
              </a:tr>
              <a:tr h="279898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0.0002926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0.0001463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7126378"/>
                  </a:ext>
                </a:extLst>
              </a:tr>
              <a:tr h="27989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0.0023074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0.0001154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568170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8294627"/>
                  </a:ext>
                </a:extLst>
              </a:tr>
              <a:tr h="279898">
                <a:tc gridSpan="7"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rank sum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5964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chi-squared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99916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0.4471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459410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06478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Wilcoxon rank sum exact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4734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42788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006866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01880" y="265889"/>
            <a:ext cx="4110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</a:t>
            </a:r>
            <a:r>
              <a:rPr lang="en-US" altLang="zh-TW" sz="2800" dirty="0"/>
              <a:t>_ </a:t>
            </a:r>
            <a:r>
              <a:rPr lang="en-US" altLang="zh-TW" sz="2800" dirty="0" smtClean="0"/>
              <a:t>statistics(OC)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5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56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Meiofauna_abundance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1178169"/>
            <a:ext cx="5571289" cy="41784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22" y="1899397"/>
            <a:ext cx="5998733" cy="44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144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Meiofauna_biomass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0" y="1565031"/>
            <a:ext cx="675835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92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Meiofauna_statistics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71236"/>
              </p:ext>
            </p:extLst>
          </p:nvPr>
        </p:nvGraphicFramePr>
        <p:xfrm>
          <a:off x="4011559" y="667624"/>
          <a:ext cx="7787150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077">
                  <a:extLst>
                    <a:ext uri="{9D8B030D-6E8A-4147-A177-3AD203B41FA5}">
                      <a16:colId xmlns:a16="http://schemas.microsoft.com/office/drawing/2014/main" val="105126694"/>
                    </a:ext>
                  </a:extLst>
                </a:gridCol>
                <a:gridCol w="374828">
                  <a:extLst>
                    <a:ext uri="{9D8B030D-6E8A-4147-A177-3AD203B41FA5}">
                      <a16:colId xmlns:a16="http://schemas.microsoft.com/office/drawing/2014/main" val="2739504325"/>
                    </a:ext>
                  </a:extLst>
                </a:gridCol>
                <a:gridCol w="668811">
                  <a:extLst>
                    <a:ext uri="{9D8B030D-6E8A-4147-A177-3AD203B41FA5}">
                      <a16:colId xmlns:a16="http://schemas.microsoft.com/office/drawing/2014/main" val="1639254951"/>
                    </a:ext>
                  </a:extLst>
                </a:gridCol>
                <a:gridCol w="494746">
                  <a:extLst>
                    <a:ext uri="{9D8B030D-6E8A-4147-A177-3AD203B41FA5}">
                      <a16:colId xmlns:a16="http://schemas.microsoft.com/office/drawing/2014/main" val="666402727"/>
                    </a:ext>
                  </a:extLst>
                </a:gridCol>
                <a:gridCol w="482928">
                  <a:extLst>
                    <a:ext uri="{9D8B030D-6E8A-4147-A177-3AD203B41FA5}">
                      <a16:colId xmlns:a16="http://schemas.microsoft.com/office/drawing/2014/main" val="1739180758"/>
                    </a:ext>
                  </a:extLst>
                </a:gridCol>
                <a:gridCol w="312832">
                  <a:extLst>
                    <a:ext uri="{9D8B030D-6E8A-4147-A177-3AD203B41FA5}">
                      <a16:colId xmlns:a16="http://schemas.microsoft.com/office/drawing/2014/main" val="1098335991"/>
                    </a:ext>
                  </a:extLst>
                </a:gridCol>
                <a:gridCol w="1368484">
                  <a:extLst>
                    <a:ext uri="{9D8B030D-6E8A-4147-A177-3AD203B41FA5}">
                      <a16:colId xmlns:a16="http://schemas.microsoft.com/office/drawing/2014/main" val="1731871876"/>
                    </a:ext>
                  </a:extLst>
                </a:gridCol>
                <a:gridCol w="490890">
                  <a:extLst>
                    <a:ext uri="{9D8B030D-6E8A-4147-A177-3AD203B41FA5}">
                      <a16:colId xmlns:a16="http://schemas.microsoft.com/office/drawing/2014/main" val="1636203852"/>
                    </a:ext>
                  </a:extLst>
                </a:gridCol>
                <a:gridCol w="1042942">
                  <a:extLst>
                    <a:ext uri="{9D8B030D-6E8A-4147-A177-3AD203B41FA5}">
                      <a16:colId xmlns:a16="http://schemas.microsoft.com/office/drawing/2014/main" val="382540643"/>
                    </a:ext>
                  </a:extLst>
                </a:gridCol>
                <a:gridCol w="251167">
                  <a:extLst>
                    <a:ext uri="{9D8B030D-6E8A-4147-A177-3AD203B41FA5}">
                      <a16:colId xmlns:a16="http://schemas.microsoft.com/office/drawing/2014/main" val="520450062"/>
                    </a:ext>
                  </a:extLst>
                </a:gridCol>
                <a:gridCol w="127657">
                  <a:extLst>
                    <a:ext uri="{9D8B030D-6E8A-4147-A177-3AD203B41FA5}">
                      <a16:colId xmlns:a16="http://schemas.microsoft.com/office/drawing/2014/main" val="3928466759"/>
                    </a:ext>
                  </a:extLst>
                </a:gridCol>
                <a:gridCol w="544451">
                  <a:extLst>
                    <a:ext uri="{9D8B030D-6E8A-4147-A177-3AD203B41FA5}">
                      <a16:colId xmlns:a16="http://schemas.microsoft.com/office/drawing/2014/main" val="1064676794"/>
                    </a:ext>
                  </a:extLst>
                </a:gridCol>
                <a:gridCol w="1092337">
                  <a:extLst>
                    <a:ext uri="{9D8B030D-6E8A-4147-A177-3AD203B41FA5}">
                      <a16:colId xmlns:a16="http://schemas.microsoft.com/office/drawing/2014/main" val="3883120717"/>
                    </a:ext>
                  </a:extLst>
                </a:gridCol>
              </a:tblGrid>
              <a:tr h="279898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rank sum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91956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Kruskal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-Wallis chi-squared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139159"/>
                  </a:ext>
                </a:extLst>
              </a:tr>
              <a:tr h="30183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0.06081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7126378"/>
                  </a:ext>
                </a:extLst>
              </a:tr>
              <a:tr h="279898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One-way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159648"/>
                  </a:ext>
                </a:extLst>
              </a:tr>
              <a:tr h="27989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146107"/>
                  </a:ext>
                </a:extLst>
              </a:tr>
              <a:tr h="27989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2103.9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0.000488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459410"/>
                  </a:ext>
                </a:extLst>
              </a:tr>
              <a:tr h="279898">
                <a:tc gridSpan="2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064783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pPr lvl="1"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Tukey multiple comparisons of means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family-wise confidence level)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167164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pPr lvl="2"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Fit: 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aov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(formula = OC ~ Season, data = GS1)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262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78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SP-AU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-27.72138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-47.11245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-8.330313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0.0109958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884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SU-AU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-52.94432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-72.33539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-33.553251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0.0003863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330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SU-SP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-25.22294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-44.61401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5.831869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0.0169050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6238417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Wilcoxon rank sum exact 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47342"/>
                  </a:ext>
                </a:extLst>
              </a:tr>
              <a:tr h="27989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42788"/>
                  </a:ext>
                </a:extLst>
              </a:tr>
              <a:tr h="27989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00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390953"/>
            <a:ext cx="7504981" cy="5440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0724" y="5943926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Figure.1 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of sampling stations of the upper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Submarine Canyon (GC1) and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 (GS1).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817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TOU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1879" y="2228617"/>
            <a:ext cx="380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table for turnover rate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87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15" y="1059870"/>
            <a:ext cx="4572000" cy="45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35" y="10598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25294" y="901976"/>
            <a:ext cx="11918862" cy="3972954"/>
            <a:chOff x="666832" y="1780865"/>
            <a:chExt cx="10133196" cy="337773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32" y="1780865"/>
              <a:ext cx="3377732" cy="3377732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296" y="1780865"/>
              <a:ext cx="3377732" cy="337773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564" y="1780865"/>
              <a:ext cx="3377732" cy="337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7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37006" y="803007"/>
            <a:ext cx="11617524" cy="3872509"/>
            <a:chOff x="219753" y="2209114"/>
            <a:chExt cx="10477809" cy="349260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356" y="2209115"/>
              <a:ext cx="3492603" cy="349260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53" y="2209115"/>
              <a:ext cx="3492603" cy="349260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959" y="2209114"/>
              <a:ext cx="3492603" cy="3492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27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04" y="478482"/>
            <a:ext cx="5076825" cy="5810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3445730"/>
            <a:ext cx="2514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81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63" y="409471"/>
            <a:ext cx="5076825" cy="5810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" y="3462982"/>
            <a:ext cx="2514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39" y="18411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14510" y="573890"/>
            <a:ext cx="5808478" cy="5660731"/>
            <a:chOff x="2103338" y="552625"/>
            <a:chExt cx="5808478" cy="566073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966" y="552625"/>
              <a:ext cx="4133850" cy="48101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38" y="3117731"/>
              <a:ext cx="2514600" cy="309562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4246602" y="5784437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/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Figure.2 conceptual model of the food web structure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formed the basis of our linear inverse model (LIM).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“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for description.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951" y="5934670"/>
            <a:ext cx="11780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Equality and inequality constraints implemented in the LIM models of GC1 and GS1. Values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single number implied that the data were equalities, whereas the values designated in [ minimum value, maximum value ] represented the inequalities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4671"/>
              </p:ext>
            </p:extLst>
          </p:nvPr>
        </p:nvGraphicFramePr>
        <p:xfrm>
          <a:off x="173951" y="193245"/>
          <a:ext cx="11780982" cy="560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783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7517194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1515533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509641376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191898464"/>
                    </a:ext>
                  </a:extLst>
                </a:gridCol>
              </a:tblGrid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Inequality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limitation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Q10*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((T-20)/10), with Q10 = 2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426679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 Giorgio and Cole</a:t>
                      </a:r>
                      <a:r>
                        <a:rPr lang="it-IT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5089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 (Bacteria -&gt; DIC)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DOU= 30% TOU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21.77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16.01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Mahaut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(1995)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69074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Oevelen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728767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7948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Conover (1966)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378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 and Rosenberg (1996)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608504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Fenchel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(1982); Fleeger and Palmer (1982)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46355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Stratmann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0961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 and Heip (1985);</a:t>
                      </a:r>
                      <a:r>
                        <a:rPr lang="da-DK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Banse and Mosher (1980); Herman et al. (1983; 1984)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49700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Navarro et al., 1994; Nielsen et al., 1995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0388386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[75.93, 137.92]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[57.18, 66.80]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Huh et al. (2009)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0949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 burial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Hsu et al. (2014)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internal compartments in the network, excluding 0 (zero),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represents the columns of the flow matrix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the rows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inflow from external sources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outflow to external sources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into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from outside the network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out of the network for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compartments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respectively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2986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species with which both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 divided by the number of species with which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7143" r="-404070" b="-135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7143" r="-144" b="-135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6863" r="-404070" b="-17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0000" r="-404070" b="-1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50000" r="-404070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571" r="-404070" b="-10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408571" r="-144" b="-10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13793" r="-404070" b="-11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96154" r="-404070" b="-1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96154" r="-144" b="-11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2143" r="-40407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32143" r="-144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45714" r="-40407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45714" r="-144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45714" r="-40407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45714" r="-144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45714" r="-40407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5714" r="-4040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42308" r="-404070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542308" r="-144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20000" r="-404070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220000" r="-144" b="-2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80000" r="-404070" b="-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80000" r="-144" b="-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8846" r="-40407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3 Nomenclature of symbols used in calculation of network indices (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Kones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2009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Assuming that a system has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compartments, and the flow value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a sink-to-source flow (i.e.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Latham, 2006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The compartment imports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internal network is labeled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destination of usable exports (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destination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unusable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(respiration/dissipation)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+ 2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(Hirata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Ulanowicz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1984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  <a:blipFill>
                <a:blip r:embed="rId3"/>
                <a:stretch>
                  <a:fillRect l="-900" t="-1309" r="-900" b="-3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[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]=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[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] 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TW" altLang="en-US" sz="1400" kern="100" dirty="0">
                                        <a:effectLst/>
                                        <a:latin typeface="Times New Roman" panose="020206030504050203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Sup>
                                  <m:sSub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𝑇𝑖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𝑇𝑗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)] 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𝑇𝑆𝑇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𝑇𝑆𝑇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altLang="zh-TW" sz="1400" dirty="0" smtClean="0"/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3066" r="-30250" b="-402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142029" r="-302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242029" r="-30250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344526" r="-30250" b="-10146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41304" r="-30250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矩形 16"/>
          <p:cNvSpPr/>
          <p:nvPr/>
        </p:nvSpPr>
        <p:spPr>
          <a:xfrm>
            <a:off x="95694" y="4937691"/>
            <a:ext cx="1000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Algorithms for the calculation of the network indices; 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symbols.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350270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104003.4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524425.7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34800.15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65.31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12.74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1.53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33.39</a:t>
                          </a: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26.48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7.70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</a:t>
                          </a: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  <m:r>
                                <m:rPr>
                                  <m:nor/>
                                </m:rPr>
                                <a:rPr lang="zh-TW" altLang="en-US" sz="1800" b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66.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b="0" i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oMath>
                          </a14:m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013617"/>
                  </p:ext>
                </p:extLst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108197" r="-10022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108197" r="-22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208197" r="-1002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208197" r="-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308197" r="-1002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308197" r="-2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408197" r="-1002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408197" r="-22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1 Standing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stocks (in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 C/ m</a:t>
                </a:r>
                <a:r>
                  <a:rPr lang="en-US" altLang="zh-TW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food web compartments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GC1 and GS1. 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  <a:blipFill>
                <a:blip r:embed="rId3"/>
                <a:stretch>
                  <a:fillRect l="-443" t="-10000" r="-49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10820"/>
              </p:ext>
            </p:extLst>
          </p:nvPr>
        </p:nvGraphicFramePr>
        <p:xfrm>
          <a:off x="3001572" y="4022188"/>
          <a:ext cx="64275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689">
                  <a:extLst>
                    <a:ext uri="{9D8B030D-6E8A-4147-A177-3AD203B41FA5}">
                      <a16:colId xmlns:a16="http://schemas.microsoft.com/office/drawing/2014/main" val="2735419955"/>
                    </a:ext>
                  </a:extLst>
                </a:gridCol>
                <a:gridCol w="3844154">
                  <a:extLst>
                    <a:ext uri="{9D8B030D-6E8A-4147-A177-3AD203B41FA5}">
                      <a16:colId xmlns:a16="http://schemas.microsoft.com/office/drawing/2014/main" val="219332548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164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Averaged bottom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water temperature(</a:t>
                      </a:r>
                      <a:r>
                        <a:rPr lang="en-US" altLang="zh-TW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809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5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3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plot_temp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70" y="186758"/>
            <a:ext cx="8664054" cy="6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43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plot_trans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50" y="393289"/>
            <a:ext cx="8357419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7778</TotalTime>
  <Words>1143</Words>
  <Application>Microsoft Office PowerPoint</Application>
  <PresentationFormat>寬螢幕</PresentationFormat>
  <Paragraphs>367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61</cp:revision>
  <dcterms:created xsi:type="dcterms:W3CDTF">2022-03-24T14:52:03Z</dcterms:created>
  <dcterms:modified xsi:type="dcterms:W3CDTF">2022-04-07T09:07:44Z</dcterms:modified>
</cp:coreProperties>
</file>