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0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9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8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4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3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8812-AF17-491A-9C5D-0D00F6980632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60CC-8DAA-45FB-8BBE-7E5B3AF96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06071" y="363245"/>
            <a:ext cx="5082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Schematic food web </a:t>
            </a:r>
            <a:r>
              <a:rPr lang="en-US" altLang="zh-TW" sz="3200" dirty="0" smtClean="0"/>
              <a:t>(</a:t>
            </a:r>
            <a:r>
              <a:rPr lang="en-US" altLang="zh-TW" sz="3200" dirty="0" smtClean="0"/>
              <a:t>simplified)</a:t>
            </a:r>
            <a:endParaRPr lang="zh-TW" altLang="en-US" sz="3200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-1" y="2112035"/>
            <a:ext cx="5392403" cy="3693319"/>
            <a:chOff x="157548" y="2116075"/>
            <a:chExt cx="5253778" cy="3693319"/>
          </a:xfrm>
          <a:solidFill>
            <a:schemeClr val="tx1"/>
          </a:solidFill>
        </p:grpSpPr>
        <p:sp>
          <p:nvSpPr>
            <p:cNvPr id="95" name="矩形 94"/>
            <p:cNvSpPr/>
            <p:nvPr/>
          </p:nvSpPr>
          <p:spPr>
            <a:xfrm>
              <a:off x="157548" y="2116075"/>
              <a:ext cx="5253778" cy="36933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Compartment</a:t>
              </a:r>
            </a:p>
            <a:p>
              <a:r>
                <a:rPr lang="en-US" altLang="zh-TW" dirty="0">
                  <a:solidFill>
                    <a:schemeClr val="accent4"/>
                  </a:solidFill>
                </a:rPr>
                <a:t>d</a:t>
              </a:r>
              <a:r>
                <a:rPr lang="en-US" altLang="zh-TW" dirty="0" smtClean="0">
                  <a:solidFill>
                    <a:schemeClr val="accent4"/>
                  </a:solidFill>
                </a:rPr>
                <a:t>et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detritus in the sediment</a:t>
              </a:r>
            </a:p>
            <a:p>
              <a:r>
                <a:rPr lang="en-US" altLang="zh-TW" dirty="0">
                  <a:solidFill>
                    <a:schemeClr val="accent4"/>
                  </a:solidFill>
                </a:rPr>
                <a:t>d</a:t>
              </a:r>
              <a:r>
                <a:rPr lang="en-US" altLang="zh-TW" dirty="0" smtClean="0">
                  <a:solidFill>
                    <a:schemeClr val="accent4"/>
                  </a:solidFill>
                </a:rPr>
                <a:t>oc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dissolved organic carbon</a:t>
              </a:r>
            </a:p>
            <a:p>
              <a:r>
                <a:rPr lang="en-US" altLang="zh-TW" dirty="0">
                  <a:solidFill>
                    <a:schemeClr val="accent4"/>
                  </a:solidFill>
                </a:rPr>
                <a:t>b</a:t>
              </a:r>
              <a:r>
                <a:rPr lang="en-US" altLang="zh-TW" dirty="0" smtClean="0">
                  <a:solidFill>
                    <a:schemeClr val="accent4"/>
                  </a:solidFill>
                </a:rPr>
                <a:t>ac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bacteria</a:t>
              </a:r>
            </a:p>
            <a:p>
              <a:r>
                <a:rPr lang="en-US" altLang="zh-TW" dirty="0" err="1" smtClean="0">
                  <a:solidFill>
                    <a:schemeClr val="accent4"/>
                  </a:solidFill>
                </a:rPr>
                <a:t>meio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meiofauna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r>
                <a:rPr lang="en-US" altLang="zh-TW" dirty="0">
                  <a:solidFill>
                    <a:schemeClr val="accent4"/>
                  </a:solidFill>
                </a:rPr>
                <a:t>m</a:t>
              </a:r>
              <a:r>
                <a:rPr lang="en-US" altLang="zh-TW" dirty="0" smtClean="0">
                  <a:solidFill>
                    <a:schemeClr val="accent4"/>
                  </a:solidFill>
                </a:rPr>
                <a:t>ac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macrobenthos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r>
                <a:rPr lang="en-US" altLang="zh-TW" dirty="0" smtClean="0">
                  <a:solidFill>
                    <a:schemeClr val="accent6"/>
                  </a:solidFill>
                </a:rPr>
                <a:t>det_w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detritus in the water column</a:t>
              </a:r>
            </a:p>
            <a:p>
              <a:r>
                <a:rPr lang="en-US" altLang="zh-TW" dirty="0" err="1" smtClean="0">
                  <a:solidFill>
                    <a:schemeClr val="accent6"/>
                  </a:solidFill>
                </a:rPr>
                <a:t>dic_w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: dissolved inorganic carbon in the water column</a:t>
              </a:r>
            </a:p>
            <a:p>
              <a:r>
                <a:rPr lang="en-US" altLang="zh-TW" dirty="0" err="1" smtClean="0">
                  <a:solidFill>
                    <a:schemeClr val="accent6"/>
                  </a:solidFill>
                </a:rPr>
                <a:t>doc_w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:dissolved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 organic carbon in the water column</a:t>
              </a:r>
            </a:p>
            <a:p>
              <a:r>
                <a:rPr lang="en-US" altLang="zh-TW" dirty="0" err="1" smtClean="0">
                  <a:solidFill>
                    <a:schemeClr val="accent6"/>
                  </a:solidFill>
                </a:rPr>
                <a:t>exp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:export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 (e.g., predation by 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megabenthos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)</a:t>
              </a:r>
            </a:p>
            <a:p>
              <a:endParaRPr lang="en-US" altLang="zh-TW" dirty="0" smtClean="0">
                <a:solidFill>
                  <a:schemeClr val="bg1"/>
                </a:solidFill>
              </a:endParaRPr>
            </a:p>
            <a:p>
              <a:r>
                <a:rPr lang="en-US" altLang="zh-TW" dirty="0" smtClean="0">
                  <a:solidFill>
                    <a:schemeClr val="bg1"/>
                  </a:solidFill>
                </a:rPr>
                <a:t>Internal flows</a:t>
              </a:r>
            </a:p>
            <a:p>
              <a:r>
                <a:rPr lang="en-US" altLang="zh-TW" dirty="0" smtClean="0">
                  <a:solidFill>
                    <a:schemeClr val="bg1"/>
                  </a:solidFill>
                </a:rPr>
                <a:t>exchange with external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直線單箭頭接點 95"/>
            <p:cNvCxnSpPr/>
            <p:nvPr/>
          </p:nvCxnSpPr>
          <p:spPr>
            <a:xfrm flipV="1">
              <a:off x="1623547" y="5353949"/>
              <a:ext cx="658525" cy="4494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2470923" y="5591044"/>
              <a:ext cx="794941" cy="1"/>
            </a:xfrm>
            <a:prstGeom prst="straightConnector1">
              <a:avLst/>
            </a:prstGeom>
            <a:grpFill/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5393554" y="344791"/>
            <a:ext cx="6268826" cy="6132135"/>
            <a:chOff x="5393554" y="344791"/>
            <a:chExt cx="6268826" cy="6132135"/>
          </a:xfrm>
        </p:grpSpPr>
        <p:grpSp>
          <p:nvGrpSpPr>
            <p:cNvPr id="69" name="群組 68"/>
            <p:cNvGrpSpPr/>
            <p:nvPr/>
          </p:nvGrpSpPr>
          <p:grpSpPr>
            <a:xfrm>
              <a:off x="5393554" y="344791"/>
              <a:ext cx="6268826" cy="6132135"/>
              <a:chOff x="3478490" y="301659"/>
              <a:chExt cx="6268826" cy="613213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78490" y="301659"/>
                <a:ext cx="6268826" cy="613213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8490" y="1913641"/>
                <a:ext cx="6268826" cy="45201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6" name="流程圖: 替代程序 5"/>
              <p:cNvSpPr/>
              <p:nvPr/>
            </p:nvSpPr>
            <p:spPr>
              <a:xfrm>
                <a:off x="5939662" y="786526"/>
                <a:ext cx="11312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/>
                  <a:t>doc_w</a:t>
                </a:r>
                <a:endParaRPr lang="zh-TW" altLang="en-US" sz="2000" dirty="0"/>
              </a:p>
            </p:txBody>
          </p:sp>
          <p:sp>
            <p:nvSpPr>
              <p:cNvPr id="7" name="流程圖: 替代程序 6"/>
              <p:cNvSpPr/>
              <p:nvPr/>
            </p:nvSpPr>
            <p:spPr>
              <a:xfrm>
                <a:off x="7964896" y="781078"/>
                <a:ext cx="10329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/>
                  <a:t>d</a:t>
                </a:r>
                <a:r>
                  <a:rPr lang="en-US" altLang="zh-TW" sz="2000" dirty="0" err="1" smtClean="0"/>
                  <a:t>ic_w</a:t>
                </a:r>
                <a:endParaRPr lang="zh-TW" altLang="en-US" sz="2000" dirty="0"/>
              </a:p>
            </p:txBody>
          </p:sp>
          <p:sp>
            <p:nvSpPr>
              <p:cNvPr id="8" name="流程圖: 替代程序 7"/>
              <p:cNvSpPr/>
              <p:nvPr/>
            </p:nvSpPr>
            <p:spPr>
              <a:xfrm>
                <a:off x="4096093" y="781079"/>
                <a:ext cx="949604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d</a:t>
                </a:r>
                <a:r>
                  <a:rPr lang="en-US" altLang="zh-TW" sz="2000" dirty="0" smtClean="0"/>
                  <a:t>et_w</a:t>
                </a:r>
                <a:endParaRPr lang="zh-TW" altLang="en-US" sz="2000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170697" y="2153207"/>
                <a:ext cx="892998" cy="89299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det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4137055" y="3677650"/>
                <a:ext cx="926640" cy="92664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doc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4202548" y="5212265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bac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544359" y="3654179"/>
                <a:ext cx="950110" cy="95011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ysClr val="windowText" lastClr="000000"/>
                    </a:solidFill>
                  </a:rPr>
                  <a:t>meio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525719" y="5212264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mac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流程圖: 替代程序 13"/>
              <p:cNvSpPr/>
              <p:nvPr/>
            </p:nvSpPr>
            <p:spPr>
              <a:xfrm>
                <a:off x="8464595" y="3847143"/>
                <a:ext cx="84314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/>
                  <a:t>exp</a:t>
                </a:r>
                <a:endParaRPr lang="zh-TW" altLang="en-US" sz="2000" dirty="0"/>
              </a:p>
            </p:txBody>
          </p:sp>
          <p:cxnSp>
            <p:nvCxnSpPr>
              <p:cNvPr id="16" name="直線單箭頭接點 15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4600375" y="3046205"/>
                <a:ext cx="16821" cy="63144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4718649" y="4604289"/>
                <a:ext cx="17253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5134384" y="5678182"/>
                <a:ext cx="1391335" cy="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1" idx="7"/>
              </p:cNvCxnSpPr>
              <p:nvPr/>
            </p:nvCxnSpPr>
            <p:spPr>
              <a:xfrm flipV="1">
                <a:off x="4997920" y="4173715"/>
                <a:ext cx="1644381" cy="11750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12" idx="4"/>
                <a:endCxn id="13" idx="0"/>
              </p:cNvCxnSpPr>
              <p:nvPr/>
            </p:nvCxnSpPr>
            <p:spPr>
              <a:xfrm flipH="1">
                <a:off x="6991637" y="4604289"/>
                <a:ext cx="27777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endCxn id="6" idx="2"/>
              </p:cNvCxnSpPr>
              <p:nvPr/>
            </p:nvCxnSpPr>
            <p:spPr>
              <a:xfrm flipV="1">
                <a:off x="5073771" y="1439669"/>
                <a:ext cx="1431525" cy="273404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8" idx="2"/>
                <a:endCxn id="9" idx="0"/>
              </p:cNvCxnSpPr>
              <p:nvPr/>
            </p:nvCxnSpPr>
            <p:spPr>
              <a:xfrm>
                <a:off x="4570895" y="1434222"/>
                <a:ext cx="46301" cy="718985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V="1">
                <a:off x="4810489" y="1398308"/>
                <a:ext cx="3409189" cy="391341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>
                <a:stCxn id="12" idx="0"/>
                <a:endCxn id="7" idx="2"/>
              </p:cNvCxnSpPr>
              <p:nvPr/>
            </p:nvCxnSpPr>
            <p:spPr>
              <a:xfrm flipV="1">
                <a:off x="7019414" y="1434221"/>
                <a:ext cx="1461966" cy="2219958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13" idx="7"/>
              </p:cNvCxnSpPr>
              <p:nvPr/>
            </p:nvCxnSpPr>
            <p:spPr>
              <a:xfrm flipV="1">
                <a:off x="7321091" y="1398308"/>
                <a:ext cx="1523150" cy="3950420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12" idx="6"/>
                <a:endCxn id="14" idx="1"/>
              </p:cNvCxnSpPr>
              <p:nvPr/>
            </p:nvCxnSpPr>
            <p:spPr>
              <a:xfrm>
                <a:off x="7494469" y="4129234"/>
                <a:ext cx="970126" cy="44481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13" idx="6"/>
              </p:cNvCxnSpPr>
              <p:nvPr/>
            </p:nvCxnSpPr>
            <p:spPr>
              <a:xfrm flipV="1">
                <a:off x="7457555" y="4401058"/>
                <a:ext cx="1047943" cy="1277124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2" idx="1"/>
                <a:endCxn id="9" idx="7"/>
              </p:cNvCxnSpPr>
              <p:nvPr/>
            </p:nvCxnSpPr>
            <p:spPr>
              <a:xfrm flipH="1" flipV="1">
                <a:off x="4932918" y="2283984"/>
                <a:ext cx="1750581" cy="15093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5063693" y="2667027"/>
                <a:ext cx="1549209" cy="13992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>
                <a:endCxn id="9" idx="5"/>
              </p:cNvCxnSpPr>
              <p:nvPr/>
            </p:nvCxnSpPr>
            <p:spPr>
              <a:xfrm flipH="1" flipV="1">
                <a:off x="4932918" y="2915428"/>
                <a:ext cx="1835248" cy="236752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>
                <a:off x="4839887" y="3046205"/>
                <a:ext cx="1899126" cy="24682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單箭頭接點 111"/>
            <p:cNvCxnSpPr/>
            <p:nvPr/>
          </p:nvCxnSpPr>
          <p:spPr>
            <a:xfrm>
              <a:off x="6406623" y="4647420"/>
              <a:ext cx="17253" cy="60797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8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-32218" y="1600982"/>
            <a:ext cx="5444584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Detritus from the water column (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det_w</a:t>
            </a:r>
            <a:r>
              <a:rPr lang="en-US" altLang="zh-TW" sz="1600" dirty="0" smtClean="0">
                <a:solidFill>
                  <a:srgbClr val="002060"/>
                </a:solidFill>
              </a:rPr>
              <a:t>) adds to the sedimentary detritus compartment (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det</a:t>
            </a:r>
            <a:r>
              <a:rPr lang="en-US" altLang="zh-TW" sz="1600" dirty="0" smtClean="0">
                <a:solidFill>
                  <a:srgbClr val="002060"/>
                </a:solidFill>
              </a:rPr>
              <a:t>, f1)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2060"/>
                </a:solidFill>
              </a:rPr>
              <a:t>D</a:t>
            </a:r>
            <a:r>
              <a:rPr lang="en-US" altLang="zh-TW" sz="1600" dirty="0" smtClean="0">
                <a:solidFill>
                  <a:srgbClr val="002060"/>
                </a:solidFill>
              </a:rPr>
              <a:t>etritus is taken up directly by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meiofauna</a:t>
            </a:r>
            <a:r>
              <a:rPr lang="en-US" altLang="zh-TW" sz="1600" dirty="0" smtClean="0">
                <a:solidFill>
                  <a:srgbClr val="002060"/>
                </a:solidFill>
              </a:rPr>
              <a:t> (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meio</a:t>
            </a:r>
            <a:r>
              <a:rPr lang="en-US" altLang="zh-TW" sz="1600" dirty="0" smtClean="0">
                <a:solidFill>
                  <a:srgbClr val="002060"/>
                </a:solidFill>
              </a:rPr>
              <a:t>, </a:t>
            </a:r>
            <a:r>
              <a:rPr lang="en-US" altLang="zh-TW" sz="1600" dirty="0" smtClean="0">
                <a:solidFill>
                  <a:srgbClr val="002060"/>
                </a:solidFill>
              </a:rPr>
              <a:t>f9)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macrobenthos</a:t>
            </a:r>
            <a:r>
              <a:rPr lang="en-US" altLang="zh-TW" sz="1600" dirty="0" smtClean="0">
                <a:solidFill>
                  <a:srgbClr val="002060"/>
                </a:solidFill>
              </a:rPr>
              <a:t> (mac, f7), and dissolves to become dissolved organic carbon (doc, f2)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Part of the dissolved organic carbon is taken up by bacteria (bac, f3), and the other part effluxes to the water column (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doc_w</a:t>
            </a:r>
            <a:r>
              <a:rPr lang="en-US" altLang="zh-TW" sz="1600" dirty="0" smtClean="0">
                <a:solidFill>
                  <a:srgbClr val="002060"/>
                </a:solidFill>
              </a:rPr>
              <a:t>, f5). Viral lysis of bacteria is implemented as a flux from bacteria to DOC (f4)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Bacteria are grazed upon by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meiofauna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(f11)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macrobenthos</a:t>
            </a:r>
            <a:r>
              <a:rPr lang="en-US" altLang="zh-TW" sz="1600" dirty="0" smtClean="0">
                <a:solidFill>
                  <a:srgbClr val="002060"/>
                </a:solidFill>
              </a:rPr>
              <a:t>(f12)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Respiration by the biotic compartments induces a flux to the dissolved inorganic carbon pool in the water column (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dic_w</a:t>
            </a:r>
            <a:r>
              <a:rPr lang="en-US" altLang="zh-TW" sz="1600" dirty="0" smtClean="0">
                <a:solidFill>
                  <a:srgbClr val="002060"/>
                </a:solidFill>
              </a:rPr>
              <a:t>; f6+f14+f15).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rgbClr val="002060"/>
                </a:solidFill>
              </a:rPr>
              <a:t>M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eiofauna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macrobenthos</a:t>
            </a:r>
            <a:r>
              <a:rPr lang="en-US" altLang="zh-TW" sz="1600" dirty="0" smtClean="0">
                <a:solidFill>
                  <a:srgbClr val="002060"/>
                </a:solidFill>
              </a:rPr>
              <a:t> produce feces that add to the detritus compartment (f10, f8).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rgbClr val="002060"/>
                </a:solidFill>
              </a:rPr>
              <a:t>M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eiofauna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are preyed upon by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macrobenthos</a:t>
            </a:r>
            <a:r>
              <a:rPr lang="en-US" altLang="zh-TW" sz="1600" dirty="0" smtClean="0">
                <a:solidFill>
                  <a:srgbClr val="002060"/>
                </a:solidFill>
              </a:rPr>
              <a:t> (f13).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Finally,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meiofauna</a:t>
            </a:r>
            <a:r>
              <a:rPr lang="en-US" altLang="zh-TW" sz="1600" dirty="0" smtClean="0">
                <a:solidFill>
                  <a:srgbClr val="002060"/>
                </a:solidFill>
              </a:rPr>
              <a:t> </a:t>
            </a:r>
            <a:r>
              <a:rPr lang="en-US" altLang="zh-TW" sz="1600" dirty="0" smtClean="0">
                <a:solidFill>
                  <a:srgbClr val="002060"/>
                </a:solidFill>
              </a:rPr>
              <a:t>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macrobenthos</a:t>
            </a:r>
            <a:r>
              <a:rPr lang="en-US" altLang="zh-TW" sz="1600" dirty="0" smtClean="0">
                <a:solidFill>
                  <a:srgbClr val="002060"/>
                </a:solidFill>
              </a:rPr>
              <a:t> are preyed upon by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megabenthic</a:t>
            </a:r>
            <a:r>
              <a:rPr lang="en-US" altLang="zh-TW" sz="1600" dirty="0" smtClean="0">
                <a:solidFill>
                  <a:srgbClr val="002060"/>
                </a:solidFill>
              </a:rPr>
              <a:t> predators(considered as export fluxes from the food web) (f16, f17).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grpSp>
        <p:nvGrpSpPr>
          <p:cNvPr id="113" name="群組 112"/>
          <p:cNvGrpSpPr/>
          <p:nvPr/>
        </p:nvGrpSpPr>
        <p:grpSpPr>
          <a:xfrm>
            <a:off x="5393554" y="344791"/>
            <a:ext cx="6268826" cy="6132135"/>
            <a:chOff x="5393554" y="344791"/>
            <a:chExt cx="6268826" cy="6132135"/>
          </a:xfrm>
        </p:grpSpPr>
        <p:grpSp>
          <p:nvGrpSpPr>
            <p:cNvPr id="69" name="群組 68"/>
            <p:cNvGrpSpPr/>
            <p:nvPr/>
          </p:nvGrpSpPr>
          <p:grpSpPr>
            <a:xfrm>
              <a:off x="5393554" y="344791"/>
              <a:ext cx="6268826" cy="6132135"/>
              <a:chOff x="3478490" y="301659"/>
              <a:chExt cx="6268826" cy="613213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78490" y="301659"/>
                <a:ext cx="6268826" cy="613213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8490" y="1913641"/>
                <a:ext cx="6268826" cy="45201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6" name="流程圖: 替代程序 5"/>
              <p:cNvSpPr/>
              <p:nvPr/>
            </p:nvSpPr>
            <p:spPr>
              <a:xfrm>
                <a:off x="5939662" y="786526"/>
                <a:ext cx="11312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/>
                  <a:t>doc_w</a:t>
                </a:r>
                <a:endParaRPr lang="zh-TW" altLang="en-US" sz="2000" dirty="0"/>
              </a:p>
            </p:txBody>
          </p:sp>
          <p:sp>
            <p:nvSpPr>
              <p:cNvPr id="7" name="流程圖: 替代程序 6"/>
              <p:cNvSpPr/>
              <p:nvPr/>
            </p:nvSpPr>
            <p:spPr>
              <a:xfrm>
                <a:off x="7964896" y="781078"/>
                <a:ext cx="10329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/>
                  <a:t>d</a:t>
                </a:r>
                <a:r>
                  <a:rPr lang="en-US" altLang="zh-TW" sz="2000" dirty="0" err="1" smtClean="0"/>
                  <a:t>ic_w</a:t>
                </a:r>
                <a:endParaRPr lang="zh-TW" altLang="en-US" sz="2000" dirty="0"/>
              </a:p>
            </p:txBody>
          </p:sp>
          <p:sp>
            <p:nvSpPr>
              <p:cNvPr id="8" name="流程圖: 替代程序 7"/>
              <p:cNvSpPr/>
              <p:nvPr/>
            </p:nvSpPr>
            <p:spPr>
              <a:xfrm>
                <a:off x="4096093" y="781079"/>
                <a:ext cx="949604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d</a:t>
                </a:r>
                <a:r>
                  <a:rPr lang="en-US" altLang="zh-TW" sz="2000" dirty="0" smtClean="0"/>
                  <a:t>et_w</a:t>
                </a:r>
                <a:endParaRPr lang="zh-TW" altLang="en-US" sz="2000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170697" y="2153207"/>
                <a:ext cx="892998" cy="89299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det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4137055" y="3677650"/>
                <a:ext cx="926640" cy="92664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doc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4202548" y="5212265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bac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544359" y="3654179"/>
                <a:ext cx="950110" cy="95011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ysClr val="windowText" lastClr="000000"/>
                    </a:solidFill>
                  </a:rPr>
                  <a:t>meio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525719" y="5212264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mac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流程圖: 替代程序 13"/>
              <p:cNvSpPr/>
              <p:nvPr/>
            </p:nvSpPr>
            <p:spPr>
              <a:xfrm>
                <a:off x="8464595" y="3847143"/>
                <a:ext cx="84314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/>
                  <a:t>exp</a:t>
                </a:r>
                <a:endParaRPr lang="zh-TW" altLang="en-US" sz="2000" dirty="0"/>
              </a:p>
            </p:txBody>
          </p:sp>
          <p:cxnSp>
            <p:nvCxnSpPr>
              <p:cNvPr id="16" name="直線單箭頭接點 15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4600375" y="3046205"/>
                <a:ext cx="16821" cy="63144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4718649" y="4604289"/>
                <a:ext cx="17253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5134384" y="5678182"/>
                <a:ext cx="1391335" cy="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1" idx="7"/>
              </p:cNvCxnSpPr>
              <p:nvPr/>
            </p:nvCxnSpPr>
            <p:spPr>
              <a:xfrm flipV="1">
                <a:off x="4997920" y="4173715"/>
                <a:ext cx="1644381" cy="11750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12" idx="4"/>
                <a:endCxn id="13" idx="0"/>
              </p:cNvCxnSpPr>
              <p:nvPr/>
            </p:nvCxnSpPr>
            <p:spPr>
              <a:xfrm flipH="1">
                <a:off x="6991637" y="4604289"/>
                <a:ext cx="27777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endCxn id="6" idx="2"/>
              </p:cNvCxnSpPr>
              <p:nvPr/>
            </p:nvCxnSpPr>
            <p:spPr>
              <a:xfrm flipV="1">
                <a:off x="5073771" y="1439669"/>
                <a:ext cx="1431525" cy="273404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8" idx="2"/>
                <a:endCxn id="9" idx="0"/>
              </p:cNvCxnSpPr>
              <p:nvPr/>
            </p:nvCxnSpPr>
            <p:spPr>
              <a:xfrm>
                <a:off x="4570895" y="1434222"/>
                <a:ext cx="46301" cy="718985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V="1">
                <a:off x="4810489" y="1398308"/>
                <a:ext cx="3409189" cy="391341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>
                <a:stCxn id="12" idx="0"/>
                <a:endCxn id="7" idx="2"/>
              </p:cNvCxnSpPr>
              <p:nvPr/>
            </p:nvCxnSpPr>
            <p:spPr>
              <a:xfrm flipV="1">
                <a:off x="7019414" y="1434221"/>
                <a:ext cx="1461966" cy="2219958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13" idx="7"/>
              </p:cNvCxnSpPr>
              <p:nvPr/>
            </p:nvCxnSpPr>
            <p:spPr>
              <a:xfrm flipV="1">
                <a:off x="7321091" y="1398308"/>
                <a:ext cx="1523150" cy="3950420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12" idx="6"/>
                <a:endCxn id="14" idx="1"/>
              </p:cNvCxnSpPr>
              <p:nvPr/>
            </p:nvCxnSpPr>
            <p:spPr>
              <a:xfrm>
                <a:off x="7494469" y="4129234"/>
                <a:ext cx="970126" cy="44481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13" idx="6"/>
              </p:cNvCxnSpPr>
              <p:nvPr/>
            </p:nvCxnSpPr>
            <p:spPr>
              <a:xfrm flipV="1">
                <a:off x="7457555" y="4401058"/>
                <a:ext cx="1047943" cy="1277124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2" idx="1"/>
                <a:endCxn id="9" idx="7"/>
              </p:cNvCxnSpPr>
              <p:nvPr/>
            </p:nvCxnSpPr>
            <p:spPr>
              <a:xfrm flipH="1" flipV="1">
                <a:off x="4932918" y="2283984"/>
                <a:ext cx="1750581" cy="15093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5063693" y="2667027"/>
                <a:ext cx="1549209" cy="13992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>
                <a:endCxn id="9" idx="5"/>
              </p:cNvCxnSpPr>
              <p:nvPr/>
            </p:nvCxnSpPr>
            <p:spPr>
              <a:xfrm flipH="1" flipV="1">
                <a:off x="4932918" y="2915428"/>
                <a:ext cx="1835248" cy="236752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>
                <a:off x="4839887" y="3046205"/>
                <a:ext cx="1899126" cy="24682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單箭頭接點 111"/>
            <p:cNvCxnSpPr/>
            <p:nvPr/>
          </p:nvCxnSpPr>
          <p:spPr>
            <a:xfrm>
              <a:off x="6406623" y="4647420"/>
              <a:ext cx="17253" cy="60797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6042043" y="1440348"/>
            <a:ext cx="4983737" cy="4336094"/>
            <a:chOff x="6042043" y="1440348"/>
            <a:chExt cx="4983737" cy="4336094"/>
          </a:xfrm>
        </p:grpSpPr>
        <p:sp>
          <p:nvSpPr>
            <p:cNvPr id="37" name="文字方塊 36"/>
            <p:cNvSpPr txBox="1"/>
            <p:nvPr/>
          </p:nvSpPr>
          <p:spPr>
            <a:xfrm>
              <a:off x="6491537" y="151128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6194828" y="312326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40766" y="46535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042043" y="4619688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836275" y="1511285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9549533" y="1440348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742120" y="3275294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f7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8318359" y="4797256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581464" y="3231984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87104" y="298193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233044" y="4886966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7470994" y="540711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8759525" y="4675775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9562433" y="261592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523287" y="1909917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9960307" y="3740029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0227773" y="4670278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f17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06071" y="363245"/>
            <a:ext cx="5082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Schematic food web of the (simplified)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38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/>
          <p:cNvGrpSpPr/>
          <p:nvPr/>
        </p:nvGrpSpPr>
        <p:grpSpPr>
          <a:xfrm>
            <a:off x="5393554" y="344791"/>
            <a:ext cx="6268826" cy="6132135"/>
            <a:chOff x="5393554" y="344791"/>
            <a:chExt cx="6268826" cy="6132135"/>
          </a:xfrm>
        </p:grpSpPr>
        <p:grpSp>
          <p:nvGrpSpPr>
            <p:cNvPr id="69" name="群組 68"/>
            <p:cNvGrpSpPr/>
            <p:nvPr/>
          </p:nvGrpSpPr>
          <p:grpSpPr>
            <a:xfrm>
              <a:off x="5393554" y="344791"/>
              <a:ext cx="6268826" cy="6132135"/>
              <a:chOff x="3478490" y="301659"/>
              <a:chExt cx="6268826" cy="613213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78490" y="301659"/>
                <a:ext cx="6268826" cy="613213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8490" y="1913641"/>
                <a:ext cx="6268826" cy="45201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6" name="流程圖: 替代程序 5"/>
              <p:cNvSpPr/>
              <p:nvPr/>
            </p:nvSpPr>
            <p:spPr>
              <a:xfrm>
                <a:off x="5939662" y="786526"/>
                <a:ext cx="11312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/>
                  <a:t>doc_w</a:t>
                </a:r>
                <a:endParaRPr lang="zh-TW" altLang="en-US" sz="2000" dirty="0"/>
              </a:p>
            </p:txBody>
          </p:sp>
          <p:sp>
            <p:nvSpPr>
              <p:cNvPr id="7" name="流程圖: 替代程序 6"/>
              <p:cNvSpPr/>
              <p:nvPr/>
            </p:nvSpPr>
            <p:spPr>
              <a:xfrm>
                <a:off x="7964896" y="781078"/>
                <a:ext cx="103296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/>
                  <a:t>d</a:t>
                </a:r>
                <a:r>
                  <a:rPr lang="en-US" altLang="zh-TW" sz="2000" dirty="0" err="1" smtClean="0"/>
                  <a:t>ic_w</a:t>
                </a:r>
                <a:endParaRPr lang="zh-TW" altLang="en-US" sz="2000" dirty="0"/>
              </a:p>
            </p:txBody>
          </p:sp>
          <p:sp>
            <p:nvSpPr>
              <p:cNvPr id="8" name="流程圖: 替代程序 7"/>
              <p:cNvSpPr/>
              <p:nvPr/>
            </p:nvSpPr>
            <p:spPr>
              <a:xfrm>
                <a:off x="4096093" y="781079"/>
                <a:ext cx="949604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/>
                  <a:t>d</a:t>
                </a:r>
                <a:r>
                  <a:rPr lang="en-US" altLang="zh-TW" sz="2000" dirty="0" smtClean="0"/>
                  <a:t>et_w</a:t>
                </a:r>
                <a:endParaRPr lang="zh-TW" altLang="en-US" sz="2000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170697" y="2153207"/>
                <a:ext cx="892998" cy="89299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det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4137055" y="3677650"/>
                <a:ext cx="926640" cy="92664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doc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4202548" y="5212265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bac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544359" y="3654179"/>
                <a:ext cx="950110" cy="95011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nem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525719" y="5212264"/>
                <a:ext cx="931836" cy="9318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ysClr val="windowText" lastClr="000000"/>
                    </a:solidFill>
                  </a:rPr>
                  <a:t>mac</a:t>
                </a:r>
                <a:endParaRPr lang="zh-TW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流程圖: 替代程序 13"/>
              <p:cNvSpPr/>
              <p:nvPr/>
            </p:nvSpPr>
            <p:spPr>
              <a:xfrm>
                <a:off x="8464595" y="3847143"/>
                <a:ext cx="843148" cy="653143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/>
                  <a:t>exp</a:t>
                </a:r>
                <a:endParaRPr lang="zh-TW" altLang="en-US" sz="2000" dirty="0"/>
              </a:p>
            </p:txBody>
          </p:sp>
          <p:cxnSp>
            <p:nvCxnSpPr>
              <p:cNvPr id="16" name="直線單箭頭接點 15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4600375" y="3046205"/>
                <a:ext cx="16821" cy="63144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4718649" y="4604289"/>
                <a:ext cx="17253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5134384" y="5678182"/>
                <a:ext cx="1391335" cy="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1" idx="7"/>
              </p:cNvCxnSpPr>
              <p:nvPr/>
            </p:nvCxnSpPr>
            <p:spPr>
              <a:xfrm flipV="1">
                <a:off x="4997920" y="4173715"/>
                <a:ext cx="1644381" cy="11750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12" idx="4"/>
                <a:endCxn id="13" idx="0"/>
              </p:cNvCxnSpPr>
              <p:nvPr/>
            </p:nvCxnSpPr>
            <p:spPr>
              <a:xfrm flipH="1">
                <a:off x="6991637" y="4604289"/>
                <a:ext cx="27777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endCxn id="6" idx="2"/>
              </p:cNvCxnSpPr>
              <p:nvPr/>
            </p:nvCxnSpPr>
            <p:spPr>
              <a:xfrm flipV="1">
                <a:off x="5073771" y="1439669"/>
                <a:ext cx="1431525" cy="273404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8" idx="2"/>
                <a:endCxn id="9" idx="0"/>
              </p:cNvCxnSpPr>
              <p:nvPr/>
            </p:nvCxnSpPr>
            <p:spPr>
              <a:xfrm>
                <a:off x="4570895" y="1434222"/>
                <a:ext cx="46301" cy="718985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V="1">
                <a:off x="4810489" y="1398308"/>
                <a:ext cx="3409189" cy="3913416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>
                <a:stCxn id="12" idx="0"/>
                <a:endCxn id="7" idx="2"/>
              </p:cNvCxnSpPr>
              <p:nvPr/>
            </p:nvCxnSpPr>
            <p:spPr>
              <a:xfrm flipV="1">
                <a:off x="7019414" y="1434221"/>
                <a:ext cx="1461966" cy="2219958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13" idx="7"/>
              </p:cNvCxnSpPr>
              <p:nvPr/>
            </p:nvCxnSpPr>
            <p:spPr>
              <a:xfrm flipV="1">
                <a:off x="7321091" y="1398308"/>
                <a:ext cx="1523150" cy="3950420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/>
              <p:cNvCxnSpPr>
                <a:stCxn id="12" idx="6"/>
                <a:endCxn id="14" idx="1"/>
              </p:cNvCxnSpPr>
              <p:nvPr/>
            </p:nvCxnSpPr>
            <p:spPr>
              <a:xfrm>
                <a:off x="7494469" y="4129234"/>
                <a:ext cx="970126" cy="44481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13" idx="6"/>
              </p:cNvCxnSpPr>
              <p:nvPr/>
            </p:nvCxnSpPr>
            <p:spPr>
              <a:xfrm flipV="1">
                <a:off x="7457555" y="4401058"/>
                <a:ext cx="1047943" cy="1277124"/>
              </a:xfrm>
              <a:prstGeom prst="straightConnector1">
                <a:avLst/>
              </a:prstGeom>
              <a:ln w="762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2" idx="1"/>
                <a:endCxn id="9" idx="7"/>
              </p:cNvCxnSpPr>
              <p:nvPr/>
            </p:nvCxnSpPr>
            <p:spPr>
              <a:xfrm flipH="1" flipV="1">
                <a:off x="4932918" y="2283984"/>
                <a:ext cx="1750581" cy="15093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5063693" y="2667027"/>
                <a:ext cx="1549209" cy="13992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>
                <a:endCxn id="9" idx="5"/>
              </p:cNvCxnSpPr>
              <p:nvPr/>
            </p:nvCxnSpPr>
            <p:spPr>
              <a:xfrm flipH="1" flipV="1">
                <a:off x="4932918" y="2915428"/>
                <a:ext cx="1835248" cy="236752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>
                <a:off x="4839887" y="3046205"/>
                <a:ext cx="1899126" cy="24682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單箭頭接點 111"/>
            <p:cNvCxnSpPr/>
            <p:nvPr/>
          </p:nvCxnSpPr>
          <p:spPr>
            <a:xfrm>
              <a:off x="6406623" y="4647420"/>
              <a:ext cx="17253" cy="60797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6042043" y="1440348"/>
            <a:ext cx="4983737" cy="4336094"/>
            <a:chOff x="6042043" y="1440348"/>
            <a:chExt cx="4983737" cy="4336094"/>
          </a:xfrm>
        </p:grpSpPr>
        <p:sp>
          <p:nvSpPr>
            <p:cNvPr id="37" name="文字方塊 36"/>
            <p:cNvSpPr txBox="1"/>
            <p:nvPr/>
          </p:nvSpPr>
          <p:spPr>
            <a:xfrm>
              <a:off x="6491537" y="151128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6194828" y="312326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40766" y="46535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042043" y="4619688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836275" y="1511285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9549533" y="1440348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742120" y="3275294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f7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8318359" y="4797256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f8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581464" y="3231984"/>
              <a:ext cx="37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f9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87104" y="298193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233044" y="4886966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7470994" y="540711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8759525" y="4675775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9562433" y="2615920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f14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523287" y="1909917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9960307" y="3740029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0227773" y="4670278"/>
              <a:ext cx="50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f17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06071" y="363245"/>
            <a:ext cx="50823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Schematic food web of the (simplified)</a:t>
            </a:r>
            <a:endParaRPr lang="zh-TW" altLang="en-US" sz="32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82360"/>
              </p:ext>
            </p:extLst>
          </p:nvPr>
        </p:nvGraphicFramePr>
        <p:xfrm>
          <a:off x="121228" y="2133828"/>
          <a:ext cx="5185637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379">
                  <a:extLst>
                    <a:ext uri="{9D8B030D-6E8A-4147-A177-3AD203B41FA5}">
                      <a16:colId xmlns:a16="http://schemas.microsoft.com/office/drawing/2014/main" val="2956442999"/>
                    </a:ext>
                  </a:extLst>
                </a:gridCol>
                <a:gridCol w="1582220">
                  <a:extLst>
                    <a:ext uri="{9D8B030D-6E8A-4147-A177-3AD203B41FA5}">
                      <a16:colId xmlns:a16="http://schemas.microsoft.com/office/drawing/2014/main" val="3816270655"/>
                    </a:ext>
                  </a:extLst>
                </a:gridCol>
                <a:gridCol w="1978038">
                  <a:extLst>
                    <a:ext uri="{9D8B030D-6E8A-4147-A177-3AD203B41FA5}">
                      <a16:colId xmlns:a16="http://schemas.microsoft.com/office/drawing/2014/main" val="13052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Compartment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Standing</a:t>
                      </a:r>
                      <a:r>
                        <a:rPr lang="en-US" altLang="zh-TW" baseline="0" dirty="0" smtClean="0"/>
                        <a:t> stock (</a:t>
                      </a:r>
                      <a:r>
                        <a:rPr lang="en-US" altLang="zh-TW" dirty="0" err="1" smtClean="0"/>
                        <a:t>mgC</a:t>
                      </a:r>
                      <a:r>
                        <a:rPr lang="en-US" altLang="zh-TW" dirty="0" smtClean="0"/>
                        <a:t> m</a:t>
                      </a:r>
                      <a:r>
                        <a:rPr lang="en-US" altLang="zh-TW" baseline="30000" dirty="0" smtClean="0"/>
                        <a:t>-2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Reference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3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Detritus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49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Dissolved organic carbon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4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Bacteria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Meiofauna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Macrobenthos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9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389" t="20247" r="7847" b="10618"/>
          <a:stretch/>
        </p:blipFill>
        <p:spPr>
          <a:xfrm>
            <a:off x="2021692" y="901700"/>
            <a:ext cx="7831115" cy="5461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44750" y="316925"/>
            <a:ext cx="698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Development of a linear inverse model</a:t>
            </a:r>
          </a:p>
        </p:txBody>
      </p:sp>
    </p:spTree>
    <p:extLst>
      <p:ext uri="{BB962C8B-B14F-4D97-AF65-F5344CB8AC3E}">
        <p14:creationId xmlns:p14="http://schemas.microsoft.com/office/powerpoint/2010/main" val="28360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243" y="329128"/>
            <a:ext cx="53997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Development of a linear inverse model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389" t="20247" r="7847" b="55638"/>
          <a:stretch/>
        </p:blipFill>
        <p:spPr>
          <a:xfrm>
            <a:off x="8914" y="1471527"/>
            <a:ext cx="5585607" cy="1358757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5825236" y="329128"/>
            <a:ext cx="6268826" cy="6132135"/>
            <a:chOff x="5393554" y="344791"/>
            <a:chExt cx="6268826" cy="6132135"/>
          </a:xfrm>
        </p:grpSpPr>
        <p:grpSp>
          <p:nvGrpSpPr>
            <p:cNvPr id="5" name="群組 4"/>
            <p:cNvGrpSpPr/>
            <p:nvPr/>
          </p:nvGrpSpPr>
          <p:grpSpPr>
            <a:xfrm>
              <a:off x="5393554" y="344791"/>
              <a:ext cx="6268826" cy="6132135"/>
              <a:chOff x="5393554" y="344791"/>
              <a:chExt cx="6268826" cy="613213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5393554" y="344791"/>
                <a:ext cx="6268826" cy="6132135"/>
                <a:chOff x="3478490" y="301659"/>
                <a:chExt cx="6268826" cy="613213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478490" y="301659"/>
                  <a:ext cx="6268826" cy="613213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478490" y="1913641"/>
                  <a:ext cx="6268826" cy="45201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000"/>
                </a:p>
              </p:txBody>
            </p:sp>
            <p:sp>
              <p:nvSpPr>
                <p:cNvPr id="10" name="流程圖: 替代程序 9"/>
                <p:cNvSpPr/>
                <p:nvPr/>
              </p:nvSpPr>
              <p:spPr>
                <a:xfrm>
                  <a:off x="5939662" y="786526"/>
                  <a:ext cx="1131268" cy="653143"/>
                </a:xfrm>
                <a:prstGeom prst="flowChartAlternateProcess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err="1" smtClean="0"/>
                    <a:t>doc_w</a:t>
                  </a:r>
                  <a:endParaRPr lang="zh-TW" altLang="en-US" sz="2000" dirty="0"/>
                </a:p>
              </p:txBody>
            </p:sp>
            <p:sp>
              <p:nvSpPr>
                <p:cNvPr id="11" name="流程圖: 替代程序 10"/>
                <p:cNvSpPr/>
                <p:nvPr/>
              </p:nvSpPr>
              <p:spPr>
                <a:xfrm>
                  <a:off x="7964896" y="781078"/>
                  <a:ext cx="1032968" cy="653143"/>
                </a:xfrm>
                <a:prstGeom prst="flowChartAlternateProcess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err="1"/>
                    <a:t>d</a:t>
                  </a:r>
                  <a:r>
                    <a:rPr lang="en-US" altLang="zh-TW" sz="2000" dirty="0" err="1" smtClean="0"/>
                    <a:t>ic_w</a:t>
                  </a:r>
                  <a:endParaRPr lang="zh-TW" altLang="en-US" sz="2000" dirty="0"/>
                </a:p>
              </p:txBody>
            </p:sp>
            <p:sp>
              <p:nvSpPr>
                <p:cNvPr id="12" name="流程圖: 替代程序 11"/>
                <p:cNvSpPr/>
                <p:nvPr/>
              </p:nvSpPr>
              <p:spPr>
                <a:xfrm>
                  <a:off x="4096093" y="781079"/>
                  <a:ext cx="949604" cy="653143"/>
                </a:xfrm>
                <a:prstGeom prst="flowChartAlternateProcess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/>
                    <a:t>d</a:t>
                  </a:r>
                  <a:r>
                    <a:rPr lang="en-US" altLang="zh-TW" sz="2000" dirty="0" smtClean="0"/>
                    <a:t>et_w</a:t>
                  </a:r>
                  <a:endParaRPr lang="zh-TW" altLang="en-US" sz="2000" dirty="0"/>
                </a:p>
              </p:txBody>
            </p:sp>
            <p:sp>
              <p:nvSpPr>
                <p:cNvPr id="13" name="橢圓 12"/>
                <p:cNvSpPr/>
                <p:nvPr/>
              </p:nvSpPr>
              <p:spPr>
                <a:xfrm>
                  <a:off x="4170697" y="2153207"/>
                  <a:ext cx="892998" cy="89299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solidFill>
                        <a:sysClr val="windowText" lastClr="000000"/>
                      </a:solidFill>
                    </a:rPr>
                    <a:t>det</a:t>
                  </a:r>
                  <a:endParaRPr lang="zh-TW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橢圓 13"/>
                <p:cNvSpPr/>
                <p:nvPr/>
              </p:nvSpPr>
              <p:spPr>
                <a:xfrm>
                  <a:off x="4137055" y="3677650"/>
                  <a:ext cx="926640" cy="9266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solidFill>
                        <a:sysClr val="windowText" lastClr="000000"/>
                      </a:solidFill>
                    </a:rPr>
                    <a:t>doc</a:t>
                  </a:r>
                  <a:endParaRPr lang="zh-TW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4202548" y="5212265"/>
                  <a:ext cx="931836" cy="93183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solidFill>
                        <a:sysClr val="windowText" lastClr="000000"/>
                      </a:solidFill>
                    </a:rPr>
                    <a:t>bac</a:t>
                  </a:r>
                  <a:endParaRPr lang="zh-TW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6544359" y="3654179"/>
                  <a:ext cx="950110" cy="95011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solidFill>
                        <a:sysClr val="windowText" lastClr="000000"/>
                      </a:solidFill>
                    </a:rPr>
                    <a:t>nem</a:t>
                  </a:r>
                  <a:endParaRPr lang="zh-TW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6525719" y="5212264"/>
                  <a:ext cx="931836" cy="93183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solidFill>
                        <a:sysClr val="windowText" lastClr="000000"/>
                      </a:solidFill>
                    </a:rPr>
                    <a:t>mac</a:t>
                  </a:r>
                  <a:endParaRPr lang="zh-TW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流程圖: 替代程序 17"/>
                <p:cNvSpPr/>
                <p:nvPr/>
              </p:nvSpPr>
              <p:spPr>
                <a:xfrm>
                  <a:off x="8464595" y="3847143"/>
                  <a:ext cx="843148" cy="653143"/>
                </a:xfrm>
                <a:prstGeom prst="flowChartAlternateProcess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/>
                    <a:t>exp</a:t>
                  </a:r>
                  <a:endParaRPr lang="zh-TW" altLang="en-US" sz="2000" dirty="0"/>
                </a:p>
              </p:txBody>
            </p:sp>
            <p:cxnSp>
              <p:nvCxnSpPr>
                <p:cNvPr id="19" name="直線單箭頭接點 18"/>
                <p:cNvCxnSpPr>
                  <a:stCxn id="13" idx="4"/>
                  <a:endCxn id="14" idx="0"/>
                </p:cNvCxnSpPr>
                <p:nvPr/>
              </p:nvCxnSpPr>
              <p:spPr>
                <a:xfrm flipH="1">
                  <a:off x="4600375" y="3046205"/>
                  <a:ext cx="16821" cy="631445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單箭頭接點 19"/>
                <p:cNvCxnSpPr/>
                <p:nvPr/>
              </p:nvCxnSpPr>
              <p:spPr>
                <a:xfrm>
                  <a:off x="4718649" y="4604289"/>
                  <a:ext cx="17253" cy="607975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>
                  <a:stCxn id="15" idx="6"/>
                  <a:endCxn id="17" idx="2"/>
                </p:cNvCxnSpPr>
                <p:nvPr/>
              </p:nvCxnSpPr>
              <p:spPr>
                <a:xfrm flipV="1">
                  <a:off x="5134384" y="5678182"/>
                  <a:ext cx="1391335" cy="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單箭頭接點 21"/>
                <p:cNvCxnSpPr>
                  <a:stCxn id="15" idx="7"/>
                </p:cNvCxnSpPr>
                <p:nvPr/>
              </p:nvCxnSpPr>
              <p:spPr>
                <a:xfrm flipV="1">
                  <a:off x="4997920" y="4173715"/>
                  <a:ext cx="1644381" cy="117501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>
                  <a:stCxn id="16" idx="4"/>
                  <a:endCxn id="17" idx="0"/>
                </p:cNvCxnSpPr>
                <p:nvPr/>
              </p:nvCxnSpPr>
              <p:spPr>
                <a:xfrm flipH="1">
                  <a:off x="6991637" y="4604289"/>
                  <a:ext cx="27777" cy="607975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/>
                <p:cNvCxnSpPr>
                  <a:endCxn id="10" idx="2"/>
                </p:cNvCxnSpPr>
                <p:nvPr/>
              </p:nvCxnSpPr>
              <p:spPr>
                <a:xfrm flipV="1">
                  <a:off x="5073771" y="1439669"/>
                  <a:ext cx="1431525" cy="2734046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單箭頭接點 24"/>
                <p:cNvCxnSpPr>
                  <a:stCxn id="12" idx="2"/>
                  <a:endCxn id="13" idx="0"/>
                </p:cNvCxnSpPr>
                <p:nvPr/>
              </p:nvCxnSpPr>
              <p:spPr>
                <a:xfrm>
                  <a:off x="4570895" y="1434222"/>
                  <a:ext cx="46301" cy="718985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/>
                <p:cNvCxnSpPr/>
                <p:nvPr/>
              </p:nvCxnSpPr>
              <p:spPr>
                <a:xfrm flipV="1">
                  <a:off x="4810489" y="1398308"/>
                  <a:ext cx="3409189" cy="3913416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單箭頭接點 26"/>
                <p:cNvCxnSpPr>
                  <a:stCxn id="16" idx="0"/>
                  <a:endCxn id="11" idx="2"/>
                </p:cNvCxnSpPr>
                <p:nvPr/>
              </p:nvCxnSpPr>
              <p:spPr>
                <a:xfrm flipV="1">
                  <a:off x="7019414" y="1434221"/>
                  <a:ext cx="1461966" cy="2219958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單箭頭接點 27"/>
                <p:cNvCxnSpPr>
                  <a:stCxn id="17" idx="7"/>
                </p:cNvCxnSpPr>
                <p:nvPr/>
              </p:nvCxnSpPr>
              <p:spPr>
                <a:xfrm flipV="1">
                  <a:off x="7321091" y="1398308"/>
                  <a:ext cx="1523150" cy="3950420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7494469" y="4129234"/>
                  <a:ext cx="970126" cy="44481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單箭頭接點 29"/>
                <p:cNvCxnSpPr>
                  <a:stCxn id="17" idx="6"/>
                </p:cNvCxnSpPr>
                <p:nvPr/>
              </p:nvCxnSpPr>
              <p:spPr>
                <a:xfrm flipV="1">
                  <a:off x="7457555" y="4401058"/>
                  <a:ext cx="1047943" cy="1277124"/>
                </a:xfrm>
                <a:prstGeom prst="straightConnector1">
                  <a:avLst/>
                </a:prstGeom>
                <a:ln w="76200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單箭頭接點 30"/>
                <p:cNvCxnSpPr>
                  <a:stCxn id="16" idx="1"/>
                  <a:endCxn id="13" idx="7"/>
                </p:cNvCxnSpPr>
                <p:nvPr/>
              </p:nvCxnSpPr>
              <p:spPr>
                <a:xfrm flipH="1" flipV="1">
                  <a:off x="4932918" y="2283984"/>
                  <a:ext cx="1750581" cy="1509335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/>
                <p:nvPr/>
              </p:nvCxnSpPr>
              <p:spPr>
                <a:xfrm>
                  <a:off x="5063693" y="2667027"/>
                  <a:ext cx="1549209" cy="139920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endCxn id="13" idx="5"/>
                </p:cNvCxnSpPr>
                <p:nvPr/>
              </p:nvCxnSpPr>
              <p:spPr>
                <a:xfrm flipH="1" flipV="1">
                  <a:off x="4932918" y="2915428"/>
                  <a:ext cx="1835248" cy="2367526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/>
                <p:cNvCxnSpPr/>
                <p:nvPr/>
              </p:nvCxnSpPr>
              <p:spPr>
                <a:xfrm>
                  <a:off x="4839887" y="3046205"/>
                  <a:ext cx="1899126" cy="246820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線單箭頭接點 6"/>
              <p:cNvCxnSpPr/>
              <p:nvPr/>
            </p:nvCxnSpPr>
            <p:spPr>
              <a:xfrm>
                <a:off x="6406623" y="4647420"/>
                <a:ext cx="17253" cy="60797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/>
            <p:cNvGrpSpPr/>
            <p:nvPr/>
          </p:nvGrpSpPr>
          <p:grpSpPr>
            <a:xfrm>
              <a:off x="6042043" y="1440348"/>
              <a:ext cx="4983737" cy="4336094"/>
              <a:chOff x="6042043" y="1440348"/>
              <a:chExt cx="4983737" cy="4336094"/>
            </a:xfrm>
          </p:grpSpPr>
          <p:sp>
            <p:nvSpPr>
              <p:cNvPr id="36" name="文字方塊 35"/>
              <p:cNvSpPr txBox="1"/>
              <p:nvPr/>
            </p:nvSpPr>
            <p:spPr>
              <a:xfrm>
                <a:off x="6491537" y="151128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6194828" y="3123267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6540766" y="46535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6042043" y="4619688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7836275" y="1511285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9549533" y="1440348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f6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6742120" y="3275294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f7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8318359" y="4797256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f8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7581464" y="3231984"/>
                <a:ext cx="37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f9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7787104" y="2981930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7233044" y="4886966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7470994" y="5407110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f12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8759525" y="4675775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f13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9562433" y="2615920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f14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0523287" y="1909917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f15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9960307" y="3740029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f16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0227773" y="4670278"/>
                <a:ext cx="50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f17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91314" y="2813089"/>
                <a:ext cx="454015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8+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10−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4" y="2813089"/>
                <a:ext cx="454015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191314" y="3538457"/>
                <a:ext cx="337643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4" y="3538457"/>
                <a:ext cx="3376437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91037" y="4317498"/>
                <a:ext cx="416030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𝑏𝑎𝑐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6−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11−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7" y="4317498"/>
                <a:ext cx="4160306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91037" y="5055969"/>
                <a:ext cx="515404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𝑛𝑒𝑚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9+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11−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10−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13−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14−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7" y="5055969"/>
                <a:ext cx="5154040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91037" y="5781337"/>
                <a:ext cx="501631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𝑚𝑎𝑐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12+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13−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8−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15−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7" y="5781337"/>
                <a:ext cx="5016310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98372" y="6461263"/>
            <a:ext cx="5068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All mass balances are assumed to be in steady state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152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243" y="329128"/>
            <a:ext cx="53997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/>
              <a:t>Development of a linear inverse model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389" t="20247" r="7847" b="55638"/>
          <a:stretch/>
        </p:blipFill>
        <p:spPr>
          <a:xfrm>
            <a:off x="8914" y="1471527"/>
            <a:ext cx="5585607" cy="1358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663763" y="197484"/>
                <a:ext cx="3089820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num>
                        <m:den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8+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10−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7−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1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200" b="0" dirty="0" smtClean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63" y="197484"/>
                <a:ext cx="3089820" cy="442942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663763" y="675005"/>
                <a:ext cx="2313005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</m:num>
                        <m:den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sz="1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200" b="0" dirty="0" smtClean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63" y="675005"/>
                <a:ext cx="2313005" cy="442942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663763" y="1207310"/>
                <a:ext cx="2833403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𝑏𝑎𝑐</m:t>
                          </m:r>
                        </m:num>
                        <m:den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6−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11−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TW" sz="1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200" b="0" dirty="0" smtClean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63" y="1207310"/>
                <a:ext cx="2833403" cy="442942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663763" y="1735996"/>
                <a:ext cx="3494225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𝑛𝑒𝑚</m:t>
                          </m:r>
                        </m:num>
                        <m:den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9+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11−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10−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13−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14−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TW" sz="1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200" b="0" dirty="0" smtClean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63" y="1735996"/>
                <a:ext cx="3494225" cy="442942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663763" y="2254493"/>
                <a:ext cx="3401893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𝑚𝑎𝑐</m:t>
                          </m:r>
                        </m:num>
                        <m:den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12+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13−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8−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15−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altLang="zh-TW" sz="1200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200" b="0" dirty="0" smtClean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63" y="2254493"/>
                <a:ext cx="3401893" cy="442942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03642" y="6390334"/>
            <a:ext cx="5396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All mass balances are assumed to be in steady state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(i.e. b=0)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67957" y="1776523"/>
                <a:ext cx="10516318" cy="4819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eqAr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TW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−1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TW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TW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−1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eqAr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7" y="1776523"/>
                <a:ext cx="10516318" cy="4819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 flipH="1">
            <a:off x="9632690" y="1735996"/>
            <a:ext cx="635433" cy="4860116"/>
          </a:xfrm>
          <a:prstGeom prst="rect">
            <a:avLst/>
          </a:prstGeom>
          <a:solidFill>
            <a:schemeClr val="accent4">
              <a:alpha val="2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04675" y="3422708"/>
            <a:ext cx="8858775" cy="1493241"/>
          </a:xfrm>
          <a:prstGeom prst="rect">
            <a:avLst/>
          </a:prstGeom>
          <a:solidFill>
            <a:schemeClr val="accent6">
              <a:alpha val="2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4869024" y="29838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</a:rPr>
              <a:t>A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91548" y="1223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/>
                </a:solidFill>
              </a:rPr>
              <a:t>x</a:t>
            </a:r>
            <a:endParaRPr lang="zh-TW" altLang="en-US" sz="2400" dirty="0">
              <a:solidFill>
                <a:schemeClr val="accent4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0454187" y="35266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78454" y="3988287"/>
            <a:ext cx="322303" cy="39877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>
            <a:off x="7208673" y="2697435"/>
            <a:ext cx="0" cy="649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594521" y="197484"/>
            <a:ext cx="3563467" cy="24999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4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409</Words>
  <Application>Microsoft Office PowerPoint</Application>
  <PresentationFormat>寬螢幕</PresentationFormat>
  <Paragraphs>138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2021-09-01T07:54:39Z</dcterms:created>
  <dcterms:modified xsi:type="dcterms:W3CDTF">2021-09-03T08:43:41Z</dcterms:modified>
</cp:coreProperties>
</file>