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90" r:id="rId8"/>
    <p:sldId id="291" r:id="rId9"/>
    <p:sldId id="292" r:id="rId10"/>
    <p:sldId id="330" r:id="rId11"/>
    <p:sldId id="331" r:id="rId12"/>
    <p:sldId id="332" r:id="rId13"/>
    <p:sldId id="333" r:id="rId14"/>
    <p:sldId id="334" r:id="rId15"/>
    <p:sldId id="335" r:id="rId16"/>
    <p:sldId id="336"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981815-7C9E-4B63-88D1-A6BBEE064C2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C923D80-AE69-4A2E-957F-191EDF1ED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764597D-5036-4891-B162-301100C9F743}"/>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5" name="頁尾版面配置區 4">
            <a:extLst>
              <a:ext uri="{FF2B5EF4-FFF2-40B4-BE49-F238E27FC236}">
                <a16:creationId xmlns:a16="http://schemas.microsoft.com/office/drawing/2014/main" id="{BD23550B-11CA-443F-9839-5E4DBAA1E9A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11366B-472A-4450-8D8D-C9751162E455}"/>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2646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3F3D0E-FBD9-42CD-ADCB-868975523E7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30CBB75-DEFB-46A8-A6F7-1AE37D61D66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1702164-EB4C-4C62-957A-BE1FACEE7324}"/>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5" name="頁尾版面配置區 4">
            <a:extLst>
              <a:ext uri="{FF2B5EF4-FFF2-40B4-BE49-F238E27FC236}">
                <a16:creationId xmlns:a16="http://schemas.microsoft.com/office/drawing/2014/main" id="{C8660EB6-3C46-489B-9F93-CA05A6DB81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D265BF5-AAEE-482C-A528-3E958B1DB09B}"/>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108574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7A7F26D-6520-477C-84DC-DAC17620B6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0F4DBC9-B3E1-428D-8C68-D07400D1BC8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4B95296-2B36-48DF-BA03-3A2D5DB72E90}"/>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5" name="頁尾版面配置區 4">
            <a:extLst>
              <a:ext uri="{FF2B5EF4-FFF2-40B4-BE49-F238E27FC236}">
                <a16:creationId xmlns:a16="http://schemas.microsoft.com/office/drawing/2014/main" id="{DCDF9390-D9C3-4530-8DC6-7D150CFAE2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0273F79-44DF-4B19-A8C1-C7C99CC989FC}"/>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6024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766233" y="304801"/>
            <a:ext cx="10668000" cy="1216025"/>
          </a:xfrm>
        </p:spPr>
        <p:txBody>
          <a:bodyPr/>
          <a:lstStyle/>
          <a:p>
            <a:r>
              <a:rPr lang="zh-TW" altLang="en-US"/>
              <a:t>按一下以編輯母片標題樣式</a:t>
            </a:r>
          </a:p>
        </p:txBody>
      </p:sp>
      <p:sp>
        <p:nvSpPr>
          <p:cNvPr id="3" name="表格版面配置區 2"/>
          <p:cNvSpPr>
            <a:spLocks noGrp="1"/>
          </p:cNvSpPr>
          <p:nvPr>
            <p:ph type="tbl" idx="1"/>
          </p:nvPr>
        </p:nvSpPr>
        <p:spPr>
          <a:xfrm>
            <a:off x="755651" y="1752600"/>
            <a:ext cx="10668000" cy="4267200"/>
          </a:xfrm>
        </p:spPr>
        <p:txBody>
          <a:bodyPr/>
          <a:lstStyle/>
          <a:p>
            <a:pPr lvl="0"/>
            <a:endParaRPr lang="zh-TW" altLang="en-US" noProof="0"/>
          </a:p>
        </p:txBody>
      </p:sp>
      <p:sp>
        <p:nvSpPr>
          <p:cNvPr id="4" name="Rectangle 6">
            <a:extLst>
              <a:ext uri="{FF2B5EF4-FFF2-40B4-BE49-F238E27FC236}">
                <a16:creationId xmlns:a16="http://schemas.microsoft.com/office/drawing/2014/main" id="{7CEBFEF0-A737-4AF1-84BB-F53F19CA3734}"/>
              </a:ext>
            </a:extLst>
          </p:cNvPr>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fld id="{3EA3FAF3-115D-4C65-9326-E2C291FF9A1F}" type="datetime1">
              <a:rPr lang="zh-TW" altLang="en-US"/>
              <a:pPr>
                <a:defRPr/>
              </a:pPr>
              <a:t>2019/10/25</a:t>
            </a:fld>
            <a:endParaRPr lang="en-US" altLang="zh-TW"/>
          </a:p>
        </p:txBody>
      </p:sp>
      <p:sp>
        <p:nvSpPr>
          <p:cNvPr id="5" name="Rectangle 7">
            <a:extLst>
              <a:ext uri="{FF2B5EF4-FFF2-40B4-BE49-F238E27FC236}">
                <a16:creationId xmlns:a16="http://schemas.microsoft.com/office/drawing/2014/main" id="{5F8BC321-BF93-42EF-964F-78B42B691AC9}"/>
              </a:ext>
            </a:extLst>
          </p:cNvPr>
          <p:cNvSpPr>
            <a:spLocks noGrp="1" noChangeArrowheads="1"/>
          </p:cNvSpPr>
          <p:nvPr>
            <p:ph type="ftr" sz="quarter" idx="11"/>
          </p:nvPr>
        </p:nvSpPr>
        <p:spPr/>
        <p:txBody>
          <a:bodyPr/>
          <a:lstStyle>
            <a:lvl1pPr>
              <a:defRPr/>
            </a:lvl1pPr>
          </a:lstStyle>
          <a:p>
            <a:pPr>
              <a:defRPr/>
            </a:pPr>
            <a:r>
              <a:rPr lang="zh-TW" altLang="en-US"/>
              <a:t>林鼎然  製作</a:t>
            </a:r>
            <a:endParaRPr lang="en-US" altLang="zh-TW"/>
          </a:p>
        </p:txBody>
      </p:sp>
      <p:sp>
        <p:nvSpPr>
          <p:cNvPr id="6" name="Rectangle 8">
            <a:extLst>
              <a:ext uri="{FF2B5EF4-FFF2-40B4-BE49-F238E27FC236}">
                <a16:creationId xmlns:a16="http://schemas.microsoft.com/office/drawing/2014/main" id="{73D8B241-814D-44BF-BD93-D8A0EAC16AB3}"/>
              </a:ext>
            </a:extLst>
          </p:cNvPr>
          <p:cNvSpPr>
            <a:spLocks noGrp="1" noChangeArrowheads="1"/>
          </p:cNvSpPr>
          <p:nvPr>
            <p:ph type="sldNum" sz="quarter" idx="12"/>
          </p:nvPr>
        </p:nvSpPr>
        <p:spPr/>
        <p:txBody>
          <a:bodyPr/>
          <a:lstStyle>
            <a:lvl1pPr>
              <a:defRPr/>
            </a:lvl1pPr>
          </a:lstStyle>
          <a:p>
            <a:pPr>
              <a:defRPr/>
            </a:pPr>
            <a:fld id="{C9D5FF95-4322-4270-AAC5-142C3A3DB53A}" type="slidenum">
              <a:rPr lang="zh-TW" altLang="en-US"/>
              <a:pPr>
                <a:defRPr/>
              </a:pPr>
              <a:t>‹#›</a:t>
            </a:fld>
            <a:endParaRPr lang="en-US" altLang="zh-TW"/>
          </a:p>
        </p:txBody>
      </p:sp>
    </p:spTree>
    <p:extLst>
      <p:ext uri="{BB962C8B-B14F-4D97-AF65-F5344CB8AC3E}">
        <p14:creationId xmlns:p14="http://schemas.microsoft.com/office/powerpoint/2010/main" val="316917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7DE60B-C218-4392-B549-D1ABE0E481D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25999F-CF41-4AED-A5FA-1E7ECB0134E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76241F4-5A88-41C4-BDAB-043C8D1B8205}"/>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5" name="頁尾版面配置區 4">
            <a:extLst>
              <a:ext uri="{FF2B5EF4-FFF2-40B4-BE49-F238E27FC236}">
                <a16:creationId xmlns:a16="http://schemas.microsoft.com/office/drawing/2014/main" id="{AF08C8C6-C089-4526-9A6F-D246BFF150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8F60A41-DC64-4D79-8834-FE96FBB3204E}"/>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269971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09C844-D720-4F12-8597-111BCDB34A3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69F4572-A985-4D2F-B3FC-7774A4047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3002005-2737-4877-AB2B-30FD70795F4F}"/>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5" name="頁尾版面配置區 4">
            <a:extLst>
              <a:ext uri="{FF2B5EF4-FFF2-40B4-BE49-F238E27FC236}">
                <a16:creationId xmlns:a16="http://schemas.microsoft.com/office/drawing/2014/main" id="{98C43B1C-70EC-40DA-AD69-0EF7579621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EEA7199-CC58-400F-8890-FF5B881BF3CC}"/>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181810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E04F53-CB43-41BB-ADF4-B26058EF545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B89C9CA-9AB2-4E7A-B073-32CD50F62C3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C84F210-7BAF-43C4-BE15-9B58095F74F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819FB75-48DA-46B5-B302-1144B75C6A3C}"/>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6" name="頁尾版面配置區 5">
            <a:extLst>
              <a:ext uri="{FF2B5EF4-FFF2-40B4-BE49-F238E27FC236}">
                <a16:creationId xmlns:a16="http://schemas.microsoft.com/office/drawing/2014/main" id="{E5EF0CE5-D5AC-4AF0-BBF7-3AC808977D1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A23D048-A0D8-433D-AD03-C61055B1237C}"/>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165954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98CCA8-3A68-4A8C-8538-5B3F6850657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2CD36A1-166D-4EB9-9DF3-C000394AC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7F66A57-E5FD-4830-B740-B4FE9A54EB7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6E38966-BA1C-4AA8-A1C1-2D84C5CE25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58ED302-88CD-47BD-A021-D881B8B7AE5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E6AF688-9553-4BE4-BA2E-CCDBCD6D249D}"/>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8" name="頁尾版面配置區 7">
            <a:extLst>
              <a:ext uri="{FF2B5EF4-FFF2-40B4-BE49-F238E27FC236}">
                <a16:creationId xmlns:a16="http://schemas.microsoft.com/office/drawing/2014/main" id="{D918B086-3A88-4598-8033-C7D49030E86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678B815-225C-4D5D-A58F-650F411B89AE}"/>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61408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DBC9B7-2657-4B55-9FD1-841577960B0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A08B16B-43BE-464C-B359-C42E5F57A17F}"/>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4" name="頁尾版面配置區 3">
            <a:extLst>
              <a:ext uri="{FF2B5EF4-FFF2-40B4-BE49-F238E27FC236}">
                <a16:creationId xmlns:a16="http://schemas.microsoft.com/office/drawing/2014/main" id="{354E022F-6504-4063-9307-1B35D8F144D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DCE55FA-1B3F-4393-9D9F-0FD6564E7FEE}"/>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403182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AC903E3-606B-4420-BA23-5BF07AC9ED41}"/>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3" name="頁尾版面配置區 2">
            <a:extLst>
              <a:ext uri="{FF2B5EF4-FFF2-40B4-BE49-F238E27FC236}">
                <a16:creationId xmlns:a16="http://schemas.microsoft.com/office/drawing/2014/main" id="{FD37A9C8-000C-4CC3-A7BC-0DB8E81BED4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54C987E-704B-4AA7-AD98-7C5E388B90B9}"/>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215643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B4B563-AD74-4789-95C9-AFF11F093B9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047F644-0013-4351-892B-BD4967C7B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7F56851-C819-4B07-9C4A-B0D6D3062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F1DE42F-AD0C-48BB-B962-D76D13222B75}"/>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6" name="頁尾版面配置區 5">
            <a:extLst>
              <a:ext uri="{FF2B5EF4-FFF2-40B4-BE49-F238E27FC236}">
                <a16:creationId xmlns:a16="http://schemas.microsoft.com/office/drawing/2014/main" id="{B00A55F9-BBD0-44BA-9F57-2D44588C5F4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FA36E4A-5B8E-4838-8517-568D083AA336}"/>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51966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7C040-1A94-4ECA-A88F-6475D8A416F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F0D49BD-727D-4F67-A69A-7B391E3065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BB5FB07-0823-4A99-AEC7-9FA6CFEF1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C5F6693-0168-4EC2-A84B-659E7845137D}"/>
              </a:ext>
            </a:extLst>
          </p:cNvPr>
          <p:cNvSpPr>
            <a:spLocks noGrp="1"/>
          </p:cNvSpPr>
          <p:nvPr>
            <p:ph type="dt" sz="half" idx="10"/>
          </p:nvPr>
        </p:nvSpPr>
        <p:spPr/>
        <p:txBody>
          <a:bodyPr/>
          <a:lstStyle/>
          <a:p>
            <a:fld id="{CA18259A-F994-4F45-B6FA-FD0DBB33178D}" type="datetimeFigureOut">
              <a:rPr lang="zh-TW" altLang="en-US" smtClean="0"/>
              <a:t>2019/10/25</a:t>
            </a:fld>
            <a:endParaRPr lang="zh-TW" altLang="en-US"/>
          </a:p>
        </p:txBody>
      </p:sp>
      <p:sp>
        <p:nvSpPr>
          <p:cNvPr id="6" name="頁尾版面配置區 5">
            <a:extLst>
              <a:ext uri="{FF2B5EF4-FFF2-40B4-BE49-F238E27FC236}">
                <a16:creationId xmlns:a16="http://schemas.microsoft.com/office/drawing/2014/main" id="{4BEEFB5A-DF57-41EB-A6FF-1CF06C900B1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6016E28-630A-4748-A04E-F4B0C8A7F205}"/>
              </a:ext>
            </a:extLst>
          </p:cNvPr>
          <p:cNvSpPr>
            <a:spLocks noGrp="1"/>
          </p:cNvSpPr>
          <p:nvPr>
            <p:ph type="sldNum" sz="quarter" idx="12"/>
          </p:nvPr>
        </p:nvSpPr>
        <p:spPr/>
        <p:txBody>
          <a:body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199732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C99265F-2975-4173-896B-3181701E8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C1C2964-48EA-46C1-8545-F65C085E7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DB2226C-9FAF-4E44-9CDC-FDD3BBD6F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8259A-F994-4F45-B6FA-FD0DBB33178D}" type="datetimeFigureOut">
              <a:rPr lang="zh-TW" altLang="en-US" smtClean="0"/>
              <a:t>2019/10/25</a:t>
            </a:fld>
            <a:endParaRPr lang="zh-TW" altLang="en-US"/>
          </a:p>
        </p:txBody>
      </p:sp>
      <p:sp>
        <p:nvSpPr>
          <p:cNvPr id="5" name="頁尾版面配置區 4">
            <a:extLst>
              <a:ext uri="{FF2B5EF4-FFF2-40B4-BE49-F238E27FC236}">
                <a16:creationId xmlns:a16="http://schemas.microsoft.com/office/drawing/2014/main" id="{7566388A-0996-4EC7-8361-0A190AF43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6D1A62A-AE42-4547-A005-6F9F5F774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E4A0E-2702-4DDD-A6AC-1C7718D541FC}" type="slidenum">
              <a:rPr lang="zh-TW" altLang="en-US" smtClean="0"/>
              <a:t>‹#›</a:t>
            </a:fld>
            <a:endParaRPr lang="zh-TW" altLang="en-US"/>
          </a:p>
        </p:txBody>
      </p:sp>
    </p:spTree>
    <p:extLst>
      <p:ext uri="{BB962C8B-B14F-4D97-AF65-F5344CB8AC3E}">
        <p14:creationId xmlns:p14="http://schemas.microsoft.com/office/powerpoint/2010/main" val="214768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7C83C9E-C5CA-4F84-BE73-EB59B42EF5DC}"/>
              </a:ext>
            </a:extLst>
          </p:cNvPr>
          <p:cNvSpPr>
            <a:spLocks noGrp="1"/>
          </p:cNvSpPr>
          <p:nvPr>
            <p:ph idx="1"/>
          </p:nvPr>
        </p:nvSpPr>
        <p:spPr>
          <a:xfrm>
            <a:off x="838200" y="581025"/>
            <a:ext cx="10515600" cy="5595938"/>
          </a:xfrm>
        </p:spPr>
        <p:txBody>
          <a:bodyPr>
            <a:normAutofit fontScale="92500" lnSpcReduction="10000"/>
          </a:bodyPr>
          <a:lstStyle/>
          <a:p>
            <a:pPr marL="469900" lvl="1" indent="-469900">
              <a:buFont typeface="Wingdings" panose="05000000000000000000" pitchFamily="2" charset="2"/>
              <a:buChar char="o"/>
            </a:pPr>
            <a:r>
              <a:rPr lang="en-US" altLang="zh-TW" dirty="0"/>
              <a:t>x=[50:-0.5:1];</a:t>
            </a:r>
            <a:r>
              <a:rPr lang="zh-TW" altLang="en-US" dirty="0"/>
              <a:t>   向量</a:t>
            </a:r>
            <a:endParaRPr lang="en-US" altLang="zh-TW" dirty="0"/>
          </a:p>
          <a:p>
            <a:pPr lvl="1"/>
            <a:r>
              <a:rPr lang="en-US" altLang="zh-TW" dirty="0"/>
              <a:t>a=[1 2 3 4];</a:t>
            </a:r>
          </a:p>
          <a:p>
            <a:pPr lvl="1"/>
            <a:r>
              <a:rPr lang="en-US" altLang="zh-TW" dirty="0"/>
              <a:t>b=[1:4];</a:t>
            </a:r>
          </a:p>
          <a:p>
            <a:pPr marL="469900" lvl="1" indent="-469900">
              <a:buFont typeface="Wingdings" panose="05000000000000000000" pitchFamily="2" charset="2"/>
              <a:buChar char="o"/>
            </a:pPr>
            <a:r>
              <a:rPr lang="pt-BR" altLang="zh-TW" dirty="0"/>
              <a:t>length(x);</a:t>
            </a:r>
          </a:p>
          <a:p>
            <a:pPr marL="469900" lvl="1" indent="-469900">
              <a:buFont typeface="Wingdings" panose="05000000000000000000" pitchFamily="2" charset="2"/>
              <a:buChar char="o"/>
            </a:pPr>
            <a:r>
              <a:rPr lang="pt-BR" altLang="zh-TW" dirty="0"/>
              <a:t>size(x);</a:t>
            </a:r>
          </a:p>
          <a:p>
            <a:r>
              <a:rPr lang="en-US" altLang="zh-TW" sz="3200" dirty="0"/>
              <a:t>y = mean(x)	</a:t>
            </a:r>
            <a:r>
              <a:rPr lang="en-US" altLang="zh-TW" sz="3200" dirty="0">
                <a:sym typeface="Wingdings" panose="05000000000000000000" pitchFamily="2" charset="2"/>
              </a:rPr>
              <a:t></a:t>
            </a:r>
            <a:r>
              <a:rPr lang="en-US" altLang="zh-TW" sz="3200" dirty="0"/>
              <a:t> </a:t>
            </a:r>
            <a:r>
              <a:rPr lang="zh-TW" altLang="en-US" sz="3200" dirty="0"/>
              <a:t>向量 </a:t>
            </a:r>
            <a:r>
              <a:rPr lang="en-US" altLang="zh-TW" sz="3200" dirty="0"/>
              <a:t>x </a:t>
            </a:r>
            <a:r>
              <a:rPr lang="zh-TW" altLang="en-US" sz="3200" dirty="0"/>
              <a:t>的平均值</a:t>
            </a:r>
          </a:p>
          <a:p>
            <a:r>
              <a:rPr lang="en-US" altLang="zh-TW" sz="3200" dirty="0"/>
              <a:t>y = sum(x)  	</a:t>
            </a:r>
            <a:r>
              <a:rPr lang="en-US" altLang="zh-TW" sz="3200" dirty="0">
                <a:sym typeface="Wingdings" panose="05000000000000000000" pitchFamily="2" charset="2"/>
              </a:rPr>
              <a:t></a:t>
            </a:r>
            <a:r>
              <a:rPr lang="en-US" altLang="zh-TW" sz="3200" dirty="0"/>
              <a:t> </a:t>
            </a:r>
            <a:r>
              <a:rPr lang="zh-TW" altLang="en-US" sz="3200" dirty="0"/>
              <a:t>向量 </a:t>
            </a:r>
            <a:r>
              <a:rPr lang="en-US" altLang="zh-TW" sz="3200" dirty="0"/>
              <a:t>x </a:t>
            </a:r>
            <a:r>
              <a:rPr lang="zh-TW" altLang="en-US" sz="3200" dirty="0"/>
              <a:t>的總和</a:t>
            </a:r>
          </a:p>
          <a:p>
            <a:r>
              <a:rPr lang="en-US" altLang="zh-TW" sz="3200" dirty="0"/>
              <a:t>y = var(x)  	</a:t>
            </a:r>
            <a:r>
              <a:rPr lang="en-US" altLang="zh-TW" sz="3200" dirty="0">
                <a:sym typeface="Wingdings" panose="05000000000000000000" pitchFamily="2" charset="2"/>
              </a:rPr>
              <a:t></a:t>
            </a:r>
            <a:r>
              <a:rPr lang="en-US" altLang="zh-TW" sz="3200" dirty="0"/>
              <a:t> </a:t>
            </a:r>
            <a:r>
              <a:rPr lang="zh-TW" altLang="en-US" sz="3200" dirty="0"/>
              <a:t>向量 </a:t>
            </a:r>
            <a:r>
              <a:rPr lang="en-US" altLang="zh-TW" sz="3200" dirty="0"/>
              <a:t>x </a:t>
            </a:r>
            <a:r>
              <a:rPr lang="zh-TW" altLang="en-US" sz="3200" dirty="0"/>
              <a:t>的變異數</a:t>
            </a:r>
            <a:endParaRPr lang="en-US" altLang="zh-TW" sz="3200" dirty="0"/>
          </a:p>
          <a:p>
            <a:r>
              <a:rPr lang="en-US" altLang="zh-TW" sz="3200" dirty="0"/>
              <a:t>y = std(x)  	</a:t>
            </a:r>
            <a:r>
              <a:rPr lang="en-US" altLang="zh-TW" sz="3200" dirty="0">
                <a:sym typeface="Wingdings" panose="05000000000000000000" pitchFamily="2" charset="2"/>
              </a:rPr>
              <a:t></a:t>
            </a:r>
            <a:r>
              <a:rPr lang="en-US" altLang="zh-TW" sz="3200" dirty="0"/>
              <a:t> </a:t>
            </a:r>
            <a:r>
              <a:rPr lang="zh-TW" altLang="en-US" sz="3200" dirty="0"/>
              <a:t>向量 </a:t>
            </a:r>
            <a:r>
              <a:rPr lang="en-US" altLang="zh-TW" sz="3200" dirty="0"/>
              <a:t>x </a:t>
            </a:r>
            <a:r>
              <a:rPr lang="zh-TW" altLang="en-US" sz="3200" dirty="0"/>
              <a:t>的標準差</a:t>
            </a:r>
          </a:p>
          <a:p>
            <a:r>
              <a:rPr lang="en-US" altLang="zh-TW" sz="3200" dirty="0"/>
              <a:t>[</a:t>
            </a:r>
            <a:r>
              <a:rPr lang="en-US" altLang="zh-TW" sz="3200" dirty="0" err="1"/>
              <a:t>WhatValue</a:t>
            </a:r>
            <a:r>
              <a:rPr lang="en-US" altLang="zh-TW" sz="3200" dirty="0"/>
              <a:t> </a:t>
            </a:r>
            <a:r>
              <a:rPr lang="en-US" altLang="zh-TW" sz="3200" dirty="0" err="1"/>
              <a:t>WhichIndex</a:t>
            </a:r>
            <a:r>
              <a:rPr lang="en-US" altLang="zh-TW" sz="3200" dirty="0"/>
              <a:t>]=min(x)</a:t>
            </a:r>
          </a:p>
          <a:p>
            <a:pPr lvl="1"/>
            <a:r>
              <a:rPr lang="en-US" altLang="zh-TW" sz="2800" dirty="0">
                <a:sym typeface="Wingdings" panose="05000000000000000000" pitchFamily="2" charset="2"/>
              </a:rPr>
              <a:t></a:t>
            </a:r>
            <a:r>
              <a:rPr lang="en-US" altLang="zh-TW" sz="2800" dirty="0"/>
              <a:t> </a:t>
            </a:r>
            <a:r>
              <a:rPr lang="zh-TW" altLang="en-US" sz="2800" dirty="0"/>
              <a:t>向量 </a:t>
            </a:r>
            <a:r>
              <a:rPr lang="en-US" altLang="zh-TW" sz="2800" dirty="0"/>
              <a:t>x </a:t>
            </a:r>
            <a:r>
              <a:rPr lang="zh-TW" altLang="en-US" sz="2800" dirty="0"/>
              <a:t>的極小值 </a:t>
            </a:r>
            <a:r>
              <a:rPr lang="en-US" altLang="zh-TW" sz="2800" dirty="0"/>
              <a:t>value:</a:t>
            </a:r>
            <a:r>
              <a:rPr lang="zh-TW" altLang="en-US" sz="2800" dirty="0"/>
              <a:t>數值 </a:t>
            </a:r>
            <a:r>
              <a:rPr lang="en-US" altLang="zh-TW" sz="2800" dirty="0"/>
              <a:t>index:</a:t>
            </a:r>
            <a:r>
              <a:rPr lang="zh-TW" altLang="en-US" sz="2800" dirty="0"/>
              <a:t>第幾個</a:t>
            </a:r>
          </a:p>
          <a:p>
            <a:r>
              <a:rPr lang="en-US" altLang="zh-TW" sz="3200" dirty="0"/>
              <a:t>[</a:t>
            </a:r>
            <a:r>
              <a:rPr lang="en-US" altLang="zh-TW" sz="3200" dirty="0" err="1"/>
              <a:t>WhatValue</a:t>
            </a:r>
            <a:r>
              <a:rPr lang="en-US" altLang="zh-TW" sz="3200" dirty="0"/>
              <a:t> </a:t>
            </a:r>
            <a:r>
              <a:rPr lang="en-US" altLang="zh-TW" sz="3200" dirty="0" err="1"/>
              <a:t>WhichIndex</a:t>
            </a:r>
            <a:r>
              <a:rPr lang="en-US" altLang="zh-TW" sz="3200" dirty="0"/>
              <a:t>]=max(x)</a:t>
            </a:r>
          </a:p>
          <a:p>
            <a:pPr lvl="1"/>
            <a:r>
              <a:rPr lang="en-US" altLang="zh-TW" sz="2800" dirty="0"/>
              <a:t>	</a:t>
            </a:r>
            <a:r>
              <a:rPr lang="en-US" altLang="zh-TW" sz="2800" dirty="0">
                <a:sym typeface="Wingdings" panose="05000000000000000000" pitchFamily="2" charset="2"/>
              </a:rPr>
              <a:t></a:t>
            </a:r>
            <a:r>
              <a:rPr lang="en-US" altLang="zh-TW" sz="2800" dirty="0"/>
              <a:t> </a:t>
            </a:r>
            <a:r>
              <a:rPr lang="zh-TW" altLang="en-US" sz="2800" dirty="0"/>
              <a:t>向量 </a:t>
            </a:r>
            <a:r>
              <a:rPr lang="en-US" altLang="zh-TW" sz="2800" dirty="0"/>
              <a:t>x </a:t>
            </a:r>
            <a:r>
              <a:rPr lang="zh-TW" altLang="en-US" sz="2800" dirty="0"/>
              <a:t>的極大值</a:t>
            </a:r>
          </a:p>
          <a:p>
            <a:pPr marL="469900" lvl="1" indent="-469900">
              <a:buFont typeface="Wingdings" panose="05000000000000000000" pitchFamily="2" charset="2"/>
              <a:buChar char="o"/>
            </a:pPr>
            <a:endParaRPr lang="pt-BR" altLang="zh-TW" dirty="0"/>
          </a:p>
          <a:p>
            <a:pPr lvl="1"/>
            <a:endParaRPr lang="en-US" altLang="zh-TW" sz="2200" dirty="0"/>
          </a:p>
          <a:p>
            <a:endParaRPr lang="zh-TW" altLang="en-US" dirty="0"/>
          </a:p>
        </p:txBody>
      </p:sp>
    </p:spTree>
    <p:extLst>
      <p:ext uri="{BB962C8B-B14F-4D97-AF65-F5344CB8AC3E}">
        <p14:creationId xmlns:p14="http://schemas.microsoft.com/office/powerpoint/2010/main" val="3459821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EF58ED6-6D40-4341-889F-4156514C5D08}"/>
              </a:ext>
            </a:extLst>
          </p:cNvPr>
          <p:cNvSpPr>
            <a:spLocks noGrp="1" noChangeArrowheads="1"/>
          </p:cNvSpPr>
          <p:nvPr>
            <p:ph type="title"/>
          </p:nvPr>
        </p:nvSpPr>
        <p:spPr>
          <a:xfrm>
            <a:off x="838200" y="915989"/>
            <a:ext cx="9802906" cy="774699"/>
          </a:xfrm>
        </p:spPr>
        <p:txBody>
          <a:bodyPr/>
          <a:lstStyle/>
          <a:p>
            <a:pPr eaLnBrk="1" hangingPunct="1"/>
            <a:r>
              <a:rPr lang="zh-TW" altLang="en-US" dirty="0">
                <a:solidFill>
                  <a:schemeClr val="tx1"/>
                </a:solidFill>
              </a:rPr>
              <a:t>在一張圖分割出多個小圖</a:t>
            </a:r>
            <a:endParaRPr lang="zh-TW" altLang="en-US" dirty="0"/>
          </a:p>
        </p:txBody>
      </p:sp>
      <p:sp>
        <p:nvSpPr>
          <p:cNvPr id="52227" name="Rectangle 3">
            <a:extLst>
              <a:ext uri="{FF2B5EF4-FFF2-40B4-BE49-F238E27FC236}">
                <a16:creationId xmlns:a16="http://schemas.microsoft.com/office/drawing/2014/main" id="{8FDEFE95-C601-4B81-A8D0-0767D88C4369}"/>
              </a:ext>
            </a:extLst>
          </p:cNvPr>
          <p:cNvSpPr>
            <a:spLocks noGrp="1" noChangeArrowheads="1"/>
          </p:cNvSpPr>
          <p:nvPr>
            <p:ph type="body" idx="1"/>
          </p:nvPr>
        </p:nvSpPr>
        <p:spPr>
          <a:xfrm>
            <a:off x="838200" y="1789765"/>
            <a:ext cx="10515600" cy="4351338"/>
          </a:xfrm>
        </p:spPr>
        <p:txBody>
          <a:bodyPr/>
          <a:lstStyle/>
          <a:p>
            <a:pPr eaLnBrk="1" hangingPunct="1">
              <a:buFont typeface="Wingdings" panose="05000000000000000000" pitchFamily="2" charset="2"/>
              <a:buNone/>
            </a:pPr>
            <a:r>
              <a:rPr lang="en-US" altLang="zh-TW" dirty="0"/>
              <a:t> </a:t>
            </a:r>
          </a:p>
        </p:txBody>
      </p:sp>
      <p:sp>
        <p:nvSpPr>
          <p:cNvPr id="52228" name="Rectangle 5">
            <a:extLst>
              <a:ext uri="{FF2B5EF4-FFF2-40B4-BE49-F238E27FC236}">
                <a16:creationId xmlns:a16="http://schemas.microsoft.com/office/drawing/2014/main" id="{72CC16B1-73E1-494A-A1BE-442C6F7E9A22}"/>
              </a:ext>
            </a:extLst>
          </p:cNvPr>
          <p:cNvSpPr>
            <a:spLocks noChangeArrowheads="1"/>
          </p:cNvSpPr>
          <p:nvPr/>
        </p:nvSpPr>
        <p:spPr bwMode="auto">
          <a:xfrm>
            <a:off x="4510088" y="22288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kumimoji="1" sz="3000">
                <a:solidFill>
                  <a:schemeClr val="tx1"/>
                </a:solidFill>
                <a:latin typeface="Verdana" panose="020B0604030504040204" pitchFamily="34" charset="0"/>
                <a:ea typeface="新細明體" panose="02020500000000000000" pitchFamily="18" charset="-120"/>
              </a:defRPr>
            </a:lvl1pPr>
            <a:lvl2pPr marL="742950" indent="-285750">
              <a:spcBef>
                <a:spcPct val="20000"/>
              </a:spcBef>
              <a:buClr>
                <a:schemeClr val="accent2"/>
              </a:buClr>
              <a:buFont typeface="Wingdings" panose="05000000000000000000" pitchFamily="2" charset="2"/>
              <a:buChar char="n"/>
              <a:defRPr kumimoji="1" sz="2600">
                <a:solidFill>
                  <a:schemeClr val="tx1"/>
                </a:solidFill>
                <a:latin typeface="Verdana" panose="020B0604030504040204" pitchFamily="34" charset="0"/>
                <a:ea typeface="新細明體" panose="02020500000000000000" pitchFamily="18" charset="-120"/>
              </a:defRPr>
            </a:lvl2pPr>
            <a:lvl3pPr marL="1143000" indent="-228600">
              <a:spcBef>
                <a:spcPct val="20000"/>
              </a:spcBef>
              <a:buClr>
                <a:schemeClr val="accent2"/>
              </a:buClr>
              <a:buFont typeface="Wingdings" panose="05000000000000000000" pitchFamily="2" charset="2"/>
              <a:buChar char="o"/>
              <a:defRPr kumimoji="1" sz="2300">
                <a:solidFill>
                  <a:schemeClr val="tx1"/>
                </a:solidFill>
                <a:latin typeface="Verdana" panose="020B0604030504040204" pitchFamily="34" charset="0"/>
                <a:ea typeface="新細明體" panose="02020500000000000000" pitchFamily="18" charset="-120"/>
              </a:defRPr>
            </a:lvl3pPr>
            <a:lvl4pPr marL="1600200" indent="-228600">
              <a:spcBef>
                <a:spcPct val="20000"/>
              </a:spcBef>
              <a:buClr>
                <a:schemeClr val="accent2"/>
              </a:buClr>
              <a:buFont typeface="Wingdings" panose="05000000000000000000" pitchFamily="2" charset="2"/>
              <a:buChar char="n"/>
              <a:defRPr kumimoji="1" sz="2000">
                <a:solidFill>
                  <a:schemeClr val="tx1"/>
                </a:solidFill>
                <a:latin typeface="Verdana" panose="020B0604030504040204" pitchFamily="34" charset="0"/>
                <a:ea typeface="新細明體" panose="02020500000000000000" pitchFamily="18" charset="-120"/>
              </a:defRPr>
            </a:lvl4pPr>
            <a:lvl5pPr marL="2057400" indent="-228600">
              <a:spcBef>
                <a:spcPct val="25000"/>
              </a:spcBef>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9pPr>
          </a:lstStyle>
          <a:p>
            <a:pPr algn="ctr" eaLnBrk="1" hangingPunct="1">
              <a:spcBef>
                <a:spcPct val="0"/>
              </a:spcBef>
              <a:buClrTx/>
              <a:buFontTx/>
              <a:buNone/>
            </a:pPr>
            <a:endParaRPr lang="zh-TW" altLang="en-US" sz="2400">
              <a:latin typeface="Tahoma" panose="020B0604030504040204" pitchFamily="34" charset="0"/>
            </a:endParaRPr>
          </a:p>
        </p:txBody>
      </p:sp>
      <p:sp>
        <p:nvSpPr>
          <p:cNvPr id="52229" name="Text Box 6">
            <a:extLst>
              <a:ext uri="{FF2B5EF4-FFF2-40B4-BE49-F238E27FC236}">
                <a16:creationId xmlns:a16="http://schemas.microsoft.com/office/drawing/2014/main" id="{0C553DD9-433C-4843-B3DF-10039608C5A0}"/>
              </a:ext>
            </a:extLst>
          </p:cNvPr>
          <p:cNvSpPr txBox="1">
            <a:spLocks noChangeArrowheads="1"/>
          </p:cNvSpPr>
          <p:nvPr/>
        </p:nvSpPr>
        <p:spPr bwMode="auto">
          <a:xfrm>
            <a:off x="1676400" y="28956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kumimoji="1" sz="3000">
                <a:solidFill>
                  <a:schemeClr val="tx1"/>
                </a:solidFill>
                <a:latin typeface="Verdana" panose="020B0604030504040204" pitchFamily="34" charset="0"/>
                <a:ea typeface="新細明體" panose="02020500000000000000" pitchFamily="18" charset="-120"/>
              </a:defRPr>
            </a:lvl1pPr>
            <a:lvl2pPr marL="742950" indent="-285750">
              <a:spcBef>
                <a:spcPct val="20000"/>
              </a:spcBef>
              <a:buClr>
                <a:schemeClr val="accent2"/>
              </a:buClr>
              <a:buFont typeface="Wingdings" panose="05000000000000000000" pitchFamily="2" charset="2"/>
              <a:buChar char="n"/>
              <a:defRPr kumimoji="1" sz="2600">
                <a:solidFill>
                  <a:schemeClr val="tx1"/>
                </a:solidFill>
                <a:latin typeface="Verdana" panose="020B0604030504040204" pitchFamily="34" charset="0"/>
                <a:ea typeface="新細明體" panose="02020500000000000000" pitchFamily="18" charset="-120"/>
              </a:defRPr>
            </a:lvl2pPr>
            <a:lvl3pPr marL="1143000" indent="-228600">
              <a:spcBef>
                <a:spcPct val="20000"/>
              </a:spcBef>
              <a:buClr>
                <a:schemeClr val="accent2"/>
              </a:buClr>
              <a:buFont typeface="Wingdings" panose="05000000000000000000" pitchFamily="2" charset="2"/>
              <a:buChar char="o"/>
              <a:defRPr kumimoji="1" sz="2300">
                <a:solidFill>
                  <a:schemeClr val="tx1"/>
                </a:solidFill>
                <a:latin typeface="Verdana" panose="020B0604030504040204" pitchFamily="34" charset="0"/>
                <a:ea typeface="新細明體" panose="02020500000000000000" pitchFamily="18" charset="-120"/>
              </a:defRPr>
            </a:lvl3pPr>
            <a:lvl4pPr marL="1600200" indent="-228600">
              <a:spcBef>
                <a:spcPct val="20000"/>
              </a:spcBef>
              <a:buClr>
                <a:schemeClr val="accent2"/>
              </a:buClr>
              <a:buFont typeface="Wingdings" panose="05000000000000000000" pitchFamily="2" charset="2"/>
              <a:buChar char="n"/>
              <a:defRPr kumimoji="1" sz="2000">
                <a:solidFill>
                  <a:schemeClr val="tx1"/>
                </a:solidFill>
                <a:latin typeface="Verdana" panose="020B0604030504040204" pitchFamily="34" charset="0"/>
                <a:ea typeface="新細明體" panose="02020500000000000000" pitchFamily="18" charset="-120"/>
              </a:defRPr>
            </a:lvl4pPr>
            <a:lvl5pPr marL="2057400" indent="-228600">
              <a:spcBef>
                <a:spcPct val="25000"/>
              </a:spcBef>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9pPr>
          </a:lstStyle>
          <a:p>
            <a:pPr algn="ctr" eaLnBrk="1" hangingPunct="1">
              <a:spcBef>
                <a:spcPct val="50000"/>
              </a:spcBef>
              <a:buClrTx/>
              <a:buFontTx/>
              <a:buNone/>
            </a:pPr>
            <a:r>
              <a:rPr lang="en-US" altLang="zh-TW" sz="1800">
                <a:latin typeface="Tahoma" panose="020B0604030504040204" pitchFamily="34" charset="0"/>
              </a:rPr>
              <a:t>subplot(2,2,1)</a:t>
            </a:r>
          </a:p>
        </p:txBody>
      </p:sp>
      <p:sp>
        <p:nvSpPr>
          <p:cNvPr id="52230" name="Text Box 7">
            <a:extLst>
              <a:ext uri="{FF2B5EF4-FFF2-40B4-BE49-F238E27FC236}">
                <a16:creationId xmlns:a16="http://schemas.microsoft.com/office/drawing/2014/main" id="{255B3809-5BE3-46EE-871C-A9D5E397365D}"/>
              </a:ext>
            </a:extLst>
          </p:cNvPr>
          <p:cNvSpPr txBox="1">
            <a:spLocks noChangeArrowheads="1"/>
          </p:cNvSpPr>
          <p:nvPr/>
        </p:nvSpPr>
        <p:spPr bwMode="auto">
          <a:xfrm>
            <a:off x="1676400" y="49530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kumimoji="1" sz="3000">
                <a:solidFill>
                  <a:schemeClr val="tx1"/>
                </a:solidFill>
                <a:latin typeface="Verdana" panose="020B0604030504040204" pitchFamily="34" charset="0"/>
                <a:ea typeface="新細明體" panose="02020500000000000000" pitchFamily="18" charset="-120"/>
              </a:defRPr>
            </a:lvl1pPr>
            <a:lvl2pPr marL="742950" indent="-285750">
              <a:spcBef>
                <a:spcPct val="20000"/>
              </a:spcBef>
              <a:buClr>
                <a:schemeClr val="accent2"/>
              </a:buClr>
              <a:buFont typeface="Wingdings" panose="05000000000000000000" pitchFamily="2" charset="2"/>
              <a:buChar char="n"/>
              <a:defRPr kumimoji="1" sz="2600">
                <a:solidFill>
                  <a:schemeClr val="tx1"/>
                </a:solidFill>
                <a:latin typeface="Verdana" panose="020B0604030504040204" pitchFamily="34" charset="0"/>
                <a:ea typeface="新細明體" panose="02020500000000000000" pitchFamily="18" charset="-120"/>
              </a:defRPr>
            </a:lvl2pPr>
            <a:lvl3pPr marL="1143000" indent="-228600">
              <a:spcBef>
                <a:spcPct val="20000"/>
              </a:spcBef>
              <a:buClr>
                <a:schemeClr val="accent2"/>
              </a:buClr>
              <a:buFont typeface="Wingdings" panose="05000000000000000000" pitchFamily="2" charset="2"/>
              <a:buChar char="o"/>
              <a:defRPr kumimoji="1" sz="2300">
                <a:solidFill>
                  <a:schemeClr val="tx1"/>
                </a:solidFill>
                <a:latin typeface="Verdana" panose="020B0604030504040204" pitchFamily="34" charset="0"/>
                <a:ea typeface="新細明體" panose="02020500000000000000" pitchFamily="18" charset="-120"/>
              </a:defRPr>
            </a:lvl3pPr>
            <a:lvl4pPr marL="1600200" indent="-228600">
              <a:spcBef>
                <a:spcPct val="20000"/>
              </a:spcBef>
              <a:buClr>
                <a:schemeClr val="accent2"/>
              </a:buClr>
              <a:buFont typeface="Wingdings" panose="05000000000000000000" pitchFamily="2" charset="2"/>
              <a:buChar char="n"/>
              <a:defRPr kumimoji="1" sz="2000">
                <a:solidFill>
                  <a:schemeClr val="tx1"/>
                </a:solidFill>
                <a:latin typeface="Verdana" panose="020B0604030504040204" pitchFamily="34" charset="0"/>
                <a:ea typeface="新細明體" panose="02020500000000000000" pitchFamily="18" charset="-120"/>
              </a:defRPr>
            </a:lvl4pPr>
            <a:lvl5pPr marL="2057400" indent="-228600">
              <a:spcBef>
                <a:spcPct val="25000"/>
              </a:spcBef>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9pPr>
          </a:lstStyle>
          <a:p>
            <a:pPr algn="ctr" eaLnBrk="1" hangingPunct="1">
              <a:spcBef>
                <a:spcPct val="50000"/>
              </a:spcBef>
              <a:buClrTx/>
              <a:buFontTx/>
              <a:buNone/>
            </a:pPr>
            <a:r>
              <a:rPr lang="en-US" altLang="zh-TW" sz="1800" dirty="0">
                <a:latin typeface="Tahoma" panose="020B0604030504040204" pitchFamily="34" charset="0"/>
              </a:rPr>
              <a:t>subplot(2,2,3)</a:t>
            </a:r>
          </a:p>
        </p:txBody>
      </p:sp>
      <p:sp>
        <p:nvSpPr>
          <p:cNvPr id="52231" name="Text Box 8">
            <a:extLst>
              <a:ext uri="{FF2B5EF4-FFF2-40B4-BE49-F238E27FC236}">
                <a16:creationId xmlns:a16="http://schemas.microsoft.com/office/drawing/2014/main" id="{3DB93E10-5EE6-46E7-A2C3-CDB29FC345B7}"/>
              </a:ext>
            </a:extLst>
          </p:cNvPr>
          <p:cNvSpPr txBox="1">
            <a:spLocks noChangeArrowheads="1"/>
          </p:cNvSpPr>
          <p:nvPr/>
        </p:nvSpPr>
        <p:spPr bwMode="auto">
          <a:xfrm>
            <a:off x="8839200" y="2971801"/>
            <a:ext cx="1600200" cy="366713"/>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kumimoji="1" sz="3000">
                <a:solidFill>
                  <a:schemeClr val="tx1"/>
                </a:solidFill>
                <a:latin typeface="Verdana" panose="020B0604030504040204" pitchFamily="34" charset="0"/>
                <a:ea typeface="新細明體" panose="02020500000000000000" pitchFamily="18" charset="-120"/>
              </a:defRPr>
            </a:lvl1pPr>
            <a:lvl2pPr marL="742950" indent="-285750">
              <a:spcBef>
                <a:spcPct val="20000"/>
              </a:spcBef>
              <a:buClr>
                <a:schemeClr val="accent2"/>
              </a:buClr>
              <a:buFont typeface="Wingdings" panose="05000000000000000000" pitchFamily="2" charset="2"/>
              <a:buChar char="n"/>
              <a:defRPr kumimoji="1" sz="2600">
                <a:solidFill>
                  <a:schemeClr val="tx1"/>
                </a:solidFill>
                <a:latin typeface="Verdana" panose="020B0604030504040204" pitchFamily="34" charset="0"/>
                <a:ea typeface="新細明體" panose="02020500000000000000" pitchFamily="18" charset="-120"/>
              </a:defRPr>
            </a:lvl2pPr>
            <a:lvl3pPr marL="1143000" indent="-228600">
              <a:spcBef>
                <a:spcPct val="20000"/>
              </a:spcBef>
              <a:buClr>
                <a:schemeClr val="accent2"/>
              </a:buClr>
              <a:buFont typeface="Wingdings" panose="05000000000000000000" pitchFamily="2" charset="2"/>
              <a:buChar char="o"/>
              <a:defRPr kumimoji="1" sz="2300">
                <a:solidFill>
                  <a:schemeClr val="tx1"/>
                </a:solidFill>
                <a:latin typeface="Verdana" panose="020B0604030504040204" pitchFamily="34" charset="0"/>
                <a:ea typeface="新細明體" panose="02020500000000000000" pitchFamily="18" charset="-120"/>
              </a:defRPr>
            </a:lvl3pPr>
            <a:lvl4pPr marL="1600200" indent="-228600">
              <a:spcBef>
                <a:spcPct val="20000"/>
              </a:spcBef>
              <a:buClr>
                <a:schemeClr val="accent2"/>
              </a:buClr>
              <a:buFont typeface="Wingdings" panose="05000000000000000000" pitchFamily="2" charset="2"/>
              <a:buChar char="n"/>
              <a:defRPr kumimoji="1" sz="2000">
                <a:solidFill>
                  <a:schemeClr val="tx1"/>
                </a:solidFill>
                <a:latin typeface="Verdana" panose="020B0604030504040204" pitchFamily="34" charset="0"/>
                <a:ea typeface="新細明體" panose="02020500000000000000" pitchFamily="18" charset="-120"/>
              </a:defRPr>
            </a:lvl4pPr>
            <a:lvl5pPr marL="2057400" indent="-228600">
              <a:spcBef>
                <a:spcPct val="25000"/>
              </a:spcBef>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9pPr>
          </a:lstStyle>
          <a:p>
            <a:pPr algn="ctr" eaLnBrk="1" hangingPunct="1">
              <a:spcBef>
                <a:spcPct val="50000"/>
              </a:spcBef>
              <a:buClrTx/>
              <a:buFontTx/>
              <a:buNone/>
            </a:pPr>
            <a:r>
              <a:rPr lang="en-US" altLang="zh-TW" sz="1800">
                <a:latin typeface="Tahoma" panose="020B0604030504040204" pitchFamily="34" charset="0"/>
              </a:rPr>
              <a:t>subplot(2,2,2)</a:t>
            </a:r>
          </a:p>
        </p:txBody>
      </p:sp>
      <p:sp>
        <p:nvSpPr>
          <p:cNvPr id="52232" name="Text Box 9">
            <a:extLst>
              <a:ext uri="{FF2B5EF4-FFF2-40B4-BE49-F238E27FC236}">
                <a16:creationId xmlns:a16="http://schemas.microsoft.com/office/drawing/2014/main" id="{3C5FC7D2-16CB-4D19-9A7C-5835CA45ACB2}"/>
              </a:ext>
            </a:extLst>
          </p:cNvPr>
          <p:cNvSpPr txBox="1">
            <a:spLocks noChangeArrowheads="1"/>
          </p:cNvSpPr>
          <p:nvPr/>
        </p:nvSpPr>
        <p:spPr bwMode="auto">
          <a:xfrm>
            <a:off x="8915400" y="49530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kumimoji="1" sz="3000">
                <a:solidFill>
                  <a:schemeClr val="tx1"/>
                </a:solidFill>
                <a:latin typeface="Verdana" panose="020B0604030504040204" pitchFamily="34" charset="0"/>
                <a:ea typeface="新細明體" panose="02020500000000000000" pitchFamily="18" charset="-120"/>
              </a:defRPr>
            </a:lvl1pPr>
            <a:lvl2pPr marL="742950" indent="-285750">
              <a:spcBef>
                <a:spcPct val="20000"/>
              </a:spcBef>
              <a:buClr>
                <a:schemeClr val="accent2"/>
              </a:buClr>
              <a:buFont typeface="Wingdings" panose="05000000000000000000" pitchFamily="2" charset="2"/>
              <a:buChar char="n"/>
              <a:defRPr kumimoji="1" sz="2600">
                <a:solidFill>
                  <a:schemeClr val="tx1"/>
                </a:solidFill>
                <a:latin typeface="Verdana" panose="020B0604030504040204" pitchFamily="34" charset="0"/>
                <a:ea typeface="新細明體" panose="02020500000000000000" pitchFamily="18" charset="-120"/>
              </a:defRPr>
            </a:lvl2pPr>
            <a:lvl3pPr marL="1143000" indent="-228600">
              <a:spcBef>
                <a:spcPct val="20000"/>
              </a:spcBef>
              <a:buClr>
                <a:schemeClr val="accent2"/>
              </a:buClr>
              <a:buFont typeface="Wingdings" panose="05000000000000000000" pitchFamily="2" charset="2"/>
              <a:buChar char="o"/>
              <a:defRPr kumimoji="1" sz="2300">
                <a:solidFill>
                  <a:schemeClr val="tx1"/>
                </a:solidFill>
                <a:latin typeface="Verdana" panose="020B0604030504040204" pitchFamily="34" charset="0"/>
                <a:ea typeface="新細明體" panose="02020500000000000000" pitchFamily="18" charset="-120"/>
              </a:defRPr>
            </a:lvl3pPr>
            <a:lvl4pPr marL="1600200" indent="-228600">
              <a:spcBef>
                <a:spcPct val="20000"/>
              </a:spcBef>
              <a:buClr>
                <a:schemeClr val="accent2"/>
              </a:buClr>
              <a:buFont typeface="Wingdings" panose="05000000000000000000" pitchFamily="2" charset="2"/>
              <a:buChar char="n"/>
              <a:defRPr kumimoji="1" sz="2000">
                <a:solidFill>
                  <a:schemeClr val="tx1"/>
                </a:solidFill>
                <a:latin typeface="Verdana" panose="020B0604030504040204" pitchFamily="34" charset="0"/>
                <a:ea typeface="新細明體" panose="02020500000000000000" pitchFamily="18" charset="-120"/>
              </a:defRPr>
            </a:lvl4pPr>
            <a:lvl5pPr marL="2057400" indent="-228600">
              <a:spcBef>
                <a:spcPct val="25000"/>
              </a:spcBef>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Verdana" panose="020B0604030504040204" pitchFamily="34" charset="0"/>
                <a:ea typeface="新細明體" panose="02020500000000000000" pitchFamily="18" charset="-120"/>
              </a:defRPr>
            </a:lvl9pPr>
          </a:lstStyle>
          <a:p>
            <a:pPr algn="ctr" eaLnBrk="1" hangingPunct="1">
              <a:spcBef>
                <a:spcPct val="50000"/>
              </a:spcBef>
              <a:buClrTx/>
              <a:buFontTx/>
              <a:buNone/>
            </a:pPr>
            <a:r>
              <a:rPr lang="en-US" altLang="zh-TW" sz="1800">
                <a:latin typeface="Tahoma" panose="020B0604030504040204" pitchFamily="34" charset="0"/>
              </a:rPr>
              <a:t>subplot(2,2,4)</a:t>
            </a:r>
          </a:p>
        </p:txBody>
      </p:sp>
      <p:sp>
        <p:nvSpPr>
          <p:cNvPr id="52233" name="Line 10">
            <a:extLst>
              <a:ext uri="{FF2B5EF4-FFF2-40B4-BE49-F238E27FC236}">
                <a16:creationId xmlns:a16="http://schemas.microsoft.com/office/drawing/2014/main" id="{CCC453ED-0E67-4A3F-803B-ED3C7F8926FE}"/>
              </a:ext>
            </a:extLst>
          </p:cNvPr>
          <p:cNvSpPr>
            <a:spLocks noChangeShapeType="1"/>
          </p:cNvSpPr>
          <p:nvPr/>
        </p:nvSpPr>
        <p:spPr bwMode="auto">
          <a:xfrm>
            <a:off x="3276600" y="3094038"/>
            <a:ext cx="609600" cy="0"/>
          </a:xfrm>
          <a:prstGeom prst="line">
            <a:avLst/>
          </a:prstGeom>
          <a:noFill/>
          <a:ln w="19050">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TW" altLang="en-US"/>
          </a:p>
        </p:txBody>
      </p:sp>
      <p:sp>
        <p:nvSpPr>
          <p:cNvPr id="52234" name="Line 11">
            <a:extLst>
              <a:ext uri="{FF2B5EF4-FFF2-40B4-BE49-F238E27FC236}">
                <a16:creationId xmlns:a16="http://schemas.microsoft.com/office/drawing/2014/main" id="{1ADAD191-F181-409B-B36F-8B34547751DD}"/>
              </a:ext>
            </a:extLst>
          </p:cNvPr>
          <p:cNvSpPr>
            <a:spLocks noChangeShapeType="1"/>
          </p:cNvSpPr>
          <p:nvPr/>
        </p:nvSpPr>
        <p:spPr bwMode="auto">
          <a:xfrm>
            <a:off x="3276600" y="5145088"/>
            <a:ext cx="609600" cy="0"/>
          </a:xfrm>
          <a:prstGeom prst="line">
            <a:avLst/>
          </a:prstGeom>
          <a:noFill/>
          <a:ln w="19050">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TW" altLang="en-US"/>
          </a:p>
        </p:txBody>
      </p:sp>
      <p:sp>
        <p:nvSpPr>
          <p:cNvPr id="52235" name="Line 12">
            <a:extLst>
              <a:ext uri="{FF2B5EF4-FFF2-40B4-BE49-F238E27FC236}">
                <a16:creationId xmlns:a16="http://schemas.microsoft.com/office/drawing/2014/main" id="{6FF597B6-1DCF-43EE-BF8B-CE805363304B}"/>
              </a:ext>
            </a:extLst>
          </p:cNvPr>
          <p:cNvSpPr>
            <a:spLocks noChangeShapeType="1"/>
          </p:cNvSpPr>
          <p:nvPr/>
        </p:nvSpPr>
        <p:spPr bwMode="auto">
          <a:xfrm flipH="1">
            <a:off x="8382000" y="3165475"/>
            <a:ext cx="457200" cy="0"/>
          </a:xfrm>
          <a:prstGeom prst="line">
            <a:avLst/>
          </a:prstGeom>
          <a:noFill/>
          <a:ln w="19050">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TW" altLang="en-US"/>
          </a:p>
        </p:txBody>
      </p:sp>
      <p:sp>
        <p:nvSpPr>
          <p:cNvPr id="52236" name="Line 13">
            <a:extLst>
              <a:ext uri="{FF2B5EF4-FFF2-40B4-BE49-F238E27FC236}">
                <a16:creationId xmlns:a16="http://schemas.microsoft.com/office/drawing/2014/main" id="{E0734BCA-CF97-4537-A0DE-EEC6D74071E4}"/>
              </a:ext>
            </a:extLst>
          </p:cNvPr>
          <p:cNvSpPr>
            <a:spLocks noChangeShapeType="1"/>
          </p:cNvSpPr>
          <p:nvPr/>
        </p:nvSpPr>
        <p:spPr bwMode="auto">
          <a:xfrm flipH="1">
            <a:off x="8382000" y="5145088"/>
            <a:ext cx="457200" cy="0"/>
          </a:xfrm>
          <a:prstGeom prst="line">
            <a:avLst/>
          </a:prstGeom>
          <a:noFill/>
          <a:ln w="19050">
            <a:solidFill>
              <a:schemeClr val="tx1"/>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TW" altLang="en-US"/>
          </a:p>
        </p:txBody>
      </p:sp>
      <p:pic>
        <p:nvPicPr>
          <p:cNvPr id="52237" name="Picture 14">
            <a:extLst>
              <a:ext uri="{FF2B5EF4-FFF2-40B4-BE49-F238E27FC236}">
                <a16:creationId xmlns:a16="http://schemas.microsoft.com/office/drawing/2014/main" id="{A942F2E5-9B65-4484-9072-F0E2D9956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850" y="2165350"/>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2">
            <a:extLst>
              <a:ext uri="{FF2B5EF4-FFF2-40B4-BE49-F238E27FC236}">
                <a16:creationId xmlns:a16="http://schemas.microsoft.com/office/drawing/2014/main" id="{EA79409E-8A56-475B-9E6A-3705914BC585}"/>
              </a:ext>
            </a:extLst>
          </p:cNvPr>
          <p:cNvSpPr>
            <a:spLocks noGrp="1"/>
          </p:cNvSpPr>
          <p:nvPr>
            <p:ph type="sldNum" sz="quarter" idx="12"/>
          </p:nvPr>
        </p:nvSpPr>
        <p:spPr/>
        <p:txBody>
          <a:bodyPr/>
          <a:lstStyle/>
          <a:p>
            <a:pPr>
              <a:defRPr/>
            </a:pPr>
            <a:fld id="{B138C55C-EBCF-4A16-AF49-53288742BCAD}" type="slidenum">
              <a:rPr lang="zh-TW" altLang="en-US" smtClean="0"/>
              <a:pPr>
                <a:defRPr/>
              </a:pPr>
              <a:t>10</a:t>
            </a:fld>
            <a:endParaRPr lang="en-US" altLang="zh-TW"/>
          </a:p>
        </p:txBody>
      </p:sp>
      <p:sp>
        <p:nvSpPr>
          <p:cNvPr id="4" name="矩形 3">
            <a:extLst>
              <a:ext uri="{FF2B5EF4-FFF2-40B4-BE49-F238E27FC236}">
                <a16:creationId xmlns:a16="http://schemas.microsoft.com/office/drawing/2014/main" id="{FE9E4783-3CA3-49A5-AEFB-811181E18AC8}"/>
              </a:ext>
            </a:extLst>
          </p:cNvPr>
          <p:cNvSpPr/>
          <p:nvPr/>
        </p:nvSpPr>
        <p:spPr>
          <a:xfrm>
            <a:off x="7306236" y="637224"/>
            <a:ext cx="6096000" cy="1477328"/>
          </a:xfrm>
          <a:prstGeom prst="rect">
            <a:avLst/>
          </a:prstGeom>
        </p:spPr>
        <p:txBody>
          <a:bodyPr>
            <a:spAutoFit/>
          </a:bodyPr>
          <a:lstStyle/>
          <a:p>
            <a:r>
              <a:rPr lang="en-US" altLang="zh-TW" dirty="0">
                <a:ea typeface="標楷體" panose="03000509000000000000" pitchFamily="65" charset="-120"/>
              </a:rPr>
              <a:t>subplot</a:t>
            </a:r>
            <a:r>
              <a:rPr lang="zh-TW" altLang="en-US" dirty="0">
                <a:ea typeface="標楷體" panose="03000509000000000000" pitchFamily="65" charset="-120"/>
              </a:rPr>
              <a:t>指令</a:t>
            </a:r>
            <a:endParaRPr lang="en-US" altLang="zh-TW" dirty="0">
              <a:ea typeface="標楷體" panose="03000509000000000000" pitchFamily="65" charset="-120"/>
            </a:endParaRPr>
          </a:p>
          <a:p>
            <a:pPr lvl="1"/>
            <a:r>
              <a:rPr lang="zh-TW" altLang="en-US" dirty="0">
                <a:ea typeface="標楷體" panose="03000509000000000000" pitchFamily="65" charset="-120"/>
              </a:rPr>
              <a:t>在一個視窗產生多個圖形</a:t>
            </a:r>
            <a:r>
              <a:rPr lang="en-US" altLang="zh-TW" dirty="0">
                <a:ea typeface="標楷體" panose="03000509000000000000" pitchFamily="65" charset="-120"/>
              </a:rPr>
              <a:t>(</a:t>
            </a:r>
            <a:r>
              <a:rPr lang="zh-TW" altLang="en-US" dirty="0">
                <a:ea typeface="標楷體" panose="03000509000000000000" pitchFamily="65" charset="-120"/>
              </a:rPr>
              <a:t>圖軸</a:t>
            </a:r>
            <a:r>
              <a:rPr lang="en-US" altLang="zh-TW" dirty="0">
                <a:ea typeface="標楷體" panose="03000509000000000000" pitchFamily="65" charset="-120"/>
              </a:rPr>
              <a:t>)</a:t>
            </a:r>
          </a:p>
          <a:p>
            <a:pPr lvl="1"/>
            <a:r>
              <a:rPr lang="zh-TW" altLang="en-US" dirty="0">
                <a:ea typeface="標楷體" panose="03000509000000000000" pitchFamily="65" charset="-120"/>
              </a:rPr>
              <a:t>一般形式為 </a:t>
            </a:r>
            <a:r>
              <a:rPr lang="en-US" altLang="zh-TW" dirty="0">
                <a:solidFill>
                  <a:srgbClr val="000000"/>
                </a:solidFill>
                <a:ea typeface="標楷體" panose="03000509000000000000" pitchFamily="65" charset="-120"/>
              </a:rPr>
              <a:t>subplot</a:t>
            </a:r>
            <a:r>
              <a:rPr lang="en-US" altLang="zh-TW" dirty="0">
                <a:ea typeface="標楷體" panose="03000509000000000000" pitchFamily="65" charset="-120"/>
              </a:rPr>
              <a:t> (m, n, p)</a:t>
            </a:r>
          </a:p>
          <a:p>
            <a:pPr lvl="1"/>
            <a:r>
              <a:rPr lang="zh-TW" altLang="en-US" dirty="0">
                <a:ea typeface="標楷體" panose="03000509000000000000" pitchFamily="65" charset="-120"/>
              </a:rPr>
              <a:t>將視窗分為 </a:t>
            </a:r>
            <a:r>
              <a:rPr lang="en-US" altLang="zh-TW" dirty="0" err="1">
                <a:ea typeface="標楷體" panose="03000509000000000000" pitchFamily="65" charset="-120"/>
              </a:rPr>
              <a:t>m×n</a:t>
            </a:r>
            <a:r>
              <a:rPr lang="en-US" altLang="zh-TW" dirty="0">
                <a:ea typeface="標楷體" panose="03000509000000000000" pitchFamily="65" charset="-120"/>
              </a:rPr>
              <a:t> </a:t>
            </a:r>
            <a:r>
              <a:rPr lang="zh-TW" altLang="en-US" dirty="0">
                <a:ea typeface="標楷體" panose="03000509000000000000" pitchFamily="65" charset="-120"/>
              </a:rPr>
              <a:t>個區域 </a:t>
            </a:r>
          </a:p>
          <a:p>
            <a:pPr lvl="1"/>
            <a:r>
              <a:rPr lang="en-US" altLang="zh-TW" dirty="0">
                <a:ea typeface="標楷體" panose="03000509000000000000" pitchFamily="65" charset="-120"/>
              </a:rPr>
              <a:t>plot </a:t>
            </a:r>
            <a:r>
              <a:rPr lang="zh-TW" altLang="en-US" dirty="0">
                <a:ea typeface="標楷體" panose="03000509000000000000" pitchFamily="65" charset="-120"/>
              </a:rPr>
              <a:t>指令繪圖於第 </a:t>
            </a:r>
            <a:r>
              <a:rPr lang="en-US" altLang="zh-TW" dirty="0">
                <a:ea typeface="標楷體" panose="03000509000000000000" pitchFamily="65" charset="-120"/>
              </a:rPr>
              <a:t>p </a:t>
            </a:r>
            <a:r>
              <a:rPr lang="zh-TW" altLang="en-US" dirty="0">
                <a:ea typeface="標楷體" panose="03000509000000000000" pitchFamily="65" charset="-120"/>
              </a:rPr>
              <a:t>個區域</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F426AC-A322-41F9-BE96-49F4A3F6B275}"/>
              </a:ext>
            </a:extLst>
          </p:cNvPr>
          <p:cNvSpPr/>
          <p:nvPr/>
        </p:nvSpPr>
        <p:spPr>
          <a:xfrm>
            <a:off x="591672" y="537421"/>
            <a:ext cx="6096000" cy="2606867"/>
          </a:xfrm>
          <a:prstGeom prst="rect">
            <a:avLst/>
          </a:prstGeom>
        </p:spPr>
        <p:txBody>
          <a:bodyPr>
            <a:spAutoFit/>
          </a:bodyPr>
          <a:lstStyle/>
          <a:p>
            <a:r>
              <a:rPr lang="zh-TW" altLang="en-US" dirty="0"/>
              <a:t>常用名詞：橫列</a:t>
            </a:r>
            <a:r>
              <a:rPr lang="en-US" altLang="zh-TW" dirty="0">
                <a:sym typeface="Wingdings" panose="05000000000000000000" pitchFamily="2" charset="2"/>
              </a:rPr>
              <a:t>row, </a:t>
            </a:r>
            <a:r>
              <a:rPr lang="zh-TW" altLang="en-US" dirty="0">
                <a:sym typeface="Wingdings" panose="05000000000000000000" pitchFamily="2" charset="2"/>
              </a:rPr>
              <a:t>直行</a:t>
            </a:r>
            <a:r>
              <a:rPr lang="en-US" altLang="zh-TW" dirty="0">
                <a:sym typeface="Wingdings" panose="05000000000000000000" pitchFamily="2" charset="2"/>
              </a:rPr>
              <a:t>column</a:t>
            </a:r>
            <a:endParaRPr lang="en-US" altLang="zh-TW" dirty="0"/>
          </a:p>
          <a:p>
            <a:r>
              <a:rPr lang="zh-TW" altLang="en-US" dirty="0"/>
              <a:t>欲建立矩陣，可在每一橫列結尾加上分號（</a:t>
            </a:r>
            <a:r>
              <a:rPr lang="en-US" altLang="zh-TW" dirty="0"/>
              <a:t>;</a:t>
            </a:r>
            <a:r>
              <a:rPr lang="zh-TW" altLang="en-US" dirty="0"/>
              <a:t>），例如：</a:t>
            </a:r>
            <a:endParaRPr lang="en-US" altLang="zh-TW" dirty="0"/>
          </a:p>
          <a:p>
            <a:pPr lvl="1"/>
            <a:r>
              <a:rPr lang="en-US" altLang="zh-TW" sz="2000" dirty="0"/>
              <a:t>A = [1 2 3 4; 5 6 7 8; 9 10 11 12];</a:t>
            </a:r>
          </a:p>
          <a:p>
            <a:pPr lvl="2"/>
            <a:r>
              <a:rPr lang="en-US" altLang="zh-TW" sz="1700" dirty="0"/>
              <a:t>% </a:t>
            </a:r>
            <a:r>
              <a:rPr lang="zh-TW" altLang="en-US" sz="1700" dirty="0"/>
              <a:t>建立 </a:t>
            </a:r>
            <a:r>
              <a:rPr lang="en-US" altLang="zh-TW" sz="1700" dirty="0">
                <a:solidFill>
                  <a:srgbClr val="FF0000"/>
                </a:solidFill>
              </a:rPr>
              <a:t>3×4</a:t>
            </a:r>
            <a:r>
              <a:rPr lang="en-US" altLang="zh-TW" sz="1700" dirty="0"/>
              <a:t> </a:t>
            </a:r>
            <a:r>
              <a:rPr lang="zh-TW" altLang="en-US" sz="1700" dirty="0"/>
              <a:t>的矩陣 </a:t>
            </a:r>
            <a:r>
              <a:rPr lang="en-US" altLang="zh-TW" sz="1700" dirty="0"/>
              <a:t>A  </a:t>
            </a:r>
            <a:r>
              <a:rPr lang="zh-TW" altLang="en-US" sz="1700" dirty="0"/>
              <a:t>。</a:t>
            </a:r>
            <a:r>
              <a:rPr lang="en-US" altLang="zh-TW" sz="1700" dirty="0">
                <a:solidFill>
                  <a:srgbClr val="00B050"/>
                </a:solidFill>
              </a:rPr>
              <a:t>%</a:t>
            </a:r>
            <a:r>
              <a:rPr lang="en-US" altLang="zh-TW" sz="1700" dirty="0"/>
              <a:t> </a:t>
            </a:r>
            <a:r>
              <a:rPr lang="zh-TW" altLang="en-US" sz="1700" dirty="0">
                <a:solidFill>
                  <a:srgbClr val="00B050"/>
                </a:solidFill>
              </a:rPr>
              <a:t>見</a:t>
            </a:r>
            <a:r>
              <a:rPr lang="en-US" altLang="zh-TW" sz="1700" dirty="0">
                <a:solidFill>
                  <a:srgbClr val="00B050"/>
                </a:solidFill>
              </a:rPr>
              <a:t>workspace</a:t>
            </a:r>
            <a:r>
              <a:rPr lang="zh-TW" altLang="en-US" sz="1700" dirty="0">
                <a:solidFill>
                  <a:srgbClr val="00B050"/>
                </a:solidFill>
              </a:rPr>
              <a:t>中大小</a:t>
            </a:r>
            <a:endParaRPr lang="en-US" altLang="zh-TW" sz="1700" dirty="0">
              <a:solidFill>
                <a:srgbClr val="00B050"/>
              </a:solidFill>
            </a:endParaRPr>
          </a:p>
          <a:p>
            <a:pPr lvl="3"/>
            <a:r>
              <a:rPr lang="en-US" altLang="zh-TW" sz="1000" dirty="0">
                <a:solidFill>
                  <a:srgbClr val="FF0000"/>
                </a:solidFill>
              </a:rPr>
              <a:t>A =</a:t>
            </a:r>
          </a:p>
          <a:p>
            <a:pPr lvl="3"/>
            <a:r>
              <a:rPr lang="en-US" altLang="zh-TW" sz="1000" dirty="0">
                <a:solidFill>
                  <a:srgbClr val="FF0000"/>
                </a:solidFill>
              </a:rPr>
              <a:t>    1     2     3     4</a:t>
            </a:r>
          </a:p>
          <a:p>
            <a:pPr lvl="3"/>
            <a:r>
              <a:rPr lang="en-US" altLang="zh-TW" sz="1000" dirty="0">
                <a:solidFill>
                  <a:srgbClr val="FF0000"/>
                </a:solidFill>
              </a:rPr>
              <a:t>    5     6     7     8</a:t>
            </a:r>
          </a:p>
          <a:p>
            <a:pPr lvl="3"/>
            <a:r>
              <a:rPr lang="en-US" altLang="zh-TW" sz="1000" dirty="0">
                <a:solidFill>
                  <a:srgbClr val="FF0000"/>
                </a:solidFill>
              </a:rPr>
              <a:t>    9    10    11    12  </a:t>
            </a:r>
          </a:p>
          <a:p>
            <a:pPr lvl="1">
              <a:lnSpc>
                <a:spcPct val="90000"/>
              </a:lnSpc>
            </a:pPr>
            <a:r>
              <a:rPr lang="en-US" altLang="zh-TW" sz="2800" dirty="0"/>
              <a:t>3</a:t>
            </a:r>
            <a:r>
              <a:rPr lang="zh-TW" altLang="en-US" sz="2800" dirty="0"/>
              <a:t>列，</a:t>
            </a:r>
            <a:r>
              <a:rPr lang="en-US" altLang="zh-TW" sz="2800" dirty="0"/>
              <a:t>4</a:t>
            </a:r>
            <a:r>
              <a:rPr lang="zh-TW" altLang="en-US" sz="2800" dirty="0"/>
              <a:t>行</a:t>
            </a:r>
            <a:endParaRPr lang="en-US" altLang="zh-TW" sz="2800" dirty="0"/>
          </a:p>
          <a:p>
            <a:pPr lvl="1">
              <a:lnSpc>
                <a:spcPct val="90000"/>
              </a:lnSpc>
            </a:pPr>
            <a:r>
              <a:rPr lang="en-US" altLang="zh-TW" sz="2800" dirty="0"/>
              <a:t>3</a:t>
            </a:r>
            <a:r>
              <a:rPr lang="zh-TW" altLang="en-US" sz="2800" dirty="0"/>
              <a:t> </a:t>
            </a:r>
            <a:r>
              <a:rPr lang="en-US" altLang="zh-TW" sz="2800" dirty="0"/>
              <a:t>rows, 4 columns</a:t>
            </a:r>
          </a:p>
        </p:txBody>
      </p:sp>
      <p:sp>
        <p:nvSpPr>
          <p:cNvPr id="5" name="矩形 4">
            <a:extLst>
              <a:ext uri="{FF2B5EF4-FFF2-40B4-BE49-F238E27FC236}">
                <a16:creationId xmlns:a16="http://schemas.microsoft.com/office/drawing/2014/main" id="{8CDB3C93-DDDB-44DE-AA9B-09B94FBC82EF}"/>
              </a:ext>
            </a:extLst>
          </p:cNvPr>
          <p:cNvSpPr/>
          <p:nvPr/>
        </p:nvSpPr>
        <p:spPr>
          <a:xfrm>
            <a:off x="986118" y="3228908"/>
            <a:ext cx="6096000" cy="2354491"/>
          </a:xfrm>
          <a:prstGeom prst="rect">
            <a:avLst/>
          </a:prstGeom>
        </p:spPr>
        <p:txBody>
          <a:bodyPr>
            <a:spAutoFit/>
          </a:bodyPr>
          <a:lstStyle/>
          <a:p>
            <a:pPr>
              <a:defRPr/>
            </a:pPr>
            <a:r>
              <a:rPr lang="en-US" altLang="zh-TW" sz="2100" dirty="0"/>
              <a:t>A(2,3)</a:t>
            </a:r>
          </a:p>
          <a:p>
            <a:pPr lvl="1">
              <a:defRPr/>
            </a:pPr>
            <a:r>
              <a:rPr lang="en-US" altLang="zh-TW" sz="2100" dirty="0"/>
              <a:t>	% </a:t>
            </a:r>
            <a:r>
              <a:rPr lang="zh-TW" altLang="en-US" sz="2100" dirty="0">
                <a:solidFill>
                  <a:srgbClr val="FF3300"/>
                </a:solidFill>
              </a:rPr>
              <a:t>取出</a:t>
            </a:r>
            <a:r>
              <a:rPr lang="zh-TW" altLang="en-US" sz="2100" dirty="0"/>
              <a:t>矩陣 </a:t>
            </a:r>
            <a:r>
              <a:rPr lang="en-US" altLang="zh-TW" sz="2100" dirty="0"/>
              <a:t>A </a:t>
            </a:r>
            <a:r>
              <a:rPr lang="zh-TW" altLang="en-US" sz="2100" dirty="0"/>
              <a:t>的第二橫列、第三直行</a:t>
            </a:r>
            <a:endParaRPr lang="en-US" altLang="zh-TW" sz="2100" dirty="0"/>
          </a:p>
          <a:p>
            <a:pPr>
              <a:defRPr/>
            </a:pPr>
            <a:r>
              <a:rPr lang="en-US" altLang="zh-TW" sz="2100" dirty="0"/>
              <a:t>A(3,1:2)</a:t>
            </a:r>
          </a:p>
          <a:p>
            <a:pPr lvl="1">
              <a:defRPr/>
            </a:pPr>
            <a:r>
              <a:rPr lang="en-US" altLang="zh-TW" sz="2100" dirty="0"/>
              <a:t>	% </a:t>
            </a:r>
            <a:r>
              <a:rPr lang="zh-TW" altLang="en-US" sz="2100" dirty="0">
                <a:solidFill>
                  <a:srgbClr val="FF3300"/>
                </a:solidFill>
              </a:rPr>
              <a:t>取出</a:t>
            </a:r>
            <a:r>
              <a:rPr lang="zh-TW" altLang="en-US" sz="2100" dirty="0"/>
              <a:t>矩陣 </a:t>
            </a:r>
            <a:r>
              <a:rPr lang="en-US" altLang="zh-TW" sz="2100" dirty="0"/>
              <a:t>A </a:t>
            </a:r>
            <a:r>
              <a:rPr lang="zh-TW" altLang="en-US" sz="2100" dirty="0"/>
              <a:t>的第三橫列、第一至第二直行</a:t>
            </a:r>
            <a:endParaRPr lang="en-US" altLang="zh-TW" sz="2100" dirty="0"/>
          </a:p>
          <a:p>
            <a:pPr>
              <a:defRPr/>
            </a:pPr>
            <a:r>
              <a:rPr lang="en-US" altLang="zh-TW" sz="2100" dirty="0"/>
              <a:t>A(</a:t>
            </a:r>
            <a:r>
              <a:rPr lang="en-US" altLang="zh-TW" sz="2100" dirty="0">
                <a:solidFill>
                  <a:srgbClr val="00B0F0"/>
                </a:solidFill>
              </a:rPr>
              <a:t>end</a:t>
            </a:r>
            <a:r>
              <a:rPr lang="en-US" altLang="zh-TW" sz="2100" dirty="0"/>
              <a:t>,1:2)</a:t>
            </a:r>
          </a:p>
          <a:p>
            <a:pPr lvl="1">
              <a:defRPr/>
            </a:pPr>
            <a:r>
              <a:rPr lang="en-US" altLang="zh-TW" sz="2100" dirty="0">
                <a:solidFill>
                  <a:srgbClr val="00B0F0"/>
                </a:solidFill>
              </a:rPr>
              <a:t>%</a:t>
            </a:r>
            <a:r>
              <a:rPr lang="zh-TW" altLang="en-US" sz="2100" dirty="0">
                <a:solidFill>
                  <a:srgbClr val="00B0F0"/>
                </a:solidFill>
              </a:rPr>
              <a:t>效果同上，注意</a:t>
            </a:r>
            <a:r>
              <a:rPr lang="en-US" altLang="zh-TW" sz="2100" dirty="0">
                <a:solidFill>
                  <a:srgbClr val="00B0F0"/>
                </a:solidFill>
              </a:rPr>
              <a:t>end(</a:t>
            </a:r>
            <a:r>
              <a:rPr lang="zh-TW" altLang="en-US" sz="2100" dirty="0">
                <a:solidFill>
                  <a:srgbClr val="00B0F0"/>
                </a:solidFill>
              </a:rPr>
              <a:t>代表最後一行</a:t>
            </a:r>
            <a:r>
              <a:rPr lang="en-US" altLang="zh-TW" sz="2100" dirty="0">
                <a:solidFill>
                  <a:srgbClr val="00B0F0"/>
                </a:solidFill>
              </a:rPr>
              <a:t>)</a:t>
            </a:r>
            <a:r>
              <a:rPr lang="zh-TW" altLang="en-US" sz="2100" dirty="0">
                <a:solidFill>
                  <a:srgbClr val="00B0F0"/>
                </a:solidFill>
              </a:rPr>
              <a:t>的用法</a:t>
            </a:r>
            <a:endParaRPr lang="en-US" altLang="zh-TW" sz="2100" dirty="0">
              <a:solidFill>
                <a:srgbClr val="00B0F0"/>
              </a:solidFill>
            </a:endParaRPr>
          </a:p>
        </p:txBody>
      </p:sp>
      <p:sp>
        <p:nvSpPr>
          <p:cNvPr id="6" name="矩形 5">
            <a:extLst>
              <a:ext uri="{FF2B5EF4-FFF2-40B4-BE49-F238E27FC236}">
                <a16:creationId xmlns:a16="http://schemas.microsoft.com/office/drawing/2014/main" id="{EFAB1E88-05CA-46B9-8D88-EA712791638A}"/>
              </a:ext>
            </a:extLst>
          </p:cNvPr>
          <p:cNvSpPr/>
          <p:nvPr/>
        </p:nvSpPr>
        <p:spPr>
          <a:xfrm>
            <a:off x="986118" y="5668019"/>
            <a:ext cx="6096000" cy="738664"/>
          </a:xfrm>
          <a:prstGeom prst="rect">
            <a:avLst/>
          </a:prstGeom>
        </p:spPr>
        <p:txBody>
          <a:bodyPr>
            <a:spAutoFit/>
          </a:bodyPr>
          <a:lstStyle/>
          <a:p>
            <a:pPr>
              <a:defRPr/>
            </a:pPr>
            <a:r>
              <a:rPr lang="en-US" altLang="zh-TW" sz="2100" dirty="0"/>
              <a:t>A(2:</a:t>
            </a:r>
            <a:r>
              <a:rPr lang="en-US" altLang="zh-TW" sz="2100" dirty="0">
                <a:solidFill>
                  <a:srgbClr val="00B0F0"/>
                </a:solidFill>
              </a:rPr>
              <a:t>end</a:t>
            </a:r>
            <a:r>
              <a:rPr lang="en-US" altLang="zh-TW" sz="2100" dirty="0"/>
              <a:t>,1:</a:t>
            </a:r>
            <a:r>
              <a:rPr lang="en-US" altLang="zh-TW" sz="2100" dirty="0">
                <a:solidFill>
                  <a:srgbClr val="00B0F0"/>
                </a:solidFill>
              </a:rPr>
              <a:t>end</a:t>
            </a:r>
            <a:r>
              <a:rPr lang="en-US" altLang="zh-TW" sz="2100" dirty="0"/>
              <a:t>);</a:t>
            </a:r>
          </a:p>
          <a:p>
            <a:pPr lvl="1">
              <a:defRPr/>
            </a:pPr>
            <a:r>
              <a:rPr lang="en-US" altLang="zh-TW" sz="2100" dirty="0">
                <a:solidFill>
                  <a:srgbClr val="00B0F0"/>
                </a:solidFill>
              </a:rPr>
              <a:t>%</a:t>
            </a:r>
            <a:r>
              <a:rPr lang="zh-TW" altLang="en-US" sz="2100" dirty="0">
                <a:solidFill>
                  <a:srgbClr val="00B0F0"/>
                </a:solidFill>
              </a:rPr>
              <a:t>效果同上，注意</a:t>
            </a:r>
            <a:r>
              <a:rPr lang="en-US" altLang="zh-TW" sz="2100" dirty="0">
                <a:solidFill>
                  <a:srgbClr val="00B0F0"/>
                </a:solidFill>
              </a:rPr>
              <a:t>end</a:t>
            </a:r>
            <a:r>
              <a:rPr lang="zh-TW" altLang="en-US" sz="2100" dirty="0">
                <a:solidFill>
                  <a:srgbClr val="00B0F0"/>
                </a:solidFill>
              </a:rPr>
              <a:t>的用法</a:t>
            </a:r>
            <a:endParaRPr lang="en-US" altLang="zh-TW" sz="2100" dirty="0">
              <a:solidFill>
                <a:srgbClr val="00B0F0"/>
              </a:solidFill>
            </a:endParaRPr>
          </a:p>
        </p:txBody>
      </p:sp>
      <p:sp>
        <p:nvSpPr>
          <p:cNvPr id="8" name="矩形 7">
            <a:extLst>
              <a:ext uri="{FF2B5EF4-FFF2-40B4-BE49-F238E27FC236}">
                <a16:creationId xmlns:a16="http://schemas.microsoft.com/office/drawing/2014/main" id="{75EEA1A0-0CD4-4600-83A5-0975A856D0DF}"/>
              </a:ext>
            </a:extLst>
          </p:cNvPr>
          <p:cNvSpPr/>
          <p:nvPr/>
        </p:nvSpPr>
        <p:spPr>
          <a:xfrm>
            <a:off x="6678708" y="668633"/>
            <a:ext cx="6096000" cy="769441"/>
          </a:xfrm>
          <a:prstGeom prst="rect">
            <a:avLst/>
          </a:prstGeom>
        </p:spPr>
        <p:txBody>
          <a:bodyPr>
            <a:spAutoFit/>
          </a:bodyPr>
          <a:lstStyle/>
          <a:p>
            <a:r>
              <a:rPr lang="en-US" altLang="zh-TW" sz="2200" dirty="0"/>
              <a:t>A(3,</a:t>
            </a:r>
            <a:r>
              <a:rPr lang="en-US" altLang="zh-TW" sz="2200" dirty="0">
                <a:solidFill>
                  <a:srgbClr val="FF3300"/>
                </a:solidFill>
              </a:rPr>
              <a:t>:</a:t>
            </a:r>
            <a:r>
              <a:rPr lang="en-US" altLang="zh-TW" sz="2200" dirty="0"/>
              <a:t>)</a:t>
            </a:r>
          </a:p>
          <a:p>
            <a:pPr lvl="1"/>
            <a:r>
              <a:rPr lang="en-US" altLang="zh-TW" sz="2200" dirty="0">
                <a:solidFill>
                  <a:srgbClr val="FF0000"/>
                </a:solidFill>
              </a:rPr>
              <a:t>%</a:t>
            </a:r>
            <a:r>
              <a:rPr lang="zh-TW" altLang="en-US" sz="2200" dirty="0">
                <a:solidFill>
                  <a:srgbClr val="FF0000"/>
                </a:solidFill>
              </a:rPr>
              <a:t>取出</a:t>
            </a:r>
            <a:r>
              <a:rPr lang="zh-TW" altLang="en-US" sz="2200" dirty="0"/>
              <a:t>第三列，所有行。</a:t>
            </a:r>
            <a:endParaRPr lang="en-US" altLang="zh-TW" sz="2200" dirty="0"/>
          </a:p>
        </p:txBody>
      </p:sp>
      <p:sp>
        <p:nvSpPr>
          <p:cNvPr id="10" name="矩形 9">
            <a:extLst>
              <a:ext uri="{FF2B5EF4-FFF2-40B4-BE49-F238E27FC236}">
                <a16:creationId xmlns:a16="http://schemas.microsoft.com/office/drawing/2014/main" id="{4F5A061B-7DC2-4361-B1DF-47BADBDF891A}"/>
              </a:ext>
            </a:extLst>
          </p:cNvPr>
          <p:cNvSpPr/>
          <p:nvPr/>
        </p:nvSpPr>
        <p:spPr>
          <a:xfrm>
            <a:off x="6678708" y="2151528"/>
            <a:ext cx="4527174" cy="1785104"/>
          </a:xfrm>
          <a:prstGeom prst="rect">
            <a:avLst/>
          </a:prstGeom>
        </p:spPr>
        <p:txBody>
          <a:bodyPr wrap="square">
            <a:spAutoFit/>
          </a:bodyPr>
          <a:lstStyle/>
          <a:p>
            <a:r>
              <a:rPr lang="en-US" altLang="zh-TW" sz="2200" dirty="0"/>
              <a:t>A([1 3], </a:t>
            </a:r>
            <a:r>
              <a:rPr lang="en-US" altLang="zh-TW" sz="2200" dirty="0">
                <a:solidFill>
                  <a:srgbClr val="00B0F0"/>
                </a:solidFill>
              </a:rPr>
              <a:t>:</a:t>
            </a:r>
            <a:r>
              <a:rPr lang="en-US" altLang="zh-TW" sz="2200" dirty="0"/>
              <a:t>)</a:t>
            </a:r>
          </a:p>
          <a:p>
            <a:pPr lvl="1"/>
            <a:r>
              <a:rPr lang="en-US" altLang="zh-TW" sz="2200" dirty="0">
                <a:solidFill>
                  <a:srgbClr val="FF0000"/>
                </a:solidFill>
              </a:rPr>
              <a:t>%</a:t>
            </a:r>
            <a:r>
              <a:rPr lang="zh-TW" altLang="en-US" sz="2200" dirty="0">
                <a:solidFill>
                  <a:srgbClr val="FF0000"/>
                </a:solidFill>
              </a:rPr>
              <a:t>取出</a:t>
            </a:r>
            <a:r>
              <a:rPr lang="zh-TW" altLang="en-US" sz="2200" dirty="0"/>
              <a:t>第一列、第三列，</a:t>
            </a:r>
            <a:r>
              <a:rPr lang="zh-TW" altLang="en-US" sz="2200" dirty="0">
                <a:solidFill>
                  <a:srgbClr val="00B0F0"/>
                </a:solidFill>
              </a:rPr>
              <a:t>所有</a:t>
            </a:r>
            <a:r>
              <a:rPr lang="zh-TW" altLang="en-US" sz="2200" dirty="0"/>
              <a:t>行。</a:t>
            </a:r>
            <a:endParaRPr lang="en-US" altLang="zh-TW" sz="2200" dirty="0"/>
          </a:p>
          <a:p>
            <a:r>
              <a:rPr lang="en-US" altLang="zh-TW" sz="2200" dirty="0"/>
              <a:t>A(</a:t>
            </a:r>
            <a:r>
              <a:rPr lang="en-US" altLang="zh-TW" sz="2200" dirty="0">
                <a:solidFill>
                  <a:srgbClr val="00B0F0"/>
                </a:solidFill>
              </a:rPr>
              <a:t>:</a:t>
            </a:r>
            <a:r>
              <a:rPr lang="en-US" altLang="zh-TW" sz="2200" dirty="0"/>
              <a:t>, [4 2 3])   	</a:t>
            </a:r>
          </a:p>
          <a:p>
            <a:pPr lvl="1"/>
            <a:r>
              <a:rPr lang="en-US" altLang="zh-TW" sz="2200" dirty="0"/>
              <a:t>%</a:t>
            </a:r>
            <a:r>
              <a:rPr lang="zh-TW" altLang="en-US" sz="2200" dirty="0">
                <a:solidFill>
                  <a:srgbClr val="FF0000"/>
                </a:solidFill>
              </a:rPr>
              <a:t>取出</a:t>
            </a:r>
            <a:r>
              <a:rPr lang="zh-TW" altLang="en-US" sz="2200" dirty="0">
                <a:solidFill>
                  <a:srgbClr val="00B0F0"/>
                </a:solidFill>
              </a:rPr>
              <a:t>所有</a:t>
            </a:r>
            <a:r>
              <a:rPr lang="zh-TW" altLang="en-US" sz="2200" dirty="0"/>
              <a:t>列，第</a:t>
            </a:r>
            <a:r>
              <a:rPr lang="en-US" altLang="zh-TW" sz="2200" dirty="0"/>
              <a:t>4, 2, 3</a:t>
            </a:r>
            <a:r>
              <a:rPr lang="zh-TW" altLang="en-US" sz="2200" dirty="0"/>
              <a:t>行。</a:t>
            </a:r>
            <a:r>
              <a:rPr lang="zh-TW" altLang="en-US" sz="2200" dirty="0">
                <a:solidFill>
                  <a:srgbClr val="7030A0"/>
                </a:solidFill>
              </a:rPr>
              <a:t>順序取出</a:t>
            </a:r>
          </a:p>
        </p:txBody>
      </p:sp>
      <p:sp>
        <p:nvSpPr>
          <p:cNvPr id="11" name="矩形 10">
            <a:extLst>
              <a:ext uri="{FF2B5EF4-FFF2-40B4-BE49-F238E27FC236}">
                <a16:creationId xmlns:a16="http://schemas.microsoft.com/office/drawing/2014/main" id="{A9E38FB7-4C9B-4662-9B4F-EC73DB3F712B}"/>
              </a:ext>
            </a:extLst>
          </p:cNvPr>
          <p:cNvSpPr/>
          <p:nvPr/>
        </p:nvSpPr>
        <p:spPr>
          <a:xfrm>
            <a:off x="6687672" y="5014012"/>
            <a:ext cx="6096000" cy="1569660"/>
          </a:xfrm>
          <a:prstGeom prst="rect">
            <a:avLst/>
          </a:prstGeom>
        </p:spPr>
        <p:txBody>
          <a:bodyPr>
            <a:spAutoFit/>
          </a:bodyPr>
          <a:lstStyle/>
          <a:p>
            <a:pPr>
              <a:defRPr/>
            </a:pPr>
            <a:r>
              <a:rPr lang="en-US" altLang="zh-TW" sz="1600" dirty="0"/>
              <a:t>A(2,3) = 5 	 </a:t>
            </a:r>
          </a:p>
          <a:p>
            <a:pPr lvl="1">
              <a:defRPr/>
            </a:pPr>
            <a:r>
              <a:rPr lang="en-US" altLang="zh-TW" sz="1600" dirty="0"/>
              <a:t>% </a:t>
            </a:r>
            <a:r>
              <a:rPr lang="zh-TW" altLang="en-US" sz="1600" dirty="0"/>
              <a:t>將矩陣 </a:t>
            </a:r>
            <a:r>
              <a:rPr lang="en-US" altLang="zh-TW" sz="1600" dirty="0"/>
              <a:t>A </a:t>
            </a:r>
            <a:r>
              <a:rPr lang="zh-TW" altLang="en-US" sz="1600" dirty="0"/>
              <a:t>第二列、第三行的元素值，</a:t>
            </a:r>
            <a:r>
              <a:rPr lang="zh-TW" altLang="en-US" sz="1600" dirty="0">
                <a:solidFill>
                  <a:srgbClr val="FF3300"/>
                </a:solidFill>
              </a:rPr>
              <a:t>改變</a:t>
            </a:r>
            <a:r>
              <a:rPr lang="zh-TW" altLang="en-US" sz="1600" dirty="0"/>
              <a:t>為 </a:t>
            </a:r>
            <a:r>
              <a:rPr lang="en-US" altLang="zh-TW" sz="1600" dirty="0"/>
              <a:t>5</a:t>
            </a:r>
          </a:p>
          <a:p>
            <a:pPr>
              <a:defRPr/>
            </a:pPr>
            <a:r>
              <a:rPr lang="en-US" altLang="zh-TW" sz="1600" dirty="0"/>
              <a:t>A(:, 2) = [] 	</a:t>
            </a:r>
          </a:p>
          <a:p>
            <a:pPr lvl="1">
              <a:defRPr/>
            </a:pPr>
            <a:r>
              <a:rPr lang="en-US" altLang="zh-TW" sz="1600" dirty="0"/>
              <a:t>% </a:t>
            </a:r>
            <a:r>
              <a:rPr lang="zh-TW" altLang="en-US" sz="1600" dirty="0">
                <a:solidFill>
                  <a:srgbClr val="FF0000"/>
                </a:solidFill>
              </a:rPr>
              <a:t>刪除</a:t>
            </a:r>
            <a:r>
              <a:rPr lang="zh-TW" altLang="en-US" sz="1600" dirty="0"/>
              <a:t>矩陣 </a:t>
            </a:r>
            <a:r>
              <a:rPr lang="en-US" altLang="zh-TW" sz="1600" dirty="0"/>
              <a:t>A </a:t>
            </a:r>
            <a:r>
              <a:rPr lang="zh-TW" altLang="en-US" sz="1600" dirty="0"/>
              <a:t>第二行（：代表所有橫列，</a:t>
            </a:r>
            <a:r>
              <a:rPr lang="en-US" altLang="zh-TW" sz="1600" dirty="0"/>
              <a:t>[]</a:t>
            </a:r>
            <a:r>
              <a:rPr lang="zh-TW" altLang="en-US" sz="1600" dirty="0"/>
              <a:t>代表空矩陣）</a:t>
            </a:r>
            <a:endParaRPr lang="en-US" altLang="zh-TW" sz="1600" dirty="0"/>
          </a:p>
          <a:p>
            <a:pPr>
              <a:defRPr/>
            </a:pPr>
            <a:r>
              <a:rPr lang="en-US" altLang="zh-TW" sz="1600" dirty="0"/>
              <a:t>B=A(3,</a:t>
            </a:r>
            <a:r>
              <a:rPr lang="en-US" altLang="zh-TW" sz="1600" dirty="0">
                <a:solidFill>
                  <a:srgbClr val="FF3300"/>
                </a:solidFill>
              </a:rPr>
              <a:t>:</a:t>
            </a:r>
            <a:r>
              <a:rPr lang="en-US" altLang="zh-TW" sz="1600" dirty="0"/>
              <a:t>)</a:t>
            </a:r>
          </a:p>
          <a:p>
            <a:pPr lvl="1">
              <a:defRPr/>
            </a:pPr>
            <a:r>
              <a:rPr lang="en-US" altLang="zh-TW" sz="1600" dirty="0"/>
              <a:t>%</a:t>
            </a:r>
            <a:r>
              <a:rPr lang="zh-TW" altLang="en-US" sz="1600" dirty="0"/>
              <a:t>取出第三列，所有行，並讓結果</a:t>
            </a:r>
            <a:r>
              <a:rPr lang="zh-TW" altLang="en-US" sz="1600" dirty="0">
                <a:solidFill>
                  <a:srgbClr val="FF0000"/>
                </a:solidFill>
              </a:rPr>
              <a:t>給變數</a:t>
            </a:r>
            <a:r>
              <a:rPr lang="en-US" altLang="zh-TW" sz="1600" dirty="0"/>
              <a:t>B</a:t>
            </a:r>
            <a:r>
              <a:rPr lang="zh-TW" altLang="en-US" sz="1600" dirty="0"/>
              <a:t>。</a:t>
            </a:r>
            <a:endParaRPr lang="en-US" altLang="zh-TW" sz="1600" dirty="0"/>
          </a:p>
        </p:txBody>
      </p:sp>
    </p:spTree>
    <p:extLst>
      <p:ext uri="{BB962C8B-B14F-4D97-AF65-F5344CB8AC3E}">
        <p14:creationId xmlns:p14="http://schemas.microsoft.com/office/powerpoint/2010/main" val="353625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BD463A-18BB-45D3-972A-7884AE8D8659}"/>
              </a:ext>
            </a:extLst>
          </p:cNvPr>
          <p:cNvSpPr/>
          <p:nvPr/>
        </p:nvSpPr>
        <p:spPr>
          <a:xfrm>
            <a:off x="699247" y="781906"/>
            <a:ext cx="6096000" cy="1815882"/>
          </a:xfrm>
          <a:prstGeom prst="rect">
            <a:avLst/>
          </a:prstGeom>
        </p:spPr>
        <p:txBody>
          <a:bodyPr>
            <a:spAutoFit/>
          </a:bodyPr>
          <a:lstStyle/>
          <a:p>
            <a:pPr lvl="1">
              <a:defRPr/>
            </a:pPr>
            <a:r>
              <a:rPr lang="en-US" altLang="zh-TW" sz="2800" dirty="0"/>
              <a:t>B</a:t>
            </a:r>
            <a:r>
              <a:rPr lang="pt-BR" altLang="zh-TW" sz="2800" dirty="0"/>
              <a:t> = [1 2 3 4; 9 10 11 12];</a:t>
            </a:r>
          </a:p>
          <a:p>
            <a:pPr lvl="1">
              <a:defRPr/>
            </a:pPr>
            <a:r>
              <a:rPr lang="en-US" altLang="zh-TW" sz="2800" dirty="0"/>
              <a:t>C</a:t>
            </a:r>
            <a:r>
              <a:rPr lang="pt-BR" altLang="zh-TW" sz="2800" dirty="0"/>
              <a:t> = [1 6 </a:t>
            </a:r>
            <a:r>
              <a:rPr lang="en-US" altLang="zh-TW" sz="2800" dirty="0"/>
              <a:t>9</a:t>
            </a:r>
            <a:r>
              <a:rPr lang="zh-TW" altLang="en-US" sz="2800" dirty="0"/>
              <a:t> </a:t>
            </a:r>
            <a:r>
              <a:rPr lang="pt-BR" altLang="zh-TW" sz="2800" dirty="0"/>
              <a:t>4; 5 6 7 8];</a:t>
            </a:r>
          </a:p>
          <a:p>
            <a:pPr lvl="1">
              <a:defRPr/>
            </a:pPr>
            <a:r>
              <a:rPr lang="en-US" altLang="zh-TW" sz="2800" dirty="0"/>
              <a:t>D=[B</a:t>
            </a:r>
            <a:r>
              <a:rPr lang="zh-TW" altLang="en-US" sz="2800" dirty="0"/>
              <a:t> </a:t>
            </a:r>
            <a:r>
              <a:rPr lang="en-US" altLang="zh-TW" sz="2800" dirty="0"/>
              <a:t>C]</a:t>
            </a:r>
            <a:r>
              <a:rPr lang="zh-TW" altLang="en-US" sz="2800" dirty="0"/>
              <a:t>   </a:t>
            </a:r>
            <a:r>
              <a:rPr lang="en-US" altLang="zh-TW" sz="2800" dirty="0"/>
              <a:t>%</a:t>
            </a:r>
            <a:r>
              <a:rPr lang="zh-TW" altLang="en-US" sz="2800" dirty="0">
                <a:solidFill>
                  <a:srgbClr val="FF0000"/>
                </a:solidFill>
              </a:rPr>
              <a:t>左右</a:t>
            </a:r>
            <a:r>
              <a:rPr lang="zh-TW" altLang="en-US" sz="2800" dirty="0"/>
              <a:t>串接</a:t>
            </a:r>
            <a:endParaRPr lang="en-US" altLang="zh-TW" sz="2800" dirty="0"/>
          </a:p>
          <a:p>
            <a:pPr lvl="1">
              <a:defRPr/>
            </a:pPr>
            <a:r>
              <a:rPr lang="en-US" altLang="zh-TW" sz="2800" dirty="0"/>
              <a:t>E=[B</a:t>
            </a:r>
            <a:r>
              <a:rPr lang="zh-TW" altLang="en-US" sz="2800" dirty="0"/>
              <a:t> </a:t>
            </a:r>
            <a:r>
              <a:rPr lang="en-US" altLang="zh-TW" sz="2800" dirty="0"/>
              <a:t>; C]</a:t>
            </a:r>
            <a:r>
              <a:rPr lang="zh-TW" altLang="en-US" sz="2800" dirty="0"/>
              <a:t> </a:t>
            </a:r>
            <a:r>
              <a:rPr lang="en-US" altLang="zh-TW" sz="2800" dirty="0"/>
              <a:t>%</a:t>
            </a:r>
            <a:r>
              <a:rPr lang="zh-TW" altLang="en-US" sz="2800" dirty="0">
                <a:solidFill>
                  <a:srgbClr val="FF0000"/>
                </a:solidFill>
              </a:rPr>
              <a:t>上下</a:t>
            </a:r>
            <a:r>
              <a:rPr lang="zh-TW" altLang="en-US" sz="2800" dirty="0"/>
              <a:t>串接</a:t>
            </a:r>
            <a:endParaRPr lang="en-US" altLang="zh-TW" sz="2800" dirty="0"/>
          </a:p>
        </p:txBody>
      </p:sp>
      <p:sp>
        <p:nvSpPr>
          <p:cNvPr id="5" name="矩形 4">
            <a:extLst>
              <a:ext uri="{FF2B5EF4-FFF2-40B4-BE49-F238E27FC236}">
                <a16:creationId xmlns:a16="http://schemas.microsoft.com/office/drawing/2014/main" id="{7006666F-DE30-49A4-96F1-4C6F204C3259}"/>
              </a:ext>
            </a:extLst>
          </p:cNvPr>
          <p:cNvSpPr/>
          <p:nvPr/>
        </p:nvSpPr>
        <p:spPr>
          <a:xfrm>
            <a:off x="1156447" y="2597788"/>
            <a:ext cx="6096000" cy="800219"/>
          </a:xfrm>
          <a:prstGeom prst="rect">
            <a:avLst/>
          </a:prstGeom>
        </p:spPr>
        <p:txBody>
          <a:bodyPr>
            <a:spAutoFit/>
          </a:bodyPr>
          <a:lstStyle/>
          <a:p>
            <a:pPr>
              <a:defRPr/>
            </a:pPr>
            <a:r>
              <a:rPr lang="zh-TW" altLang="en-US" dirty="0"/>
              <a:t>轉置</a:t>
            </a:r>
            <a:endParaRPr lang="en-US" altLang="zh-TW" dirty="0"/>
          </a:p>
          <a:p>
            <a:pPr lvl="1">
              <a:defRPr/>
            </a:pPr>
            <a:r>
              <a:rPr lang="en-US" altLang="zh-TW" dirty="0"/>
              <a:t>B=A</a:t>
            </a:r>
            <a:r>
              <a:rPr lang="en-US" altLang="zh-TW" sz="2800" dirty="0"/>
              <a:t>'</a:t>
            </a:r>
            <a:r>
              <a:rPr lang="zh-TW" altLang="en-US" sz="2800" dirty="0"/>
              <a:t> </a:t>
            </a:r>
            <a:endParaRPr lang="zh-TW" altLang="en-US" dirty="0"/>
          </a:p>
        </p:txBody>
      </p:sp>
      <p:sp>
        <p:nvSpPr>
          <p:cNvPr id="6" name="矩形 5">
            <a:extLst>
              <a:ext uri="{FF2B5EF4-FFF2-40B4-BE49-F238E27FC236}">
                <a16:creationId xmlns:a16="http://schemas.microsoft.com/office/drawing/2014/main" id="{E1F8C38E-73B8-46CA-9DB9-00F6838E8E0A}"/>
              </a:ext>
            </a:extLst>
          </p:cNvPr>
          <p:cNvSpPr/>
          <p:nvPr/>
        </p:nvSpPr>
        <p:spPr>
          <a:xfrm>
            <a:off x="977153" y="3526595"/>
            <a:ext cx="6096000" cy="1508105"/>
          </a:xfrm>
          <a:prstGeom prst="rect">
            <a:avLst/>
          </a:prstGeom>
        </p:spPr>
        <p:txBody>
          <a:bodyPr>
            <a:spAutoFit/>
          </a:bodyPr>
          <a:lstStyle/>
          <a:p>
            <a:pPr>
              <a:defRPr/>
            </a:pPr>
            <a:r>
              <a:rPr lang="zh-TW" altLang="en-US" dirty="0"/>
              <a:t>新增行 </a:t>
            </a:r>
            <a:endParaRPr lang="en-US" altLang="zh-TW" dirty="0"/>
          </a:p>
          <a:p>
            <a:pPr lvl="1">
              <a:defRPr/>
            </a:pPr>
            <a:r>
              <a:rPr lang="en-US" altLang="zh-TW" sz="2800" dirty="0"/>
              <a:t>H = [A [4 3 2]']</a:t>
            </a:r>
            <a:endParaRPr lang="en-US" altLang="zh-TW" sz="2800" dirty="0">
              <a:solidFill>
                <a:srgbClr val="00B050"/>
              </a:solidFill>
            </a:endParaRPr>
          </a:p>
          <a:p>
            <a:pPr>
              <a:defRPr/>
            </a:pPr>
            <a:r>
              <a:rPr lang="zh-TW" altLang="en-US" dirty="0"/>
              <a:t>新增列</a:t>
            </a:r>
            <a:endParaRPr lang="en-US" altLang="zh-TW" dirty="0"/>
          </a:p>
          <a:p>
            <a:pPr lvl="1">
              <a:defRPr/>
            </a:pPr>
            <a:r>
              <a:rPr lang="en-US" altLang="zh-TW" sz="2800" dirty="0"/>
              <a:t>G = [A ; [4 3 2</a:t>
            </a:r>
            <a:r>
              <a:rPr lang="zh-TW" altLang="en-US" sz="2800" dirty="0"/>
              <a:t> </a:t>
            </a:r>
            <a:r>
              <a:rPr lang="en-US" altLang="zh-TW" sz="2800" dirty="0"/>
              <a:t>1]]</a:t>
            </a:r>
            <a:r>
              <a:rPr lang="en-US" altLang="zh-TW" sz="2400" dirty="0">
                <a:solidFill>
                  <a:srgbClr val="00B050"/>
                </a:solidFill>
              </a:rPr>
              <a:t> </a:t>
            </a:r>
            <a:endParaRPr lang="zh-TW" altLang="en-US" dirty="0"/>
          </a:p>
        </p:txBody>
      </p:sp>
      <p:sp>
        <p:nvSpPr>
          <p:cNvPr id="7" name="矩形 6">
            <a:extLst>
              <a:ext uri="{FF2B5EF4-FFF2-40B4-BE49-F238E27FC236}">
                <a16:creationId xmlns:a16="http://schemas.microsoft.com/office/drawing/2014/main" id="{15F72659-E383-468C-A868-CE4B8ACA86EB}"/>
              </a:ext>
            </a:extLst>
          </p:cNvPr>
          <p:cNvSpPr/>
          <p:nvPr/>
        </p:nvSpPr>
        <p:spPr>
          <a:xfrm>
            <a:off x="502023" y="5163288"/>
            <a:ext cx="6096000" cy="1200329"/>
          </a:xfrm>
          <a:prstGeom prst="rect">
            <a:avLst/>
          </a:prstGeom>
        </p:spPr>
        <p:txBody>
          <a:bodyPr>
            <a:spAutoFit/>
          </a:bodyPr>
          <a:lstStyle/>
          <a:p>
            <a:pPr lvl="1"/>
            <a:r>
              <a:rPr lang="en-US" altLang="zh-TW" dirty="0"/>
              <a:t>B=</a:t>
            </a:r>
            <a:r>
              <a:rPr lang="en-US" altLang="zh-TW" dirty="0" err="1"/>
              <a:t>fliplr</a:t>
            </a:r>
            <a:r>
              <a:rPr lang="en-US" altLang="zh-TW" dirty="0"/>
              <a:t>(A)</a:t>
            </a:r>
          </a:p>
          <a:p>
            <a:pPr lvl="2"/>
            <a:r>
              <a:rPr lang="en-US" altLang="zh-TW" dirty="0">
                <a:solidFill>
                  <a:srgbClr val="00CC00"/>
                </a:solidFill>
              </a:rPr>
              <a:t>%flip left and right</a:t>
            </a:r>
          </a:p>
          <a:p>
            <a:pPr lvl="1"/>
            <a:r>
              <a:rPr lang="en-US" altLang="zh-TW" dirty="0"/>
              <a:t>C=</a:t>
            </a:r>
            <a:r>
              <a:rPr lang="en-US" altLang="zh-TW" dirty="0" err="1"/>
              <a:t>flipud</a:t>
            </a:r>
            <a:r>
              <a:rPr lang="en-US" altLang="zh-TW" dirty="0"/>
              <a:t>(A)</a:t>
            </a:r>
          </a:p>
          <a:p>
            <a:pPr lvl="2"/>
            <a:r>
              <a:rPr lang="en-US" altLang="zh-TW" dirty="0">
                <a:solidFill>
                  <a:srgbClr val="00CC00"/>
                </a:solidFill>
              </a:rPr>
              <a:t>%flip up and down</a:t>
            </a:r>
            <a:endParaRPr lang="zh-TW" altLang="en-US" dirty="0"/>
          </a:p>
        </p:txBody>
      </p:sp>
      <p:graphicFrame>
        <p:nvGraphicFramePr>
          <p:cNvPr id="8" name="內容版面配置區 5">
            <a:extLst>
              <a:ext uri="{FF2B5EF4-FFF2-40B4-BE49-F238E27FC236}">
                <a16:creationId xmlns:a16="http://schemas.microsoft.com/office/drawing/2014/main" id="{426A15EB-999C-4734-AFBC-99BB8D340A1C}"/>
              </a:ext>
            </a:extLst>
          </p:cNvPr>
          <p:cNvGraphicFramePr>
            <a:graphicFrameLocks noGrp="1"/>
          </p:cNvGraphicFramePr>
          <p:nvPr>
            <p:ph idx="1"/>
            <p:extLst>
              <p:ext uri="{D42A27DB-BD31-4B8C-83A1-F6EECF244321}">
                <p14:modId xmlns:p14="http://schemas.microsoft.com/office/powerpoint/2010/main" val="1995987363"/>
              </p:ext>
            </p:extLst>
          </p:nvPr>
        </p:nvGraphicFramePr>
        <p:xfrm>
          <a:off x="5326998" y="883721"/>
          <a:ext cx="6096000" cy="1452314"/>
        </p:xfrm>
        <a:graphic>
          <a:graphicData uri="http://schemas.openxmlformats.org/drawingml/2006/table">
            <a:tbl>
              <a:tblPr/>
              <a:tblGrid>
                <a:gridCol w="1421235">
                  <a:extLst>
                    <a:ext uri="{9D8B030D-6E8A-4147-A177-3AD203B41FA5}">
                      <a16:colId xmlns:a16="http://schemas.microsoft.com/office/drawing/2014/main" val="20000"/>
                    </a:ext>
                  </a:extLst>
                </a:gridCol>
                <a:gridCol w="4674765">
                  <a:extLst>
                    <a:ext uri="{9D8B030D-6E8A-4147-A177-3AD203B41FA5}">
                      <a16:colId xmlns:a16="http://schemas.microsoft.com/office/drawing/2014/main" val="20001"/>
                    </a:ext>
                  </a:extLst>
                </a:gridCol>
              </a:tblGrid>
              <a:tr h="27338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400" b="0" i="0" u="none" strike="noStrike" cap="none" normalizeH="0" baseline="0" dirty="0">
                          <a:ln>
                            <a:noFill/>
                          </a:ln>
                          <a:solidFill>
                            <a:schemeClr val="tx1"/>
                          </a:solidFill>
                          <a:effectLst/>
                          <a:latin typeface="Tahoma" pitchFamily="34" charset="0"/>
                          <a:ea typeface="標楷體" pitchFamily="65" charset="-120"/>
                        </a:rPr>
                        <a:t>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400" b="0" i="0" u="none" strike="noStrike" cap="none" normalizeH="0" baseline="0">
                          <a:ln>
                            <a:noFill/>
                          </a:ln>
                          <a:solidFill>
                            <a:schemeClr val="tx1"/>
                          </a:solidFill>
                          <a:effectLst/>
                          <a:latin typeface="Tahoma" pitchFamily="34" charset="0"/>
                          <a:ea typeface="標楷體" pitchFamily="65" charset="-120"/>
                        </a:rPr>
                        <a:t>說明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4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400" b="0" i="0" u="none" strike="noStrike" cap="none" normalizeH="0" baseline="0" dirty="0">
                          <a:ln>
                            <a:noFill/>
                          </a:ln>
                          <a:solidFill>
                            <a:srgbClr val="FF0000"/>
                          </a:solidFill>
                          <a:effectLst/>
                          <a:latin typeface="Tahoma" pitchFamily="34" charset="0"/>
                          <a:ea typeface="新細明體" pitchFamily="18" charset="-120"/>
                        </a:rPr>
                        <a:t>zeros(m,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產生維度為</a:t>
                      </a:r>
                      <a:r>
                        <a:rPr kumimoji="1" lang="zh-TW" altLang="en-US" sz="1400" b="0" i="0" u="none" strike="noStrike" cap="none" normalizeH="0" baseline="0" dirty="0">
                          <a:ln>
                            <a:noFill/>
                          </a:ln>
                          <a:solidFill>
                            <a:schemeClr val="tx1"/>
                          </a:solidFill>
                          <a:effectLst/>
                          <a:latin typeface="Tahoma" pitchFamily="34" charset="0"/>
                          <a:ea typeface="標楷體" pitchFamily="65" charset="-120"/>
                        </a:rPr>
                        <a:t> </a:t>
                      </a:r>
                      <a:r>
                        <a:rPr kumimoji="1" lang="en-US" altLang="zh-TW" sz="1400" b="0" i="0" u="none" strike="noStrike" cap="none" normalizeH="0" baseline="0" dirty="0" err="1">
                          <a:ln>
                            <a:noFill/>
                          </a:ln>
                          <a:solidFill>
                            <a:schemeClr val="tx1"/>
                          </a:solidFill>
                          <a:effectLst/>
                          <a:latin typeface="Tahoma" pitchFamily="34" charset="0"/>
                          <a:ea typeface="標楷體" pitchFamily="65" charset="-120"/>
                        </a:rPr>
                        <a:t>m×n</a:t>
                      </a:r>
                      <a:r>
                        <a:rPr kumimoji="1" lang="en-US" altLang="zh-TW" sz="1400" b="0" i="0" u="none" strike="noStrike" cap="none" normalizeH="0" baseline="0" dirty="0">
                          <a:ln>
                            <a:noFill/>
                          </a:ln>
                          <a:solidFill>
                            <a:schemeClr val="tx1"/>
                          </a:solidFill>
                          <a:effectLst/>
                          <a:latin typeface="Tahoma" pitchFamily="34" charset="0"/>
                          <a:ea typeface="標楷體" pitchFamily="65" charset="-120"/>
                        </a:rPr>
                        <a:t> </a:t>
                      </a: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，構成元素全為</a:t>
                      </a:r>
                      <a:r>
                        <a:rPr kumimoji="1" lang="zh-TW" altLang="en-US" sz="1400" b="0" i="0" u="none" strike="noStrike" cap="none" normalizeH="0" baseline="0" dirty="0">
                          <a:ln>
                            <a:noFill/>
                          </a:ln>
                          <a:solidFill>
                            <a:schemeClr val="tx1"/>
                          </a:solidFill>
                          <a:effectLst/>
                          <a:latin typeface="Tahoma" pitchFamily="34" charset="0"/>
                          <a:ea typeface="標楷體" pitchFamily="65" charset="-120"/>
                        </a:rPr>
                        <a:t> </a:t>
                      </a:r>
                      <a:r>
                        <a:rPr kumimoji="1" lang="en-US" altLang="zh-TW" sz="1400" b="0" i="0" u="none" strike="noStrike" cap="none" normalizeH="0" baseline="0" dirty="0">
                          <a:ln>
                            <a:noFill/>
                          </a:ln>
                          <a:solidFill>
                            <a:schemeClr val="tx1"/>
                          </a:solidFill>
                          <a:effectLst/>
                          <a:latin typeface="Tahoma" pitchFamily="34" charset="0"/>
                          <a:ea typeface="標楷體" pitchFamily="65" charset="-120"/>
                        </a:rPr>
                        <a:t>0</a:t>
                      </a:r>
                      <a:r>
                        <a:rPr kumimoji="1" lang="en-US" altLang="zh-TW" sz="1400" b="0" i="0" u="none" strike="noStrike" cap="none" normalizeH="0" baseline="0" dirty="0">
                          <a:ln>
                            <a:noFill/>
                          </a:ln>
                          <a:solidFill>
                            <a:schemeClr val="tx1"/>
                          </a:solidFill>
                          <a:effectLst/>
                          <a:latin typeface="標楷體" pitchFamily="65" charset="-120"/>
                          <a:ea typeface="標楷體" pitchFamily="65" charset="-120"/>
                        </a:rPr>
                        <a:t> </a:t>
                      </a: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的矩陣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89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400" b="0" i="0" u="none" strike="noStrike" cap="none" normalizeH="0" baseline="0" dirty="0">
                          <a:ln>
                            <a:noFill/>
                          </a:ln>
                          <a:solidFill>
                            <a:srgbClr val="FF0000"/>
                          </a:solidFill>
                          <a:effectLst/>
                          <a:latin typeface="Tahoma" pitchFamily="34" charset="0"/>
                          <a:ea typeface="新細明體" pitchFamily="18" charset="-120"/>
                        </a:rPr>
                        <a:t>ones(m,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產生維度為</a:t>
                      </a:r>
                      <a:r>
                        <a:rPr kumimoji="1" lang="zh-TW" altLang="en-US" sz="1400" b="0" i="0" u="none" strike="noStrike" cap="none" normalizeH="0" baseline="0" dirty="0">
                          <a:ln>
                            <a:noFill/>
                          </a:ln>
                          <a:solidFill>
                            <a:schemeClr val="tx1"/>
                          </a:solidFill>
                          <a:effectLst/>
                          <a:latin typeface="Tahoma" pitchFamily="34" charset="0"/>
                          <a:ea typeface="標楷體" pitchFamily="65" charset="-120"/>
                        </a:rPr>
                        <a:t> </a:t>
                      </a:r>
                      <a:r>
                        <a:rPr kumimoji="1" lang="en-US" altLang="zh-TW" sz="1400" b="0" i="0" u="none" strike="noStrike" cap="none" normalizeH="0" baseline="0" dirty="0" err="1">
                          <a:ln>
                            <a:noFill/>
                          </a:ln>
                          <a:solidFill>
                            <a:schemeClr val="tx1"/>
                          </a:solidFill>
                          <a:effectLst/>
                          <a:latin typeface="Tahoma" pitchFamily="34" charset="0"/>
                          <a:ea typeface="標楷體" pitchFamily="65" charset="-120"/>
                        </a:rPr>
                        <a:t>m×n</a:t>
                      </a:r>
                      <a:r>
                        <a:rPr kumimoji="1" lang="en-US" altLang="zh-TW" sz="1400" b="0" i="0" u="none" strike="noStrike" cap="none" normalizeH="0" baseline="0" dirty="0">
                          <a:ln>
                            <a:noFill/>
                          </a:ln>
                          <a:solidFill>
                            <a:schemeClr val="tx1"/>
                          </a:solidFill>
                          <a:effectLst/>
                          <a:latin typeface="標楷體" pitchFamily="65" charset="-120"/>
                          <a:ea typeface="標楷體" pitchFamily="65" charset="-120"/>
                        </a:rPr>
                        <a:t> </a:t>
                      </a: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，構成元素全為 </a:t>
                      </a:r>
                      <a:r>
                        <a:rPr kumimoji="1" lang="en-US" altLang="zh-TW" sz="1400" b="0" i="0" u="none" strike="noStrike" cap="none" normalizeH="0" baseline="0" dirty="0">
                          <a:ln>
                            <a:noFill/>
                          </a:ln>
                          <a:solidFill>
                            <a:schemeClr val="tx1"/>
                          </a:solidFill>
                          <a:effectLst/>
                          <a:latin typeface="Tahoma" pitchFamily="34" charset="0"/>
                          <a:ea typeface="標楷體" pitchFamily="65" charset="-120"/>
                        </a:rPr>
                        <a:t>1</a:t>
                      </a:r>
                      <a:r>
                        <a:rPr kumimoji="1" lang="en-US" altLang="zh-TW" sz="1400" b="0" i="0" u="none" strike="noStrike" cap="none" normalizeH="0" baseline="0" dirty="0">
                          <a:ln>
                            <a:noFill/>
                          </a:ln>
                          <a:solidFill>
                            <a:schemeClr val="tx1"/>
                          </a:solidFill>
                          <a:effectLst/>
                          <a:latin typeface="標楷體" pitchFamily="65" charset="-120"/>
                          <a:ea typeface="標楷體" pitchFamily="65" charset="-120"/>
                        </a:rPr>
                        <a:t> </a:t>
                      </a: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的矩陣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5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400" b="0" i="0" u="none" strike="noStrike" cap="none" normalizeH="0" baseline="0" dirty="0">
                          <a:ln>
                            <a:noFill/>
                          </a:ln>
                          <a:solidFill>
                            <a:schemeClr val="tx1"/>
                          </a:solidFill>
                          <a:effectLst/>
                          <a:latin typeface="Tahoma" pitchFamily="34" charset="0"/>
                          <a:ea typeface="新細明體" pitchFamily="18" charset="-120"/>
                        </a:rPr>
                        <a:t>eye(n)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產生維度為 </a:t>
                      </a:r>
                      <a:r>
                        <a:rPr kumimoji="1" lang="en-US" altLang="zh-TW" sz="1400" b="0" i="0" u="none" strike="noStrike" cap="none" normalizeH="0" baseline="0" dirty="0" err="1">
                          <a:ln>
                            <a:noFill/>
                          </a:ln>
                          <a:solidFill>
                            <a:schemeClr val="tx1"/>
                          </a:solidFill>
                          <a:effectLst/>
                          <a:latin typeface="Tahoma" pitchFamily="34" charset="0"/>
                          <a:ea typeface="標楷體" pitchFamily="65" charset="-120"/>
                        </a:rPr>
                        <a:t>n×n</a:t>
                      </a:r>
                      <a:r>
                        <a:rPr kumimoji="1" lang="en-US" altLang="zh-TW" sz="1400" b="0" i="0" u="none" strike="noStrike" cap="none" normalizeH="0" baseline="0" dirty="0">
                          <a:ln>
                            <a:noFill/>
                          </a:ln>
                          <a:solidFill>
                            <a:schemeClr val="tx1"/>
                          </a:solidFill>
                          <a:effectLst/>
                          <a:latin typeface="Tahoma" pitchFamily="34" charset="0"/>
                          <a:ea typeface="標楷體" pitchFamily="65" charset="-120"/>
                        </a:rPr>
                        <a:t> </a:t>
                      </a: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，對角線的各元素全為 </a:t>
                      </a:r>
                      <a:r>
                        <a:rPr kumimoji="1" lang="en-US" altLang="zh-TW" sz="1400" b="0" i="0" u="none" strike="noStrike" cap="none" normalizeH="0" baseline="0" dirty="0">
                          <a:ln>
                            <a:noFill/>
                          </a:ln>
                          <a:solidFill>
                            <a:schemeClr val="tx1"/>
                          </a:solidFill>
                          <a:effectLst/>
                          <a:latin typeface="Tahoma" pitchFamily="34" charset="0"/>
                          <a:ea typeface="標楷體" pitchFamily="65" charset="-120"/>
                        </a:rPr>
                        <a:t>1</a:t>
                      </a:r>
                      <a:r>
                        <a:rPr kumimoji="1" lang="en-US" altLang="zh-TW" sz="1400" b="0" i="0" u="none" strike="noStrike" cap="none" normalizeH="0" baseline="0" dirty="0">
                          <a:ln>
                            <a:noFill/>
                          </a:ln>
                          <a:solidFill>
                            <a:schemeClr val="tx1"/>
                          </a:solidFill>
                          <a:effectLst/>
                          <a:latin typeface="標楷體" pitchFamily="65" charset="-120"/>
                          <a:ea typeface="標楷體" pitchFamily="65" charset="-120"/>
                        </a:rPr>
                        <a:t> </a:t>
                      </a: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，其他各元素全為 </a:t>
                      </a:r>
                      <a:r>
                        <a:rPr kumimoji="1" lang="en-US" altLang="zh-TW" sz="1400" b="0" i="0" u="none" strike="noStrike" cap="none" normalizeH="0" baseline="0" dirty="0">
                          <a:ln>
                            <a:noFill/>
                          </a:ln>
                          <a:solidFill>
                            <a:schemeClr val="tx1"/>
                          </a:solidFill>
                          <a:effectLst/>
                          <a:latin typeface="Tahoma" pitchFamily="34" charset="0"/>
                          <a:ea typeface="標楷體" pitchFamily="65" charset="-120"/>
                        </a:rPr>
                        <a:t>0</a:t>
                      </a:r>
                      <a:r>
                        <a:rPr kumimoji="1" lang="en-US" altLang="zh-TW" sz="1400" b="0" i="0" u="none" strike="noStrike" cap="none" normalizeH="0" baseline="0" dirty="0">
                          <a:ln>
                            <a:noFill/>
                          </a:ln>
                          <a:solidFill>
                            <a:schemeClr val="tx1"/>
                          </a:solidFill>
                          <a:effectLst/>
                          <a:latin typeface="標楷體" pitchFamily="65" charset="-120"/>
                          <a:ea typeface="標楷體" pitchFamily="65" charset="-120"/>
                        </a:rPr>
                        <a:t> </a:t>
                      </a:r>
                      <a:r>
                        <a:rPr kumimoji="1" lang="zh-TW" altLang="en-US" sz="1400" b="0" i="0" u="none" strike="noStrike" cap="none" normalizeH="0" baseline="0" dirty="0">
                          <a:ln>
                            <a:noFill/>
                          </a:ln>
                          <a:solidFill>
                            <a:schemeClr val="tx1"/>
                          </a:solidFill>
                          <a:effectLst/>
                          <a:latin typeface="標楷體" pitchFamily="65" charset="-120"/>
                          <a:ea typeface="標楷體" pitchFamily="65" charset="-120"/>
                        </a:rPr>
                        <a:t>的單位矩陣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矩形 8">
            <a:extLst>
              <a:ext uri="{FF2B5EF4-FFF2-40B4-BE49-F238E27FC236}">
                <a16:creationId xmlns:a16="http://schemas.microsoft.com/office/drawing/2014/main" id="{9EE4D91F-40FA-433D-A197-F0BA03BE6C25}"/>
              </a:ext>
            </a:extLst>
          </p:cNvPr>
          <p:cNvSpPr/>
          <p:nvPr/>
        </p:nvSpPr>
        <p:spPr>
          <a:xfrm>
            <a:off x="4939553" y="2495543"/>
            <a:ext cx="6096000" cy="1569660"/>
          </a:xfrm>
          <a:prstGeom prst="rect">
            <a:avLst/>
          </a:prstGeom>
        </p:spPr>
        <p:txBody>
          <a:bodyPr>
            <a:spAutoFit/>
          </a:bodyPr>
          <a:lstStyle/>
          <a:p>
            <a:pPr lvl="1"/>
            <a:r>
              <a:rPr lang="en-US" altLang="zh-TW" sz="1600" dirty="0"/>
              <a:t>clear</a:t>
            </a:r>
          </a:p>
          <a:p>
            <a:pPr lvl="1"/>
            <a:r>
              <a:rPr lang="en-US" altLang="zh-TW" sz="1600" dirty="0"/>
              <a:t>s = [1 2 3 4; 5 6 7 8; 9 10 11 12]; </a:t>
            </a:r>
          </a:p>
          <a:p>
            <a:pPr lvl="1"/>
            <a:r>
              <a:rPr lang="en-US" altLang="zh-TW" sz="1600" dirty="0"/>
              <a:t>t = 2*s; </a:t>
            </a:r>
            <a:r>
              <a:rPr lang="en-US" altLang="zh-TW" sz="1600" dirty="0">
                <a:solidFill>
                  <a:srgbClr val="4122FC"/>
                </a:solidFill>
              </a:rPr>
              <a:t>%</a:t>
            </a:r>
            <a:r>
              <a:rPr lang="zh-TW" altLang="en-US" sz="1600" dirty="0">
                <a:solidFill>
                  <a:srgbClr val="4122FC"/>
                </a:solidFill>
              </a:rPr>
              <a:t>大家一起乘</a:t>
            </a:r>
            <a:r>
              <a:rPr lang="en-US" altLang="zh-TW" sz="1600" dirty="0">
                <a:solidFill>
                  <a:srgbClr val="4122FC"/>
                </a:solidFill>
              </a:rPr>
              <a:t>2</a:t>
            </a:r>
            <a:r>
              <a:rPr lang="zh-TW" altLang="en-US" sz="1600" dirty="0">
                <a:solidFill>
                  <a:srgbClr val="4122FC"/>
                </a:solidFill>
              </a:rPr>
              <a:t> </a:t>
            </a:r>
            <a:endParaRPr lang="en-US" altLang="zh-TW" sz="1600" dirty="0">
              <a:solidFill>
                <a:srgbClr val="00CC00"/>
              </a:solidFill>
            </a:endParaRPr>
          </a:p>
          <a:p>
            <a:pPr lvl="1"/>
            <a:r>
              <a:rPr lang="en-US" altLang="zh-TW" sz="1600" dirty="0"/>
              <a:t>y=s+9;</a:t>
            </a:r>
            <a:r>
              <a:rPr lang="en-US" altLang="zh-TW" sz="1600" dirty="0">
                <a:solidFill>
                  <a:srgbClr val="4122FC"/>
                </a:solidFill>
              </a:rPr>
              <a:t> %</a:t>
            </a:r>
            <a:r>
              <a:rPr lang="zh-TW" altLang="en-US" sz="1600" dirty="0">
                <a:solidFill>
                  <a:srgbClr val="4122FC"/>
                </a:solidFill>
              </a:rPr>
              <a:t>大家一起</a:t>
            </a:r>
            <a:r>
              <a:rPr lang="en-US" altLang="zh-TW" sz="1600" dirty="0">
                <a:solidFill>
                  <a:srgbClr val="4122FC"/>
                </a:solidFill>
              </a:rPr>
              <a:t>+9</a:t>
            </a:r>
            <a:endParaRPr lang="en-US" altLang="zh-TW" sz="1600" dirty="0">
              <a:ea typeface="SimSun" panose="02010600030101010101" pitchFamily="2" charset="-122"/>
            </a:endParaRPr>
          </a:p>
          <a:p>
            <a:r>
              <a:rPr lang="en-US" altLang="zh-TW" sz="1600" dirty="0">
                <a:ea typeface="SimSun" panose="02010600030101010101" pitchFamily="2" charset="-122"/>
              </a:rPr>
              <a:t>.^</a:t>
            </a:r>
            <a:r>
              <a:rPr lang="zh-TW" altLang="en-US" sz="1600" dirty="0">
                <a:ea typeface="SimSun" panose="02010600030101010101" pitchFamily="2" charset="-122"/>
              </a:rPr>
              <a:t> 矩陣</a:t>
            </a:r>
            <a:r>
              <a:rPr lang="zh-TW" altLang="en-US" sz="1600" dirty="0"/>
              <a:t>點</a:t>
            </a:r>
            <a:r>
              <a:rPr lang="zh-TW" altLang="en-US" sz="1600" dirty="0">
                <a:ea typeface="SimSun" panose="02010600030101010101" pitchFamily="2" charset="-122"/>
              </a:rPr>
              <a:t>次方</a:t>
            </a:r>
          </a:p>
          <a:p>
            <a:pPr lvl="1"/>
            <a:r>
              <a:rPr lang="en-US" altLang="zh-TW" sz="1600" dirty="0"/>
              <a:t>s.^2</a:t>
            </a:r>
            <a:r>
              <a:rPr lang="en-US" altLang="zh-TW" sz="1600" dirty="0">
                <a:solidFill>
                  <a:srgbClr val="00CC00"/>
                </a:solidFill>
              </a:rPr>
              <a:t> </a:t>
            </a:r>
            <a:endParaRPr lang="zh-TW" altLang="en-US" sz="1600" dirty="0">
              <a:ea typeface="SimSun" panose="02010600030101010101" pitchFamily="2" charset="-122"/>
            </a:endParaRPr>
          </a:p>
        </p:txBody>
      </p:sp>
      <p:sp>
        <p:nvSpPr>
          <p:cNvPr id="10" name="矩形 9">
            <a:extLst>
              <a:ext uri="{FF2B5EF4-FFF2-40B4-BE49-F238E27FC236}">
                <a16:creationId xmlns:a16="http://schemas.microsoft.com/office/drawing/2014/main" id="{15B02B6C-6A92-45DF-9980-02987943B888}"/>
              </a:ext>
            </a:extLst>
          </p:cNvPr>
          <p:cNvSpPr/>
          <p:nvPr/>
        </p:nvSpPr>
        <p:spPr>
          <a:xfrm>
            <a:off x="4939553" y="4193791"/>
            <a:ext cx="6096000" cy="1815882"/>
          </a:xfrm>
          <a:prstGeom prst="rect">
            <a:avLst/>
          </a:prstGeom>
        </p:spPr>
        <p:txBody>
          <a:bodyPr>
            <a:spAutoFit/>
          </a:bodyPr>
          <a:lstStyle/>
          <a:p>
            <a:r>
              <a:rPr lang="zh-TW" altLang="en-US" sz="1600" dirty="0">
                <a:ea typeface="SimSun" panose="02010600030101010101" pitchFamily="2" charset="-122"/>
              </a:rPr>
              <a:t>          </a:t>
            </a:r>
            <a:r>
              <a:rPr lang="en-US" altLang="zh-TW" sz="1600" dirty="0">
                <a:ea typeface="SimSun" panose="02010600030101010101" pitchFamily="2" charset="-122"/>
              </a:rPr>
              <a:t>+-</a:t>
            </a:r>
            <a:r>
              <a:rPr lang="zh-TW" altLang="en-US" sz="1600" dirty="0"/>
              <a:t>向量點</a:t>
            </a:r>
            <a:r>
              <a:rPr lang="zh-TW" altLang="en-US" sz="1600" dirty="0">
                <a:ea typeface="SimSun" panose="02010600030101010101" pitchFamily="2" charset="-122"/>
              </a:rPr>
              <a:t>相加減</a:t>
            </a:r>
            <a:r>
              <a:rPr lang="en-US" altLang="zh-TW" sz="1600" dirty="0">
                <a:ea typeface="SimSun" panose="02010600030101010101" pitchFamily="2" charset="-122"/>
              </a:rPr>
              <a:t>(</a:t>
            </a:r>
            <a:r>
              <a:rPr lang="zh-TW" altLang="en-US" sz="1600" dirty="0">
                <a:ea typeface="SimSun" panose="02010600030101010101" pitchFamily="2" charset="-122"/>
              </a:rPr>
              <a:t>不用加</a:t>
            </a:r>
            <a:r>
              <a:rPr lang="en-US" altLang="zh-TW" sz="1600" dirty="0">
                <a:ea typeface="SimSun" panose="02010600030101010101" pitchFamily="2" charset="-122"/>
              </a:rPr>
              <a:t>.)</a:t>
            </a:r>
            <a:endParaRPr lang="zh-TW" altLang="en-US" sz="1600" dirty="0">
              <a:ea typeface="SimSun" panose="02010600030101010101" pitchFamily="2" charset="-122"/>
            </a:endParaRPr>
          </a:p>
          <a:p>
            <a:pPr lvl="1"/>
            <a:r>
              <a:rPr lang="en-US" altLang="zh-TW" sz="1600" dirty="0"/>
              <a:t>[1 2 3 4; 5 6 7 8] +[5</a:t>
            </a:r>
            <a:r>
              <a:rPr lang="zh-TW" altLang="en-US" sz="1600" dirty="0"/>
              <a:t> </a:t>
            </a:r>
            <a:r>
              <a:rPr lang="en-US" altLang="zh-TW" sz="1600" dirty="0"/>
              <a:t>6</a:t>
            </a:r>
            <a:r>
              <a:rPr lang="zh-TW" altLang="en-US" sz="1600" dirty="0"/>
              <a:t> </a:t>
            </a:r>
            <a:r>
              <a:rPr lang="en-US" altLang="zh-TW" sz="1600" dirty="0"/>
              <a:t>2</a:t>
            </a:r>
            <a:r>
              <a:rPr lang="zh-TW" altLang="en-US" sz="1600" dirty="0"/>
              <a:t> </a:t>
            </a:r>
            <a:r>
              <a:rPr lang="en-US" altLang="zh-TW" sz="1600" dirty="0"/>
              <a:t>8;</a:t>
            </a:r>
            <a:r>
              <a:rPr lang="zh-TW" altLang="en-US" sz="1600" dirty="0"/>
              <a:t> </a:t>
            </a:r>
            <a:r>
              <a:rPr lang="en-US" altLang="zh-TW" sz="1600" dirty="0"/>
              <a:t>8 9 5 4];</a:t>
            </a:r>
            <a:r>
              <a:rPr lang="en-US" altLang="zh-TW" sz="1600" dirty="0">
                <a:solidFill>
                  <a:srgbClr val="00CC00"/>
                </a:solidFill>
              </a:rPr>
              <a:t> </a:t>
            </a:r>
          </a:p>
          <a:p>
            <a:r>
              <a:rPr lang="zh-TW" altLang="en-US" sz="1600" dirty="0">
                <a:ea typeface="SimSun" panose="02010600030101010101" pitchFamily="2" charset="-122"/>
              </a:rPr>
              <a:t>          </a:t>
            </a:r>
            <a:r>
              <a:rPr lang="en-US" altLang="zh-TW" sz="1600" dirty="0">
                <a:ea typeface="SimSun" panose="02010600030101010101" pitchFamily="2" charset="-122"/>
              </a:rPr>
              <a:t>.*</a:t>
            </a:r>
            <a:r>
              <a:rPr lang="zh-TW" altLang="en-US" sz="1600" dirty="0"/>
              <a:t>向量點</a:t>
            </a:r>
            <a:r>
              <a:rPr lang="zh-TW" altLang="en-US" sz="1600" dirty="0">
                <a:ea typeface="SimSun" panose="02010600030101010101" pitchFamily="2" charset="-122"/>
              </a:rPr>
              <a:t>相乘</a:t>
            </a:r>
          </a:p>
          <a:p>
            <a:pPr lvl="1"/>
            <a:r>
              <a:rPr lang="en-US" altLang="zh-TW" sz="1600" dirty="0"/>
              <a:t>[1 2 3 4; 5 6 7 8].*[5 6 2 8; 8 9 5 4]; </a:t>
            </a:r>
          </a:p>
          <a:p>
            <a:pPr lvl="1"/>
            <a:r>
              <a:rPr lang="en-US" altLang="zh-TW" sz="1600" dirty="0">
                <a:ea typeface="SimSun" panose="02010600030101010101" pitchFamily="2" charset="-122"/>
              </a:rPr>
              <a:t>./</a:t>
            </a:r>
            <a:r>
              <a:rPr lang="zh-TW" altLang="en-US" sz="1600" dirty="0"/>
              <a:t>向量點</a:t>
            </a:r>
            <a:r>
              <a:rPr lang="zh-TW" altLang="en-US" sz="1600" dirty="0">
                <a:ea typeface="SimSun" panose="02010600030101010101" pitchFamily="2" charset="-122"/>
              </a:rPr>
              <a:t>相除</a:t>
            </a:r>
          </a:p>
          <a:p>
            <a:pPr lvl="1"/>
            <a:r>
              <a:rPr lang="en-US" altLang="zh-TW" sz="1600" dirty="0"/>
              <a:t>[1 2 3 4; 5 6 7 8]./[5 6 2 8; 8 9 5 4]; </a:t>
            </a:r>
          </a:p>
          <a:p>
            <a:pPr lvl="2"/>
            <a:r>
              <a:rPr lang="en-US" altLang="zh-TW" sz="1600" dirty="0">
                <a:solidFill>
                  <a:srgbClr val="00CC00"/>
                </a:solidFill>
              </a:rPr>
              <a:t> </a:t>
            </a:r>
            <a:endParaRPr lang="en-US" altLang="zh-TW" sz="1600" dirty="0"/>
          </a:p>
        </p:txBody>
      </p:sp>
    </p:spTree>
    <p:extLst>
      <p:ext uri="{BB962C8B-B14F-4D97-AF65-F5344CB8AC3E}">
        <p14:creationId xmlns:p14="http://schemas.microsoft.com/office/powerpoint/2010/main" val="189338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1568B2-BDCE-4589-AD94-A57BF06598FE}"/>
              </a:ext>
            </a:extLst>
          </p:cNvPr>
          <p:cNvSpPr/>
          <p:nvPr/>
        </p:nvSpPr>
        <p:spPr>
          <a:xfrm>
            <a:off x="143435" y="314035"/>
            <a:ext cx="6096000" cy="2031325"/>
          </a:xfrm>
          <a:prstGeom prst="rect">
            <a:avLst/>
          </a:prstGeom>
        </p:spPr>
        <p:txBody>
          <a:bodyPr>
            <a:spAutoFit/>
          </a:bodyPr>
          <a:lstStyle/>
          <a:p>
            <a:pPr lvl="2">
              <a:defRPr/>
            </a:pPr>
            <a:r>
              <a:rPr lang="pt-BR" altLang="zh-TW" dirty="0">
                <a:solidFill>
                  <a:srgbClr val="FF0000"/>
                </a:solidFill>
              </a:rPr>
              <a:t>A = [1; 2]</a:t>
            </a:r>
          </a:p>
          <a:p>
            <a:pPr lvl="2">
              <a:defRPr/>
            </a:pPr>
            <a:r>
              <a:rPr lang="pt-BR" altLang="zh-TW" dirty="0">
                <a:solidFill>
                  <a:srgbClr val="FF0000"/>
                </a:solidFill>
              </a:rPr>
              <a:t>B = [3, 4, 5]  </a:t>
            </a:r>
          </a:p>
          <a:p>
            <a:pPr lvl="2">
              <a:defRPr/>
            </a:pPr>
            <a:r>
              <a:rPr lang="pt-BR" altLang="zh-TW" dirty="0">
                <a:solidFill>
                  <a:srgbClr val="FF0000"/>
                </a:solidFill>
              </a:rPr>
              <a:t>C = A*B</a:t>
            </a:r>
          </a:p>
          <a:p>
            <a:r>
              <a:rPr lang="en-US" altLang="zh-TW" dirty="0">
                <a:solidFill>
                  <a:srgbClr val="FF0000"/>
                </a:solidFill>
              </a:rPr>
              <a:t>	C =</a:t>
            </a:r>
          </a:p>
          <a:p>
            <a:r>
              <a:rPr lang="en-US" altLang="zh-TW" dirty="0">
                <a:solidFill>
                  <a:srgbClr val="FF0000"/>
                </a:solidFill>
              </a:rPr>
              <a:t>     		3     4     5</a:t>
            </a:r>
          </a:p>
          <a:p>
            <a:r>
              <a:rPr lang="en-US" altLang="zh-TW" dirty="0">
                <a:solidFill>
                  <a:srgbClr val="FF0000"/>
                </a:solidFill>
              </a:rPr>
              <a:t>     		6     8    10</a:t>
            </a:r>
            <a:endParaRPr lang="zh-TW" altLang="en-US" dirty="0">
              <a:solidFill>
                <a:srgbClr val="FF0000"/>
              </a:solidFill>
            </a:endParaRPr>
          </a:p>
          <a:p>
            <a:pPr lvl="2">
              <a:defRPr/>
            </a:pPr>
            <a:endParaRPr lang="pt-BR" altLang="zh-TW" dirty="0"/>
          </a:p>
        </p:txBody>
      </p:sp>
      <p:sp>
        <p:nvSpPr>
          <p:cNvPr id="7" name="矩形 6">
            <a:extLst>
              <a:ext uri="{FF2B5EF4-FFF2-40B4-BE49-F238E27FC236}">
                <a16:creationId xmlns:a16="http://schemas.microsoft.com/office/drawing/2014/main" id="{BDAC0383-0AAC-4620-A702-B76AB148B946}"/>
              </a:ext>
            </a:extLst>
          </p:cNvPr>
          <p:cNvSpPr/>
          <p:nvPr/>
        </p:nvSpPr>
        <p:spPr>
          <a:xfrm>
            <a:off x="143435" y="2204317"/>
            <a:ext cx="6096000" cy="2308324"/>
          </a:xfrm>
          <a:prstGeom prst="rect">
            <a:avLst/>
          </a:prstGeom>
        </p:spPr>
        <p:txBody>
          <a:bodyPr>
            <a:spAutoFit/>
          </a:bodyPr>
          <a:lstStyle/>
          <a:p>
            <a:pPr lvl="2">
              <a:defRPr/>
            </a:pPr>
            <a:r>
              <a:rPr lang="pt-BR" altLang="zh-TW" dirty="0">
                <a:solidFill>
                  <a:schemeClr val="accent1"/>
                </a:solidFill>
              </a:rPr>
              <a:t>A = [1 2 5; 2 8 9]</a:t>
            </a:r>
          </a:p>
          <a:p>
            <a:pPr lvl="2">
              <a:defRPr/>
            </a:pPr>
            <a:r>
              <a:rPr lang="pt-BR" altLang="zh-TW" dirty="0">
                <a:solidFill>
                  <a:schemeClr val="accent1"/>
                </a:solidFill>
              </a:rPr>
              <a:t>B = [[3 2 8]</a:t>
            </a:r>
            <a:r>
              <a:rPr lang="en-US" altLang="zh-TW" dirty="0">
                <a:solidFill>
                  <a:schemeClr val="accent1"/>
                </a:solidFill>
              </a:rPr>
              <a:t>'</a:t>
            </a:r>
            <a:r>
              <a:rPr lang="pt-BR" altLang="zh-TW" dirty="0">
                <a:solidFill>
                  <a:schemeClr val="accent1"/>
                </a:solidFill>
              </a:rPr>
              <a:t> [4 5 8]</a:t>
            </a:r>
            <a:r>
              <a:rPr lang="en-US" altLang="zh-TW" dirty="0">
                <a:solidFill>
                  <a:schemeClr val="accent1"/>
                </a:solidFill>
              </a:rPr>
              <a:t>'</a:t>
            </a:r>
            <a:r>
              <a:rPr lang="pt-BR" altLang="zh-TW" dirty="0">
                <a:solidFill>
                  <a:schemeClr val="accent1"/>
                </a:solidFill>
              </a:rPr>
              <a:t>] </a:t>
            </a:r>
          </a:p>
          <a:p>
            <a:pPr lvl="2">
              <a:defRPr/>
            </a:pPr>
            <a:r>
              <a:rPr lang="pt-BR" altLang="zh-TW" dirty="0">
                <a:solidFill>
                  <a:schemeClr val="accent1"/>
                </a:solidFill>
              </a:rPr>
              <a:t>C = A*B</a:t>
            </a:r>
          </a:p>
          <a:p>
            <a:pPr lvl="2">
              <a:defRPr/>
            </a:pPr>
            <a:endParaRPr lang="pt-BR" altLang="zh-TW" dirty="0">
              <a:solidFill>
                <a:schemeClr val="accent1"/>
              </a:solidFill>
            </a:endParaRPr>
          </a:p>
          <a:p>
            <a:pPr lvl="2">
              <a:defRPr/>
            </a:pPr>
            <a:r>
              <a:rPr lang="pt-BR" altLang="zh-TW" dirty="0">
                <a:solidFill>
                  <a:schemeClr val="accent1"/>
                </a:solidFill>
              </a:rPr>
              <a:t>C =</a:t>
            </a:r>
          </a:p>
          <a:p>
            <a:pPr lvl="2">
              <a:defRPr/>
            </a:pPr>
            <a:endParaRPr lang="pt-BR" altLang="zh-TW" dirty="0">
              <a:solidFill>
                <a:schemeClr val="accent1"/>
              </a:solidFill>
            </a:endParaRPr>
          </a:p>
          <a:p>
            <a:pPr lvl="2">
              <a:defRPr/>
            </a:pPr>
            <a:r>
              <a:rPr lang="pt-BR" altLang="zh-TW" dirty="0">
                <a:solidFill>
                  <a:schemeClr val="accent1"/>
                </a:solidFill>
              </a:rPr>
              <a:t>    47    54</a:t>
            </a:r>
          </a:p>
          <a:p>
            <a:pPr lvl="2">
              <a:defRPr/>
            </a:pPr>
            <a:r>
              <a:rPr lang="pt-BR" altLang="zh-TW" dirty="0">
                <a:solidFill>
                  <a:schemeClr val="accent1"/>
                </a:solidFill>
              </a:rPr>
              <a:t>    94   120</a:t>
            </a:r>
          </a:p>
        </p:txBody>
      </p:sp>
      <p:sp>
        <p:nvSpPr>
          <p:cNvPr id="8" name="矩形 7">
            <a:extLst>
              <a:ext uri="{FF2B5EF4-FFF2-40B4-BE49-F238E27FC236}">
                <a16:creationId xmlns:a16="http://schemas.microsoft.com/office/drawing/2014/main" id="{E316D7ED-4139-4C7B-AD71-AC43A2BD4F19}"/>
              </a:ext>
            </a:extLst>
          </p:cNvPr>
          <p:cNvSpPr/>
          <p:nvPr/>
        </p:nvSpPr>
        <p:spPr>
          <a:xfrm>
            <a:off x="3962400" y="418201"/>
            <a:ext cx="6096000" cy="1815882"/>
          </a:xfrm>
          <a:prstGeom prst="rect">
            <a:avLst/>
          </a:prstGeom>
        </p:spPr>
        <p:txBody>
          <a:bodyPr>
            <a:spAutoFit/>
          </a:bodyPr>
          <a:lstStyle/>
          <a:p>
            <a:pPr>
              <a:defRPr/>
            </a:pPr>
            <a:r>
              <a:rPr lang="pt-BR" altLang="zh-TW" sz="1600" dirty="0"/>
              <a:t>A = [1 2 3 4; 5 6 7 8; 9 10 11 12];</a:t>
            </a:r>
          </a:p>
          <a:p>
            <a:pPr lvl="1">
              <a:defRPr/>
            </a:pPr>
            <a:r>
              <a:rPr lang="pt-BR" altLang="zh-TW" sz="1600" dirty="0"/>
              <a:t>[NumRows,NumCols]=size(A);</a:t>
            </a:r>
          </a:p>
          <a:p>
            <a:pPr>
              <a:defRPr/>
            </a:pPr>
            <a:r>
              <a:rPr lang="pt-BR" altLang="zh-TW" sz="1600" dirty="0"/>
              <a:t>for i=1:NumRows</a:t>
            </a:r>
          </a:p>
          <a:p>
            <a:pPr lvl="1">
              <a:defRPr/>
            </a:pPr>
            <a:r>
              <a:rPr lang="pt-BR" altLang="zh-TW" sz="1600" dirty="0"/>
              <a:t> for j=1: NumCols</a:t>
            </a:r>
          </a:p>
          <a:p>
            <a:pPr lvl="2">
              <a:defRPr/>
            </a:pPr>
            <a:r>
              <a:rPr lang="pt-BR" altLang="zh-TW" sz="1600" dirty="0"/>
              <a:t>A(i,j)</a:t>
            </a:r>
          </a:p>
          <a:p>
            <a:pPr lvl="1">
              <a:defRPr/>
            </a:pPr>
            <a:r>
              <a:rPr lang="pt-BR" altLang="zh-TW" sz="1600" dirty="0"/>
              <a:t>end</a:t>
            </a:r>
          </a:p>
          <a:p>
            <a:pPr>
              <a:defRPr/>
            </a:pPr>
            <a:r>
              <a:rPr lang="pt-BR" altLang="zh-TW" sz="1600" dirty="0"/>
              <a:t>end</a:t>
            </a:r>
          </a:p>
        </p:txBody>
      </p:sp>
    </p:spTree>
    <p:extLst>
      <p:ext uri="{BB962C8B-B14F-4D97-AF65-F5344CB8AC3E}">
        <p14:creationId xmlns:p14="http://schemas.microsoft.com/office/powerpoint/2010/main" val="346875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C7B4C83-3DEF-400B-B7BA-05865BC502B8}"/>
              </a:ext>
            </a:extLst>
          </p:cNvPr>
          <p:cNvSpPr/>
          <p:nvPr/>
        </p:nvSpPr>
        <p:spPr>
          <a:xfrm>
            <a:off x="968188" y="475944"/>
            <a:ext cx="6427694" cy="3539430"/>
          </a:xfrm>
          <a:prstGeom prst="rect">
            <a:avLst/>
          </a:prstGeom>
        </p:spPr>
        <p:txBody>
          <a:bodyPr wrap="square">
            <a:spAutoFit/>
          </a:bodyPr>
          <a:lstStyle/>
          <a:p>
            <a:pPr marL="469900" lvl="1" indent="-469900">
              <a:buFont typeface="Wingdings" panose="05000000000000000000" pitchFamily="2" charset="2"/>
              <a:buChar char="o"/>
              <a:defRPr/>
            </a:pPr>
            <a:r>
              <a:rPr lang="en-US" altLang="zh-TW" dirty="0"/>
              <a:t>s = [0 222 128 4; 200 6 50 8; 9 100 25 120]; </a:t>
            </a:r>
          </a:p>
          <a:p>
            <a:pPr marL="469900" lvl="1" indent="-469900">
              <a:buFont typeface="Wingdings" panose="05000000000000000000" pitchFamily="2" charset="2"/>
              <a:buChar char="o"/>
              <a:defRPr/>
            </a:pPr>
            <a:r>
              <a:rPr lang="en-US" altLang="zh-TW" dirty="0"/>
              <a:t>figure;</a:t>
            </a:r>
          </a:p>
          <a:p>
            <a:pPr marL="469900" lvl="1" indent="-469900">
              <a:buFont typeface="Wingdings" panose="05000000000000000000" pitchFamily="2" charset="2"/>
              <a:buChar char="o"/>
              <a:defRPr/>
            </a:pPr>
            <a:r>
              <a:rPr lang="en-US" altLang="zh-TW" dirty="0">
                <a:solidFill>
                  <a:srgbClr val="FF0000"/>
                </a:solidFill>
              </a:rPr>
              <a:t>bar3</a:t>
            </a:r>
            <a:r>
              <a:rPr lang="en-US" altLang="zh-TW" dirty="0"/>
              <a:t>(s); (</a:t>
            </a:r>
            <a:r>
              <a:rPr lang="zh-TW" altLang="en-US" dirty="0"/>
              <a:t>立體圖</a:t>
            </a:r>
            <a:r>
              <a:rPr lang="en-US" altLang="zh-TW" dirty="0"/>
              <a:t>)</a:t>
            </a:r>
          </a:p>
          <a:p>
            <a:pPr marL="469900" lvl="1" indent="-469900">
              <a:buFont typeface="Wingdings" panose="05000000000000000000" pitchFamily="2" charset="2"/>
              <a:buChar char="o"/>
              <a:defRPr/>
            </a:pPr>
            <a:endParaRPr lang="en-US" altLang="zh-TW" dirty="0"/>
          </a:p>
          <a:p>
            <a:pPr marL="469900" lvl="1" indent="-469900">
              <a:buFont typeface="Wingdings" panose="05000000000000000000" pitchFamily="2" charset="2"/>
              <a:buChar char="o"/>
              <a:defRPr/>
            </a:pPr>
            <a:r>
              <a:rPr lang="en-US" altLang="zh-TW" dirty="0"/>
              <a:t>figure;</a:t>
            </a:r>
          </a:p>
          <a:p>
            <a:pPr marL="469900" lvl="1" indent="-469900">
              <a:buFont typeface="Wingdings" panose="05000000000000000000" pitchFamily="2" charset="2"/>
              <a:buChar char="o"/>
              <a:defRPr/>
            </a:pPr>
            <a:r>
              <a:rPr lang="en-US" altLang="zh-TW" dirty="0">
                <a:solidFill>
                  <a:srgbClr val="FF0000"/>
                </a:solidFill>
              </a:rPr>
              <a:t>mesh</a:t>
            </a:r>
            <a:r>
              <a:rPr lang="en-US" altLang="zh-TW" dirty="0"/>
              <a:t>(s); (</a:t>
            </a:r>
            <a:r>
              <a:rPr lang="zh-TW" altLang="en-US" dirty="0"/>
              <a:t>立體圖</a:t>
            </a:r>
            <a:r>
              <a:rPr lang="en-US" altLang="zh-TW" dirty="0"/>
              <a:t>)</a:t>
            </a:r>
          </a:p>
          <a:p>
            <a:pPr marL="0" lvl="1">
              <a:defRPr/>
            </a:pPr>
            <a:endParaRPr lang="en-US" altLang="zh-TW" dirty="0"/>
          </a:p>
          <a:p>
            <a:pPr marL="469900" lvl="1" indent="-469900">
              <a:buFont typeface="Wingdings" panose="05000000000000000000" pitchFamily="2" charset="2"/>
              <a:buChar char="o"/>
              <a:defRPr/>
            </a:pPr>
            <a:r>
              <a:rPr lang="en-US" altLang="zh-TW" sz="1600" dirty="0"/>
              <a:t>figure;</a:t>
            </a:r>
          </a:p>
          <a:p>
            <a:pPr marL="469900" lvl="1" indent="-469900">
              <a:buFont typeface="Wingdings" panose="05000000000000000000" pitchFamily="2" charset="2"/>
              <a:buChar char="o"/>
              <a:defRPr/>
            </a:pPr>
            <a:r>
              <a:rPr lang="en-US" altLang="zh-TW" sz="1600" dirty="0" err="1">
                <a:solidFill>
                  <a:srgbClr val="FF0000"/>
                </a:solidFill>
              </a:rPr>
              <a:t>imshow</a:t>
            </a:r>
            <a:r>
              <a:rPr lang="en-US" altLang="zh-TW" sz="1600" dirty="0"/>
              <a:t>(uint8(s));</a:t>
            </a:r>
          </a:p>
          <a:p>
            <a:pPr marL="1255713" lvl="3" indent="-469900">
              <a:defRPr/>
            </a:pPr>
            <a:r>
              <a:rPr lang="en-US" altLang="zh-TW" sz="1600" dirty="0"/>
              <a:t>%</a:t>
            </a:r>
            <a:r>
              <a:rPr lang="en-US" altLang="zh-TW" sz="1600" dirty="0" err="1"/>
              <a:t>imshow</a:t>
            </a:r>
            <a:r>
              <a:rPr lang="zh-TW" altLang="en-US" sz="1600" dirty="0"/>
              <a:t>要用</a:t>
            </a:r>
            <a:r>
              <a:rPr lang="en-US" altLang="zh-TW" sz="1600" dirty="0"/>
              <a:t>uint8</a:t>
            </a:r>
          </a:p>
          <a:p>
            <a:pPr marL="1255713" lvl="3" indent="-469900">
              <a:defRPr/>
            </a:pPr>
            <a:r>
              <a:rPr lang="en-US" altLang="zh-TW" sz="1600" dirty="0"/>
              <a:t>%</a:t>
            </a:r>
            <a:r>
              <a:rPr lang="zh-TW" altLang="en-US" sz="1600" dirty="0"/>
              <a:t> </a:t>
            </a:r>
            <a:r>
              <a:rPr lang="en-US" altLang="zh-TW" sz="1600" dirty="0"/>
              <a:t>255</a:t>
            </a:r>
            <a:r>
              <a:rPr lang="zh-TW" altLang="en-US" sz="1600" dirty="0"/>
              <a:t>為全白，</a:t>
            </a:r>
            <a:r>
              <a:rPr lang="en-US" altLang="zh-TW" sz="1600" dirty="0"/>
              <a:t>0</a:t>
            </a:r>
            <a:r>
              <a:rPr lang="zh-TW" altLang="en-US" sz="1600" dirty="0"/>
              <a:t>為全黑，</a:t>
            </a:r>
            <a:r>
              <a:rPr lang="en-US" altLang="zh-TW" sz="1600" dirty="0"/>
              <a:t>128</a:t>
            </a:r>
            <a:r>
              <a:rPr lang="zh-TW" altLang="en-US" sz="1600" dirty="0"/>
              <a:t>為灰色。</a:t>
            </a:r>
            <a:endParaRPr lang="en-US" altLang="zh-TW" sz="1600" dirty="0"/>
          </a:p>
          <a:p>
            <a:pPr marL="1255713" lvl="3" indent="-469900">
              <a:defRPr/>
            </a:pPr>
            <a:r>
              <a:rPr lang="en-US" altLang="zh-TW" sz="1600" dirty="0">
                <a:solidFill>
                  <a:srgbClr val="FF3300"/>
                </a:solidFill>
              </a:rPr>
              <a:t>%</a:t>
            </a:r>
            <a:r>
              <a:rPr lang="zh-TW" altLang="en-US" sz="1600" dirty="0">
                <a:solidFill>
                  <a:srgbClr val="FF3300"/>
                </a:solidFill>
              </a:rPr>
              <a:t>畫影像就是用這個</a:t>
            </a:r>
            <a:endParaRPr lang="en-US" altLang="zh-TW" sz="1600" dirty="0">
              <a:solidFill>
                <a:srgbClr val="FF3300"/>
              </a:solidFill>
            </a:endParaRPr>
          </a:p>
          <a:p>
            <a:pPr marL="0" lvl="1">
              <a:defRPr/>
            </a:pPr>
            <a:endParaRPr lang="en-US" altLang="zh-TW" dirty="0"/>
          </a:p>
        </p:txBody>
      </p:sp>
      <p:sp>
        <p:nvSpPr>
          <p:cNvPr id="5" name="矩形 4">
            <a:extLst>
              <a:ext uri="{FF2B5EF4-FFF2-40B4-BE49-F238E27FC236}">
                <a16:creationId xmlns:a16="http://schemas.microsoft.com/office/drawing/2014/main" id="{C7EF6B1F-A69E-4F39-8D12-3B26071F2D90}"/>
              </a:ext>
            </a:extLst>
          </p:cNvPr>
          <p:cNvSpPr/>
          <p:nvPr/>
        </p:nvSpPr>
        <p:spPr>
          <a:xfrm>
            <a:off x="968188" y="3885764"/>
            <a:ext cx="6096000" cy="2585323"/>
          </a:xfrm>
          <a:prstGeom prst="rect">
            <a:avLst/>
          </a:prstGeom>
        </p:spPr>
        <p:txBody>
          <a:bodyPr>
            <a:spAutoFit/>
          </a:bodyPr>
          <a:lstStyle/>
          <a:p>
            <a:pPr>
              <a:defRPr/>
            </a:pPr>
            <a:r>
              <a:rPr lang="en-US" altLang="zh-TW" dirty="0"/>
              <a:t>A=</a:t>
            </a:r>
            <a:r>
              <a:rPr lang="en-US" altLang="zh-TW" dirty="0">
                <a:solidFill>
                  <a:srgbClr val="4122FC"/>
                </a:solidFill>
              </a:rPr>
              <a:t>double</a:t>
            </a:r>
            <a:r>
              <a:rPr lang="en-US" altLang="zh-TW" dirty="0"/>
              <a:t>(</a:t>
            </a:r>
            <a:r>
              <a:rPr lang="en-US" altLang="zh-TW" dirty="0" err="1"/>
              <a:t>imread</a:t>
            </a:r>
            <a:r>
              <a:rPr lang="en-US" altLang="zh-TW" dirty="0"/>
              <a:t>('</a:t>
            </a:r>
            <a:r>
              <a:rPr lang="en-US" altLang="zh-TW" dirty="0" err="1"/>
              <a:t>cameraman.tif</a:t>
            </a:r>
            <a:r>
              <a:rPr lang="en-US" altLang="zh-TW" dirty="0"/>
              <a:t>'));</a:t>
            </a:r>
          </a:p>
          <a:p>
            <a:pPr>
              <a:defRPr/>
            </a:pPr>
            <a:r>
              <a:rPr lang="en-US" altLang="zh-TW" dirty="0"/>
              <a:t>B=</a:t>
            </a:r>
            <a:r>
              <a:rPr lang="en-US" altLang="zh-TW" dirty="0">
                <a:solidFill>
                  <a:srgbClr val="4122FC"/>
                </a:solidFill>
              </a:rPr>
              <a:t>double(</a:t>
            </a:r>
            <a:r>
              <a:rPr lang="en-US" altLang="zh-TW" dirty="0" err="1"/>
              <a:t>imread</a:t>
            </a:r>
            <a:r>
              <a:rPr lang="en-US" altLang="zh-TW" dirty="0"/>
              <a:t>('</a:t>
            </a:r>
            <a:r>
              <a:rPr lang="en-US" altLang="zh-TW" dirty="0" err="1"/>
              <a:t>trees.tif</a:t>
            </a:r>
            <a:r>
              <a:rPr lang="en-US" altLang="zh-TW" dirty="0"/>
              <a:t>’));</a:t>
            </a:r>
          </a:p>
          <a:p>
            <a:pPr>
              <a:defRPr/>
            </a:pPr>
            <a:endParaRPr lang="en-US" altLang="zh-TW" dirty="0"/>
          </a:p>
          <a:p>
            <a:pPr lvl="1">
              <a:defRPr/>
            </a:pPr>
            <a:r>
              <a:rPr lang="en-US" altLang="zh-TW" dirty="0"/>
              <a:t>C=A(1:250,1:200);</a:t>
            </a:r>
          </a:p>
          <a:p>
            <a:pPr lvl="1">
              <a:defRPr/>
            </a:pPr>
            <a:r>
              <a:rPr lang="en-US" altLang="zh-TW" dirty="0"/>
              <a:t>D=B(1:250,1:200);</a:t>
            </a:r>
          </a:p>
          <a:p>
            <a:pPr lvl="1">
              <a:defRPr/>
            </a:pPr>
            <a:r>
              <a:rPr lang="en-US" altLang="zh-TW" dirty="0">
                <a:solidFill>
                  <a:srgbClr val="FF0000"/>
                </a:solidFill>
              </a:rPr>
              <a:t>@</a:t>
            </a:r>
            <a:r>
              <a:rPr lang="zh-TW" altLang="en-US" dirty="0">
                <a:solidFill>
                  <a:srgbClr val="FF0000"/>
                </a:solidFill>
              </a:rPr>
              <a:t>若遇到</a:t>
            </a:r>
            <a:r>
              <a:rPr lang="en-US" altLang="zh-TW" dirty="0">
                <a:solidFill>
                  <a:srgbClr val="FF0000"/>
                </a:solidFill>
              </a:rPr>
              <a:t>uint8</a:t>
            </a:r>
            <a:r>
              <a:rPr lang="zh-TW" altLang="en-US" dirty="0">
                <a:solidFill>
                  <a:srgbClr val="FF0000"/>
                </a:solidFill>
              </a:rPr>
              <a:t>不能加減乘除，可以用</a:t>
            </a:r>
            <a:r>
              <a:rPr lang="en-US" altLang="zh-TW" dirty="0">
                <a:solidFill>
                  <a:srgbClr val="FF0000"/>
                </a:solidFill>
              </a:rPr>
              <a:t>double</a:t>
            </a:r>
            <a:r>
              <a:rPr lang="zh-TW" altLang="en-US" dirty="0">
                <a:solidFill>
                  <a:srgbClr val="FF0000"/>
                </a:solidFill>
              </a:rPr>
              <a:t>轉換型態</a:t>
            </a:r>
            <a:endParaRPr lang="en-US" altLang="zh-TW" dirty="0">
              <a:solidFill>
                <a:srgbClr val="FF0000"/>
              </a:solidFill>
            </a:endParaRPr>
          </a:p>
          <a:p>
            <a:pPr lvl="2">
              <a:defRPr/>
            </a:pPr>
            <a:r>
              <a:rPr lang="en-US" altLang="zh-TW" dirty="0"/>
              <a:t>Temp=double(A(1,3))*double(A(1,6))</a:t>
            </a:r>
          </a:p>
          <a:p>
            <a:pPr lvl="2">
              <a:defRPr/>
            </a:pPr>
            <a:r>
              <a:rPr lang="en-US" altLang="zh-TW" dirty="0" err="1"/>
              <a:t>imshow</a:t>
            </a:r>
            <a:r>
              <a:rPr lang="en-US" altLang="zh-TW" dirty="0"/>
              <a:t>(uint8(Temp))</a:t>
            </a:r>
          </a:p>
          <a:p>
            <a:pPr>
              <a:defRPr/>
            </a:pPr>
            <a:endParaRPr lang="en-US" altLang="zh-TW" dirty="0"/>
          </a:p>
        </p:txBody>
      </p:sp>
      <p:sp>
        <p:nvSpPr>
          <p:cNvPr id="6" name="矩形 5">
            <a:extLst>
              <a:ext uri="{FF2B5EF4-FFF2-40B4-BE49-F238E27FC236}">
                <a16:creationId xmlns:a16="http://schemas.microsoft.com/office/drawing/2014/main" id="{AA5CA092-7D2A-4C0C-8291-2EA23090ED93}"/>
              </a:ext>
            </a:extLst>
          </p:cNvPr>
          <p:cNvSpPr/>
          <p:nvPr/>
        </p:nvSpPr>
        <p:spPr>
          <a:xfrm>
            <a:off x="6606988" y="547771"/>
            <a:ext cx="6096000" cy="1477328"/>
          </a:xfrm>
          <a:prstGeom prst="rect">
            <a:avLst/>
          </a:prstGeom>
        </p:spPr>
        <p:txBody>
          <a:bodyPr>
            <a:spAutoFit/>
          </a:bodyPr>
          <a:lstStyle/>
          <a:p>
            <a:pPr lvl="1">
              <a:defRPr/>
            </a:pPr>
            <a:r>
              <a:rPr lang="en-US" altLang="zh-TW" dirty="0">
                <a:solidFill>
                  <a:srgbClr val="4122FC"/>
                </a:solidFill>
              </a:rPr>
              <a:t>b=zeros(1,100);</a:t>
            </a:r>
          </a:p>
          <a:p>
            <a:pPr lvl="1">
              <a:defRPr/>
            </a:pPr>
            <a:r>
              <a:rPr lang="en-US" altLang="zh-TW" dirty="0"/>
              <a:t>k=[1:100];</a:t>
            </a:r>
          </a:p>
          <a:p>
            <a:pPr lvl="1">
              <a:defRPr/>
            </a:pPr>
            <a:r>
              <a:rPr lang="en-US" altLang="zh-TW" dirty="0"/>
              <a:t>for </a:t>
            </a:r>
            <a:r>
              <a:rPr lang="en-US" altLang="zh-TW" dirty="0" err="1"/>
              <a:t>i</a:t>
            </a:r>
            <a:r>
              <a:rPr lang="en-US" altLang="zh-TW" dirty="0"/>
              <a:t>=k</a:t>
            </a:r>
          </a:p>
          <a:p>
            <a:pPr lvl="2">
              <a:defRPr/>
            </a:pPr>
            <a:r>
              <a:rPr lang="en-US" altLang="zh-TW" dirty="0"/>
              <a:t>b(</a:t>
            </a:r>
            <a:r>
              <a:rPr lang="en-US" altLang="zh-TW" dirty="0" err="1"/>
              <a:t>i</a:t>
            </a:r>
            <a:r>
              <a:rPr lang="en-US" altLang="zh-TW" dirty="0"/>
              <a:t>)=</a:t>
            </a:r>
            <a:r>
              <a:rPr lang="en-US" altLang="zh-TW" dirty="0" err="1"/>
              <a:t>i</a:t>
            </a:r>
            <a:r>
              <a:rPr lang="en-US" altLang="zh-TW" dirty="0"/>
              <a:t>*7;</a:t>
            </a:r>
          </a:p>
          <a:p>
            <a:pPr lvl="1">
              <a:defRPr/>
            </a:pPr>
            <a:r>
              <a:rPr lang="en-US" altLang="zh-TW" dirty="0"/>
              <a:t>end</a:t>
            </a:r>
          </a:p>
        </p:txBody>
      </p:sp>
    </p:spTree>
    <p:extLst>
      <p:ext uri="{BB962C8B-B14F-4D97-AF65-F5344CB8AC3E}">
        <p14:creationId xmlns:p14="http://schemas.microsoft.com/office/powerpoint/2010/main" val="114224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1CD24017-3E9F-4005-93C8-289E94CE7FF0}"/>
              </a:ext>
            </a:extLst>
          </p:cNvPr>
          <p:cNvGraphicFramePr>
            <a:graphicFrameLocks noGrp="1"/>
          </p:cNvGraphicFramePr>
          <p:nvPr>
            <p:ph idx="1"/>
            <p:extLst>
              <p:ext uri="{D42A27DB-BD31-4B8C-83A1-F6EECF244321}">
                <p14:modId xmlns:p14="http://schemas.microsoft.com/office/powerpoint/2010/main" val="1036066999"/>
              </p:ext>
            </p:extLst>
          </p:nvPr>
        </p:nvGraphicFramePr>
        <p:xfrm>
          <a:off x="203232" y="322729"/>
          <a:ext cx="5076978" cy="6345161"/>
        </p:xfrm>
        <a:graphic>
          <a:graphicData uri="http://schemas.openxmlformats.org/drawingml/2006/table">
            <a:tbl>
              <a:tblPr/>
              <a:tblGrid>
                <a:gridCol w="1692326">
                  <a:extLst>
                    <a:ext uri="{9D8B030D-6E8A-4147-A177-3AD203B41FA5}">
                      <a16:colId xmlns:a16="http://schemas.microsoft.com/office/drawing/2014/main" val="1642846421"/>
                    </a:ext>
                  </a:extLst>
                </a:gridCol>
                <a:gridCol w="1692326">
                  <a:extLst>
                    <a:ext uri="{9D8B030D-6E8A-4147-A177-3AD203B41FA5}">
                      <a16:colId xmlns:a16="http://schemas.microsoft.com/office/drawing/2014/main" val="3474959201"/>
                    </a:ext>
                  </a:extLst>
                </a:gridCol>
                <a:gridCol w="1692326">
                  <a:extLst>
                    <a:ext uri="{9D8B030D-6E8A-4147-A177-3AD203B41FA5}">
                      <a16:colId xmlns:a16="http://schemas.microsoft.com/office/drawing/2014/main" val="2519359627"/>
                    </a:ext>
                  </a:extLst>
                </a:gridCol>
              </a:tblGrid>
              <a:tr h="169760">
                <a:tc>
                  <a:txBody>
                    <a:bodyPr/>
                    <a:lstStyle/>
                    <a:p>
                      <a:pPr algn="l"/>
                      <a:br>
                        <a:rPr lang="zh-TW" altLang="en-US" sz="1400">
                          <a:effectLst/>
                        </a:rPr>
                      </a:br>
                      <a:r>
                        <a:rPr lang="zh-TW" altLang="en-US" sz="1400">
                          <a:effectLst/>
                        </a:rPr>
                        <a:t>選項</a:t>
                      </a:r>
                    </a:p>
                  </a:txBody>
                  <a:tcPr marL="30992" marR="30992" marT="30992" marB="30992" anchor="ctr">
                    <a:lnL>
                      <a:noFill/>
                    </a:lnL>
                    <a:lnR w="7620" cap="flat" cmpd="sng" algn="ctr">
                      <a:solidFill>
                        <a:srgbClr val="E5E5E5"/>
                      </a:solidFill>
                      <a:prstDash val="solid"/>
                      <a:round/>
                      <a:headEnd type="none" w="med" len="med"/>
                      <a:tailEnd type="none" w="med" len="med"/>
                    </a:lnR>
                    <a:lnT>
                      <a:noFill/>
                    </a:lnT>
                    <a:lnB w="7620" cap="flat" cmpd="sng" algn="ctr">
                      <a:solidFill>
                        <a:srgbClr val="E5E5E5"/>
                      </a:solidFill>
                      <a:prstDash val="solid"/>
                      <a:round/>
                      <a:headEnd type="none" w="med" len="med"/>
                      <a:tailEnd type="none" w="med" len="med"/>
                    </a:lnB>
                    <a:solidFill>
                      <a:srgbClr val="F2F2F2"/>
                    </a:solidFill>
                  </a:tcPr>
                </a:tc>
                <a:tc>
                  <a:txBody>
                    <a:bodyPr/>
                    <a:lstStyle/>
                    <a:p>
                      <a:pPr algn="l"/>
                      <a:r>
                        <a:rPr lang="zh-TW" altLang="en-US" sz="1400">
                          <a:effectLst/>
                        </a:rPr>
                        <a:t>描述</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a:noFill/>
                    </a:lnT>
                    <a:lnB w="7620" cap="flat" cmpd="sng" algn="ctr">
                      <a:solidFill>
                        <a:srgbClr val="E5E5E5"/>
                      </a:solidFill>
                      <a:prstDash val="solid"/>
                      <a:round/>
                      <a:headEnd type="none" w="med" len="med"/>
                      <a:tailEnd type="none" w="med" len="med"/>
                    </a:lnB>
                    <a:solidFill>
                      <a:srgbClr val="F2F2F2"/>
                    </a:solidFill>
                  </a:tcPr>
                </a:tc>
                <a:tc>
                  <a:txBody>
                    <a:bodyPr/>
                    <a:lstStyle/>
                    <a:p>
                      <a:endParaRPr lang="zh-TW" altLang="en-US" sz="1400"/>
                    </a:p>
                  </a:txBody>
                  <a:tcPr marL="37191" marR="37191" marT="18595" marB="18595">
                    <a:lnL w="7620" cap="flat" cmpd="sng" algn="ctr">
                      <a:solidFill>
                        <a:srgbClr val="E5E5E5"/>
                      </a:solidFill>
                      <a:prstDash val="solid"/>
                      <a:round/>
                      <a:headEnd type="none" w="med" len="med"/>
                      <a:tailEnd type="none" w="med" len="med"/>
                    </a:lnL>
                  </a:tcPr>
                </a:tc>
                <a:extLst>
                  <a:ext uri="{0D108BD9-81ED-4DB2-BD59-A6C34878D82A}">
                    <a16:rowId xmlns:a16="http://schemas.microsoft.com/office/drawing/2014/main" val="3527667317"/>
                  </a:ext>
                </a:extLst>
              </a:tr>
              <a:tr h="537090">
                <a:tc>
                  <a:txBody>
                    <a:bodyPr/>
                    <a:lstStyle/>
                    <a:p>
                      <a:pPr algn="l"/>
                      <a:r>
                        <a:rPr lang="en-US" sz="1400">
                          <a:effectLst/>
                        </a:rPr>
                        <a:t>filtering_mode</a:t>
                      </a:r>
                    </a:p>
                  </a:txBody>
                  <a:tcPr marL="30992" marR="30992" marT="30992" marB="30992" anchor="ctr">
                    <a:lnL>
                      <a:noFill/>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rPr>
                        <a:t>‘corr’</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tc>
                  <a:txBody>
                    <a:bodyPr/>
                    <a:lstStyle/>
                    <a:p>
                      <a:pPr algn="l"/>
                      <a:r>
                        <a:rPr lang="zh-TW" altLang="en-US" sz="1400">
                          <a:effectLst/>
                        </a:rPr>
                        <a:t>通過使用相關來完成，該值為預設。</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210334405"/>
                  </a:ext>
                </a:extLst>
              </a:tr>
              <a:tr h="419901">
                <a:tc>
                  <a:txBody>
                    <a:bodyPr/>
                    <a:lstStyle/>
                    <a:p>
                      <a:pPr algn="l"/>
                      <a:r>
                        <a:rPr lang="zh-TW" altLang="en-US" sz="1400">
                          <a:effectLst/>
                        </a:rPr>
                        <a:t> </a:t>
                      </a:r>
                    </a:p>
                  </a:txBody>
                  <a:tcPr marL="30992" marR="30992" marT="30992" marB="30992" anchor="ctr">
                    <a:lnL>
                      <a:noFill/>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tc>
                  <a:txBody>
                    <a:bodyPr/>
                    <a:lstStyle/>
                    <a:p>
                      <a:pPr algn="l"/>
                      <a:r>
                        <a:rPr lang="en-US" sz="1400">
                          <a:effectLst/>
                        </a:rPr>
                        <a:t>‘conv’</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tc>
                  <a:txBody>
                    <a:bodyPr/>
                    <a:lstStyle/>
                    <a:p>
                      <a:pPr algn="l"/>
                      <a:r>
                        <a:rPr lang="zh-TW" altLang="en-US" sz="1400">
                          <a:effectLst/>
                        </a:rPr>
                        <a:t>通過使用卷積來完成</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extLst>
                  <a:ext uri="{0D108BD9-81ED-4DB2-BD59-A6C34878D82A}">
                    <a16:rowId xmlns:a16="http://schemas.microsoft.com/office/drawing/2014/main" val="4283552003"/>
                  </a:ext>
                </a:extLst>
              </a:tr>
              <a:tr h="839205">
                <a:tc>
                  <a:txBody>
                    <a:bodyPr/>
                    <a:lstStyle/>
                    <a:p>
                      <a:pPr algn="l"/>
                      <a:r>
                        <a:rPr lang="en-US" sz="1400">
                          <a:effectLst/>
                        </a:rPr>
                        <a:t>boundary_options</a:t>
                      </a:r>
                    </a:p>
                  </a:txBody>
                  <a:tcPr marL="30992" marR="30992" marT="30992" marB="30992" anchor="ctr">
                    <a:lnL>
                      <a:noFill/>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tc>
                  <a:txBody>
                    <a:bodyPr/>
                    <a:lstStyle/>
                    <a:p>
                      <a:pPr algn="l"/>
                      <a:r>
                        <a:rPr lang="en-US" sz="1400" dirty="0">
                          <a:effectLst/>
                        </a:rPr>
                        <a:t>‘X’</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tc>
                  <a:txBody>
                    <a:bodyPr/>
                    <a:lstStyle/>
                    <a:p>
                      <a:pPr algn="l"/>
                      <a:r>
                        <a:rPr lang="zh-TW" altLang="en-US" sz="1400" dirty="0">
                          <a:effectLst/>
                        </a:rPr>
                        <a:t>輸入影象的邊界通過用值</a:t>
                      </a:r>
                      <a:r>
                        <a:rPr lang="en-US" altLang="zh-TW" sz="1400" dirty="0">
                          <a:effectLst/>
                        </a:rPr>
                        <a:t>X</a:t>
                      </a:r>
                      <a:r>
                        <a:rPr lang="zh-TW" altLang="en-US" sz="1400" dirty="0">
                          <a:effectLst/>
                        </a:rPr>
                        <a:t>（無引號）來填充擴充套件，其預設值為</a:t>
                      </a:r>
                      <a:r>
                        <a:rPr lang="en-US" altLang="zh-TW" sz="1400" dirty="0">
                          <a:effectLst/>
                        </a:rPr>
                        <a:t>0</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988119534"/>
                  </a:ext>
                </a:extLst>
              </a:tr>
              <a:tr h="537090">
                <a:tc>
                  <a:txBody>
                    <a:bodyPr/>
                    <a:lstStyle/>
                    <a:p>
                      <a:pPr algn="l"/>
                      <a:r>
                        <a:rPr lang="zh-TW" altLang="en-US" sz="1400">
                          <a:effectLst/>
                        </a:rPr>
                        <a:t> </a:t>
                      </a:r>
                    </a:p>
                  </a:txBody>
                  <a:tcPr marL="30992" marR="30992" marT="30992" marB="30992" anchor="ctr">
                    <a:lnL>
                      <a:noFill/>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tc>
                  <a:txBody>
                    <a:bodyPr/>
                    <a:lstStyle/>
                    <a:p>
                      <a:pPr algn="l"/>
                      <a:r>
                        <a:rPr lang="en-US" sz="1400" dirty="0">
                          <a:effectLst/>
                        </a:rPr>
                        <a:t>‘replicate’</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tc>
                  <a:txBody>
                    <a:bodyPr/>
                    <a:lstStyle/>
                    <a:p>
                      <a:pPr algn="l"/>
                      <a:r>
                        <a:rPr lang="zh-TW" altLang="en-US" sz="1400">
                          <a:effectLst/>
                        </a:rPr>
                        <a:t>影象大小通過複製外邊界的值來擴充套件</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extLst>
                  <a:ext uri="{0D108BD9-81ED-4DB2-BD59-A6C34878D82A}">
                    <a16:rowId xmlns:a16="http://schemas.microsoft.com/office/drawing/2014/main" val="3141168376"/>
                  </a:ext>
                </a:extLst>
              </a:tr>
              <a:tr h="537090">
                <a:tc>
                  <a:txBody>
                    <a:bodyPr/>
                    <a:lstStyle/>
                    <a:p>
                      <a:pPr algn="l"/>
                      <a:r>
                        <a:rPr lang="zh-TW" altLang="en-US" sz="1400">
                          <a:effectLst/>
                        </a:rPr>
                        <a:t> </a:t>
                      </a:r>
                    </a:p>
                  </a:txBody>
                  <a:tcPr marL="30992" marR="30992" marT="30992" marB="30992" anchor="ctr">
                    <a:lnL>
                      <a:noFill/>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rPr>
                        <a:t>‘symmetric’</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tc>
                  <a:txBody>
                    <a:bodyPr/>
                    <a:lstStyle/>
                    <a:p>
                      <a:pPr algn="l"/>
                      <a:r>
                        <a:rPr lang="zh-TW" altLang="en-US" sz="1400">
                          <a:effectLst/>
                        </a:rPr>
                        <a:t>影象大小通過映象反射其邊界來擴充套件</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585775533"/>
                  </a:ext>
                </a:extLst>
              </a:tr>
              <a:tr h="839205">
                <a:tc>
                  <a:txBody>
                    <a:bodyPr/>
                    <a:lstStyle/>
                    <a:p>
                      <a:pPr algn="l"/>
                      <a:r>
                        <a:rPr lang="zh-TW" altLang="en-US" sz="1400">
                          <a:effectLst/>
                        </a:rPr>
                        <a:t> </a:t>
                      </a:r>
                    </a:p>
                  </a:txBody>
                  <a:tcPr marL="30992" marR="30992" marT="30992" marB="30992" anchor="ctr">
                    <a:lnL>
                      <a:noFill/>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tc>
                  <a:txBody>
                    <a:bodyPr/>
                    <a:lstStyle/>
                    <a:p>
                      <a:pPr algn="l"/>
                      <a:r>
                        <a:rPr lang="en-US" sz="1400">
                          <a:effectLst/>
                        </a:rPr>
                        <a:t>‘circular’</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tc>
                  <a:txBody>
                    <a:bodyPr/>
                    <a:lstStyle/>
                    <a:p>
                      <a:pPr algn="l"/>
                      <a:r>
                        <a:rPr lang="zh-TW" altLang="en-US" sz="1400">
                          <a:effectLst/>
                        </a:rPr>
                        <a:t>影象大小通過將影象看成是一個二維周期函式的一個週期來擴充套件</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extLst>
                  <a:ext uri="{0D108BD9-81ED-4DB2-BD59-A6C34878D82A}">
                    <a16:rowId xmlns:a16="http://schemas.microsoft.com/office/drawing/2014/main" val="876490124"/>
                  </a:ext>
                </a:extLst>
              </a:tr>
              <a:tr h="537090">
                <a:tc>
                  <a:txBody>
                    <a:bodyPr/>
                    <a:lstStyle/>
                    <a:p>
                      <a:pPr algn="l"/>
                      <a:r>
                        <a:rPr lang="en-US" sz="1400">
                          <a:effectLst/>
                        </a:rPr>
                        <a:t>size_options</a:t>
                      </a:r>
                    </a:p>
                  </a:txBody>
                  <a:tcPr marL="30992" marR="30992" marT="30992" marB="30992" anchor="ctr">
                    <a:lnL>
                      <a:noFill/>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rPr>
                        <a:t>‘full’</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tc>
                  <a:txBody>
                    <a:bodyPr/>
                    <a:lstStyle/>
                    <a:p>
                      <a:pPr algn="l"/>
                      <a:r>
                        <a:rPr lang="zh-TW" altLang="en-US" sz="1400">
                          <a:effectLst/>
                        </a:rPr>
                        <a:t>輸出影象的大小與被擴充套件影象的大小相同</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504558697"/>
                  </a:ext>
                </a:extLst>
              </a:tr>
              <a:tr h="1292374">
                <a:tc>
                  <a:txBody>
                    <a:bodyPr/>
                    <a:lstStyle/>
                    <a:p>
                      <a:pPr algn="l"/>
                      <a:r>
                        <a:rPr lang="zh-TW" altLang="en-US" sz="1400">
                          <a:effectLst/>
                        </a:rPr>
                        <a:t> </a:t>
                      </a:r>
                    </a:p>
                  </a:txBody>
                  <a:tcPr marL="30992" marR="30992" marT="30992" marB="30992" anchor="ctr">
                    <a:lnL>
                      <a:noFill/>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tc>
                  <a:txBody>
                    <a:bodyPr/>
                    <a:lstStyle/>
                    <a:p>
                      <a:pPr algn="l"/>
                      <a:r>
                        <a:rPr lang="en-US" sz="1400">
                          <a:effectLst/>
                        </a:rPr>
                        <a:t>‘same’</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tc>
                  <a:txBody>
                    <a:bodyPr/>
                    <a:lstStyle/>
                    <a:p>
                      <a:pPr algn="l"/>
                      <a:r>
                        <a:rPr lang="zh-TW" altLang="en-US" sz="1400" dirty="0">
                          <a:effectLst/>
                        </a:rPr>
                        <a:t>輸出影象的大小與輸入影象的大小相同。。</a:t>
                      </a:r>
                    </a:p>
                  </a:txBody>
                  <a:tcPr marL="30992" marR="30992" marT="30992" marB="30992" anchor="ctr">
                    <a:lnL w="7620" cap="flat" cmpd="sng" algn="ctr">
                      <a:solidFill>
                        <a:srgbClr val="E5E5E5"/>
                      </a:solidFill>
                      <a:prstDash val="solid"/>
                      <a:round/>
                      <a:headEnd type="none" w="med" len="med"/>
                      <a:tailEnd type="none" w="med" len="med"/>
                    </a:lnL>
                    <a:lnR w="7620" cap="flat" cmpd="sng" algn="ctr">
                      <a:solidFill>
                        <a:srgbClr val="E5E5E5"/>
                      </a:solidFill>
                      <a:prstDash val="solid"/>
                      <a:round/>
                      <a:headEnd type="none" w="med" len="med"/>
                      <a:tailEnd type="none" w="med" len="med"/>
                    </a:lnR>
                    <a:lnT w="7620" cap="flat" cmpd="sng" algn="ctr">
                      <a:solidFill>
                        <a:srgbClr val="E5E5E5"/>
                      </a:solidFill>
                      <a:prstDash val="solid"/>
                      <a:round/>
                      <a:headEnd type="none" w="med" len="med"/>
                      <a:tailEnd type="none" w="med" len="med"/>
                    </a:lnT>
                    <a:lnB w="7620" cap="flat" cmpd="sng" algn="ctr">
                      <a:solidFill>
                        <a:srgbClr val="E5E5E5"/>
                      </a:solidFill>
                      <a:prstDash val="solid"/>
                      <a:round/>
                      <a:headEnd type="none" w="med" len="med"/>
                      <a:tailEnd type="none" w="med" len="med"/>
                    </a:lnB>
                    <a:solidFill>
                      <a:srgbClr val="F2F2F2"/>
                    </a:solidFill>
                  </a:tcPr>
                </a:tc>
                <a:extLst>
                  <a:ext uri="{0D108BD9-81ED-4DB2-BD59-A6C34878D82A}">
                    <a16:rowId xmlns:a16="http://schemas.microsoft.com/office/drawing/2014/main" val="1494639931"/>
                  </a:ext>
                </a:extLst>
              </a:tr>
            </a:tbl>
          </a:graphicData>
        </a:graphic>
      </p:graphicFrame>
      <p:sp>
        <p:nvSpPr>
          <p:cNvPr id="5" name="矩形 4">
            <a:extLst>
              <a:ext uri="{FF2B5EF4-FFF2-40B4-BE49-F238E27FC236}">
                <a16:creationId xmlns:a16="http://schemas.microsoft.com/office/drawing/2014/main" id="{CEBC9C9C-DF58-430F-B632-3209D0367895}"/>
              </a:ext>
            </a:extLst>
          </p:cNvPr>
          <p:cNvSpPr/>
          <p:nvPr/>
        </p:nvSpPr>
        <p:spPr>
          <a:xfrm>
            <a:off x="5701553" y="577788"/>
            <a:ext cx="6096000" cy="6186309"/>
          </a:xfrm>
          <a:prstGeom prst="rect">
            <a:avLst/>
          </a:prstGeom>
        </p:spPr>
        <p:txBody>
          <a:bodyPr>
            <a:spAutoFit/>
          </a:bodyPr>
          <a:lstStyle/>
          <a:p>
            <a:r>
              <a:rPr lang="en-US" altLang="zh-TW" dirty="0" err="1">
                <a:solidFill>
                  <a:srgbClr val="000000"/>
                </a:solidFill>
                <a:latin typeface="Courier New" panose="02070309020205020404" pitchFamily="49" charset="0"/>
              </a:rPr>
              <a:t>imshow</a:t>
            </a:r>
            <a:r>
              <a:rPr lang="en-US" altLang="zh-TW" dirty="0">
                <a:solidFill>
                  <a:srgbClr val="000000"/>
                </a:solidFill>
                <a:latin typeface="Courier New" panose="02070309020205020404" pitchFamily="49" charset="0"/>
              </a:rPr>
              <a:t>(</a:t>
            </a:r>
            <a:r>
              <a:rPr lang="en-US" altLang="zh-TW" dirty="0">
                <a:solidFill>
                  <a:srgbClr val="A020F0"/>
                </a:solidFill>
                <a:latin typeface="Courier New" panose="02070309020205020404" pitchFamily="49" charset="0"/>
              </a:rPr>
              <a:t>'</a:t>
            </a:r>
            <a:r>
              <a:rPr lang="en-US" altLang="zh-TW" dirty="0" err="1">
                <a:solidFill>
                  <a:srgbClr val="A020F0"/>
                </a:solidFill>
                <a:latin typeface="Courier New" panose="02070309020205020404" pitchFamily="49" charset="0"/>
              </a:rPr>
              <a:t>cameraman.tif</a:t>
            </a:r>
            <a:r>
              <a:rPr lang="en-US" altLang="zh-TW" dirty="0">
                <a:solidFill>
                  <a:srgbClr val="A020F0"/>
                </a:solidFill>
                <a:latin typeface="Courier New" panose="02070309020205020404" pitchFamily="49" charset="0"/>
              </a:rPr>
              <a:t>'</a:t>
            </a:r>
            <a:r>
              <a:rPr lang="en-US" altLang="zh-TW" dirty="0">
                <a:solidFill>
                  <a:srgbClr val="000000"/>
                </a:solidFill>
                <a:latin typeface="Courier New" panose="02070309020205020404" pitchFamily="49" charset="0"/>
              </a:rPr>
              <a:t>)</a:t>
            </a:r>
          </a:p>
          <a:p>
            <a:r>
              <a:rPr lang="en-US" altLang="zh-TW" dirty="0">
                <a:solidFill>
                  <a:srgbClr val="000000"/>
                </a:solidFill>
                <a:latin typeface="Courier New" panose="02070309020205020404" pitchFamily="49" charset="0"/>
              </a:rPr>
              <a:t>a=double(</a:t>
            </a:r>
            <a:r>
              <a:rPr lang="en-US" altLang="zh-TW" dirty="0" err="1">
                <a:solidFill>
                  <a:srgbClr val="000000"/>
                </a:solidFill>
                <a:latin typeface="Courier New" panose="02070309020205020404" pitchFamily="49" charset="0"/>
              </a:rPr>
              <a:t>imread</a:t>
            </a:r>
            <a:r>
              <a:rPr lang="en-US" altLang="zh-TW" dirty="0">
                <a:solidFill>
                  <a:srgbClr val="000000"/>
                </a:solidFill>
                <a:latin typeface="Courier New" panose="02070309020205020404" pitchFamily="49" charset="0"/>
              </a:rPr>
              <a:t>(</a:t>
            </a:r>
            <a:r>
              <a:rPr lang="en-US" altLang="zh-TW" dirty="0">
                <a:solidFill>
                  <a:srgbClr val="A020F0"/>
                </a:solidFill>
                <a:latin typeface="Courier New" panose="02070309020205020404" pitchFamily="49" charset="0"/>
              </a:rPr>
              <a:t>'</a:t>
            </a:r>
            <a:r>
              <a:rPr lang="en-US" altLang="zh-TW" dirty="0" err="1">
                <a:solidFill>
                  <a:srgbClr val="A020F0"/>
                </a:solidFill>
                <a:latin typeface="Courier New" panose="02070309020205020404" pitchFamily="49" charset="0"/>
              </a:rPr>
              <a:t>cameraman.tif</a:t>
            </a:r>
            <a:r>
              <a:rPr lang="en-US" altLang="zh-TW" dirty="0">
                <a:solidFill>
                  <a:srgbClr val="A020F0"/>
                </a:solidFill>
                <a:latin typeface="Courier New" panose="02070309020205020404" pitchFamily="49" charset="0"/>
              </a:rPr>
              <a:t>’</a:t>
            </a:r>
            <a:r>
              <a:rPr lang="en-US" altLang="zh-TW" dirty="0">
                <a:solidFill>
                  <a:srgbClr val="000000"/>
                </a:solidFill>
                <a:latin typeface="Courier New" panose="02070309020205020404" pitchFamily="49" charset="0"/>
              </a:rPr>
              <a:t>));</a:t>
            </a:r>
          </a:p>
          <a:p>
            <a:r>
              <a:rPr lang="en-US" altLang="zh-TW" dirty="0"/>
              <a:t>s1=[-1 -1 -1;-1 8 -1;-1 -1 -1];</a:t>
            </a:r>
          </a:p>
          <a:p>
            <a:r>
              <a:rPr lang="en-US" altLang="zh-TW" dirty="0"/>
              <a:t>s2=[1 1 1;1 1 1;1 1 1];</a:t>
            </a:r>
          </a:p>
          <a:p>
            <a:r>
              <a:rPr lang="en-US" altLang="zh-TW" dirty="0"/>
              <a:t>z1=zeros(254,254);</a:t>
            </a:r>
          </a:p>
          <a:p>
            <a:r>
              <a:rPr lang="en-US" altLang="zh-TW" dirty="0"/>
              <a:t>z2=zeros(254,254);</a:t>
            </a:r>
          </a:p>
          <a:p>
            <a:r>
              <a:rPr lang="en-US" altLang="zh-TW" dirty="0"/>
              <a:t>for y=1:254</a:t>
            </a:r>
          </a:p>
          <a:p>
            <a:r>
              <a:rPr lang="en-US" altLang="zh-TW" dirty="0"/>
              <a:t>    for x=1:254</a:t>
            </a:r>
          </a:p>
          <a:p>
            <a:r>
              <a:rPr lang="es-ES" altLang="zh-TW" dirty="0"/>
              <a:t>        c=a(x:(x+2),y:(y+2));</a:t>
            </a:r>
          </a:p>
          <a:p>
            <a:r>
              <a:rPr lang="en-US" altLang="zh-TW" dirty="0"/>
              <a:t>        w=s1.*(1/5);</a:t>
            </a:r>
          </a:p>
          <a:p>
            <a:r>
              <a:rPr lang="en-US" altLang="zh-TW" dirty="0"/>
              <a:t>        v=s2.*(1/5);</a:t>
            </a:r>
          </a:p>
          <a:p>
            <a:r>
              <a:rPr lang="pl-PL" altLang="zh-TW" dirty="0"/>
              <a:t>        j=sum(sum(c.*w));</a:t>
            </a:r>
          </a:p>
          <a:p>
            <a:r>
              <a:rPr lang="pl-PL" altLang="zh-TW" dirty="0"/>
              <a:t>         j2=sum(sum(c.*v));</a:t>
            </a:r>
          </a:p>
          <a:p>
            <a:r>
              <a:rPr lang="en-US" altLang="zh-TW" dirty="0"/>
              <a:t>        z1(</a:t>
            </a:r>
            <a:r>
              <a:rPr lang="en-US" altLang="zh-TW" dirty="0" err="1"/>
              <a:t>x,y</a:t>
            </a:r>
            <a:r>
              <a:rPr lang="en-US" altLang="zh-TW" dirty="0"/>
              <a:t>)=j;</a:t>
            </a:r>
          </a:p>
          <a:p>
            <a:r>
              <a:rPr lang="en-US" altLang="zh-TW" dirty="0"/>
              <a:t>        z2(</a:t>
            </a:r>
            <a:r>
              <a:rPr lang="en-US" altLang="zh-TW" dirty="0" err="1"/>
              <a:t>x,y</a:t>
            </a:r>
            <a:r>
              <a:rPr lang="en-US" altLang="zh-TW" dirty="0"/>
              <a:t>)=j2;</a:t>
            </a:r>
          </a:p>
          <a:p>
            <a:r>
              <a:rPr lang="en-US" altLang="zh-TW" dirty="0"/>
              <a:t>    end</a:t>
            </a:r>
          </a:p>
          <a:p>
            <a:r>
              <a:rPr lang="en-US" altLang="zh-TW" dirty="0"/>
              <a:t>end</a:t>
            </a:r>
          </a:p>
          <a:p>
            <a:r>
              <a:rPr lang="en-US" altLang="zh-TW" dirty="0"/>
              <a:t>figure;</a:t>
            </a:r>
          </a:p>
          <a:p>
            <a:r>
              <a:rPr lang="en-US" altLang="zh-TW" dirty="0" err="1"/>
              <a:t>imshow</a:t>
            </a:r>
            <a:r>
              <a:rPr lang="en-US" altLang="zh-TW" dirty="0"/>
              <a:t>(uint8(z1))</a:t>
            </a:r>
          </a:p>
          <a:p>
            <a:r>
              <a:rPr lang="en-US" altLang="zh-TW" dirty="0"/>
              <a:t>figure;</a:t>
            </a:r>
          </a:p>
          <a:p>
            <a:r>
              <a:rPr lang="en-US" altLang="zh-TW" dirty="0" err="1"/>
              <a:t>imshow</a:t>
            </a:r>
            <a:r>
              <a:rPr lang="en-US" altLang="zh-TW" dirty="0"/>
              <a:t>(uint8(z2))</a:t>
            </a:r>
          </a:p>
          <a:p>
            <a:endParaRPr lang="en-US" altLang="zh-TW"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22893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55CBFB-425B-4BDC-8701-D4290026F975}"/>
              </a:ext>
            </a:extLst>
          </p:cNvPr>
          <p:cNvSpPr/>
          <p:nvPr/>
        </p:nvSpPr>
        <p:spPr>
          <a:xfrm>
            <a:off x="1048870" y="376517"/>
            <a:ext cx="7924800" cy="1200329"/>
          </a:xfrm>
          <a:prstGeom prst="rect">
            <a:avLst/>
          </a:prstGeom>
        </p:spPr>
        <p:txBody>
          <a:bodyPr wrap="square">
            <a:spAutoFit/>
          </a:bodyPr>
          <a:lstStyle/>
          <a:p>
            <a:pPr lvl="1"/>
            <a:r>
              <a:rPr lang="en-US" altLang="zh-TW" dirty="0">
                <a:solidFill>
                  <a:srgbClr val="FF0000"/>
                </a:solidFill>
              </a:rPr>
              <a:t>conv2</a:t>
            </a:r>
          </a:p>
          <a:p>
            <a:pPr lvl="1"/>
            <a:r>
              <a:rPr lang="en-US" altLang="zh-TW" dirty="0" err="1">
                <a:solidFill>
                  <a:srgbClr val="FF0000"/>
                </a:solidFill>
              </a:rPr>
              <a:t>imfilter</a:t>
            </a:r>
            <a:endParaRPr lang="en-US" altLang="zh-TW" dirty="0">
              <a:solidFill>
                <a:srgbClr val="FF0000"/>
              </a:solidFill>
            </a:endParaRPr>
          </a:p>
          <a:p>
            <a:r>
              <a:rPr lang="en-US" altLang="zh-TW" dirty="0"/>
              <a:t>Y=</a:t>
            </a:r>
            <a:r>
              <a:rPr lang="en-US" altLang="zh-TW" dirty="0" err="1"/>
              <a:t>imfilter</a:t>
            </a:r>
            <a:r>
              <a:rPr lang="en-US" altLang="zh-TW" dirty="0"/>
              <a:t>(X,H);</a:t>
            </a:r>
          </a:p>
          <a:p>
            <a:r>
              <a:rPr lang="en-US" altLang="zh-TW" dirty="0" err="1"/>
              <a:t>imshow</a:t>
            </a:r>
            <a:r>
              <a:rPr lang="en-US" altLang="zh-TW" dirty="0"/>
              <a:t>(uint8(Y))</a:t>
            </a:r>
            <a:endParaRPr lang="en-US" altLang="zh-TW" dirty="0">
              <a:solidFill>
                <a:srgbClr val="FF0000"/>
              </a:solidFill>
            </a:endParaRPr>
          </a:p>
        </p:txBody>
      </p:sp>
      <p:sp>
        <p:nvSpPr>
          <p:cNvPr id="5" name="矩形 4">
            <a:extLst>
              <a:ext uri="{FF2B5EF4-FFF2-40B4-BE49-F238E27FC236}">
                <a16:creationId xmlns:a16="http://schemas.microsoft.com/office/drawing/2014/main" id="{1ED7896E-2C14-40B0-B078-0DF9FD34BA18}"/>
              </a:ext>
            </a:extLst>
          </p:cNvPr>
          <p:cNvSpPr/>
          <p:nvPr/>
        </p:nvSpPr>
        <p:spPr>
          <a:xfrm>
            <a:off x="1048870" y="2693057"/>
            <a:ext cx="6096000" cy="3139321"/>
          </a:xfrm>
          <a:prstGeom prst="rect">
            <a:avLst/>
          </a:prstGeom>
        </p:spPr>
        <p:txBody>
          <a:bodyPr>
            <a:spAutoFit/>
          </a:bodyPr>
          <a:lstStyle/>
          <a:p>
            <a:pPr>
              <a:defRPr/>
            </a:pPr>
            <a:r>
              <a:rPr lang="en-US" altLang="zh-TW" dirty="0" err="1"/>
              <a:t>yy</a:t>
            </a:r>
            <a:r>
              <a:rPr lang="en-US" altLang="zh-TW" dirty="0"/>
              <a:t>=</a:t>
            </a:r>
            <a:r>
              <a:rPr lang="en-US" altLang="zh-TW" dirty="0" err="1"/>
              <a:t>imfilter</a:t>
            </a:r>
            <a:r>
              <a:rPr lang="en-US" altLang="zh-TW" dirty="0"/>
              <a:t>(</a:t>
            </a:r>
            <a:r>
              <a:rPr lang="en-US" altLang="zh-TW" dirty="0" err="1"/>
              <a:t>f,h</a:t>
            </a:r>
            <a:r>
              <a:rPr lang="en-US" altLang="zh-TW" dirty="0"/>
              <a:t>);</a:t>
            </a:r>
          </a:p>
          <a:p>
            <a:pPr>
              <a:defRPr/>
            </a:pPr>
            <a:r>
              <a:rPr lang="en-US" altLang="zh-TW" dirty="0" err="1"/>
              <a:t>yy</a:t>
            </a:r>
            <a:r>
              <a:rPr lang="en-US" altLang="zh-TW" dirty="0"/>
              <a:t>=</a:t>
            </a:r>
            <a:r>
              <a:rPr lang="en-US" altLang="zh-TW" dirty="0" err="1"/>
              <a:t>imfilter</a:t>
            </a:r>
            <a:r>
              <a:rPr lang="en-US" altLang="zh-TW" dirty="0"/>
              <a:t>(f,h,'</a:t>
            </a:r>
            <a:r>
              <a:rPr lang="en-US" altLang="zh-TW" dirty="0" err="1"/>
              <a:t>corr</a:t>
            </a:r>
            <a:r>
              <a:rPr lang="en-US" altLang="zh-TW" dirty="0"/>
              <a:t>'); % default</a:t>
            </a:r>
          </a:p>
          <a:p>
            <a:pPr>
              <a:defRPr/>
            </a:pPr>
            <a:r>
              <a:rPr lang="en-US" altLang="zh-TW" dirty="0" err="1"/>
              <a:t>yy</a:t>
            </a:r>
            <a:r>
              <a:rPr lang="en-US" altLang="zh-TW" dirty="0"/>
              <a:t>=</a:t>
            </a:r>
            <a:r>
              <a:rPr lang="en-US" altLang="zh-TW" dirty="0" err="1"/>
              <a:t>imfilter</a:t>
            </a:r>
            <a:r>
              <a:rPr lang="en-US" altLang="zh-TW" dirty="0"/>
              <a:t>(</a:t>
            </a:r>
            <a:r>
              <a:rPr lang="en-US" altLang="zh-TW" dirty="0" err="1"/>
              <a:t>f,h,'conv</a:t>
            </a:r>
            <a:r>
              <a:rPr lang="en-US" altLang="zh-TW" dirty="0"/>
              <a:t>');</a:t>
            </a:r>
          </a:p>
          <a:p>
            <a:pPr>
              <a:defRPr/>
            </a:pPr>
            <a:r>
              <a:rPr lang="zh-TW" altLang="en-US" dirty="0"/>
              <a:t> </a:t>
            </a:r>
          </a:p>
          <a:p>
            <a:pPr>
              <a:defRPr/>
            </a:pPr>
            <a:r>
              <a:rPr lang="en-US" altLang="zh-TW" dirty="0" err="1"/>
              <a:t>yy</a:t>
            </a:r>
            <a:r>
              <a:rPr lang="en-US" altLang="zh-TW" dirty="0"/>
              <a:t>=</a:t>
            </a:r>
            <a:r>
              <a:rPr lang="en-US" altLang="zh-TW" dirty="0" err="1"/>
              <a:t>imfilter</a:t>
            </a:r>
            <a:r>
              <a:rPr lang="en-US" altLang="zh-TW" dirty="0"/>
              <a:t>(f,h,'</a:t>
            </a:r>
            <a:r>
              <a:rPr lang="en-US" altLang="zh-TW" dirty="0" err="1"/>
              <a:t>corr</a:t>
            </a:r>
            <a:r>
              <a:rPr lang="en-US" altLang="zh-TW" dirty="0"/>
              <a:t>','same');% default</a:t>
            </a:r>
          </a:p>
          <a:p>
            <a:pPr>
              <a:defRPr/>
            </a:pPr>
            <a:r>
              <a:rPr lang="en-US" altLang="zh-TW" dirty="0" err="1"/>
              <a:t>yy</a:t>
            </a:r>
            <a:r>
              <a:rPr lang="en-US" altLang="zh-TW" dirty="0"/>
              <a:t>=</a:t>
            </a:r>
            <a:r>
              <a:rPr lang="en-US" altLang="zh-TW" dirty="0" err="1"/>
              <a:t>imfilter</a:t>
            </a:r>
            <a:r>
              <a:rPr lang="en-US" altLang="zh-TW" dirty="0"/>
              <a:t>(f,h,'</a:t>
            </a:r>
            <a:r>
              <a:rPr lang="en-US" altLang="zh-TW" dirty="0" err="1"/>
              <a:t>corr</a:t>
            </a:r>
            <a:r>
              <a:rPr lang="en-US" altLang="zh-TW" dirty="0"/>
              <a:t>','full');</a:t>
            </a:r>
          </a:p>
          <a:p>
            <a:pPr>
              <a:defRPr/>
            </a:pPr>
            <a:r>
              <a:rPr lang="zh-TW" altLang="en-US" dirty="0"/>
              <a:t> </a:t>
            </a:r>
          </a:p>
          <a:p>
            <a:pPr>
              <a:defRPr/>
            </a:pPr>
            <a:r>
              <a:rPr lang="en-US" altLang="zh-TW" dirty="0" err="1"/>
              <a:t>yy</a:t>
            </a:r>
            <a:r>
              <a:rPr lang="en-US" altLang="zh-TW" dirty="0"/>
              <a:t>=</a:t>
            </a:r>
            <a:r>
              <a:rPr lang="en-US" altLang="zh-TW" dirty="0" err="1"/>
              <a:t>imfilter</a:t>
            </a:r>
            <a:r>
              <a:rPr lang="en-US" altLang="zh-TW" dirty="0"/>
              <a:t>(f,h,'corr',0);% default (padded with)</a:t>
            </a:r>
          </a:p>
          <a:p>
            <a:pPr>
              <a:defRPr/>
            </a:pPr>
            <a:r>
              <a:rPr lang="en-US" altLang="zh-TW" dirty="0" err="1"/>
              <a:t>yy</a:t>
            </a:r>
            <a:r>
              <a:rPr lang="en-US" altLang="zh-TW" dirty="0"/>
              <a:t>=</a:t>
            </a:r>
            <a:r>
              <a:rPr lang="en-US" altLang="zh-TW" dirty="0" err="1"/>
              <a:t>imfilter</a:t>
            </a:r>
            <a:r>
              <a:rPr lang="en-US" altLang="zh-TW" dirty="0"/>
              <a:t>(f,h,'</a:t>
            </a:r>
            <a:r>
              <a:rPr lang="en-US" altLang="zh-TW" dirty="0" err="1"/>
              <a:t>corr</a:t>
            </a:r>
            <a:r>
              <a:rPr lang="en-US" altLang="zh-TW" dirty="0"/>
              <a:t>','replicate');% </a:t>
            </a:r>
          </a:p>
          <a:p>
            <a:pPr>
              <a:defRPr/>
            </a:pPr>
            <a:r>
              <a:rPr lang="en-US" altLang="zh-TW" dirty="0" err="1"/>
              <a:t>yy</a:t>
            </a:r>
            <a:r>
              <a:rPr lang="en-US" altLang="zh-TW" dirty="0"/>
              <a:t>=</a:t>
            </a:r>
            <a:r>
              <a:rPr lang="en-US" altLang="zh-TW" dirty="0" err="1"/>
              <a:t>imfilter</a:t>
            </a:r>
            <a:r>
              <a:rPr lang="en-US" altLang="zh-TW" dirty="0"/>
              <a:t>(f,h,'</a:t>
            </a:r>
            <a:r>
              <a:rPr lang="en-US" altLang="zh-TW" dirty="0" err="1"/>
              <a:t>corr</a:t>
            </a:r>
            <a:r>
              <a:rPr lang="en-US" altLang="zh-TW" dirty="0"/>
              <a:t>','symmetric');% </a:t>
            </a:r>
          </a:p>
          <a:p>
            <a:pPr>
              <a:defRPr/>
            </a:pPr>
            <a:r>
              <a:rPr lang="en-US" altLang="zh-TW" dirty="0" err="1"/>
              <a:t>yy</a:t>
            </a:r>
            <a:r>
              <a:rPr lang="en-US" altLang="zh-TW" dirty="0"/>
              <a:t>=</a:t>
            </a:r>
            <a:r>
              <a:rPr lang="en-US" altLang="zh-TW" dirty="0" err="1"/>
              <a:t>imfilter</a:t>
            </a:r>
            <a:r>
              <a:rPr lang="en-US" altLang="zh-TW" dirty="0"/>
              <a:t>(f,h,'</a:t>
            </a:r>
            <a:r>
              <a:rPr lang="en-US" altLang="zh-TW" dirty="0" err="1"/>
              <a:t>corr</a:t>
            </a:r>
            <a:r>
              <a:rPr lang="en-US" altLang="zh-TW" dirty="0"/>
              <a:t>','circular');% </a:t>
            </a:r>
          </a:p>
        </p:txBody>
      </p:sp>
    </p:spTree>
    <p:extLst>
      <p:ext uri="{BB962C8B-B14F-4D97-AF65-F5344CB8AC3E}">
        <p14:creationId xmlns:p14="http://schemas.microsoft.com/office/powerpoint/2010/main" val="239798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3BB7787-472F-4F79-8C41-D8736E44813F}"/>
              </a:ext>
            </a:extLst>
          </p:cNvPr>
          <p:cNvSpPr>
            <a:spLocks noGrp="1"/>
          </p:cNvSpPr>
          <p:nvPr>
            <p:ph idx="1"/>
          </p:nvPr>
        </p:nvSpPr>
        <p:spPr>
          <a:xfrm>
            <a:off x="838200" y="447675"/>
            <a:ext cx="10515600" cy="5729288"/>
          </a:xfrm>
        </p:spPr>
        <p:txBody>
          <a:bodyPr/>
          <a:lstStyle/>
          <a:p>
            <a:pPr>
              <a:lnSpc>
                <a:spcPct val="80000"/>
              </a:lnSpc>
              <a:defRPr/>
            </a:pPr>
            <a:r>
              <a:rPr lang="en-US" altLang="zh-TW" sz="3200" dirty="0">
                <a:latin typeface="Tahoma" panose="020B0604030504040204" pitchFamily="34" charset="0"/>
              </a:rPr>
              <a:t>x = [3 5 8 1 4];</a:t>
            </a:r>
            <a:endParaRPr lang="en-US" altLang="zh-TW" sz="3200" dirty="0"/>
          </a:p>
          <a:p>
            <a:pPr>
              <a:lnSpc>
                <a:spcPct val="80000"/>
              </a:lnSpc>
              <a:defRPr/>
            </a:pPr>
            <a:r>
              <a:rPr lang="en-US" altLang="zh-TW" sz="3200" dirty="0"/>
              <a:t>sort </a:t>
            </a:r>
            <a:r>
              <a:rPr lang="zh-TW" altLang="en-US" sz="3200" dirty="0">
                <a:ea typeface="標楷體" panose="03000509000000000000" pitchFamily="65" charset="-120"/>
              </a:rPr>
              <a:t>指令可對向量元素進行排序</a:t>
            </a:r>
            <a:endParaRPr lang="en-US" altLang="zh-TW" sz="3200" dirty="0">
              <a:ea typeface="標楷體" panose="03000509000000000000" pitchFamily="65" charset="-120"/>
            </a:endParaRPr>
          </a:p>
          <a:p>
            <a:pPr lvl="1">
              <a:lnSpc>
                <a:spcPct val="80000"/>
              </a:lnSpc>
              <a:defRPr/>
            </a:pPr>
            <a:r>
              <a:rPr lang="en-US" altLang="zh-TW" sz="2800" dirty="0">
                <a:latin typeface="Tahoma" pitchFamily="34" charset="0"/>
              </a:rPr>
              <a:t>[sorted, index] = sort(x)</a:t>
            </a:r>
            <a:endParaRPr lang="zh-TW" altLang="en-US" sz="2800" dirty="0"/>
          </a:p>
          <a:p>
            <a:pPr>
              <a:lnSpc>
                <a:spcPct val="80000"/>
              </a:lnSpc>
              <a:buNone/>
              <a:defRPr/>
            </a:pPr>
            <a:r>
              <a:rPr lang="en-US" altLang="zh-TW" sz="1050" dirty="0"/>
              <a:t>	</a:t>
            </a:r>
            <a:r>
              <a:rPr lang="en-US" altLang="zh-TW" sz="1600" dirty="0"/>
              <a:t>sorted =</a:t>
            </a:r>
          </a:p>
          <a:p>
            <a:pPr>
              <a:lnSpc>
                <a:spcPct val="80000"/>
              </a:lnSpc>
              <a:buNone/>
              <a:defRPr/>
            </a:pPr>
            <a:r>
              <a:rPr lang="en-US" altLang="zh-TW" sz="1600" dirty="0"/>
              <a:t>	     1     3     4     5     8</a:t>
            </a:r>
          </a:p>
          <a:p>
            <a:pPr>
              <a:lnSpc>
                <a:spcPct val="80000"/>
              </a:lnSpc>
              <a:buNone/>
              <a:defRPr/>
            </a:pPr>
            <a:r>
              <a:rPr lang="en-US" altLang="zh-TW" sz="1600" dirty="0"/>
              <a:t>	index =</a:t>
            </a:r>
          </a:p>
          <a:p>
            <a:pPr>
              <a:lnSpc>
                <a:spcPct val="80000"/>
              </a:lnSpc>
              <a:buNone/>
              <a:defRPr/>
            </a:pPr>
            <a:r>
              <a:rPr lang="en-US" altLang="zh-TW" sz="1600" dirty="0"/>
              <a:t>	     4     1     5     2     3</a:t>
            </a:r>
          </a:p>
          <a:p>
            <a:pPr>
              <a:defRPr/>
            </a:pPr>
            <a:r>
              <a:rPr lang="zh-TW" altLang="en-US" dirty="0"/>
              <a:t>預設小到大。可以設參數讓結果大到小。</a:t>
            </a:r>
            <a:endParaRPr lang="en-US" altLang="zh-TW" dirty="0"/>
          </a:p>
          <a:p>
            <a:pPr>
              <a:defRPr/>
            </a:pPr>
            <a:r>
              <a:rPr lang="en-US" altLang="zh-TW" dirty="0"/>
              <a:t>[sorted, index] = sort(</a:t>
            </a:r>
            <a:r>
              <a:rPr lang="en-US" altLang="zh-TW" dirty="0" err="1"/>
              <a:t>x,'descend</a:t>
            </a:r>
            <a:r>
              <a:rPr lang="en-US" altLang="zh-TW" dirty="0"/>
              <a:t>')</a:t>
            </a:r>
          </a:p>
          <a:p>
            <a:pPr>
              <a:lnSpc>
                <a:spcPct val="80000"/>
              </a:lnSpc>
            </a:pPr>
            <a:r>
              <a:rPr lang="en-US" altLang="zh-TW" dirty="0"/>
              <a:t>figure; %</a:t>
            </a:r>
            <a:r>
              <a:rPr lang="zh-TW" altLang="en-US" dirty="0"/>
              <a:t>開新的圖</a:t>
            </a:r>
          </a:p>
          <a:p>
            <a:pPr>
              <a:lnSpc>
                <a:spcPct val="80000"/>
              </a:lnSpc>
            </a:pPr>
            <a:r>
              <a:rPr lang="en-US" altLang="zh-TW" dirty="0">
                <a:solidFill>
                  <a:srgbClr val="4122FC"/>
                </a:solidFill>
              </a:rPr>
              <a:t>plot</a:t>
            </a:r>
            <a:r>
              <a:rPr lang="en-US" altLang="zh-TW" dirty="0"/>
              <a:t>(y); </a:t>
            </a:r>
            <a:r>
              <a:rPr lang="zh-TW" altLang="en-US" dirty="0"/>
              <a:t> 連續</a:t>
            </a:r>
            <a:endParaRPr lang="en-US" altLang="zh-TW" dirty="0"/>
          </a:p>
          <a:p>
            <a:pPr>
              <a:lnSpc>
                <a:spcPct val="80000"/>
              </a:lnSpc>
            </a:pPr>
            <a:r>
              <a:rPr lang="en-US" altLang="zh-TW" dirty="0"/>
              <a:t>figure; %</a:t>
            </a:r>
            <a:r>
              <a:rPr lang="zh-TW" altLang="en-US" dirty="0"/>
              <a:t>開新的圖</a:t>
            </a:r>
          </a:p>
          <a:p>
            <a:pPr>
              <a:lnSpc>
                <a:spcPct val="80000"/>
              </a:lnSpc>
            </a:pPr>
            <a:r>
              <a:rPr lang="en-US" altLang="zh-TW" dirty="0">
                <a:solidFill>
                  <a:srgbClr val="4122FC"/>
                </a:solidFill>
              </a:rPr>
              <a:t>stem</a:t>
            </a:r>
            <a:r>
              <a:rPr lang="en-US" altLang="zh-TW" dirty="0"/>
              <a:t>(y); </a:t>
            </a:r>
            <a:r>
              <a:rPr lang="zh-TW" altLang="en-US" dirty="0"/>
              <a:t> 離散</a:t>
            </a:r>
            <a:endParaRPr lang="en-US" altLang="zh-TW" dirty="0"/>
          </a:p>
          <a:p>
            <a:pPr>
              <a:defRPr/>
            </a:pPr>
            <a:endParaRPr lang="zh-TW" altLang="en-US" dirty="0"/>
          </a:p>
          <a:p>
            <a:pPr marL="0" indent="0">
              <a:buNone/>
            </a:pPr>
            <a:endParaRPr lang="zh-TW" altLang="en-US" dirty="0"/>
          </a:p>
        </p:txBody>
      </p:sp>
    </p:spTree>
    <p:extLst>
      <p:ext uri="{BB962C8B-B14F-4D97-AF65-F5344CB8AC3E}">
        <p14:creationId xmlns:p14="http://schemas.microsoft.com/office/powerpoint/2010/main" val="98892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9243935-686F-4A1E-B923-70A88EDF2601}"/>
              </a:ext>
            </a:extLst>
          </p:cNvPr>
          <p:cNvSpPr>
            <a:spLocks noGrp="1"/>
          </p:cNvSpPr>
          <p:nvPr>
            <p:ph idx="1"/>
          </p:nvPr>
        </p:nvSpPr>
        <p:spPr>
          <a:xfrm>
            <a:off x="838200" y="390524"/>
            <a:ext cx="5143500" cy="6296026"/>
          </a:xfrm>
        </p:spPr>
        <p:txBody>
          <a:bodyPr>
            <a:normAutofit fontScale="85000" lnSpcReduction="20000"/>
          </a:bodyPr>
          <a:lstStyle/>
          <a:p>
            <a:pPr>
              <a:lnSpc>
                <a:spcPct val="80000"/>
              </a:lnSpc>
            </a:pPr>
            <a:r>
              <a:rPr lang="en-US" altLang="zh-TW" sz="1900" dirty="0"/>
              <a:t>clear all;</a:t>
            </a:r>
          </a:p>
          <a:p>
            <a:pPr>
              <a:lnSpc>
                <a:spcPct val="80000"/>
              </a:lnSpc>
            </a:pPr>
            <a:r>
              <a:rPr lang="en-US" altLang="zh-TW" sz="1900" dirty="0">
                <a:solidFill>
                  <a:srgbClr val="4122FC"/>
                </a:solidFill>
              </a:rPr>
              <a:t>x=[0 0.5</a:t>
            </a:r>
            <a:r>
              <a:rPr lang="zh-TW" altLang="en-US" sz="1900" dirty="0">
                <a:solidFill>
                  <a:srgbClr val="4122FC"/>
                </a:solidFill>
              </a:rPr>
              <a:t> </a:t>
            </a:r>
            <a:r>
              <a:rPr lang="en-US" altLang="zh-TW" sz="1900" dirty="0">
                <a:solidFill>
                  <a:srgbClr val="4122FC"/>
                </a:solidFill>
              </a:rPr>
              <a:t>1</a:t>
            </a:r>
            <a:r>
              <a:rPr lang="zh-TW" altLang="en-US" sz="1900" dirty="0">
                <a:solidFill>
                  <a:srgbClr val="4122FC"/>
                </a:solidFill>
              </a:rPr>
              <a:t> </a:t>
            </a:r>
            <a:r>
              <a:rPr lang="en-US" altLang="zh-TW" sz="1900" dirty="0">
                <a:solidFill>
                  <a:srgbClr val="4122FC"/>
                </a:solidFill>
              </a:rPr>
              <a:t>1.5];</a:t>
            </a:r>
          </a:p>
          <a:p>
            <a:pPr>
              <a:lnSpc>
                <a:spcPct val="80000"/>
              </a:lnSpc>
            </a:pPr>
            <a:r>
              <a:rPr lang="en-US" altLang="zh-TW" sz="1900" dirty="0"/>
              <a:t>y=[2 4 6 8];</a:t>
            </a:r>
          </a:p>
          <a:p>
            <a:pPr>
              <a:lnSpc>
                <a:spcPct val="80000"/>
              </a:lnSpc>
            </a:pPr>
            <a:r>
              <a:rPr lang="en-US" altLang="zh-TW" sz="1900" dirty="0"/>
              <a:t>figure; %</a:t>
            </a:r>
            <a:r>
              <a:rPr lang="zh-TW" altLang="en-US" sz="1900" dirty="0"/>
              <a:t>開新的圖</a:t>
            </a:r>
          </a:p>
          <a:p>
            <a:pPr>
              <a:lnSpc>
                <a:spcPct val="80000"/>
              </a:lnSpc>
            </a:pPr>
            <a:r>
              <a:rPr lang="en-US" altLang="zh-TW" sz="1900" dirty="0">
                <a:solidFill>
                  <a:srgbClr val="4122FC"/>
                </a:solidFill>
              </a:rPr>
              <a:t>plot</a:t>
            </a:r>
            <a:r>
              <a:rPr lang="en-US" altLang="zh-TW" sz="1900" dirty="0"/>
              <a:t>(</a:t>
            </a:r>
            <a:r>
              <a:rPr lang="en-US" altLang="zh-TW" sz="1900" dirty="0" err="1"/>
              <a:t>x,y</a:t>
            </a:r>
            <a:r>
              <a:rPr lang="en-US" altLang="zh-TW" sz="1900" dirty="0"/>
              <a:t>); % x y </a:t>
            </a:r>
            <a:r>
              <a:rPr lang="zh-TW" altLang="en-US" sz="1900" dirty="0"/>
              <a:t>長度一定要相同</a:t>
            </a:r>
          </a:p>
          <a:p>
            <a:pPr>
              <a:lnSpc>
                <a:spcPct val="80000"/>
              </a:lnSpc>
            </a:pPr>
            <a:r>
              <a:rPr lang="en-US" altLang="zh-TW" sz="1900" dirty="0">
                <a:solidFill>
                  <a:srgbClr val="FF3300"/>
                </a:solidFill>
              </a:rPr>
              <a:t>grid on</a:t>
            </a:r>
            <a:r>
              <a:rPr lang="en-US" altLang="zh-TW" sz="1900" dirty="0"/>
              <a:t>; %</a:t>
            </a:r>
            <a:r>
              <a:rPr lang="zh-TW" altLang="en-US" sz="1900" dirty="0"/>
              <a:t>劃格線 </a:t>
            </a:r>
            <a:r>
              <a:rPr lang="en-US" altLang="zh-TW" sz="1900" dirty="0"/>
              <a:t>% </a:t>
            </a:r>
            <a:r>
              <a:rPr lang="zh-TW" altLang="en-US" sz="1900" dirty="0">
                <a:solidFill>
                  <a:srgbClr val="FF3300"/>
                </a:solidFill>
              </a:rPr>
              <a:t>或</a:t>
            </a:r>
            <a:r>
              <a:rPr lang="en-US" altLang="zh-TW" sz="1900" dirty="0">
                <a:solidFill>
                  <a:srgbClr val="FF3300"/>
                </a:solidFill>
              </a:rPr>
              <a:t>grid</a:t>
            </a:r>
          </a:p>
          <a:p>
            <a:pPr>
              <a:lnSpc>
                <a:spcPct val="80000"/>
              </a:lnSpc>
            </a:pPr>
            <a:r>
              <a:rPr lang="en-US" altLang="zh-TW" sz="1900" dirty="0" err="1">
                <a:solidFill>
                  <a:srgbClr val="FF3300"/>
                </a:solidFill>
              </a:rPr>
              <a:t>xlabel</a:t>
            </a:r>
            <a:r>
              <a:rPr lang="en-US" altLang="zh-TW" sz="1900" dirty="0"/>
              <a:t>('</a:t>
            </a:r>
            <a:r>
              <a:rPr lang="zh-TW" altLang="en-US" sz="1900" dirty="0"/>
              <a:t>橫軸為時間</a:t>
            </a:r>
            <a:r>
              <a:rPr lang="en-US" altLang="zh-TW" sz="1900" dirty="0"/>
              <a:t>');</a:t>
            </a:r>
          </a:p>
          <a:p>
            <a:pPr>
              <a:lnSpc>
                <a:spcPct val="80000"/>
              </a:lnSpc>
            </a:pPr>
            <a:r>
              <a:rPr lang="en-US" altLang="zh-TW" sz="1900" dirty="0" err="1">
                <a:solidFill>
                  <a:srgbClr val="FF3300"/>
                </a:solidFill>
              </a:rPr>
              <a:t>ylabel</a:t>
            </a:r>
            <a:r>
              <a:rPr lang="en-US" altLang="zh-TW" sz="1900" dirty="0"/>
              <a:t>('</a:t>
            </a:r>
            <a:r>
              <a:rPr lang="zh-TW" altLang="en-US" sz="1900" dirty="0"/>
              <a:t>縱軸為值</a:t>
            </a:r>
            <a:r>
              <a:rPr lang="en-US" altLang="zh-TW" sz="1900" dirty="0"/>
              <a:t>');</a:t>
            </a:r>
          </a:p>
          <a:p>
            <a:pPr>
              <a:lnSpc>
                <a:spcPct val="80000"/>
              </a:lnSpc>
            </a:pPr>
            <a:r>
              <a:rPr lang="en-US" altLang="zh-TW" sz="1900" dirty="0">
                <a:solidFill>
                  <a:srgbClr val="FF3300"/>
                </a:solidFill>
              </a:rPr>
              <a:t>title</a:t>
            </a:r>
            <a:r>
              <a:rPr lang="en-US" altLang="zh-TW" sz="1900" dirty="0"/>
              <a:t>('</a:t>
            </a:r>
            <a:r>
              <a:rPr lang="zh-TW" altLang="en-US" sz="1900" dirty="0"/>
              <a:t>用</a:t>
            </a:r>
            <a:r>
              <a:rPr lang="en-US" altLang="zh-TW" sz="1900" dirty="0"/>
              <a:t>plot</a:t>
            </a:r>
            <a:r>
              <a:rPr lang="zh-TW" altLang="en-US" sz="1900" dirty="0"/>
              <a:t>畫的</a:t>
            </a:r>
            <a:r>
              <a:rPr lang="en-US" altLang="zh-TW" sz="1900" dirty="0"/>
              <a:t>');</a:t>
            </a:r>
          </a:p>
          <a:p>
            <a:pPr>
              <a:lnSpc>
                <a:spcPct val="80000"/>
              </a:lnSpc>
            </a:pPr>
            <a:r>
              <a:rPr lang="en-US" altLang="zh-TW" sz="1900" dirty="0">
                <a:solidFill>
                  <a:srgbClr val="FF3300"/>
                </a:solidFill>
              </a:rPr>
              <a:t>axis</a:t>
            </a:r>
            <a:r>
              <a:rPr lang="en-US" altLang="zh-TW" sz="1900" dirty="0"/>
              <a:t>([1,4,2,8]) 	</a:t>
            </a:r>
          </a:p>
          <a:p>
            <a:pPr lvl="1">
              <a:lnSpc>
                <a:spcPct val="80000"/>
              </a:lnSpc>
            </a:pPr>
            <a:r>
              <a:rPr lang="en-US" altLang="zh-TW" sz="1700" dirty="0">
                <a:solidFill>
                  <a:srgbClr val="00CC00"/>
                </a:solidFill>
              </a:rPr>
              <a:t>% axis([x</a:t>
            </a:r>
            <a:r>
              <a:rPr lang="zh-TW" altLang="en-US" sz="1700" dirty="0">
                <a:solidFill>
                  <a:srgbClr val="00CC00"/>
                </a:solidFill>
              </a:rPr>
              <a:t>軸最小值</a:t>
            </a:r>
            <a:r>
              <a:rPr lang="en-US" altLang="zh-TW" sz="1700" dirty="0">
                <a:solidFill>
                  <a:srgbClr val="00CC00"/>
                </a:solidFill>
              </a:rPr>
              <a:t>, x</a:t>
            </a:r>
            <a:r>
              <a:rPr lang="zh-TW" altLang="en-US" sz="1700" dirty="0">
                <a:solidFill>
                  <a:srgbClr val="00CC00"/>
                </a:solidFill>
              </a:rPr>
              <a:t>軸最大值</a:t>
            </a:r>
            <a:r>
              <a:rPr lang="en-US" altLang="zh-TW" sz="1700" dirty="0">
                <a:solidFill>
                  <a:srgbClr val="00CC00"/>
                </a:solidFill>
              </a:rPr>
              <a:t>, y</a:t>
            </a:r>
            <a:r>
              <a:rPr lang="zh-TW" altLang="en-US" sz="1700" dirty="0">
                <a:solidFill>
                  <a:srgbClr val="00CC00"/>
                </a:solidFill>
              </a:rPr>
              <a:t>軸最小值</a:t>
            </a:r>
            <a:r>
              <a:rPr lang="en-US" altLang="zh-TW" sz="1700" dirty="0">
                <a:solidFill>
                  <a:srgbClr val="00CC00"/>
                </a:solidFill>
              </a:rPr>
              <a:t>, y</a:t>
            </a:r>
            <a:r>
              <a:rPr lang="zh-TW" altLang="en-US" sz="1700" dirty="0">
                <a:solidFill>
                  <a:srgbClr val="00CC00"/>
                </a:solidFill>
              </a:rPr>
              <a:t>軸最大值</a:t>
            </a:r>
            <a:r>
              <a:rPr lang="en-US" altLang="zh-TW" sz="1700" dirty="0">
                <a:solidFill>
                  <a:srgbClr val="00CC00"/>
                </a:solidFill>
              </a:rPr>
              <a:t>])</a:t>
            </a:r>
          </a:p>
          <a:p>
            <a:pPr lvl="1">
              <a:lnSpc>
                <a:spcPct val="80000"/>
              </a:lnSpc>
            </a:pPr>
            <a:r>
              <a:rPr lang="en-US" altLang="zh-TW" sz="1700" dirty="0">
                <a:solidFill>
                  <a:srgbClr val="00CC00"/>
                </a:solidFill>
              </a:rPr>
              <a:t>% </a:t>
            </a:r>
            <a:r>
              <a:rPr lang="zh-TW" altLang="en-US" sz="1700" dirty="0">
                <a:solidFill>
                  <a:srgbClr val="00CC00"/>
                </a:solidFill>
              </a:rPr>
              <a:t>試試看 </a:t>
            </a:r>
            <a:r>
              <a:rPr lang="en-US" altLang="zh-TW" sz="1700" dirty="0">
                <a:solidFill>
                  <a:srgbClr val="00CC00"/>
                </a:solidFill>
              </a:rPr>
              <a:t>axis([1,50,2,90])</a:t>
            </a:r>
          </a:p>
          <a:p>
            <a:r>
              <a:rPr lang="en-US" altLang="zh-TW" sz="2100" dirty="0"/>
              <a:t>clear all;</a:t>
            </a:r>
          </a:p>
          <a:p>
            <a:pPr>
              <a:lnSpc>
                <a:spcPct val="80000"/>
              </a:lnSpc>
            </a:pPr>
            <a:r>
              <a:rPr lang="en-US" altLang="zh-TW" sz="2400" dirty="0">
                <a:solidFill>
                  <a:srgbClr val="4122FC"/>
                </a:solidFill>
              </a:rPr>
              <a:t>x=[0 0.5</a:t>
            </a:r>
            <a:r>
              <a:rPr lang="zh-TW" altLang="en-US" sz="2400" dirty="0">
                <a:solidFill>
                  <a:srgbClr val="4122FC"/>
                </a:solidFill>
              </a:rPr>
              <a:t> </a:t>
            </a:r>
            <a:r>
              <a:rPr lang="en-US" altLang="zh-TW" sz="2400" dirty="0">
                <a:solidFill>
                  <a:srgbClr val="4122FC"/>
                </a:solidFill>
              </a:rPr>
              <a:t>1</a:t>
            </a:r>
            <a:r>
              <a:rPr lang="zh-TW" altLang="en-US" sz="2400" dirty="0">
                <a:solidFill>
                  <a:srgbClr val="4122FC"/>
                </a:solidFill>
              </a:rPr>
              <a:t> </a:t>
            </a:r>
            <a:r>
              <a:rPr lang="en-US" altLang="zh-TW" sz="2400" dirty="0">
                <a:solidFill>
                  <a:srgbClr val="4122FC"/>
                </a:solidFill>
              </a:rPr>
              <a:t>1.5];</a:t>
            </a:r>
          </a:p>
          <a:p>
            <a:r>
              <a:rPr lang="en-US" altLang="zh-TW" sz="2100" dirty="0"/>
              <a:t>y=[2 4 6 8];</a:t>
            </a:r>
          </a:p>
          <a:p>
            <a:endParaRPr lang="en-US" altLang="zh-TW" sz="2100" dirty="0"/>
          </a:p>
          <a:p>
            <a:r>
              <a:rPr lang="en-US" altLang="zh-TW" sz="2100" dirty="0"/>
              <a:t>figure; %</a:t>
            </a:r>
            <a:r>
              <a:rPr lang="zh-TW" altLang="en-US" sz="2100" dirty="0"/>
              <a:t>開新的圖</a:t>
            </a:r>
          </a:p>
          <a:p>
            <a:r>
              <a:rPr lang="en-US" altLang="zh-TW" sz="2100" dirty="0">
                <a:solidFill>
                  <a:srgbClr val="4122FC"/>
                </a:solidFill>
              </a:rPr>
              <a:t>stem</a:t>
            </a:r>
            <a:r>
              <a:rPr lang="en-US" altLang="zh-TW" sz="2100" dirty="0"/>
              <a:t>(</a:t>
            </a:r>
            <a:r>
              <a:rPr lang="en-US" altLang="zh-TW" sz="2100" dirty="0" err="1"/>
              <a:t>x,y</a:t>
            </a:r>
            <a:r>
              <a:rPr lang="en-US" altLang="zh-TW" sz="2100" dirty="0"/>
              <a:t>); % x y </a:t>
            </a:r>
            <a:r>
              <a:rPr lang="zh-TW" altLang="en-US" sz="2100" dirty="0"/>
              <a:t>長度一定要相同</a:t>
            </a:r>
          </a:p>
          <a:p>
            <a:r>
              <a:rPr lang="en-US" altLang="zh-TW" sz="2100" dirty="0"/>
              <a:t>grid on; %</a:t>
            </a:r>
            <a:r>
              <a:rPr lang="zh-TW" altLang="en-US" sz="2100" dirty="0"/>
              <a:t>劃格線</a:t>
            </a:r>
          </a:p>
          <a:p>
            <a:r>
              <a:rPr lang="en-US" altLang="zh-TW" sz="2100" dirty="0" err="1"/>
              <a:t>xlabel</a:t>
            </a:r>
            <a:r>
              <a:rPr lang="en-US" altLang="zh-TW" sz="2100" dirty="0"/>
              <a:t>('</a:t>
            </a:r>
            <a:r>
              <a:rPr lang="zh-TW" altLang="en-US" sz="2100" dirty="0"/>
              <a:t>橫軸為時間</a:t>
            </a:r>
            <a:r>
              <a:rPr lang="en-US" altLang="zh-TW" sz="2100" dirty="0"/>
              <a:t>');</a:t>
            </a:r>
          </a:p>
          <a:p>
            <a:r>
              <a:rPr lang="en-US" altLang="zh-TW" sz="2100" dirty="0" err="1"/>
              <a:t>ylabel</a:t>
            </a:r>
            <a:r>
              <a:rPr lang="en-US" altLang="zh-TW" sz="2100" dirty="0"/>
              <a:t>('</a:t>
            </a:r>
            <a:r>
              <a:rPr lang="zh-TW" altLang="en-US" sz="2100" dirty="0"/>
              <a:t>縱軸為值</a:t>
            </a:r>
            <a:r>
              <a:rPr lang="en-US" altLang="zh-TW" sz="2100" dirty="0"/>
              <a:t>');</a:t>
            </a:r>
          </a:p>
          <a:p>
            <a:r>
              <a:rPr lang="en-US" altLang="zh-TW" sz="2100" dirty="0"/>
              <a:t>title('</a:t>
            </a:r>
            <a:r>
              <a:rPr lang="zh-TW" altLang="en-US" sz="2100" dirty="0"/>
              <a:t>用</a:t>
            </a:r>
            <a:r>
              <a:rPr lang="en-US" altLang="zh-TW" sz="2100" dirty="0"/>
              <a:t>plot</a:t>
            </a:r>
            <a:r>
              <a:rPr lang="zh-TW" altLang="en-US" sz="2100" dirty="0"/>
              <a:t>畫的</a:t>
            </a:r>
            <a:r>
              <a:rPr lang="en-US" altLang="zh-TW" sz="2100" dirty="0"/>
              <a:t>');</a:t>
            </a:r>
          </a:p>
          <a:p>
            <a:pPr lvl="1">
              <a:lnSpc>
                <a:spcPct val="80000"/>
              </a:lnSpc>
            </a:pPr>
            <a:endParaRPr lang="en-US" altLang="zh-TW" sz="1700" dirty="0">
              <a:solidFill>
                <a:srgbClr val="00CC00"/>
              </a:solidFill>
            </a:endParaRPr>
          </a:p>
        </p:txBody>
      </p:sp>
      <p:sp>
        <p:nvSpPr>
          <p:cNvPr id="4" name="文字方塊 3">
            <a:extLst>
              <a:ext uri="{FF2B5EF4-FFF2-40B4-BE49-F238E27FC236}">
                <a16:creationId xmlns:a16="http://schemas.microsoft.com/office/drawing/2014/main" id="{1E98E29D-A8D1-4568-BCDC-3987C7402BA5}"/>
              </a:ext>
            </a:extLst>
          </p:cNvPr>
          <p:cNvSpPr txBox="1"/>
          <p:nvPr/>
        </p:nvSpPr>
        <p:spPr>
          <a:xfrm>
            <a:off x="5981700" y="533400"/>
            <a:ext cx="4107215" cy="3385542"/>
          </a:xfrm>
          <a:prstGeom prst="rect">
            <a:avLst/>
          </a:prstGeom>
          <a:noFill/>
        </p:spPr>
        <p:txBody>
          <a:bodyPr wrap="none" rtlCol="0">
            <a:spAutoFit/>
          </a:bodyPr>
          <a:lstStyle/>
          <a:p>
            <a:pPr lvl="1"/>
            <a:r>
              <a:rPr lang="en-US" altLang="zh-TW" sz="2800" dirty="0"/>
              <a:t>clear</a:t>
            </a:r>
          </a:p>
          <a:p>
            <a:pPr lvl="1"/>
            <a:r>
              <a:rPr lang="en-US" altLang="zh-TW" sz="2800" dirty="0"/>
              <a:t>s = [1 3 5 2]; </a:t>
            </a:r>
          </a:p>
          <a:p>
            <a:pPr lvl="1"/>
            <a:r>
              <a:rPr lang="en-US" altLang="zh-TW" sz="2800" dirty="0"/>
              <a:t>t = 2*s; </a:t>
            </a:r>
            <a:r>
              <a:rPr lang="en-US" altLang="zh-TW" sz="2800" dirty="0">
                <a:solidFill>
                  <a:srgbClr val="4122FC"/>
                </a:solidFill>
              </a:rPr>
              <a:t>%</a:t>
            </a:r>
            <a:r>
              <a:rPr lang="zh-TW" altLang="en-US" sz="2800" dirty="0">
                <a:solidFill>
                  <a:srgbClr val="4122FC"/>
                </a:solidFill>
              </a:rPr>
              <a:t>大家一起乘</a:t>
            </a:r>
            <a:r>
              <a:rPr lang="en-US" altLang="zh-TW" sz="2800" dirty="0">
                <a:solidFill>
                  <a:srgbClr val="4122FC"/>
                </a:solidFill>
              </a:rPr>
              <a:t>2</a:t>
            </a:r>
            <a:r>
              <a:rPr lang="zh-TW" altLang="en-US" sz="2800" dirty="0">
                <a:solidFill>
                  <a:srgbClr val="4122FC"/>
                </a:solidFill>
              </a:rPr>
              <a:t> </a:t>
            </a:r>
            <a:endParaRPr lang="en-US" altLang="zh-TW" sz="2800" dirty="0">
              <a:solidFill>
                <a:srgbClr val="4122FC"/>
              </a:solidFill>
            </a:endParaRPr>
          </a:p>
          <a:p>
            <a:pPr lvl="1"/>
            <a:r>
              <a:rPr lang="en-US" altLang="zh-TW" sz="2800" dirty="0"/>
              <a:t>y=s+9;</a:t>
            </a:r>
            <a:r>
              <a:rPr lang="en-US" altLang="zh-TW" sz="2800" dirty="0">
                <a:solidFill>
                  <a:srgbClr val="4122FC"/>
                </a:solidFill>
              </a:rPr>
              <a:t> %</a:t>
            </a:r>
            <a:r>
              <a:rPr lang="zh-TW" altLang="en-US" sz="2800" dirty="0">
                <a:solidFill>
                  <a:srgbClr val="4122FC"/>
                </a:solidFill>
              </a:rPr>
              <a:t>大家一起</a:t>
            </a:r>
            <a:r>
              <a:rPr lang="en-US" altLang="zh-TW" sz="2800" dirty="0">
                <a:solidFill>
                  <a:srgbClr val="4122FC"/>
                </a:solidFill>
              </a:rPr>
              <a:t>+9</a:t>
            </a:r>
            <a:endParaRPr lang="en-US" altLang="zh-TW" sz="2800" dirty="0">
              <a:solidFill>
                <a:srgbClr val="00CC00"/>
              </a:solidFill>
            </a:endParaRPr>
          </a:p>
          <a:p>
            <a:pPr lvl="1"/>
            <a:endParaRPr lang="en-US" altLang="zh-TW" sz="2800" dirty="0">
              <a:ea typeface="SimSun" panose="02010600030101010101" pitchFamily="2" charset="-122"/>
            </a:endParaRPr>
          </a:p>
          <a:p>
            <a:pPr lvl="1"/>
            <a:r>
              <a:rPr lang="en-US" altLang="zh-TW" sz="2800" dirty="0">
                <a:ea typeface="SimSun" panose="02010600030101010101" pitchFamily="2" charset="-122"/>
              </a:rPr>
              <a:t>.^</a:t>
            </a:r>
            <a:r>
              <a:rPr lang="en-US" altLang="zh-TW" sz="2800" dirty="0"/>
              <a:t>   </a:t>
            </a:r>
            <a:r>
              <a:rPr lang="zh-TW" altLang="en-US" sz="2800" dirty="0"/>
              <a:t>向量點</a:t>
            </a:r>
            <a:r>
              <a:rPr lang="zh-TW" altLang="en-US" sz="2800" dirty="0">
                <a:ea typeface="SimSun" panose="02010600030101010101" pitchFamily="2" charset="-122"/>
              </a:rPr>
              <a:t>次方</a:t>
            </a:r>
            <a:endParaRPr lang="en-US" altLang="zh-TW" sz="2800" dirty="0"/>
          </a:p>
          <a:p>
            <a:pPr lvl="1"/>
            <a:r>
              <a:rPr lang="en-US" altLang="zh-TW" sz="2800" dirty="0"/>
              <a:t>[20 50 80 90].^2</a:t>
            </a:r>
          </a:p>
          <a:p>
            <a:endParaRPr lang="zh-TW" altLang="en-US" dirty="0"/>
          </a:p>
        </p:txBody>
      </p:sp>
      <p:sp>
        <p:nvSpPr>
          <p:cNvPr id="5" name="Rectangle 3">
            <a:extLst>
              <a:ext uri="{FF2B5EF4-FFF2-40B4-BE49-F238E27FC236}">
                <a16:creationId xmlns:a16="http://schemas.microsoft.com/office/drawing/2014/main" id="{ABB942FA-38D7-4936-AC03-091A2A01C969}"/>
              </a:ext>
            </a:extLst>
          </p:cNvPr>
          <p:cNvSpPr txBox="1">
            <a:spLocks noChangeArrowheads="1"/>
          </p:cNvSpPr>
          <p:nvPr/>
        </p:nvSpPr>
        <p:spPr>
          <a:xfrm>
            <a:off x="6096000" y="3683149"/>
            <a:ext cx="8001000"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ea typeface="SimSun" panose="02010600030101010101" pitchFamily="2" charset="-122"/>
              </a:rPr>
              <a:t>+-</a:t>
            </a:r>
            <a:r>
              <a:rPr lang="zh-TW" altLang="en-US"/>
              <a:t>向量點</a:t>
            </a:r>
            <a:r>
              <a:rPr lang="zh-TW" altLang="en-US">
                <a:ea typeface="SimSun" panose="02010600030101010101" pitchFamily="2" charset="-122"/>
              </a:rPr>
              <a:t>相加減</a:t>
            </a:r>
          </a:p>
          <a:p>
            <a:pPr lvl="1"/>
            <a:r>
              <a:rPr lang="en-US" altLang="zh-TW"/>
              <a:t>[1 2 3 5]+[8 9 5 4];</a:t>
            </a:r>
            <a:r>
              <a:rPr lang="en-US" altLang="zh-TW">
                <a:solidFill>
                  <a:srgbClr val="00CC00"/>
                </a:solidFill>
              </a:rPr>
              <a:t> %</a:t>
            </a:r>
            <a:r>
              <a:rPr lang="zh-TW" altLang="en-US">
                <a:solidFill>
                  <a:srgbClr val="00CC00"/>
                </a:solidFill>
              </a:rPr>
              <a:t>這多大</a:t>
            </a:r>
            <a:endParaRPr lang="en-US" altLang="zh-TW">
              <a:solidFill>
                <a:srgbClr val="00CC00"/>
              </a:solidFill>
            </a:endParaRPr>
          </a:p>
          <a:p>
            <a:r>
              <a:rPr lang="en-US" altLang="zh-TW">
                <a:ea typeface="SimSun" panose="02010600030101010101" pitchFamily="2" charset="-122"/>
              </a:rPr>
              <a:t>.*</a:t>
            </a:r>
            <a:r>
              <a:rPr lang="zh-TW" altLang="en-US"/>
              <a:t>向量點</a:t>
            </a:r>
            <a:r>
              <a:rPr lang="zh-TW" altLang="en-US">
                <a:ea typeface="SimSun" panose="02010600030101010101" pitchFamily="2" charset="-122"/>
              </a:rPr>
              <a:t>相乘</a:t>
            </a:r>
          </a:p>
          <a:p>
            <a:pPr lvl="1"/>
            <a:r>
              <a:rPr lang="en-US" altLang="zh-TW"/>
              <a:t>[1 2 3 5].*[8 9 5 4];</a:t>
            </a:r>
            <a:r>
              <a:rPr lang="en-US" altLang="zh-TW">
                <a:solidFill>
                  <a:srgbClr val="00CC00"/>
                </a:solidFill>
              </a:rPr>
              <a:t> %</a:t>
            </a:r>
            <a:r>
              <a:rPr lang="zh-TW" altLang="en-US">
                <a:solidFill>
                  <a:srgbClr val="00CC00"/>
                </a:solidFill>
              </a:rPr>
              <a:t>這多大</a:t>
            </a:r>
            <a:r>
              <a:rPr lang="en-US" altLang="zh-TW">
                <a:solidFill>
                  <a:srgbClr val="00CC00"/>
                </a:solidFill>
              </a:rPr>
              <a:t>?</a:t>
            </a:r>
            <a:endParaRPr lang="en-US" altLang="zh-TW"/>
          </a:p>
          <a:p>
            <a:r>
              <a:rPr lang="zh-CN" altLang="en-US">
                <a:ea typeface="SimSun" panose="02010600030101010101" pitchFamily="2" charset="-122"/>
              </a:rPr>
              <a:t> </a:t>
            </a:r>
            <a:r>
              <a:rPr lang="en-US" altLang="zh-TW">
                <a:ea typeface="SimSun" panose="02010600030101010101" pitchFamily="2" charset="-122"/>
              </a:rPr>
              <a:t>./</a:t>
            </a:r>
            <a:r>
              <a:rPr lang="zh-TW" altLang="en-US"/>
              <a:t>向量點</a:t>
            </a:r>
            <a:r>
              <a:rPr lang="zh-TW" altLang="en-US">
                <a:ea typeface="SimSun" panose="02010600030101010101" pitchFamily="2" charset="-122"/>
              </a:rPr>
              <a:t>相除</a:t>
            </a:r>
          </a:p>
          <a:p>
            <a:pPr lvl="1"/>
            <a:r>
              <a:rPr lang="en-US" altLang="zh-TW"/>
              <a:t>[20 50 80 90]./[2 5 8 9];</a:t>
            </a:r>
            <a:r>
              <a:rPr lang="en-US" altLang="zh-TW">
                <a:solidFill>
                  <a:srgbClr val="00CC00"/>
                </a:solidFill>
              </a:rPr>
              <a:t> %</a:t>
            </a:r>
            <a:r>
              <a:rPr lang="zh-TW" altLang="en-US">
                <a:solidFill>
                  <a:srgbClr val="00CC00"/>
                </a:solidFill>
              </a:rPr>
              <a:t>這多大</a:t>
            </a:r>
            <a:r>
              <a:rPr lang="en-US" altLang="zh-TW">
                <a:solidFill>
                  <a:srgbClr val="00CC00"/>
                </a:solidFill>
              </a:rPr>
              <a:t>?</a:t>
            </a:r>
            <a:endParaRPr lang="zh-TW" altLang="en-US">
              <a:ea typeface="SimSun" panose="02010600030101010101" pitchFamily="2" charset="-122"/>
            </a:endParaRPr>
          </a:p>
          <a:p>
            <a:endParaRPr lang="zh-TW" altLang="en-US">
              <a:ea typeface="SimSun" panose="02010600030101010101" pitchFamily="2" charset="-122"/>
            </a:endParaRPr>
          </a:p>
        </p:txBody>
      </p:sp>
    </p:spTree>
    <p:extLst>
      <p:ext uri="{BB962C8B-B14F-4D97-AF65-F5344CB8AC3E}">
        <p14:creationId xmlns:p14="http://schemas.microsoft.com/office/powerpoint/2010/main" val="279153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9776B971-770E-4BD1-8CFD-CA55FB9358BA}"/>
              </a:ext>
            </a:extLst>
          </p:cNvPr>
          <p:cNvSpPr>
            <a:spLocks noGrp="1"/>
          </p:cNvSpPr>
          <p:nvPr>
            <p:ph idx="1"/>
          </p:nvPr>
        </p:nvSpPr>
        <p:spPr>
          <a:xfrm>
            <a:off x="838200" y="371475"/>
            <a:ext cx="7667625" cy="5495925"/>
          </a:xfrm>
        </p:spPr>
        <p:txBody>
          <a:bodyPr>
            <a:normAutofit/>
          </a:bodyPr>
          <a:lstStyle/>
          <a:p>
            <a:pPr lvl="1" eaLnBrk="1" hangingPunct="1">
              <a:defRPr/>
            </a:pPr>
            <a:r>
              <a:rPr lang="en-US" altLang="zh-TW" sz="1600" dirty="0"/>
              <a:t>t=[3 7 9 5 4]</a:t>
            </a:r>
          </a:p>
          <a:p>
            <a:pPr lvl="1" eaLnBrk="1" hangingPunct="1">
              <a:defRPr/>
            </a:pPr>
            <a:r>
              <a:rPr lang="en-US" altLang="zh-TW" sz="1600" dirty="0"/>
              <a:t>t(3)</a:t>
            </a:r>
            <a:r>
              <a:rPr lang="zh-TW" altLang="en-US" sz="1600" dirty="0"/>
              <a:t>         </a:t>
            </a:r>
            <a:r>
              <a:rPr lang="en-US" altLang="zh-TW" sz="1600" dirty="0"/>
              <a:t>%</a:t>
            </a:r>
            <a:r>
              <a:rPr lang="zh-TW" altLang="en-US" sz="1600" dirty="0"/>
              <a:t>顯示第三個 數值 </a:t>
            </a:r>
            <a:r>
              <a:rPr lang="en-US" altLang="zh-TW" sz="1600" dirty="0"/>
              <a:t>9</a:t>
            </a:r>
          </a:p>
          <a:p>
            <a:pPr lvl="1">
              <a:defRPr/>
            </a:pPr>
            <a:r>
              <a:rPr lang="en-US" altLang="zh-TW" sz="1600" dirty="0"/>
              <a:t>t([3 5])   %</a:t>
            </a:r>
            <a:r>
              <a:rPr lang="zh-TW" altLang="en-US" sz="1600" dirty="0"/>
              <a:t>顯示第三個 第五個 數值 </a:t>
            </a:r>
            <a:r>
              <a:rPr lang="en-US" altLang="zh-TW" sz="1600" dirty="0"/>
              <a:t>9or4</a:t>
            </a:r>
          </a:p>
          <a:p>
            <a:pPr lvl="1" eaLnBrk="1" hangingPunct="1">
              <a:defRPr/>
            </a:pPr>
            <a:r>
              <a:rPr lang="en-US" altLang="zh-TW" sz="1600" dirty="0"/>
              <a:t>t(3) = 2  </a:t>
            </a:r>
            <a:r>
              <a:rPr lang="zh-TW" altLang="en-US" sz="1600" dirty="0"/>
              <a:t> </a:t>
            </a:r>
            <a:r>
              <a:rPr lang="en-US" altLang="zh-TW" sz="1600" dirty="0"/>
              <a:t>% </a:t>
            </a:r>
            <a:r>
              <a:rPr lang="zh-TW" altLang="en-US" sz="1600" dirty="0"/>
              <a:t>將向量 </a:t>
            </a:r>
            <a:r>
              <a:rPr lang="en-US" altLang="zh-TW" sz="1600" dirty="0"/>
              <a:t>t </a:t>
            </a:r>
            <a:r>
              <a:rPr lang="zh-TW" altLang="en-US" sz="1600" dirty="0"/>
              <a:t>的第三個元素</a:t>
            </a:r>
            <a:r>
              <a:rPr lang="zh-TW" altLang="en-US" sz="1600" dirty="0">
                <a:solidFill>
                  <a:srgbClr val="FF0000"/>
                </a:solidFill>
              </a:rPr>
              <a:t>更改</a:t>
            </a:r>
            <a:r>
              <a:rPr lang="zh-TW" altLang="en-US" sz="1600" dirty="0"/>
              <a:t>為 </a:t>
            </a:r>
            <a:r>
              <a:rPr lang="en-US" altLang="zh-TW" sz="1600" dirty="0"/>
              <a:t>2</a:t>
            </a:r>
          </a:p>
          <a:p>
            <a:pPr lvl="1" eaLnBrk="1" hangingPunct="1">
              <a:defRPr/>
            </a:pPr>
            <a:r>
              <a:rPr lang="en-US" altLang="zh-TW" sz="1600" dirty="0"/>
              <a:t>t(5) = 10 % </a:t>
            </a:r>
            <a:r>
              <a:rPr lang="zh-TW" altLang="en-US" sz="1600" dirty="0"/>
              <a:t>在向量 </a:t>
            </a:r>
            <a:r>
              <a:rPr lang="en-US" altLang="zh-TW" sz="1600" dirty="0"/>
              <a:t>t </a:t>
            </a:r>
            <a:r>
              <a:rPr lang="zh-TW" altLang="en-US" sz="1600" dirty="0">
                <a:solidFill>
                  <a:srgbClr val="FF0000"/>
                </a:solidFill>
              </a:rPr>
              <a:t>加入</a:t>
            </a:r>
            <a:r>
              <a:rPr lang="zh-TW" altLang="en-US" sz="1600" dirty="0"/>
              <a:t>第六個元素，其值為 </a:t>
            </a:r>
            <a:r>
              <a:rPr lang="en-US" altLang="zh-TW" sz="1600" dirty="0"/>
              <a:t>10</a:t>
            </a:r>
          </a:p>
          <a:p>
            <a:pPr lvl="1" eaLnBrk="1" hangingPunct="1">
              <a:defRPr/>
            </a:pPr>
            <a:r>
              <a:rPr lang="en-US" altLang="zh-TW" sz="1600" dirty="0"/>
              <a:t>t(4) = [] </a:t>
            </a:r>
            <a:r>
              <a:rPr lang="zh-TW" altLang="en-US" sz="1600" dirty="0"/>
              <a:t>  </a:t>
            </a:r>
            <a:r>
              <a:rPr lang="en-US" altLang="zh-TW" sz="1600" dirty="0"/>
              <a:t>% </a:t>
            </a:r>
            <a:r>
              <a:rPr lang="zh-TW" altLang="en-US" sz="1600" dirty="0"/>
              <a:t>將向量 </a:t>
            </a:r>
            <a:r>
              <a:rPr lang="en-US" altLang="zh-TW" sz="1600" dirty="0"/>
              <a:t>t </a:t>
            </a:r>
            <a:r>
              <a:rPr lang="zh-TW" altLang="en-US" sz="1600" dirty="0"/>
              <a:t>的第四個元素</a:t>
            </a:r>
            <a:r>
              <a:rPr lang="zh-TW" altLang="en-US" sz="1600" dirty="0">
                <a:solidFill>
                  <a:srgbClr val="FF0000"/>
                </a:solidFill>
              </a:rPr>
              <a:t>刪除</a:t>
            </a:r>
            <a:r>
              <a:rPr lang="zh-TW" altLang="en-US" sz="1600" dirty="0"/>
              <a:t>，</a:t>
            </a:r>
            <a:r>
              <a:rPr lang="en-US" altLang="zh-TW" sz="1600" dirty="0"/>
              <a:t>[] </a:t>
            </a:r>
            <a:r>
              <a:rPr lang="zh-TW" altLang="en-US" sz="1600" dirty="0"/>
              <a:t>代表空集合</a:t>
            </a:r>
            <a:endParaRPr lang="en-US" altLang="zh-TW" sz="1600" dirty="0"/>
          </a:p>
          <a:p>
            <a:pPr lvl="1" eaLnBrk="1" hangingPunct="1">
              <a:defRPr/>
            </a:pPr>
            <a:endParaRPr lang="en-US" altLang="zh-TW" sz="1600" dirty="0"/>
          </a:p>
          <a:p>
            <a:pPr lvl="1" eaLnBrk="1" hangingPunct="1">
              <a:defRPr/>
            </a:pPr>
            <a:endParaRPr lang="en-US" altLang="zh-TW" sz="1600" dirty="0"/>
          </a:p>
          <a:p>
            <a:r>
              <a:rPr lang="en-US" altLang="zh-TW" dirty="0"/>
              <a:t>y=cos(0);</a:t>
            </a:r>
          </a:p>
          <a:p>
            <a:r>
              <a:rPr lang="en-US" altLang="zh-TW" dirty="0"/>
              <a:t>y=cos(pi*1);</a:t>
            </a:r>
          </a:p>
          <a:p>
            <a:r>
              <a:rPr lang="en-US" altLang="zh-TW" dirty="0"/>
              <a:t>y=cos(pi*2);</a:t>
            </a:r>
          </a:p>
          <a:p>
            <a:r>
              <a:rPr lang="es-ES" altLang="zh-TW" dirty="0"/>
              <a:t>y=cos(pi*[1 2]); %</a:t>
            </a:r>
            <a:r>
              <a:rPr lang="zh-TW" altLang="en-US" dirty="0"/>
              <a:t>顯示 </a:t>
            </a:r>
            <a:r>
              <a:rPr lang="en-US" altLang="zh-TW" dirty="0"/>
              <a:t>[-1,1]</a:t>
            </a:r>
          </a:p>
          <a:p>
            <a:r>
              <a:rPr lang="en-US" altLang="zh-TW" dirty="0"/>
              <a:t>y=cos(pi*[1:1:100]);</a:t>
            </a:r>
          </a:p>
          <a:p>
            <a:endParaRPr lang="es-ES" altLang="zh-TW" dirty="0"/>
          </a:p>
          <a:p>
            <a:pPr lvl="1" eaLnBrk="1" hangingPunct="1">
              <a:defRPr/>
            </a:pPr>
            <a:endParaRPr lang="zh-TW" altLang="en-US" sz="1600" dirty="0"/>
          </a:p>
        </p:txBody>
      </p:sp>
      <p:sp>
        <p:nvSpPr>
          <p:cNvPr id="5" name="文字方塊 4">
            <a:extLst>
              <a:ext uri="{FF2B5EF4-FFF2-40B4-BE49-F238E27FC236}">
                <a16:creationId xmlns:a16="http://schemas.microsoft.com/office/drawing/2014/main" id="{B1E7D728-15C8-4136-8B0E-A5A49818314C}"/>
              </a:ext>
            </a:extLst>
          </p:cNvPr>
          <p:cNvSpPr txBox="1"/>
          <p:nvPr/>
        </p:nvSpPr>
        <p:spPr>
          <a:xfrm>
            <a:off x="6705600" y="561975"/>
            <a:ext cx="4955587" cy="3271665"/>
          </a:xfrm>
          <a:prstGeom prst="rect">
            <a:avLst/>
          </a:prstGeom>
          <a:noFill/>
        </p:spPr>
        <p:txBody>
          <a:bodyPr wrap="none" rtlCol="0">
            <a:spAutoFit/>
          </a:bodyPr>
          <a:lstStyle/>
          <a:p>
            <a:pPr>
              <a:lnSpc>
                <a:spcPct val="80000"/>
              </a:lnSpc>
            </a:pPr>
            <a:r>
              <a:rPr lang="en-US" altLang="zh-TW" sz="2600" dirty="0"/>
              <a:t>n=[0:0.1:4]; </a:t>
            </a:r>
          </a:p>
          <a:p>
            <a:pPr>
              <a:lnSpc>
                <a:spcPct val="80000"/>
              </a:lnSpc>
            </a:pPr>
            <a:r>
              <a:rPr lang="en-US" altLang="zh-TW" sz="2600" dirty="0"/>
              <a:t>g=cos((pi/2)*n); </a:t>
            </a:r>
          </a:p>
          <a:p>
            <a:pPr>
              <a:lnSpc>
                <a:spcPct val="80000"/>
              </a:lnSpc>
            </a:pPr>
            <a:r>
              <a:rPr lang="en-US" altLang="zh-TW" sz="2600" dirty="0" err="1"/>
              <a:t>figure;plot</a:t>
            </a:r>
            <a:r>
              <a:rPr lang="en-US" altLang="zh-TW" sz="2600" dirty="0"/>
              <a:t>(</a:t>
            </a:r>
            <a:r>
              <a:rPr lang="en-US" altLang="zh-TW" sz="2600" dirty="0" err="1"/>
              <a:t>n,g</a:t>
            </a:r>
            <a:r>
              <a:rPr lang="en-US" altLang="zh-TW" sz="2600" dirty="0"/>
              <a:t>); </a:t>
            </a:r>
            <a:r>
              <a:rPr lang="en-US" altLang="zh-TW" sz="2600" dirty="0">
                <a:solidFill>
                  <a:srgbClr val="FF3300"/>
                </a:solidFill>
              </a:rPr>
              <a:t>%</a:t>
            </a:r>
            <a:r>
              <a:rPr lang="zh-TW" altLang="en-US" sz="2600" dirty="0">
                <a:solidFill>
                  <a:srgbClr val="FF3300"/>
                </a:solidFill>
              </a:rPr>
              <a:t>注意</a:t>
            </a:r>
            <a:r>
              <a:rPr lang="en-US" altLang="zh-TW" sz="2600" dirty="0">
                <a:solidFill>
                  <a:srgbClr val="FF3300"/>
                </a:solidFill>
              </a:rPr>
              <a:t>n</a:t>
            </a:r>
            <a:r>
              <a:rPr lang="zh-TW" altLang="en-US" sz="2600" dirty="0">
                <a:solidFill>
                  <a:srgbClr val="FF3300"/>
                </a:solidFill>
              </a:rPr>
              <a:t>跟</a:t>
            </a:r>
            <a:r>
              <a:rPr lang="en-US" altLang="zh-TW" sz="2600" dirty="0">
                <a:solidFill>
                  <a:srgbClr val="FF3300"/>
                </a:solidFill>
              </a:rPr>
              <a:t>g</a:t>
            </a:r>
            <a:r>
              <a:rPr lang="zh-TW" altLang="en-US" sz="2600" dirty="0">
                <a:solidFill>
                  <a:srgbClr val="FF3300"/>
                </a:solidFill>
              </a:rPr>
              <a:t>的對應</a:t>
            </a:r>
            <a:endParaRPr lang="zh-TW" altLang="en-US" sz="2600" dirty="0"/>
          </a:p>
          <a:p>
            <a:pPr>
              <a:lnSpc>
                <a:spcPct val="80000"/>
              </a:lnSpc>
            </a:pPr>
            <a:r>
              <a:rPr lang="en-US" altLang="zh-TW" sz="2600" dirty="0" err="1"/>
              <a:t>figure;stem</a:t>
            </a:r>
            <a:r>
              <a:rPr lang="en-US" altLang="zh-TW" sz="2600" dirty="0"/>
              <a:t>(</a:t>
            </a:r>
            <a:r>
              <a:rPr lang="en-US" altLang="zh-TW" sz="2600" dirty="0" err="1"/>
              <a:t>n,g</a:t>
            </a:r>
            <a:r>
              <a:rPr lang="en-US" altLang="zh-TW" sz="2600" dirty="0"/>
              <a:t>);</a:t>
            </a:r>
          </a:p>
          <a:p>
            <a:endParaRPr lang="pt-BR" altLang="zh-TW" dirty="0"/>
          </a:p>
          <a:p>
            <a:pPr>
              <a:lnSpc>
                <a:spcPct val="90000"/>
              </a:lnSpc>
            </a:pPr>
            <a:r>
              <a:rPr lang="en-US" altLang="zh-TW" dirty="0"/>
              <a:t>k=-3:3; </a:t>
            </a:r>
            <a:endParaRPr lang="en-US" altLang="zh-TW" dirty="0">
              <a:solidFill>
                <a:srgbClr val="00CC00"/>
              </a:solidFill>
            </a:endParaRPr>
          </a:p>
          <a:p>
            <a:pPr>
              <a:lnSpc>
                <a:spcPct val="90000"/>
              </a:lnSpc>
            </a:pPr>
            <a:r>
              <a:rPr lang="en-US" altLang="zh-TW" dirty="0"/>
              <a:t>f=2.^k; </a:t>
            </a:r>
            <a:endParaRPr lang="en-US" altLang="zh-TW" dirty="0">
              <a:solidFill>
                <a:srgbClr val="00CC00"/>
              </a:solidFill>
            </a:endParaRPr>
          </a:p>
          <a:p>
            <a:pPr>
              <a:lnSpc>
                <a:spcPct val="90000"/>
              </a:lnSpc>
            </a:pPr>
            <a:endParaRPr lang="en-US" altLang="zh-TW" dirty="0"/>
          </a:p>
          <a:p>
            <a:endParaRPr lang="pt-BR" altLang="zh-TW" dirty="0"/>
          </a:p>
          <a:p>
            <a:pPr>
              <a:lnSpc>
                <a:spcPct val="80000"/>
              </a:lnSpc>
            </a:pPr>
            <a:endParaRPr lang="en-US" altLang="zh-TW" sz="2600" dirty="0"/>
          </a:p>
          <a:p>
            <a:endParaRPr lang="zh-TW" altLang="en-US" dirty="0"/>
          </a:p>
        </p:txBody>
      </p:sp>
      <p:sp>
        <p:nvSpPr>
          <p:cNvPr id="6" name="Rectangle 3">
            <a:extLst>
              <a:ext uri="{FF2B5EF4-FFF2-40B4-BE49-F238E27FC236}">
                <a16:creationId xmlns:a16="http://schemas.microsoft.com/office/drawing/2014/main" id="{C0DEC31C-4A25-4B2B-B258-F81C5D7FA336}"/>
              </a:ext>
            </a:extLst>
          </p:cNvPr>
          <p:cNvSpPr txBox="1">
            <a:spLocks noChangeArrowheads="1"/>
          </p:cNvSpPr>
          <p:nvPr/>
        </p:nvSpPr>
        <p:spPr>
          <a:xfrm>
            <a:off x="6553200" y="2974826"/>
            <a:ext cx="4257675" cy="2892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y=2^3;</a:t>
            </a:r>
          </a:p>
          <a:p>
            <a:r>
              <a:rPr lang="en-US" altLang="zh-TW" dirty="0"/>
              <a:t>y=2.^[3 4];</a:t>
            </a:r>
          </a:p>
          <a:p>
            <a:r>
              <a:rPr lang="en-US" altLang="zh-TW" dirty="0"/>
              <a:t>y=2.^[-50 50]; </a:t>
            </a:r>
          </a:p>
          <a:p>
            <a:r>
              <a:rPr lang="en-US" altLang="zh-TW" dirty="0"/>
              <a:t>y=2.^[-50:1:50]; </a:t>
            </a:r>
          </a:p>
          <a:p>
            <a:endParaRPr lang="en-US" altLang="zh-TW" dirty="0"/>
          </a:p>
          <a:p>
            <a:endParaRPr lang="en-US" altLang="zh-TW" dirty="0"/>
          </a:p>
          <a:p>
            <a:endParaRPr lang="en-US" altLang="zh-TW" dirty="0"/>
          </a:p>
        </p:txBody>
      </p:sp>
    </p:spTree>
    <p:extLst>
      <p:ext uri="{BB962C8B-B14F-4D97-AF65-F5344CB8AC3E}">
        <p14:creationId xmlns:p14="http://schemas.microsoft.com/office/powerpoint/2010/main" val="399336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1D60D43-D77A-4F70-B36F-93805DB4B8E5}"/>
              </a:ext>
            </a:extLst>
          </p:cNvPr>
          <p:cNvSpPr>
            <a:spLocks noGrp="1"/>
          </p:cNvSpPr>
          <p:nvPr>
            <p:ph idx="1"/>
          </p:nvPr>
        </p:nvSpPr>
        <p:spPr>
          <a:xfrm>
            <a:off x="838200" y="533400"/>
            <a:ext cx="10515600" cy="5643563"/>
          </a:xfrm>
        </p:spPr>
        <p:txBody>
          <a:bodyPr/>
          <a:lstStyle/>
          <a:p>
            <a:r>
              <a:rPr lang="en-US" altLang="zh-TW" dirty="0"/>
              <a:t>y=exp(3);</a:t>
            </a:r>
          </a:p>
          <a:p>
            <a:r>
              <a:rPr lang="en-US" altLang="zh-TW" dirty="0"/>
              <a:t>y=exp([3 4]); </a:t>
            </a:r>
          </a:p>
          <a:p>
            <a:r>
              <a:rPr lang="en-US" altLang="zh-TW" dirty="0"/>
              <a:t>y=exp([0:2:50]); </a:t>
            </a:r>
          </a:p>
          <a:p>
            <a:endParaRPr lang="en-US" altLang="zh-TW" dirty="0"/>
          </a:p>
          <a:p>
            <a:r>
              <a:rPr lang="en-US" altLang="zh-TW" dirty="0"/>
              <a:t>k=-3:3; </a:t>
            </a:r>
            <a:endParaRPr lang="en-US" altLang="zh-TW" dirty="0">
              <a:solidFill>
                <a:srgbClr val="00CC00"/>
              </a:solidFill>
            </a:endParaRPr>
          </a:p>
          <a:p>
            <a:r>
              <a:rPr lang="en-US" altLang="zh-TW" dirty="0">
                <a:solidFill>
                  <a:srgbClr val="FF0000"/>
                </a:solidFill>
              </a:rPr>
              <a:t>f=exp(k</a:t>
            </a:r>
            <a:r>
              <a:rPr lang="en-US" altLang="zh-TW" dirty="0"/>
              <a:t>); </a:t>
            </a:r>
          </a:p>
          <a:p>
            <a:r>
              <a:rPr lang="en-US" altLang="zh-TW" dirty="0"/>
              <a:t>figure; stem(</a:t>
            </a:r>
            <a:r>
              <a:rPr lang="en-US" altLang="zh-TW" dirty="0" err="1"/>
              <a:t>k,f</a:t>
            </a:r>
            <a:r>
              <a:rPr lang="en-US" altLang="zh-TW" dirty="0"/>
              <a:t>);</a:t>
            </a:r>
          </a:p>
          <a:p>
            <a:r>
              <a:rPr lang="en-US" altLang="zh-TW" dirty="0"/>
              <a:t>axis([-4,4,-0.5,8.5]) </a:t>
            </a:r>
          </a:p>
          <a:p>
            <a:r>
              <a:rPr lang="en-US" altLang="zh-TW" dirty="0" err="1"/>
              <a:t>X,x,y,y</a:t>
            </a:r>
            <a:endParaRPr lang="en-US" altLang="zh-TW" dirty="0"/>
          </a:p>
          <a:p>
            <a:r>
              <a:rPr lang="en-US" altLang="zh-TW" dirty="0"/>
              <a:t>figure; plot(</a:t>
            </a:r>
            <a:r>
              <a:rPr lang="en-US" altLang="zh-TW" dirty="0" err="1"/>
              <a:t>k,f</a:t>
            </a:r>
            <a:r>
              <a:rPr lang="en-US" altLang="zh-TW" dirty="0"/>
              <a:t>);</a:t>
            </a:r>
          </a:p>
          <a:p>
            <a:r>
              <a:rPr lang="en-US" altLang="zh-TW" dirty="0"/>
              <a:t>axis([-4,4,-0.5,8.5])</a:t>
            </a:r>
          </a:p>
          <a:p>
            <a:endParaRPr lang="en-US" altLang="zh-TW" dirty="0"/>
          </a:p>
          <a:p>
            <a:endParaRPr lang="en-US" altLang="zh-TW" dirty="0"/>
          </a:p>
          <a:p>
            <a:endParaRPr lang="zh-TW" altLang="en-US" dirty="0"/>
          </a:p>
        </p:txBody>
      </p:sp>
      <p:sp>
        <p:nvSpPr>
          <p:cNvPr id="4" name="文字方塊 3">
            <a:extLst>
              <a:ext uri="{FF2B5EF4-FFF2-40B4-BE49-F238E27FC236}">
                <a16:creationId xmlns:a16="http://schemas.microsoft.com/office/drawing/2014/main" id="{237915AA-ED1A-4D32-9A75-062BE077A672}"/>
              </a:ext>
            </a:extLst>
          </p:cNvPr>
          <p:cNvSpPr txBox="1"/>
          <p:nvPr/>
        </p:nvSpPr>
        <p:spPr>
          <a:xfrm>
            <a:off x="5895974" y="609600"/>
            <a:ext cx="4295775" cy="4898264"/>
          </a:xfrm>
          <a:prstGeom prst="rect">
            <a:avLst/>
          </a:prstGeom>
          <a:noFill/>
        </p:spPr>
        <p:txBody>
          <a:bodyPr wrap="square" rtlCol="0">
            <a:spAutoFit/>
          </a:bodyPr>
          <a:lstStyle/>
          <a:p>
            <a:pPr>
              <a:defRPr/>
            </a:pPr>
            <a:r>
              <a:rPr lang="zh-TW" altLang="en-US" dirty="0"/>
              <a:t>對數 </a:t>
            </a:r>
            <a:endParaRPr lang="en-US" altLang="zh-TW" dirty="0"/>
          </a:p>
          <a:p>
            <a:pPr lvl="1">
              <a:defRPr/>
            </a:pPr>
            <a:r>
              <a:rPr lang="zh-TW" altLang="en-US" dirty="0"/>
              <a:t>自然對數，以</a:t>
            </a:r>
            <a:r>
              <a:rPr lang="en-US" altLang="zh-TW" dirty="0"/>
              <a:t>e</a:t>
            </a:r>
            <a:r>
              <a:rPr lang="zh-TW" altLang="en-US" dirty="0"/>
              <a:t>為底</a:t>
            </a:r>
            <a:r>
              <a:rPr lang="en-US" altLang="zh-TW" dirty="0">
                <a:sym typeface="Wingdings" panose="05000000000000000000" pitchFamily="2" charset="2"/>
              </a:rPr>
              <a:t> </a:t>
            </a:r>
            <a:r>
              <a:rPr lang="en-US" altLang="zh-TW" dirty="0">
                <a:effectLst>
                  <a:outerShdw blurRad="38100" dist="38100" dir="2700000" algn="tl">
                    <a:srgbClr val="000000">
                      <a:alpha val="43137"/>
                    </a:srgbClr>
                  </a:outerShdw>
                </a:effectLst>
              </a:rPr>
              <a:t>ln(x)</a:t>
            </a:r>
            <a:r>
              <a:rPr lang="en-US" altLang="zh-TW" dirty="0">
                <a:sym typeface="Wingdings" panose="05000000000000000000" pitchFamily="2" charset="2"/>
              </a:rPr>
              <a:t></a:t>
            </a:r>
            <a:r>
              <a:rPr lang="en-US" altLang="zh-TW" dirty="0">
                <a:solidFill>
                  <a:srgbClr val="FF0000"/>
                </a:solidFill>
              </a:rPr>
              <a:t>log(x)</a:t>
            </a:r>
          </a:p>
          <a:p>
            <a:pPr lvl="1">
              <a:defRPr/>
            </a:pPr>
            <a:r>
              <a:rPr lang="zh-TW" altLang="en-US" dirty="0"/>
              <a:t>以</a:t>
            </a:r>
            <a:r>
              <a:rPr lang="en-US" altLang="zh-TW" dirty="0"/>
              <a:t>10</a:t>
            </a:r>
            <a:r>
              <a:rPr lang="zh-TW" altLang="en-US" dirty="0"/>
              <a:t>為底的對數</a:t>
            </a:r>
            <a:r>
              <a:rPr lang="en-US" altLang="zh-TW" dirty="0">
                <a:sym typeface="Wingdings" panose="05000000000000000000" pitchFamily="2" charset="2"/>
              </a:rPr>
              <a:t>log</a:t>
            </a:r>
            <a:r>
              <a:rPr lang="en-US" altLang="zh-TW" baseline="-25000" dirty="0">
                <a:sym typeface="Wingdings" panose="05000000000000000000" pitchFamily="2" charset="2"/>
              </a:rPr>
              <a:t>10</a:t>
            </a:r>
            <a:r>
              <a:rPr lang="en-US" altLang="zh-TW" dirty="0">
                <a:sym typeface="Wingdings" panose="05000000000000000000" pitchFamily="2" charset="2"/>
              </a:rPr>
              <a:t>(x) </a:t>
            </a:r>
            <a:r>
              <a:rPr lang="en-US" altLang="zh-TW" dirty="0">
                <a:solidFill>
                  <a:srgbClr val="FF0000"/>
                </a:solidFill>
              </a:rPr>
              <a:t>log10(x)</a:t>
            </a:r>
          </a:p>
          <a:p>
            <a:pPr lvl="1">
              <a:defRPr/>
            </a:pPr>
            <a:endParaRPr lang="en-US" altLang="zh-TW" dirty="0">
              <a:solidFill>
                <a:srgbClr val="FF0000"/>
              </a:solidFill>
            </a:endParaRPr>
          </a:p>
          <a:p>
            <a:pPr lvl="1">
              <a:defRPr/>
            </a:pPr>
            <a:r>
              <a:rPr lang="en-US" altLang="zh-TW" dirty="0"/>
              <a:t>y=log (3);</a:t>
            </a:r>
          </a:p>
          <a:p>
            <a:pPr lvl="1">
              <a:defRPr/>
            </a:pPr>
            <a:r>
              <a:rPr lang="en-US" altLang="zh-TW" dirty="0"/>
              <a:t>y=log([3 4]);</a:t>
            </a:r>
          </a:p>
          <a:p>
            <a:pPr lvl="1">
              <a:defRPr/>
            </a:pPr>
            <a:r>
              <a:rPr lang="en-US" altLang="zh-TW" dirty="0"/>
              <a:t>y=log([20 50]); </a:t>
            </a:r>
          </a:p>
          <a:p>
            <a:pPr lvl="1">
              <a:defRPr/>
            </a:pPr>
            <a:r>
              <a:rPr lang="en-US" altLang="zh-TW" dirty="0"/>
              <a:t>y=log([6:2:50]);</a:t>
            </a:r>
          </a:p>
          <a:p>
            <a:pPr lvl="1">
              <a:defRPr/>
            </a:pPr>
            <a:endParaRPr lang="en-US" altLang="zh-TW" dirty="0">
              <a:solidFill>
                <a:srgbClr val="FF0000"/>
              </a:solidFill>
            </a:endParaRPr>
          </a:p>
          <a:p>
            <a:pPr>
              <a:lnSpc>
                <a:spcPct val="90000"/>
              </a:lnSpc>
            </a:pPr>
            <a:r>
              <a:rPr lang="es-ES" altLang="zh-TW" sz="2100" dirty="0"/>
              <a:t>n=0:0.1:4;</a:t>
            </a:r>
          </a:p>
          <a:p>
            <a:pPr>
              <a:lnSpc>
                <a:spcPct val="90000"/>
              </a:lnSpc>
            </a:pPr>
            <a:r>
              <a:rPr lang="es-ES" altLang="zh-TW" sz="2100" dirty="0"/>
              <a:t>x=sin(n.^2);</a:t>
            </a:r>
          </a:p>
          <a:p>
            <a:pPr>
              <a:lnSpc>
                <a:spcPct val="90000"/>
              </a:lnSpc>
            </a:pPr>
            <a:r>
              <a:rPr lang="es-ES" altLang="zh-TW" sz="2100" dirty="0"/>
              <a:t>figure;stem(n,x);</a:t>
            </a:r>
            <a:r>
              <a:rPr lang="en-US" altLang="zh-TW" sz="2100" dirty="0">
                <a:solidFill>
                  <a:srgbClr val="00CC00"/>
                </a:solidFill>
              </a:rPr>
              <a:t>%grid;</a:t>
            </a:r>
            <a:endParaRPr lang="es-ES" altLang="zh-TW" sz="2100" dirty="0"/>
          </a:p>
          <a:p>
            <a:pPr>
              <a:lnSpc>
                <a:spcPct val="90000"/>
              </a:lnSpc>
            </a:pPr>
            <a:r>
              <a:rPr lang="es-ES" altLang="zh-TW" sz="2100" dirty="0"/>
              <a:t>h=exp(-n);</a:t>
            </a:r>
          </a:p>
          <a:p>
            <a:pPr>
              <a:lnSpc>
                <a:spcPct val="90000"/>
              </a:lnSpc>
            </a:pPr>
            <a:r>
              <a:rPr lang="es-ES" altLang="zh-TW" sz="2100" dirty="0"/>
              <a:t>figure;stem(n,h);</a:t>
            </a:r>
            <a:r>
              <a:rPr lang="en-US" altLang="zh-TW" sz="2100" dirty="0">
                <a:solidFill>
                  <a:srgbClr val="00CC00"/>
                </a:solidFill>
              </a:rPr>
              <a:t> %grid;</a:t>
            </a:r>
            <a:endParaRPr lang="es-ES" altLang="zh-TW" sz="2100" dirty="0"/>
          </a:p>
          <a:p>
            <a:pPr>
              <a:lnSpc>
                <a:spcPct val="90000"/>
              </a:lnSpc>
            </a:pPr>
            <a:r>
              <a:rPr lang="es-ES" altLang="zh-TW" sz="2100" dirty="0"/>
              <a:t>y=x.*h;   </a:t>
            </a:r>
            <a:r>
              <a:rPr lang="es-ES" altLang="zh-TW" sz="2100" dirty="0">
                <a:solidFill>
                  <a:srgbClr val="00CC00"/>
                </a:solidFill>
              </a:rPr>
              <a:t>%</a:t>
            </a:r>
            <a:r>
              <a:rPr lang="en-US" altLang="zh-TW" sz="2100" dirty="0">
                <a:solidFill>
                  <a:srgbClr val="00CC00"/>
                </a:solidFill>
              </a:rPr>
              <a:t>(</a:t>
            </a:r>
            <a:r>
              <a:rPr lang="zh-TW" altLang="en-US" sz="2100" dirty="0">
                <a:solidFill>
                  <a:srgbClr val="00CC00"/>
                </a:solidFill>
              </a:rPr>
              <a:t>不是</a:t>
            </a:r>
            <a:r>
              <a:rPr lang="en-US" altLang="zh-TW" sz="2100" dirty="0">
                <a:solidFill>
                  <a:srgbClr val="00CC00"/>
                </a:solidFill>
              </a:rPr>
              <a:t>convolution</a:t>
            </a:r>
            <a:r>
              <a:rPr lang="zh-TW" altLang="en-US" sz="2100" dirty="0">
                <a:solidFill>
                  <a:srgbClr val="00CC00"/>
                </a:solidFill>
              </a:rPr>
              <a:t>喔</a:t>
            </a:r>
            <a:r>
              <a:rPr lang="en-US" altLang="zh-TW" sz="2100" dirty="0">
                <a:solidFill>
                  <a:srgbClr val="00CC00"/>
                </a:solidFill>
              </a:rPr>
              <a:t>)</a:t>
            </a:r>
          </a:p>
          <a:p>
            <a:pPr>
              <a:lnSpc>
                <a:spcPct val="90000"/>
              </a:lnSpc>
            </a:pPr>
            <a:r>
              <a:rPr lang="es-ES" altLang="zh-TW" sz="2100" dirty="0"/>
              <a:t>figure;stem(n,y);</a:t>
            </a:r>
            <a:endParaRPr lang="en-US" altLang="zh-TW" dirty="0">
              <a:solidFill>
                <a:srgbClr val="FF0000"/>
              </a:solidFill>
            </a:endParaRPr>
          </a:p>
          <a:p>
            <a:endParaRPr lang="zh-TW" altLang="en-US" dirty="0"/>
          </a:p>
        </p:txBody>
      </p:sp>
    </p:spTree>
    <p:extLst>
      <p:ext uri="{BB962C8B-B14F-4D97-AF65-F5344CB8AC3E}">
        <p14:creationId xmlns:p14="http://schemas.microsoft.com/office/powerpoint/2010/main" val="279971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AC7D533-4854-4549-B910-9BCAE74868B1}"/>
              </a:ext>
            </a:extLst>
          </p:cNvPr>
          <p:cNvSpPr>
            <a:spLocks noGrp="1"/>
          </p:cNvSpPr>
          <p:nvPr>
            <p:ph idx="1"/>
          </p:nvPr>
        </p:nvSpPr>
        <p:spPr>
          <a:xfrm>
            <a:off x="838200" y="390525"/>
            <a:ext cx="10515600" cy="5786438"/>
          </a:xfrm>
        </p:spPr>
        <p:txBody>
          <a:bodyPr>
            <a:normAutofit/>
          </a:bodyPr>
          <a:lstStyle/>
          <a:p>
            <a:pPr>
              <a:lnSpc>
                <a:spcPct val="80000"/>
              </a:lnSpc>
            </a:pPr>
            <a:r>
              <a:rPr lang="en-US" altLang="zh-TW" sz="1600" dirty="0"/>
              <a:t>clear all; </a:t>
            </a:r>
          </a:p>
          <a:p>
            <a:pPr>
              <a:lnSpc>
                <a:spcPct val="80000"/>
              </a:lnSpc>
            </a:pPr>
            <a:r>
              <a:rPr lang="en-US" altLang="zh-TW" sz="1600" dirty="0"/>
              <a:t>close all; </a:t>
            </a:r>
          </a:p>
          <a:p>
            <a:pPr>
              <a:lnSpc>
                <a:spcPct val="80000"/>
              </a:lnSpc>
            </a:pPr>
            <a:r>
              <a:rPr lang="es-ES" altLang="zh-TW" sz="1600" dirty="0"/>
              <a:t>n=0:0.1:4; </a:t>
            </a:r>
            <a:r>
              <a:rPr lang="en-US" altLang="zh-TW" sz="1600" dirty="0">
                <a:solidFill>
                  <a:srgbClr val="00CC00"/>
                </a:solidFill>
              </a:rPr>
              <a:t>%</a:t>
            </a:r>
            <a:r>
              <a:rPr lang="zh-TW" altLang="en-US" sz="1600" dirty="0">
                <a:solidFill>
                  <a:srgbClr val="00CC00"/>
                </a:solidFill>
              </a:rPr>
              <a:t>這多大</a:t>
            </a:r>
            <a:r>
              <a:rPr lang="en-US" altLang="zh-TW" sz="1600" dirty="0">
                <a:solidFill>
                  <a:srgbClr val="00CC00"/>
                </a:solidFill>
              </a:rPr>
              <a:t>?</a:t>
            </a:r>
          </a:p>
          <a:p>
            <a:pPr>
              <a:lnSpc>
                <a:spcPct val="80000"/>
              </a:lnSpc>
            </a:pPr>
            <a:r>
              <a:rPr lang="en-US" altLang="zh-TW" sz="1600" dirty="0"/>
              <a:t>x=</a:t>
            </a:r>
            <a:r>
              <a:rPr lang="es-ES" altLang="zh-TW" sz="1600" dirty="0"/>
              <a:t>sin(n.^2);</a:t>
            </a:r>
          </a:p>
          <a:p>
            <a:pPr>
              <a:lnSpc>
                <a:spcPct val="80000"/>
              </a:lnSpc>
            </a:pPr>
            <a:r>
              <a:rPr lang="es-ES" altLang="zh-TW" sz="1600" dirty="0"/>
              <a:t>figure;stem(x);</a:t>
            </a:r>
            <a:endParaRPr lang="en-US" altLang="zh-TW" sz="1600" dirty="0"/>
          </a:p>
          <a:p>
            <a:pPr>
              <a:lnSpc>
                <a:spcPct val="80000"/>
              </a:lnSpc>
            </a:pPr>
            <a:r>
              <a:rPr lang="en-US" altLang="zh-TW" sz="1600" dirty="0"/>
              <a:t>h=</a:t>
            </a:r>
            <a:r>
              <a:rPr lang="es-ES" altLang="zh-TW" sz="1600" dirty="0"/>
              <a:t>exp(-n);</a:t>
            </a:r>
          </a:p>
          <a:p>
            <a:pPr>
              <a:lnSpc>
                <a:spcPct val="80000"/>
              </a:lnSpc>
            </a:pPr>
            <a:r>
              <a:rPr lang="es-ES" altLang="zh-TW" sz="1600" dirty="0"/>
              <a:t>figure;stem(h);</a:t>
            </a:r>
          </a:p>
          <a:p>
            <a:pPr>
              <a:lnSpc>
                <a:spcPct val="80000"/>
              </a:lnSpc>
            </a:pPr>
            <a:r>
              <a:rPr lang="es-ES" altLang="zh-TW" sz="1600" dirty="0"/>
              <a:t>y=conv(x,h); </a:t>
            </a:r>
            <a:r>
              <a:rPr lang="en-US" altLang="zh-TW" sz="1600" dirty="0">
                <a:solidFill>
                  <a:srgbClr val="00CC00"/>
                </a:solidFill>
              </a:rPr>
              <a:t>%</a:t>
            </a:r>
            <a:r>
              <a:rPr lang="zh-TW" altLang="en-US" sz="1600" dirty="0">
                <a:solidFill>
                  <a:srgbClr val="00CC00"/>
                </a:solidFill>
              </a:rPr>
              <a:t>這多大</a:t>
            </a:r>
            <a:r>
              <a:rPr lang="en-US" altLang="zh-TW" sz="1600" dirty="0">
                <a:solidFill>
                  <a:srgbClr val="00CC00"/>
                </a:solidFill>
              </a:rPr>
              <a:t>?</a:t>
            </a:r>
          </a:p>
          <a:p>
            <a:pPr lvl="1">
              <a:lnSpc>
                <a:spcPct val="80000"/>
              </a:lnSpc>
            </a:pPr>
            <a:r>
              <a:rPr lang="es-ES" altLang="zh-TW" sz="1600" dirty="0">
                <a:solidFill>
                  <a:srgbClr val="FF3300"/>
                </a:solidFill>
              </a:rPr>
              <a:t>%</a:t>
            </a:r>
            <a:r>
              <a:rPr lang="en-US" altLang="zh-TW" sz="1600" dirty="0">
                <a:solidFill>
                  <a:srgbClr val="FF3300"/>
                </a:solidFill>
              </a:rPr>
              <a:t>(convolution)</a:t>
            </a:r>
            <a:r>
              <a:rPr lang="zh-TW" altLang="en-US" sz="1600" dirty="0">
                <a:solidFill>
                  <a:srgbClr val="FF3300"/>
                </a:solidFill>
              </a:rPr>
              <a:t>。</a:t>
            </a:r>
          </a:p>
          <a:p>
            <a:pPr lvl="1">
              <a:lnSpc>
                <a:spcPct val="80000"/>
              </a:lnSpc>
            </a:pPr>
            <a:r>
              <a:rPr lang="en-US" altLang="zh-TW" sz="1600" dirty="0">
                <a:solidFill>
                  <a:srgbClr val="FF3300"/>
                </a:solidFill>
              </a:rPr>
              <a:t>% y </a:t>
            </a:r>
            <a:r>
              <a:rPr lang="zh-TW" altLang="en-US" sz="1600" dirty="0">
                <a:solidFill>
                  <a:srgbClr val="FF3300"/>
                </a:solidFill>
              </a:rPr>
              <a:t>的長度是 </a:t>
            </a:r>
            <a:r>
              <a:rPr lang="en-US" altLang="zh-TW" sz="1600" dirty="0">
                <a:solidFill>
                  <a:srgbClr val="FF3300"/>
                </a:solidFill>
              </a:rPr>
              <a:t>(x</a:t>
            </a:r>
            <a:r>
              <a:rPr lang="zh-TW" altLang="en-US" sz="1600" dirty="0">
                <a:solidFill>
                  <a:srgbClr val="FF3300"/>
                </a:solidFill>
              </a:rPr>
              <a:t>長度</a:t>
            </a:r>
            <a:r>
              <a:rPr lang="en-US" altLang="zh-TW" sz="1600" dirty="0">
                <a:solidFill>
                  <a:srgbClr val="FF3300"/>
                </a:solidFill>
              </a:rPr>
              <a:t>+h</a:t>
            </a:r>
            <a:r>
              <a:rPr lang="zh-TW" altLang="en-US" sz="1600" dirty="0">
                <a:solidFill>
                  <a:srgbClr val="FF3300"/>
                </a:solidFill>
              </a:rPr>
              <a:t>長度</a:t>
            </a:r>
            <a:r>
              <a:rPr lang="en-US" altLang="zh-TW" sz="1600" dirty="0">
                <a:solidFill>
                  <a:srgbClr val="FF3300"/>
                </a:solidFill>
              </a:rPr>
              <a:t>-1)</a:t>
            </a:r>
          </a:p>
          <a:p>
            <a:pPr lvl="1">
              <a:lnSpc>
                <a:spcPct val="80000"/>
              </a:lnSpc>
            </a:pPr>
            <a:r>
              <a:rPr lang="es-ES" altLang="zh-TW" sz="1600" dirty="0">
                <a:solidFill>
                  <a:srgbClr val="4122FC"/>
                </a:solidFill>
              </a:rPr>
              <a:t>% figure;stem(n,y); </a:t>
            </a:r>
          </a:p>
          <a:p>
            <a:pPr lvl="1">
              <a:lnSpc>
                <a:spcPct val="80000"/>
              </a:lnSpc>
            </a:pPr>
            <a:r>
              <a:rPr lang="es-ES" altLang="zh-TW" sz="1600" dirty="0">
                <a:solidFill>
                  <a:srgbClr val="4122FC"/>
                </a:solidFill>
              </a:rPr>
              <a:t>% figure;plot(n,y)</a:t>
            </a:r>
            <a:r>
              <a:rPr lang="en-US" altLang="zh-TW" sz="1600" dirty="0">
                <a:solidFill>
                  <a:srgbClr val="4122FC"/>
                </a:solidFill>
              </a:rPr>
              <a:t>;  </a:t>
            </a:r>
          </a:p>
          <a:p>
            <a:pPr lvl="1">
              <a:lnSpc>
                <a:spcPct val="80000"/>
              </a:lnSpc>
            </a:pPr>
            <a:r>
              <a:rPr lang="en-US" altLang="zh-TW" sz="1600" dirty="0">
                <a:solidFill>
                  <a:srgbClr val="4122FC"/>
                </a:solidFill>
              </a:rPr>
              <a:t> </a:t>
            </a:r>
            <a:r>
              <a:rPr lang="es-ES" altLang="zh-TW" sz="1600" dirty="0"/>
              <a:t>figure;stem(y);</a:t>
            </a:r>
          </a:p>
          <a:p>
            <a:endParaRPr lang="zh-TW" altLang="en-US" dirty="0"/>
          </a:p>
        </p:txBody>
      </p:sp>
      <p:sp>
        <p:nvSpPr>
          <p:cNvPr id="4" name="文字方塊 3">
            <a:extLst>
              <a:ext uri="{FF2B5EF4-FFF2-40B4-BE49-F238E27FC236}">
                <a16:creationId xmlns:a16="http://schemas.microsoft.com/office/drawing/2014/main" id="{02272D97-7F54-470E-886D-A88ADB067F9C}"/>
              </a:ext>
            </a:extLst>
          </p:cNvPr>
          <p:cNvSpPr txBox="1"/>
          <p:nvPr/>
        </p:nvSpPr>
        <p:spPr>
          <a:xfrm>
            <a:off x="6343650" y="681037"/>
            <a:ext cx="3676650" cy="1754326"/>
          </a:xfrm>
          <a:prstGeom prst="rect">
            <a:avLst/>
          </a:prstGeom>
          <a:noFill/>
        </p:spPr>
        <p:txBody>
          <a:bodyPr wrap="square" rtlCol="0">
            <a:spAutoFit/>
          </a:bodyPr>
          <a:lstStyle/>
          <a:p>
            <a:r>
              <a:rPr lang="zh-TW" altLang="en-US" dirty="0"/>
              <a:t>提示：若有一個向量為 </a:t>
            </a:r>
            <a:r>
              <a:rPr lang="en-US" altLang="zh-TW" dirty="0"/>
              <a:t>a=[1 2 3 4]</a:t>
            </a:r>
            <a:r>
              <a:rPr lang="zh-TW" altLang="en-US" dirty="0"/>
              <a:t>，另一個向量為 </a:t>
            </a:r>
            <a:r>
              <a:rPr lang="en-US" altLang="zh-TW" dirty="0"/>
              <a:t>b=[5 6 7 8]</a:t>
            </a:r>
            <a:r>
              <a:rPr lang="zh-TW" altLang="en-US" dirty="0"/>
              <a:t>，則兩個向量可以串接為一個向量 </a:t>
            </a:r>
            <a:r>
              <a:rPr lang="en-US" altLang="zh-TW" dirty="0"/>
              <a:t>c</a:t>
            </a:r>
          </a:p>
          <a:p>
            <a:pPr lvl="1"/>
            <a:r>
              <a:rPr lang="en-US" altLang="zh-TW" dirty="0"/>
              <a:t>c=[a b] %</a:t>
            </a:r>
            <a:r>
              <a:rPr lang="zh-TW" altLang="en-US" dirty="0"/>
              <a:t>或</a:t>
            </a:r>
          </a:p>
          <a:p>
            <a:pPr lvl="1"/>
            <a:r>
              <a:rPr lang="en-US" altLang="zh-TW" dirty="0"/>
              <a:t>c=[</a:t>
            </a:r>
            <a:r>
              <a:rPr lang="en-US" altLang="zh-TW" dirty="0" err="1"/>
              <a:t>a,b</a:t>
            </a:r>
            <a:r>
              <a:rPr lang="en-US" altLang="zh-TW" dirty="0"/>
              <a:t>]</a:t>
            </a:r>
          </a:p>
          <a:p>
            <a:endParaRPr lang="zh-TW" altLang="en-US" dirty="0"/>
          </a:p>
        </p:txBody>
      </p:sp>
      <p:sp>
        <p:nvSpPr>
          <p:cNvPr id="6" name="文字方塊 5">
            <a:extLst>
              <a:ext uri="{FF2B5EF4-FFF2-40B4-BE49-F238E27FC236}">
                <a16:creationId xmlns:a16="http://schemas.microsoft.com/office/drawing/2014/main" id="{52197D64-904B-4064-BF24-B2D672982650}"/>
              </a:ext>
            </a:extLst>
          </p:cNvPr>
          <p:cNvSpPr txBox="1"/>
          <p:nvPr/>
        </p:nvSpPr>
        <p:spPr>
          <a:xfrm>
            <a:off x="6343650" y="2770094"/>
            <a:ext cx="3435749" cy="2031325"/>
          </a:xfrm>
          <a:prstGeom prst="rect">
            <a:avLst/>
          </a:prstGeom>
          <a:noFill/>
        </p:spPr>
        <p:txBody>
          <a:bodyPr wrap="none" rtlCol="0">
            <a:spAutoFit/>
          </a:bodyPr>
          <a:lstStyle/>
          <a:p>
            <a:pPr>
              <a:defRPr/>
            </a:pPr>
            <a:r>
              <a:rPr lang="en-US" altLang="zh-TW" dirty="0"/>
              <a:t>clear;</a:t>
            </a:r>
          </a:p>
          <a:p>
            <a:pPr>
              <a:defRPr/>
            </a:pPr>
            <a:r>
              <a:rPr lang="en-US" altLang="zh-TW" dirty="0">
                <a:solidFill>
                  <a:srgbClr val="00B050"/>
                </a:solidFill>
              </a:rPr>
              <a:t>figure;</a:t>
            </a:r>
          </a:p>
          <a:p>
            <a:pPr>
              <a:defRPr/>
            </a:pPr>
            <a:r>
              <a:rPr lang="en-US" altLang="zh-TW" dirty="0"/>
              <a:t>plot(sin(pi*[0:0.1:10])); </a:t>
            </a:r>
            <a:r>
              <a:rPr lang="en-US" altLang="zh-TW" dirty="0">
                <a:solidFill>
                  <a:srgbClr val="FF0000"/>
                </a:solidFill>
              </a:rPr>
              <a:t>hold on</a:t>
            </a:r>
          </a:p>
          <a:p>
            <a:pPr lvl="1">
              <a:defRPr/>
            </a:pPr>
            <a:r>
              <a:rPr lang="en-US" altLang="zh-TW" dirty="0">
                <a:solidFill>
                  <a:srgbClr val="FF0000"/>
                </a:solidFill>
              </a:rPr>
              <a:t>%</a:t>
            </a:r>
            <a:r>
              <a:rPr lang="zh-TW" altLang="en-US" dirty="0">
                <a:solidFill>
                  <a:srgbClr val="FF0000"/>
                </a:solidFill>
              </a:rPr>
              <a:t>在這張</a:t>
            </a:r>
            <a:r>
              <a:rPr lang="en-US" altLang="zh-TW" dirty="0">
                <a:solidFill>
                  <a:srgbClr val="00B050"/>
                </a:solidFill>
              </a:rPr>
              <a:t>figure</a:t>
            </a:r>
            <a:r>
              <a:rPr lang="zh-TW" altLang="en-US" dirty="0">
                <a:solidFill>
                  <a:srgbClr val="FF0000"/>
                </a:solidFill>
              </a:rPr>
              <a:t>繼續作畫</a:t>
            </a:r>
            <a:endParaRPr lang="en-US" altLang="zh-TW" dirty="0">
              <a:solidFill>
                <a:srgbClr val="FF0000"/>
              </a:solidFill>
            </a:endParaRPr>
          </a:p>
          <a:p>
            <a:pPr>
              <a:defRPr/>
            </a:pPr>
            <a:r>
              <a:rPr lang="en-US" altLang="zh-TW" dirty="0"/>
              <a:t>plot(cos(pi*[0:0.1:10]));</a:t>
            </a:r>
            <a:r>
              <a:rPr lang="en-US" altLang="zh-TW" dirty="0">
                <a:solidFill>
                  <a:srgbClr val="FF0000"/>
                </a:solidFill>
              </a:rPr>
              <a:t> hold off</a:t>
            </a:r>
          </a:p>
          <a:p>
            <a:pPr lvl="1">
              <a:defRPr/>
            </a:pPr>
            <a:r>
              <a:rPr lang="en-US" altLang="zh-TW" dirty="0">
                <a:solidFill>
                  <a:srgbClr val="FF0000"/>
                </a:solidFill>
              </a:rPr>
              <a:t>%</a:t>
            </a:r>
            <a:r>
              <a:rPr lang="zh-TW" altLang="en-US" dirty="0">
                <a:solidFill>
                  <a:srgbClr val="FF0000"/>
                </a:solidFill>
              </a:rPr>
              <a:t>停止在這張</a:t>
            </a:r>
            <a:r>
              <a:rPr lang="en-US" altLang="zh-TW" dirty="0">
                <a:solidFill>
                  <a:srgbClr val="00B050"/>
                </a:solidFill>
              </a:rPr>
              <a:t>figure</a:t>
            </a:r>
            <a:r>
              <a:rPr lang="zh-TW" altLang="en-US" dirty="0">
                <a:solidFill>
                  <a:srgbClr val="FF0000"/>
                </a:solidFill>
              </a:rPr>
              <a:t>繼續作畫</a:t>
            </a:r>
            <a:endParaRPr lang="en-US" altLang="zh-TW" dirty="0">
              <a:solidFill>
                <a:srgbClr val="FF0000"/>
              </a:solidFill>
            </a:endParaRPr>
          </a:p>
          <a:p>
            <a:r>
              <a:rPr lang="zh-TW" altLang="en-US" dirty="0"/>
              <a:t>圖片出現</a:t>
            </a:r>
            <a:r>
              <a:rPr lang="en-US" altLang="zh-TW" dirty="0"/>
              <a:t>sin</a:t>
            </a:r>
            <a:r>
              <a:rPr lang="zh-TW" altLang="en-US" dirty="0"/>
              <a:t>與</a:t>
            </a:r>
            <a:r>
              <a:rPr lang="en-US" altLang="zh-TW" dirty="0"/>
              <a:t>cos</a:t>
            </a:r>
            <a:endParaRPr lang="zh-TW" altLang="en-US" dirty="0"/>
          </a:p>
        </p:txBody>
      </p:sp>
    </p:spTree>
    <p:extLst>
      <p:ext uri="{BB962C8B-B14F-4D97-AF65-F5344CB8AC3E}">
        <p14:creationId xmlns:p14="http://schemas.microsoft.com/office/powerpoint/2010/main" val="156922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投影片編號版面配置區 5">
            <a:extLst>
              <a:ext uri="{FF2B5EF4-FFF2-40B4-BE49-F238E27FC236}">
                <a16:creationId xmlns:a16="http://schemas.microsoft.com/office/drawing/2014/main" id="{ABA62554-149D-429E-8F0C-EA545FB39588}"/>
              </a:ext>
            </a:extLst>
          </p:cNvPr>
          <p:cNvSpPr>
            <a:spLocks noGrp="1"/>
          </p:cNvSpPr>
          <p:nvPr>
            <p:ph type="sldNum" sz="quarter" idx="12"/>
          </p:nvPr>
        </p:nvSpPr>
        <p:spPr/>
        <p:txBody>
          <a:bodyPr/>
          <a:lstStyle/>
          <a:p>
            <a:pPr>
              <a:defRPr/>
            </a:pPr>
            <a:fld id="{01CBCFAA-5FFF-41AB-8643-A273A5AB77F8}" type="slidenum">
              <a:rPr lang="zh-TW" altLang="en-US"/>
              <a:pPr>
                <a:defRPr/>
              </a:pPr>
              <a:t>7</a:t>
            </a:fld>
            <a:endParaRPr lang="en-US" altLang="zh-TW"/>
          </a:p>
        </p:txBody>
      </p:sp>
      <p:sp>
        <p:nvSpPr>
          <p:cNvPr id="33795" name="Rectangle 2">
            <a:extLst>
              <a:ext uri="{FF2B5EF4-FFF2-40B4-BE49-F238E27FC236}">
                <a16:creationId xmlns:a16="http://schemas.microsoft.com/office/drawing/2014/main" id="{836D6213-B892-433A-9E29-CFF8713953B5}"/>
              </a:ext>
            </a:extLst>
          </p:cNvPr>
          <p:cNvSpPr>
            <a:spLocks noGrp="1" noChangeArrowheads="1"/>
          </p:cNvSpPr>
          <p:nvPr>
            <p:ph type="title"/>
          </p:nvPr>
        </p:nvSpPr>
        <p:spPr>
          <a:xfrm>
            <a:off x="1874613" y="588961"/>
            <a:ext cx="8001000" cy="1216025"/>
          </a:xfrm>
        </p:spPr>
        <p:txBody>
          <a:bodyPr>
            <a:normAutofit fontScale="90000"/>
          </a:bodyPr>
          <a:lstStyle/>
          <a:p>
            <a:pPr eaLnBrk="1" hangingPunct="1"/>
            <a:br>
              <a:rPr lang="zh-TW" altLang="en-US" sz="3400" dirty="0"/>
            </a:br>
            <a:r>
              <a:rPr lang="zh-TW" altLang="en-US" sz="3400" dirty="0"/>
              <a:t>	</a:t>
            </a:r>
            <a:r>
              <a:rPr lang="en-US" altLang="zh-TW" sz="3400" dirty="0">
                <a:solidFill>
                  <a:srgbClr val="FF3300"/>
                </a:solidFill>
              </a:rPr>
              <a:t>n=[0:0.1:100] </a:t>
            </a:r>
            <a:br>
              <a:rPr lang="en-US" altLang="zh-TW" sz="3400" dirty="0">
                <a:solidFill>
                  <a:srgbClr val="FF3300"/>
                </a:solidFill>
              </a:rPr>
            </a:br>
            <a:r>
              <a:rPr lang="zh-TW" altLang="en-US" sz="3400" dirty="0">
                <a:solidFill>
                  <a:srgbClr val="00CC00"/>
                </a:solidFill>
              </a:rPr>
              <a:t>		</a:t>
            </a:r>
          </a:p>
        </p:txBody>
      </p:sp>
      <p:graphicFrame>
        <p:nvGraphicFramePr>
          <p:cNvPr id="91303" name="Group 167">
            <a:extLst>
              <a:ext uri="{FF2B5EF4-FFF2-40B4-BE49-F238E27FC236}">
                <a16:creationId xmlns:a16="http://schemas.microsoft.com/office/drawing/2014/main" id="{CB09B85A-C87C-4A7B-8BA2-1243BF5EE6C8}"/>
              </a:ext>
            </a:extLst>
          </p:cNvPr>
          <p:cNvGraphicFramePr>
            <a:graphicFrameLocks noGrp="1"/>
          </p:cNvGraphicFramePr>
          <p:nvPr>
            <p:ph idx="1"/>
          </p:nvPr>
        </p:nvGraphicFramePr>
        <p:xfrm>
          <a:off x="1699195" y="1768474"/>
          <a:ext cx="8351837" cy="4337052"/>
        </p:xfrm>
        <a:graphic>
          <a:graphicData uri="http://schemas.openxmlformats.org/drawingml/2006/table">
            <a:tbl>
              <a:tblPr/>
              <a:tblGrid>
                <a:gridCol w="1951037">
                  <a:extLst>
                    <a:ext uri="{9D8B030D-6E8A-4147-A177-3AD203B41FA5}">
                      <a16:colId xmlns:a16="http://schemas.microsoft.com/office/drawing/2014/main" val="20000"/>
                    </a:ext>
                  </a:extLst>
                </a:gridCol>
                <a:gridCol w="2873375">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762000">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zh-TW" altLang="en-US" sz="2000" b="1"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中文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zh-TW" altLang="en-US" sz="2000" b="1" i="0" u="none" strike="noStrike" cap="none" normalizeH="0" baseline="0">
                          <a:ln>
                            <a:noFill/>
                          </a:ln>
                          <a:solidFill>
                            <a:schemeClr val="tx1"/>
                          </a:solidFill>
                          <a:effectLst/>
                          <a:latin typeface="Verdana" panose="020B0604030504040204" pitchFamily="34" charset="0"/>
                          <a:ea typeface="新細明體" panose="02020500000000000000" pitchFamily="18" charset="-120"/>
                        </a:rPr>
                        <a:t>數學課本表示法</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1" lang="zh-TW" altLang="en-US" sz="2000" b="1" i="0" u="none" strike="noStrike" cap="none" normalizeH="0" baseline="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TW" sz="2000" b="1" i="0" u="none" strike="noStrike" cap="none" normalizeH="0" baseline="0">
                          <a:ln>
                            <a:noFill/>
                          </a:ln>
                          <a:solidFill>
                            <a:schemeClr val="tx1"/>
                          </a:solidFill>
                          <a:effectLst/>
                          <a:latin typeface="Verdana" panose="020B0604030504040204" pitchFamily="34" charset="0"/>
                          <a:ea typeface="新細明體" panose="02020500000000000000" pitchFamily="18" charset="-120"/>
                        </a:rPr>
                        <a:t>Matlab</a:t>
                      </a:r>
                      <a:r>
                        <a:rPr kumimoji="1" lang="zh-TW" altLang="en-US" sz="2000" b="1" i="0" u="none" strike="noStrike" cap="none" normalizeH="0" baseline="0">
                          <a:ln>
                            <a:noFill/>
                          </a:ln>
                          <a:solidFill>
                            <a:schemeClr val="tx1"/>
                          </a:solidFill>
                          <a:effectLst/>
                          <a:latin typeface="Verdana" panose="020B0604030504040204" pitchFamily="34" charset="0"/>
                          <a:ea typeface="新細明體" panose="02020500000000000000" pitchFamily="18" charset="-120"/>
                        </a:rPr>
                        <a:t>表示法</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TW" sz="2000" b="1" i="0" u="none" strike="noStrike" cap="none" normalizeH="0" baseline="0">
                          <a:ln>
                            <a:noFill/>
                          </a:ln>
                          <a:solidFill>
                            <a:schemeClr val="tx1"/>
                          </a:solidFill>
                          <a:effectLst/>
                          <a:latin typeface="Verdana" panose="020B0604030504040204" pitchFamily="34" charset="0"/>
                          <a:ea typeface="新細明體" panose="02020500000000000000" pitchFamily="18" charset="-120"/>
                        </a:rPr>
                        <a:t>(</a:t>
                      </a:r>
                      <a:r>
                        <a:rPr kumimoji="1" lang="zh-TW" altLang="en-US" sz="2000" b="1" i="0" u="none" strike="noStrike" cap="none" normalizeH="0" baseline="0">
                          <a:ln>
                            <a:noFill/>
                          </a:ln>
                          <a:solidFill>
                            <a:schemeClr val="tx1"/>
                          </a:solidFill>
                          <a:effectLst/>
                          <a:latin typeface="Verdana" panose="020B0604030504040204" pitchFamily="34" charset="0"/>
                          <a:ea typeface="新細明體" panose="02020500000000000000" pitchFamily="18" charset="-120"/>
                        </a:rPr>
                        <a:t>全部剛剛都教過；在前幾頁</a:t>
                      </a:r>
                      <a:r>
                        <a:rPr kumimoji="1" lang="en-US" altLang="zh-TW" sz="2000" b="1" i="0" u="none" strike="noStrike" cap="none" normalizeH="0" baseline="0">
                          <a:ln>
                            <a:noFill/>
                          </a:ln>
                          <a:solidFill>
                            <a:schemeClr val="tx1"/>
                          </a:solidFill>
                          <a:effectLst/>
                          <a:latin typeface="Verdana" panose="020B0604030504040204" pitchFamily="34" charset="0"/>
                          <a:ea typeface="新細明體" panose="02020500000000000000"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03263">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zh-TW" altLang="en-US" sz="2000" b="1"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餘旋信號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1" lang="zh-TW" altLang="en-US"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y=cos((pi/2)*n)</a:t>
                      </a:r>
                      <a:endParaRPr kumimoji="1" lang="zh-TW" altLang="en-US"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3263">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zh-TW" altLang="en-US" sz="2000" b="1" i="0" u="none" strike="noStrike" cap="none" normalizeH="0" baseline="0">
                          <a:ln>
                            <a:noFill/>
                          </a:ln>
                          <a:solidFill>
                            <a:schemeClr val="tx1"/>
                          </a:solidFill>
                          <a:effectLst/>
                          <a:latin typeface="Verdana" panose="020B0604030504040204" pitchFamily="34" charset="0"/>
                          <a:ea typeface="新細明體" panose="02020500000000000000" pitchFamily="18" charset="-120"/>
                        </a:rPr>
                        <a:t>指數訊號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1" lang="zh-TW" altLang="en-US"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y=2.^n</a:t>
                      </a:r>
                      <a:endParaRPr kumimoji="1" lang="zh-TW" altLang="en-US"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3263">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zh-TW" altLang="en-US" sz="2000" b="1" i="0" u="none" strike="noStrike" cap="none" normalizeH="0" baseline="0">
                          <a:ln>
                            <a:noFill/>
                          </a:ln>
                          <a:solidFill>
                            <a:schemeClr val="tx1"/>
                          </a:solidFill>
                          <a:effectLst/>
                          <a:latin typeface="Verdana" panose="020B0604030504040204" pitchFamily="34" charset="0"/>
                          <a:ea typeface="新細明體" panose="02020500000000000000" pitchFamily="18" charset="-120"/>
                        </a:rPr>
                        <a:t>自然指數訊號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1" lang="zh-TW" altLang="en-US" sz="2000" b="0" i="0" u="none" strike="noStrike" cap="none" normalizeH="0" baseline="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y=</a:t>
                      </a:r>
                      <a:r>
                        <a:rPr kumimoji="1" lang="en-US" altLang="zh-TW" sz="2000" b="0" i="0" u="none" strike="noStrike" cap="none" normalizeH="0" baseline="0" dirty="0" err="1">
                          <a:ln>
                            <a:noFill/>
                          </a:ln>
                          <a:solidFill>
                            <a:schemeClr val="tx1"/>
                          </a:solidFill>
                          <a:effectLst/>
                          <a:latin typeface="Verdana" panose="020B0604030504040204" pitchFamily="34" charset="0"/>
                          <a:ea typeface="新細明體" panose="02020500000000000000" pitchFamily="18" charset="-120"/>
                        </a:rPr>
                        <a:t>exp</a:t>
                      </a:r>
                      <a:r>
                        <a:rPr kumimoji="1" lang="en-U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(n); </a:t>
                      </a:r>
                      <a:endParaRPr kumimoji="1" lang="zh-TW" altLang="en-US"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00">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zh-TW" altLang="en-US" sz="2000" b="1"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兩個訊號</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zh-TW" altLang="en-US" sz="2000" b="1" i="0" u="none" strike="noStrike" cap="none" normalizeH="0" baseline="0" dirty="0">
                          <a:ln>
                            <a:noFill/>
                          </a:ln>
                          <a:solidFill>
                            <a:srgbClr val="FF3300"/>
                          </a:solidFill>
                          <a:effectLst/>
                          <a:latin typeface="Verdana" panose="020B0604030504040204" pitchFamily="34" charset="0"/>
                          <a:ea typeface="新細明體" panose="02020500000000000000" pitchFamily="18" charset="-120"/>
                        </a:rPr>
                        <a:t>點對點相乘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1" lang="zh-TW" altLang="en-US"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y=sin(n.^2).*</a:t>
                      </a:r>
                      <a:r>
                        <a:rPr kumimoji="1" lang="en-US" altLang="zh-TW" sz="2000" b="0" i="0" u="none" strike="noStrike" cap="none" normalizeH="0" baseline="0" dirty="0" err="1">
                          <a:ln>
                            <a:noFill/>
                          </a:ln>
                          <a:solidFill>
                            <a:schemeClr val="tx1"/>
                          </a:solidFill>
                          <a:effectLst/>
                          <a:latin typeface="Verdana" panose="020B0604030504040204" pitchFamily="34" charset="0"/>
                          <a:ea typeface="新細明體" panose="02020500000000000000" pitchFamily="18" charset="-120"/>
                        </a:rPr>
                        <a:t>exp</a:t>
                      </a:r>
                      <a:r>
                        <a:rPr kumimoji="1" lang="en-U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3263">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zh-TW" altLang="en-US" sz="2000" b="1"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兩個訊號</a:t>
                      </a:r>
                      <a:r>
                        <a:rPr kumimoji="1" lang="en-US" altLang="zh-TW" sz="2000" b="1" i="0" u="none" strike="noStrike" cap="none" normalizeH="0" baseline="0" dirty="0">
                          <a:ln>
                            <a:noFill/>
                          </a:ln>
                          <a:solidFill>
                            <a:srgbClr val="FF3300"/>
                          </a:solidFill>
                          <a:effectLst/>
                          <a:latin typeface="Verdana" panose="020B0604030504040204" pitchFamily="34" charset="0"/>
                          <a:ea typeface="新細明體" panose="02020500000000000000" pitchFamily="18" charset="-120"/>
                        </a:rPr>
                        <a:t>convolution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1" lang="zh-TW" altLang="en-US" sz="2000" b="0" i="0" u="none" strike="noStrike" cap="none" normalizeH="0" baseline="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kumimoji="1" sz="2600">
                          <a:solidFill>
                            <a:schemeClr val="tx1"/>
                          </a:solidFill>
                          <a:latin typeface="Verdana" panose="020B0604030504040204" pitchFamily="34" charset="0"/>
                          <a:ea typeface="新細明體" panose="02020500000000000000" pitchFamily="18" charset="-120"/>
                        </a:defRPr>
                      </a:lvl1pPr>
                      <a:lvl2pPr marL="471488">
                        <a:spcBef>
                          <a:spcPct val="20000"/>
                        </a:spcBef>
                        <a:buClr>
                          <a:schemeClr val="accent2"/>
                        </a:buClr>
                        <a:buFont typeface="Wingdings" panose="05000000000000000000" pitchFamily="2" charset="2"/>
                        <a:defRPr kumimoji="1" sz="2200">
                          <a:solidFill>
                            <a:schemeClr val="tx1"/>
                          </a:solidFill>
                          <a:latin typeface="Verdana" panose="020B0604030504040204" pitchFamily="34" charset="0"/>
                          <a:ea typeface="新細明體" panose="02020500000000000000" pitchFamily="18" charset="-120"/>
                        </a:defRPr>
                      </a:lvl2pPr>
                      <a:lvl3pPr marL="909638">
                        <a:spcBef>
                          <a:spcPct val="20000"/>
                        </a:spcBef>
                        <a:buClr>
                          <a:schemeClr val="accent2"/>
                        </a:buClr>
                        <a:buFont typeface="Wingdings" panose="05000000000000000000" pitchFamily="2" charset="2"/>
                        <a:defRPr kumimoji="1" sz="2100">
                          <a:solidFill>
                            <a:schemeClr val="tx1"/>
                          </a:solidFill>
                          <a:latin typeface="Verdana" panose="020B0604030504040204" pitchFamily="34" charset="0"/>
                          <a:ea typeface="新細明體" panose="02020500000000000000" pitchFamily="18" charset="-120"/>
                        </a:defRPr>
                      </a:lvl3pPr>
                      <a:lvl4pPr marL="1306513">
                        <a:spcBef>
                          <a:spcPct val="20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4pPr>
                      <a:lvl5pPr marL="1695450">
                        <a:spcBef>
                          <a:spcPct val="25000"/>
                        </a:spcBef>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5pPr>
                      <a:lvl6pPr marL="21526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6pPr>
                      <a:lvl7pPr marL="26098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7pPr>
                      <a:lvl8pPr marL="30670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8pPr>
                      <a:lvl9pPr marL="3524250" fontAlgn="base">
                        <a:spcBef>
                          <a:spcPct val="25000"/>
                        </a:spcBef>
                        <a:spcAft>
                          <a:spcPct val="0"/>
                        </a:spcAft>
                        <a:buClr>
                          <a:schemeClr val="accent2"/>
                        </a:buClr>
                        <a:buFont typeface="Wingdings" panose="05000000000000000000" pitchFamily="2" charset="2"/>
                        <a:defRPr kumimoji="1">
                          <a:solidFill>
                            <a:schemeClr val="tx1"/>
                          </a:solidFill>
                          <a:latin typeface="Verdana" panose="020B0604030504040204" pitchFamily="34"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y=conv(</a:t>
                      </a:r>
                      <a:r>
                        <a:rPr kumimoji="1" lang="en-U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sin(n.^2)</a:t>
                      </a:r>
                      <a:r>
                        <a:rPr kumimoji="1" lang="es-E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 </a:t>
                      </a:r>
                      <a:r>
                        <a:rPr kumimoji="1" lang="en-US" altLang="zh-TW" sz="2000" b="0" i="0" u="none" strike="noStrike" cap="none" normalizeH="0" baseline="0" dirty="0" err="1">
                          <a:ln>
                            <a:noFill/>
                          </a:ln>
                          <a:solidFill>
                            <a:schemeClr val="tx1"/>
                          </a:solidFill>
                          <a:effectLst/>
                          <a:latin typeface="Verdana" panose="020B0604030504040204" pitchFamily="34" charset="0"/>
                          <a:ea typeface="新細明體" panose="02020500000000000000" pitchFamily="18" charset="-120"/>
                        </a:rPr>
                        <a:t>exp</a:t>
                      </a:r>
                      <a:r>
                        <a:rPr kumimoji="1" lang="en-U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(-n)</a:t>
                      </a:r>
                      <a:r>
                        <a:rPr kumimoji="1" lang="es-E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rPr>
                        <a:t>);</a:t>
                      </a:r>
                      <a:endParaRPr kumimoji="1" lang="en-US" altLang="zh-TW" sz="2000" b="0" i="0" u="none" strike="noStrike" cap="none" normalizeH="0" baseline="0" dirty="0">
                        <a:ln>
                          <a:noFill/>
                        </a:ln>
                        <a:solidFill>
                          <a:schemeClr val="tx1"/>
                        </a:solidFill>
                        <a:effectLst/>
                        <a:latin typeface="Verdan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3826" name="Object 47">
            <a:extLst>
              <a:ext uri="{FF2B5EF4-FFF2-40B4-BE49-F238E27FC236}">
                <a16:creationId xmlns:a16="http://schemas.microsoft.com/office/drawing/2014/main" id="{DA205BEA-E9AF-44A7-8A27-25AC0BDEDA4A}"/>
              </a:ext>
            </a:extLst>
          </p:cNvPr>
          <p:cNvGraphicFramePr>
            <a:graphicFrameLocks noChangeAspect="1"/>
          </p:cNvGraphicFramePr>
          <p:nvPr/>
        </p:nvGraphicFramePr>
        <p:xfrm>
          <a:off x="4252914" y="2395539"/>
          <a:ext cx="1698625" cy="822325"/>
        </p:xfrm>
        <a:graphic>
          <a:graphicData uri="http://schemas.openxmlformats.org/presentationml/2006/ole">
            <mc:AlternateContent xmlns:mc="http://schemas.openxmlformats.org/markup-compatibility/2006">
              <mc:Choice xmlns:v="urn:schemas-microsoft-com:vml" Requires="v">
                <p:oleObj spid="_x0000_s1056" name="Equation" r:id="rId3" imgW="812447" imgH="393529" progId="Equation.DSMT4">
                  <p:embed/>
                </p:oleObj>
              </mc:Choice>
              <mc:Fallback>
                <p:oleObj name="Equation" r:id="rId3" imgW="812447" imgH="393529" progId="Equation.DSMT4">
                  <p:embed/>
                  <p:pic>
                    <p:nvPicPr>
                      <p:cNvPr id="33826" name="Object 47">
                        <a:extLst>
                          <a:ext uri="{FF2B5EF4-FFF2-40B4-BE49-F238E27FC236}">
                            <a16:creationId xmlns:a16="http://schemas.microsoft.com/office/drawing/2014/main" id="{DA205BEA-E9AF-44A7-8A27-25AC0BDED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914" y="2395539"/>
                        <a:ext cx="16986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7" name="Object 48">
            <a:extLst>
              <a:ext uri="{FF2B5EF4-FFF2-40B4-BE49-F238E27FC236}">
                <a16:creationId xmlns:a16="http://schemas.microsoft.com/office/drawing/2014/main" id="{E8098556-00F8-42C5-8A2B-F8ACC6E00B91}"/>
              </a:ext>
            </a:extLst>
          </p:cNvPr>
          <p:cNvGraphicFramePr>
            <a:graphicFrameLocks noChangeAspect="1"/>
          </p:cNvGraphicFramePr>
          <p:nvPr/>
        </p:nvGraphicFramePr>
        <p:xfrm>
          <a:off x="4224338" y="3289300"/>
          <a:ext cx="863600" cy="469900"/>
        </p:xfrm>
        <a:graphic>
          <a:graphicData uri="http://schemas.openxmlformats.org/presentationml/2006/ole">
            <mc:AlternateContent xmlns:mc="http://schemas.openxmlformats.org/markup-compatibility/2006">
              <mc:Choice xmlns:v="urn:schemas-microsoft-com:vml" Requires="v">
                <p:oleObj spid="_x0000_s1057" name="Equation" r:id="rId5" imgW="419100" imgH="228600" progId="Equation.DSMT4">
                  <p:embed/>
                </p:oleObj>
              </mc:Choice>
              <mc:Fallback>
                <p:oleObj name="Equation" r:id="rId5" imgW="419100" imgH="228600" progId="Equation.DSMT4">
                  <p:embed/>
                  <p:pic>
                    <p:nvPicPr>
                      <p:cNvPr id="33827" name="Object 48">
                        <a:extLst>
                          <a:ext uri="{FF2B5EF4-FFF2-40B4-BE49-F238E27FC236}">
                            <a16:creationId xmlns:a16="http://schemas.microsoft.com/office/drawing/2014/main" id="{E8098556-00F8-42C5-8A2B-F8ACC6E00B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338" y="3289300"/>
                        <a:ext cx="863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8" name="Object 52">
            <a:extLst>
              <a:ext uri="{FF2B5EF4-FFF2-40B4-BE49-F238E27FC236}">
                <a16:creationId xmlns:a16="http://schemas.microsoft.com/office/drawing/2014/main" id="{9DE762BE-3471-43E0-A111-452D65A8441A}"/>
              </a:ext>
            </a:extLst>
          </p:cNvPr>
          <p:cNvGraphicFramePr>
            <a:graphicFrameLocks noChangeAspect="1"/>
          </p:cNvGraphicFramePr>
          <p:nvPr/>
        </p:nvGraphicFramePr>
        <p:xfrm>
          <a:off x="4224339" y="3937001"/>
          <a:ext cx="935037" cy="525463"/>
        </p:xfrm>
        <a:graphic>
          <a:graphicData uri="http://schemas.openxmlformats.org/presentationml/2006/ole">
            <mc:AlternateContent xmlns:mc="http://schemas.openxmlformats.org/markup-compatibility/2006">
              <mc:Choice xmlns:v="urn:schemas-microsoft-com:vml" Requires="v">
                <p:oleObj spid="_x0000_s1058" name="Equation" r:id="rId7" imgW="406224" imgH="228501" progId="Equation.DSMT4">
                  <p:embed/>
                </p:oleObj>
              </mc:Choice>
              <mc:Fallback>
                <p:oleObj name="Equation" r:id="rId7" imgW="406224" imgH="228501" progId="Equation.DSMT4">
                  <p:embed/>
                  <p:pic>
                    <p:nvPicPr>
                      <p:cNvPr id="33828" name="Object 52">
                        <a:extLst>
                          <a:ext uri="{FF2B5EF4-FFF2-40B4-BE49-F238E27FC236}">
                            <a16:creationId xmlns:a16="http://schemas.microsoft.com/office/drawing/2014/main" id="{9DE762BE-3471-43E0-A111-452D65A844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339" y="3937001"/>
                        <a:ext cx="93503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9" name="Object 54">
            <a:extLst>
              <a:ext uri="{FF2B5EF4-FFF2-40B4-BE49-F238E27FC236}">
                <a16:creationId xmlns:a16="http://schemas.microsoft.com/office/drawing/2014/main" id="{2DAE1789-0E4F-4B5D-A4F6-92A3961D9CB0}"/>
              </a:ext>
            </a:extLst>
          </p:cNvPr>
          <p:cNvGraphicFramePr>
            <a:graphicFrameLocks noChangeAspect="1"/>
          </p:cNvGraphicFramePr>
          <p:nvPr/>
        </p:nvGraphicFramePr>
        <p:xfrm>
          <a:off x="4224339" y="4657726"/>
          <a:ext cx="1944687" cy="500063"/>
        </p:xfrm>
        <a:graphic>
          <a:graphicData uri="http://schemas.openxmlformats.org/presentationml/2006/ole">
            <mc:AlternateContent xmlns:mc="http://schemas.openxmlformats.org/markup-compatibility/2006">
              <mc:Choice xmlns:v="urn:schemas-microsoft-com:vml" Requires="v">
                <p:oleObj spid="_x0000_s1059" name="Equation" r:id="rId9" imgW="889000" imgH="228600" progId="Equation.DSMT4">
                  <p:embed/>
                </p:oleObj>
              </mc:Choice>
              <mc:Fallback>
                <p:oleObj name="Equation" r:id="rId9" imgW="889000" imgH="228600" progId="Equation.DSMT4">
                  <p:embed/>
                  <p:pic>
                    <p:nvPicPr>
                      <p:cNvPr id="33829" name="Object 54">
                        <a:extLst>
                          <a:ext uri="{FF2B5EF4-FFF2-40B4-BE49-F238E27FC236}">
                            <a16:creationId xmlns:a16="http://schemas.microsoft.com/office/drawing/2014/main" id="{2DAE1789-0E4F-4B5D-A4F6-92A3961D9C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9" y="4657726"/>
                        <a:ext cx="1944687"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30" name="Object 171">
            <a:extLst>
              <a:ext uri="{FF2B5EF4-FFF2-40B4-BE49-F238E27FC236}">
                <a16:creationId xmlns:a16="http://schemas.microsoft.com/office/drawing/2014/main" id="{BF94EDF3-564A-4D88-8FC7-3B375EF1925A}"/>
              </a:ext>
            </a:extLst>
          </p:cNvPr>
          <p:cNvGraphicFramePr>
            <a:graphicFrameLocks noChangeAspect="1"/>
          </p:cNvGraphicFramePr>
          <p:nvPr/>
        </p:nvGraphicFramePr>
        <p:xfrm>
          <a:off x="4224338" y="5516564"/>
          <a:ext cx="2159000" cy="466725"/>
        </p:xfrm>
        <a:graphic>
          <a:graphicData uri="http://schemas.openxmlformats.org/presentationml/2006/ole">
            <mc:AlternateContent xmlns:mc="http://schemas.openxmlformats.org/markup-compatibility/2006">
              <mc:Choice xmlns:v="urn:schemas-microsoft-com:vml" Requires="v">
                <p:oleObj spid="_x0000_s1060" name="Equation" r:id="rId11" imgW="1054100" imgH="228600" progId="Equation.DSMT4">
                  <p:embed/>
                </p:oleObj>
              </mc:Choice>
              <mc:Fallback>
                <p:oleObj name="Equation" r:id="rId11" imgW="1054100" imgH="228600" progId="Equation.DSMT4">
                  <p:embed/>
                  <p:pic>
                    <p:nvPicPr>
                      <p:cNvPr id="33830" name="Object 171">
                        <a:extLst>
                          <a:ext uri="{FF2B5EF4-FFF2-40B4-BE49-F238E27FC236}">
                            <a16:creationId xmlns:a16="http://schemas.microsoft.com/office/drawing/2014/main" id="{BF94EDF3-564A-4D88-8FC7-3B375EF1925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338" y="5516564"/>
                        <a:ext cx="21590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頁尾版面配置區 1">
            <a:extLst>
              <a:ext uri="{FF2B5EF4-FFF2-40B4-BE49-F238E27FC236}">
                <a16:creationId xmlns:a16="http://schemas.microsoft.com/office/drawing/2014/main" id="{5E30FFCF-8CE2-4002-A9F4-69E102AAD631}"/>
              </a:ext>
            </a:extLst>
          </p:cNvPr>
          <p:cNvSpPr>
            <a:spLocks noGrp="1"/>
          </p:cNvSpPr>
          <p:nvPr>
            <p:ph type="ftr" sz="quarter" idx="11"/>
          </p:nvPr>
        </p:nvSpPr>
        <p:spPr/>
        <p:txBody>
          <a:bodyPr/>
          <a:lstStyle/>
          <a:p>
            <a:pPr>
              <a:defRPr/>
            </a:pPr>
            <a:r>
              <a:rPr lang="zh-TW" altLang="en-US"/>
              <a:t>林鼎然  製作</a:t>
            </a:r>
            <a:endParaRPr lang="en-US" altLang="zh-TW"/>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EFBD0E8-84C9-40EA-B5B7-74511C569B1E}"/>
              </a:ext>
            </a:extLst>
          </p:cNvPr>
          <p:cNvSpPr/>
          <p:nvPr/>
        </p:nvSpPr>
        <p:spPr>
          <a:xfrm>
            <a:off x="268941" y="318137"/>
            <a:ext cx="6096000" cy="2062103"/>
          </a:xfrm>
          <a:prstGeom prst="rect">
            <a:avLst/>
          </a:prstGeom>
        </p:spPr>
        <p:txBody>
          <a:bodyPr>
            <a:spAutoFit/>
          </a:bodyPr>
          <a:lstStyle/>
          <a:p>
            <a:pPr lvl="1">
              <a:defRPr/>
            </a:pPr>
            <a:r>
              <a:rPr lang="en-US" altLang="zh-TW" sz="2800" dirty="0">
                <a:solidFill>
                  <a:srgbClr val="0070C0"/>
                </a:solidFill>
                <a:effectLst>
                  <a:outerShdw blurRad="38100" dist="38100" dir="2700000" algn="tl">
                    <a:srgbClr val="000000">
                      <a:alpha val="43137"/>
                    </a:srgbClr>
                  </a:outerShdw>
                </a:effectLst>
                <a:ea typeface="標楷體" panose="03000509000000000000" pitchFamily="65" charset="-120"/>
              </a:rPr>
              <a:t>plot(x, y, ‘</a:t>
            </a:r>
            <a:r>
              <a:rPr lang="en-US" altLang="zh-TW" sz="2800" dirty="0" err="1">
                <a:solidFill>
                  <a:srgbClr val="0070C0"/>
                </a:solidFill>
                <a:effectLst>
                  <a:outerShdw blurRad="38100" dist="38100" dir="2700000" algn="tl">
                    <a:srgbClr val="000000">
                      <a:alpha val="43137"/>
                    </a:srgbClr>
                  </a:outerShdw>
                </a:effectLst>
                <a:ea typeface="標楷體" panose="03000509000000000000" pitchFamily="65" charset="-120"/>
              </a:rPr>
              <a:t>k:diamond</a:t>
            </a:r>
            <a:r>
              <a:rPr lang="en-US" altLang="zh-TW" sz="2800" dirty="0">
                <a:solidFill>
                  <a:srgbClr val="0070C0"/>
                </a:solidFill>
                <a:effectLst>
                  <a:outerShdw blurRad="38100" dist="38100" dir="2700000" algn="tl">
                    <a:srgbClr val="000000">
                      <a:alpha val="43137"/>
                    </a:srgbClr>
                  </a:outerShdw>
                </a:effectLst>
                <a:ea typeface="標楷體" panose="03000509000000000000" pitchFamily="65" charset="-120"/>
              </a:rPr>
              <a:t>’)	</a:t>
            </a:r>
          </a:p>
          <a:p>
            <a:pPr lvl="2">
              <a:defRPr/>
            </a:pPr>
            <a:r>
              <a:rPr lang="en-US" altLang="zh-TW" sz="2500" dirty="0">
                <a:solidFill>
                  <a:srgbClr val="0070C0"/>
                </a:solidFill>
                <a:effectLst>
                  <a:outerShdw blurRad="38100" dist="38100" dir="2700000" algn="tl">
                    <a:srgbClr val="000000">
                      <a:alpha val="43137"/>
                    </a:srgbClr>
                  </a:outerShdw>
                </a:effectLst>
                <a:ea typeface="標楷體" panose="03000509000000000000" pitchFamily="65" charset="-120"/>
              </a:rPr>
              <a:t>%</a:t>
            </a:r>
            <a:r>
              <a:rPr lang="zh-TW" altLang="en-US" sz="2500" dirty="0">
                <a:solidFill>
                  <a:srgbClr val="0070C0"/>
                </a:solidFill>
                <a:effectLst>
                  <a:outerShdw blurRad="38100" dist="38100" dir="2700000" algn="tl">
                    <a:srgbClr val="000000">
                      <a:alpha val="43137"/>
                    </a:srgbClr>
                  </a:outerShdw>
                </a:effectLst>
                <a:ea typeface="標楷體" panose="03000509000000000000" pitchFamily="65" charset="-120"/>
              </a:rPr>
              <a:t>「</a:t>
            </a:r>
            <a:r>
              <a:rPr lang="en-US" altLang="zh-TW" sz="2500" dirty="0">
                <a:solidFill>
                  <a:srgbClr val="0070C0"/>
                </a:solidFill>
                <a:effectLst>
                  <a:outerShdw blurRad="38100" dist="38100" dir="2700000" algn="tl">
                    <a:srgbClr val="000000">
                      <a:alpha val="43137"/>
                    </a:srgbClr>
                  </a:outerShdw>
                </a:effectLst>
                <a:ea typeface="標楷體" panose="03000509000000000000" pitchFamily="65" charset="-120"/>
              </a:rPr>
              <a:t>k</a:t>
            </a:r>
            <a:r>
              <a:rPr lang="zh-TW" altLang="en-US" sz="2500" dirty="0">
                <a:solidFill>
                  <a:srgbClr val="0070C0"/>
                </a:solidFill>
                <a:effectLst>
                  <a:outerShdw blurRad="38100" dist="38100" dir="2700000" algn="tl">
                    <a:srgbClr val="000000">
                      <a:alpha val="43137"/>
                    </a:srgbClr>
                  </a:outerShdw>
                </a:effectLst>
                <a:ea typeface="標楷體" panose="03000509000000000000" pitchFamily="65" charset="-120"/>
              </a:rPr>
              <a:t>」代表黑色</a:t>
            </a:r>
            <a:endParaRPr lang="en-US" altLang="zh-TW" sz="2500" dirty="0">
              <a:solidFill>
                <a:srgbClr val="0070C0"/>
              </a:solidFill>
              <a:effectLst>
                <a:outerShdw blurRad="38100" dist="38100" dir="2700000" algn="tl">
                  <a:srgbClr val="000000">
                    <a:alpha val="43137"/>
                  </a:srgbClr>
                </a:outerShdw>
              </a:effectLst>
              <a:ea typeface="標楷體" panose="03000509000000000000" pitchFamily="65" charset="-120"/>
            </a:endParaRPr>
          </a:p>
          <a:p>
            <a:pPr lvl="2">
              <a:defRPr/>
            </a:pPr>
            <a:r>
              <a:rPr lang="en-US" altLang="zh-TW" sz="2500" dirty="0">
                <a:solidFill>
                  <a:srgbClr val="0070C0"/>
                </a:solidFill>
                <a:effectLst>
                  <a:outerShdw blurRad="38100" dist="38100" dir="2700000" algn="tl">
                    <a:srgbClr val="000000">
                      <a:alpha val="43137"/>
                    </a:srgbClr>
                  </a:outerShdw>
                </a:effectLst>
                <a:ea typeface="標楷體" panose="03000509000000000000" pitchFamily="65" charset="-120"/>
              </a:rPr>
              <a:t>%</a:t>
            </a:r>
            <a:r>
              <a:rPr lang="zh-TW" altLang="en-US" sz="2500" dirty="0">
                <a:solidFill>
                  <a:srgbClr val="0070C0"/>
                </a:solidFill>
                <a:effectLst>
                  <a:outerShdw blurRad="38100" dist="38100" dir="2700000" algn="tl">
                    <a:srgbClr val="000000">
                      <a:alpha val="43137"/>
                    </a:srgbClr>
                  </a:outerShdw>
                </a:effectLst>
                <a:ea typeface="標楷體" panose="03000509000000000000" pitchFamily="65" charset="-120"/>
              </a:rPr>
              <a:t>「：」代表點線</a:t>
            </a:r>
            <a:endParaRPr lang="en-US" altLang="zh-TW" sz="2500" dirty="0">
              <a:solidFill>
                <a:srgbClr val="0070C0"/>
              </a:solidFill>
              <a:effectLst>
                <a:outerShdw blurRad="38100" dist="38100" dir="2700000" algn="tl">
                  <a:srgbClr val="000000">
                    <a:alpha val="43137"/>
                  </a:srgbClr>
                </a:outerShdw>
              </a:effectLst>
              <a:ea typeface="標楷體" panose="03000509000000000000" pitchFamily="65" charset="-120"/>
            </a:endParaRPr>
          </a:p>
          <a:p>
            <a:pPr lvl="2">
              <a:defRPr/>
            </a:pPr>
            <a:r>
              <a:rPr lang="en-US" altLang="zh-TW" sz="2500" dirty="0">
                <a:solidFill>
                  <a:srgbClr val="0070C0"/>
                </a:solidFill>
                <a:effectLst>
                  <a:outerShdw blurRad="38100" dist="38100" dir="2700000" algn="tl">
                    <a:srgbClr val="000000">
                      <a:alpha val="43137"/>
                    </a:srgbClr>
                  </a:outerShdw>
                </a:effectLst>
                <a:ea typeface="標楷體" panose="03000509000000000000" pitchFamily="65" charset="-120"/>
              </a:rPr>
              <a:t>%</a:t>
            </a:r>
            <a:r>
              <a:rPr lang="zh-TW" altLang="en-US" sz="2500" dirty="0">
                <a:solidFill>
                  <a:srgbClr val="0070C0"/>
                </a:solidFill>
                <a:effectLst>
                  <a:outerShdw blurRad="38100" dist="38100" dir="2700000" algn="tl">
                    <a:srgbClr val="000000">
                      <a:alpha val="43137"/>
                    </a:srgbClr>
                  </a:outerShdw>
                </a:effectLst>
                <a:ea typeface="標楷體" panose="03000509000000000000" pitchFamily="65" charset="-120"/>
              </a:rPr>
              <a:t>「</a:t>
            </a:r>
            <a:r>
              <a:rPr lang="en-US" altLang="zh-TW" sz="2500" dirty="0">
                <a:solidFill>
                  <a:srgbClr val="0070C0"/>
                </a:solidFill>
                <a:effectLst>
                  <a:outerShdw blurRad="38100" dist="38100" dir="2700000" algn="tl">
                    <a:srgbClr val="000000">
                      <a:alpha val="43137"/>
                    </a:srgbClr>
                  </a:outerShdw>
                </a:effectLst>
                <a:ea typeface="標楷體" panose="03000509000000000000" pitchFamily="65" charset="-120"/>
              </a:rPr>
              <a:t>diamond </a:t>
            </a:r>
            <a:r>
              <a:rPr lang="zh-TW" altLang="en-US" sz="2500" dirty="0">
                <a:solidFill>
                  <a:srgbClr val="0070C0"/>
                </a:solidFill>
                <a:effectLst>
                  <a:outerShdw blurRad="38100" dist="38100" dir="2700000" algn="tl">
                    <a:srgbClr val="000000">
                      <a:alpha val="43137"/>
                    </a:srgbClr>
                  </a:outerShdw>
                </a:effectLst>
                <a:ea typeface="標楷體" panose="03000509000000000000" pitchFamily="65" charset="-120"/>
              </a:rPr>
              <a:t>」則指定菱形為曲線的線標</a:t>
            </a:r>
          </a:p>
        </p:txBody>
      </p:sp>
      <p:sp>
        <p:nvSpPr>
          <p:cNvPr id="5" name="矩形 4">
            <a:extLst>
              <a:ext uri="{FF2B5EF4-FFF2-40B4-BE49-F238E27FC236}">
                <a16:creationId xmlns:a16="http://schemas.microsoft.com/office/drawing/2014/main" id="{3575F333-8AD1-4A8C-AC5B-31667BE16373}"/>
              </a:ext>
            </a:extLst>
          </p:cNvPr>
          <p:cNvSpPr/>
          <p:nvPr/>
        </p:nvSpPr>
        <p:spPr>
          <a:xfrm>
            <a:off x="458321" y="2316553"/>
            <a:ext cx="6096000" cy="1754326"/>
          </a:xfrm>
          <a:prstGeom prst="rect">
            <a:avLst/>
          </a:prstGeom>
        </p:spPr>
        <p:txBody>
          <a:bodyPr>
            <a:spAutoFit/>
          </a:bodyPr>
          <a:lstStyle/>
          <a:p>
            <a:pPr>
              <a:defRPr/>
            </a:pPr>
            <a:r>
              <a:rPr lang="en-US" altLang="zh-TW" dirty="0"/>
              <a:t>clear;</a:t>
            </a:r>
          </a:p>
          <a:p>
            <a:pPr>
              <a:defRPr/>
            </a:pPr>
            <a:r>
              <a:rPr lang="en-US" altLang="zh-TW" dirty="0"/>
              <a:t>figure;</a:t>
            </a:r>
          </a:p>
          <a:p>
            <a:pPr>
              <a:defRPr/>
            </a:pPr>
            <a:r>
              <a:rPr lang="en-US" altLang="zh-TW" dirty="0"/>
              <a:t>plot(sin(pi*[0:0.1:10]), '</a:t>
            </a:r>
            <a:r>
              <a:rPr lang="en-US" altLang="zh-TW" dirty="0" err="1">
                <a:solidFill>
                  <a:srgbClr val="0070C0"/>
                </a:solidFill>
                <a:effectLst>
                  <a:outerShdw blurRad="38100" dist="38100" dir="2700000" algn="tl">
                    <a:srgbClr val="000000">
                      <a:alpha val="43137"/>
                    </a:srgbClr>
                  </a:outerShdw>
                </a:effectLst>
                <a:ea typeface="標楷體" panose="03000509000000000000" pitchFamily="65" charset="-120"/>
              </a:rPr>
              <a:t>k:diamond</a:t>
            </a:r>
            <a:r>
              <a:rPr lang="en-US" altLang="zh-TW" dirty="0">
                <a:solidFill>
                  <a:srgbClr val="0070C0"/>
                </a:solidFill>
                <a:effectLst>
                  <a:outerShdw blurRad="38100" dist="38100" dir="2700000" algn="tl">
                    <a:srgbClr val="000000">
                      <a:alpha val="43137"/>
                    </a:srgbClr>
                  </a:outerShdw>
                </a:effectLst>
                <a:ea typeface="標楷體" panose="03000509000000000000" pitchFamily="65" charset="-120"/>
              </a:rPr>
              <a:t>'</a:t>
            </a:r>
            <a:r>
              <a:rPr lang="en-US" altLang="zh-TW" dirty="0"/>
              <a:t>); hold on</a:t>
            </a:r>
          </a:p>
          <a:p>
            <a:pPr>
              <a:defRPr/>
            </a:pPr>
            <a:r>
              <a:rPr lang="en-US" altLang="zh-TW" dirty="0"/>
              <a:t>plot(cos(pi*[0:0.1:10]), '</a:t>
            </a:r>
            <a:r>
              <a:rPr lang="en-US" altLang="zh-TW" dirty="0">
                <a:solidFill>
                  <a:srgbClr val="0070C0"/>
                </a:solidFill>
                <a:effectLst>
                  <a:outerShdw blurRad="38100" dist="38100" dir="2700000" algn="tl">
                    <a:srgbClr val="000000">
                      <a:alpha val="43137"/>
                    </a:srgbClr>
                  </a:outerShdw>
                </a:effectLst>
                <a:ea typeface="標楷體" panose="03000509000000000000" pitchFamily="65" charset="-120"/>
              </a:rPr>
              <a:t>r-square'</a:t>
            </a:r>
            <a:r>
              <a:rPr lang="en-US" altLang="zh-TW" dirty="0"/>
              <a:t>); hold off</a:t>
            </a:r>
          </a:p>
          <a:p>
            <a:pPr>
              <a:defRPr/>
            </a:pPr>
            <a:r>
              <a:rPr lang="en-US" altLang="zh-TW" dirty="0">
                <a:solidFill>
                  <a:srgbClr val="FF0000"/>
                </a:solidFill>
                <a:latin typeface="Tahoma" pitchFamily="34" charset="0"/>
                <a:ea typeface="標楷體" pitchFamily="65" charset="-120"/>
              </a:rPr>
              <a:t>legend(</a:t>
            </a:r>
            <a:r>
              <a:rPr lang="en-US" altLang="zh-TW" dirty="0"/>
              <a:t>'</a:t>
            </a:r>
            <a:r>
              <a:rPr lang="zh-TW" altLang="en-US" dirty="0"/>
              <a:t>第一個訊號</a:t>
            </a:r>
            <a:r>
              <a:rPr lang="en-US" altLang="zh-TW" dirty="0"/>
              <a:t>sin', '</a:t>
            </a:r>
            <a:r>
              <a:rPr lang="zh-TW" altLang="en-US" dirty="0"/>
              <a:t>第二個訊號</a:t>
            </a:r>
            <a:r>
              <a:rPr lang="en-US" altLang="zh-TW" dirty="0" err="1"/>
              <a:t>cos’</a:t>
            </a:r>
            <a:r>
              <a:rPr lang="en-US" altLang="zh-TW" dirty="0">
                <a:solidFill>
                  <a:srgbClr val="FF0000"/>
                </a:solidFill>
                <a:latin typeface="Tahoma" pitchFamily="34" charset="0"/>
                <a:ea typeface="標楷體" pitchFamily="65" charset="-120"/>
              </a:rPr>
              <a:t>); </a:t>
            </a:r>
          </a:p>
          <a:p>
            <a:pPr>
              <a:defRPr/>
            </a:pPr>
            <a:r>
              <a:rPr lang="en-US" altLang="zh-TW" dirty="0">
                <a:solidFill>
                  <a:srgbClr val="FF0000"/>
                </a:solidFill>
                <a:latin typeface="Tahoma" pitchFamily="34" charset="0"/>
                <a:ea typeface="標楷體" pitchFamily="65" charset="-120"/>
              </a:rPr>
              <a:t>%</a:t>
            </a:r>
            <a:r>
              <a:rPr lang="zh-TW" altLang="en-US" dirty="0">
                <a:solidFill>
                  <a:srgbClr val="FF0000"/>
                </a:solidFill>
                <a:latin typeface="Tahoma" pitchFamily="34" charset="0"/>
                <a:ea typeface="標楷體" pitchFamily="65" charset="-120"/>
              </a:rPr>
              <a:t>描述不同訊號的文字</a:t>
            </a:r>
            <a:endParaRPr lang="en-US" altLang="zh-TW" dirty="0">
              <a:solidFill>
                <a:srgbClr val="FF0000"/>
              </a:solidFill>
            </a:endParaRPr>
          </a:p>
        </p:txBody>
      </p:sp>
      <p:graphicFrame>
        <p:nvGraphicFramePr>
          <p:cNvPr id="6" name="Group 437">
            <a:extLst>
              <a:ext uri="{FF2B5EF4-FFF2-40B4-BE49-F238E27FC236}">
                <a16:creationId xmlns:a16="http://schemas.microsoft.com/office/drawing/2014/main" id="{E542769C-4E58-4313-95A0-C5981BBAD08F}"/>
              </a:ext>
            </a:extLst>
          </p:cNvPr>
          <p:cNvGraphicFramePr>
            <a:graphicFrameLocks noGrp="1"/>
          </p:cNvGraphicFramePr>
          <p:nvPr>
            <p:extLst>
              <p:ext uri="{D42A27DB-BD31-4B8C-83A1-F6EECF244321}">
                <p14:modId xmlns:p14="http://schemas.microsoft.com/office/powerpoint/2010/main" val="4265725762"/>
              </p:ext>
            </p:extLst>
          </p:nvPr>
        </p:nvGraphicFramePr>
        <p:xfrm>
          <a:off x="7122459" y="131190"/>
          <a:ext cx="4325470" cy="2737668"/>
        </p:xfrm>
        <a:graphic>
          <a:graphicData uri="http://schemas.openxmlformats.org/drawingml/2006/table">
            <a:tbl>
              <a:tblPr/>
              <a:tblGrid>
                <a:gridCol w="1911631">
                  <a:extLst>
                    <a:ext uri="{9D8B030D-6E8A-4147-A177-3AD203B41FA5}">
                      <a16:colId xmlns:a16="http://schemas.microsoft.com/office/drawing/2014/main" val="20000"/>
                    </a:ext>
                  </a:extLst>
                </a:gridCol>
                <a:gridCol w="1539025">
                  <a:extLst>
                    <a:ext uri="{9D8B030D-6E8A-4147-A177-3AD203B41FA5}">
                      <a16:colId xmlns:a16="http://schemas.microsoft.com/office/drawing/2014/main" val="20001"/>
                    </a:ext>
                  </a:extLst>
                </a:gridCol>
                <a:gridCol w="874814">
                  <a:extLst>
                    <a:ext uri="{9D8B030D-6E8A-4147-A177-3AD203B41FA5}">
                      <a16:colId xmlns:a16="http://schemas.microsoft.com/office/drawing/2014/main" val="20002"/>
                    </a:ext>
                  </a:extLst>
                </a:gridCol>
              </a:tblGrid>
              <a:tr h="3080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dirty="0">
                          <a:ln>
                            <a:noFill/>
                          </a:ln>
                          <a:solidFill>
                            <a:schemeClr val="tx1"/>
                          </a:solidFill>
                          <a:effectLst/>
                          <a:latin typeface="Tahoma" pitchFamily="34" charset="0"/>
                          <a:ea typeface="標楷體" pitchFamily="65" charset="-120"/>
                        </a:rPr>
                        <a:t>Plot</a:t>
                      </a:r>
                      <a:r>
                        <a:rPr kumimoji="1" lang="zh-TW" altLang="en-US" sz="1200" b="0" i="0" u="none" strike="noStrike" cap="none" normalizeH="0" baseline="0" dirty="0">
                          <a:ln>
                            <a:noFill/>
                          </a:ln>
                          <a:solidFill>
                            <a:schemeClr val="tx1"/>
                          </a:solidFill>
                          <a:effectLst/>
                          <a:latin typeface="Tahoma" pitchFamily="34" charset="0"/>
                          <a:ea typeface="標楷體" pitchFamily="65" charset="-120"/>
                        </a:rPr>
                        <a:t>指令的曲線顏色字串</a:t>
                      </a:r>
                    </a:p>
                  </a:txBody>
                  <a:tcPr marT="45686" marB="45686"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dirty="0">
                          <a:ln>
                            <a:noFill/>
                          </a:ln>
                          <a:solidFill>
                            <a:schemeClr val="tx1"/>
                          </a:solidFill>
                          <a:effectLst/>
                          <a:latin typeface="Tahoma" pitchFamily="34" charset="0"/>
                          <a:ea typeface="標楷體" pitchFamily="65" charset="-120"/>
                        </a:rPr>
                        <a:t>曲線顏色</a:t>
                      </a:r>
                    </a:p>
                  </a:txBody>
                  <a:tcPr marT="45686" marB="45686"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TW" altLang="en-US" sz="1200" b="0" i="0" u="none" strike="noStrike" cap="none" normalizeH="0" baseline="0" dirty="0">
                        <a:ln>
                          <a:noFill/>
                        </a:ln>
                        <a:solidFill>
                          <a:schemeClr val="tx1"/>
                        </a:solidFill>
                        <a:effectLst/>
                        <a:latin typeface="Tahoma" pitchFamily="34" charset="0"/>
                        <a:ea typeface="標楷體" pitchFamily="65" charset="-120"/>
                      </a:endParaRPr>
                    </a:p>
                  </a:txBody>
                  <a:tcPr marT="45686" marB="45686"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64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b</a:t>
                      </a:r>
                    </a:p>
                  </a:txBody>
                  <a:tcPr marT="45686" marB="45686"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藍色</a:t>
                      </a:r>
                      <a:r>
                        <a:rPr kumimoji="1" lang="en-US" altLang="zh-TW" sz="1200" b="0" i="0" u="none" strike="noStrike" cap="none" normalizeH="0" baseline="0">
                          <a:ln>
                            <a:noFill/>
                          </a:ln>
                          <a:solidFill>
                            <a:schemeClr val="tx1"/>
                          </a:solidFill>
                          <a:effectLst/>
                          <a:latin typeface="Tahoma" pitchFamily="34" charset="0"/>
                          <a:ea typeface="標楷體" pitchFamily="65" charset="-120"/>
                        </a:rPr>
                        <a:t>(Blue)</a:t>
                      </a:r>
                    </a:p>
                  </a:txBody>
                  <a:tcPr marT="45686" marB="45686"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TW" sz="1200" b="0" i="0" u="none" strike="noStrike" cap="none" normalizeH="0" baseline="0" dirty="0">
                        <a:ln>
                          <a:noFill/>
                        </a:ln>
                        <a:solidFill>
                          <a:schemeClr val="tx1"/>
                        </a:solidFill>
                        <a:effectLst/>
                        <a:latin typeface="Tahoma" pitchFamily="34" charset="0"/>
                        <a:ea typeface="標楷體" pitchFamily="65" charset="-120"/>
                      </a:endParaRPr>
                    </a:p>
                  </a:txBody>
                  <a:tcPr marT="45686" marB="45686"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3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c</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dirty="0">
                          <a:ln>
                            <a:noFill/>
                          </a:ln>
                          <a:solidFill>
                            <a:schemeClr val="tx1"/>
                          </a:solidFill>
                          <a:effectLst/>
                          <a:latin typeface="Tahoma" pitchFamily="34" charset="0"/>
                          <a:ea typeface="標楷體" pitchFamily="65" charset="-120"/>
                        </a:rPr>
                        <a:t>青藍色</a:t>
                      </a:r>
                      <a:r>
                        <a:rPr kumimoji="1" lang="en-US" altLang="zh-TW" sz="1200" b="0" i="0" u="none" strike="noStrike" cap="none" normalizeH="0" baseline="0" dirty="0">
                          <a:ln>
                            <a:noFill/>
                          </a:ln>
                          <a:solidFill>
                            <a:schemeClr val="tx1"/>
                          </a:solidFill>
                          <a:effectLst/>
                          <a:latin typeface="Tahoma" pitchFamily="34" charset="0"/>
                          <a:ea typeface="標楷體" pitchFamily="65" charset="-120"/>
                        </a:rPr>
                        <a:t>(Cyan)</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TW" sz="1200" b="0" i="0" u="none" strike="noStrike" cap="none" normalizeH="0" baseline="0" dirty="0">
                        <a:ln>
                          <a:noFill/>
                        </a:ln>
                        <a:solidFill>
                          <a:schemeClr val="tx1"/>
                        </a:solidFill>
                        <a:effectLst/>
                        <a:latin typeface="Tahoma" pitchFamily="34" charset="0"/>
                        <a:ea typeface="標楷體" pitchFamily="65" charset="-120"/>
                      </a:endParaRP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4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g</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綠色</a:t>
                      </a:r>
                      <a:r>
                        <a:rPr kumimoji="1" lang="en-US" altLang="zh-TW" sz="1200" b="0" i="0" u="none" strike="noStrike" cap="none" normalizeH="0" baseline="0">
                          <a:ln>
                            <a:noFill/>
                          </a:ln>
                          <a:solidFill>
                            <a:schemeClr val="tx1"/>
                          </a:solidFill>
                          <a:effectLst/>
                          <a:latin typeface="Tahoma" pitchFamily="34" charset="0"/>
                          <a:ea typeface="標楷體" pitchFamily="65" charset="-120"/>
                        </a:rPr>
                        <a:t>(Green)</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TW" sz="1200" b="0" i="0" u="none" strike="noStrike" cap="none" normalizeH="0" baseline="0" dirty="0">
                        <a:ln>
                          <a:noFill/>
                        </a:ln>
                        <a:solidFill>
                          <a:schemeClr val="tx1"/>
                        </a:solidFill>
                        <a:effectLst/>
                        <a:latin typeface="Tahoma" pitchFamily="34" charset="0"/>
                        <a:ea typeface="標楷體" pitchFamily="65" charset="-120"/>
                      </a:endParaRP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64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k</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黑色</a:t>
                      </a:r>
                      <a:r>
                        <a:rPr kumimoji="1" lang="en-US" altLang="zh-TW" sz="1200" b="0" i="0" u="none" strike="noStrike" cap="none" normalizeH="0" baseline="0">
                          <a:ln>
                            <a:noFill/>
                          </a:ln>
                          <a:solidFill>
                            <a:schemeClr val="tx1"/>
                          </a:solidFill>
                          <a:effectLst/>
                          <a:latin typeface="Tahoma" pitchFamily="34" charset="0"/>
                          <a:ea typeface="標楷體" pitchFamily="65" charset="-120"/>
                        </a:rPr>
                        <a:t>(Black)</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TW" sz="1200" b="0" i="0" u="none" strike="noStrike" cap="none" normalizeH="0" baseline="0" dirty="0">
                        <a:ln>
                          <a:noFill/>
                        </a:ln>
                        <a:solidFill>
                          <a:schemeClr val="tx1"/>
                        </a:solidFill>
                        <a:effectLst/>
                        <a:latin typeface="Tahoma" pitchFamily="34" charset="0"/>
                        <a:ea typeface="標楷體" pitchFamily="65" charset="-120"/>
                      </a:endParaRP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3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dirty="0">
                          <a:ln>
                            <a:noFill/>
                          </a:ln>
                          <a:solidFill>
                            <a:schemeClr val="tx1"/>
                          </a:solidFill>
                          <a:effectLst/>
                          <a:latin typeface="Tahoma" pitchFamily="34" charset="0"/>
                          <a:ea typeface="標楷體" pitchFamily="65" charset="-120"/>
                        </a:rPr>
                        <a:t>m</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dirty="0">
                          <a:ln>
                            <a:noFill/>
                          </a:ln>
                          <a:solidFill>
                            <a:schemeClr val="tx1"/>
                          </a:solidFill>
                          <a:effectLst/>
                          <a:latin typeface="Tahoma" pitchFamily="34" charset="0"/>
                          <a:ea typeface="標楷體" pitchFamily="65" charset="-120"/>
                        </a:rPr>
                        <a:t>洋紅色</a:t>
                      </a:r>
                      <a:r>
                        <a:rPr kumimoji="1" lang="en-US" altLang="zh-TW" sz="1200" b="0" i="0" u="none" strike="noStrike" cap="none" normalizeH="0" baseline="0" dirty="0">
                          <a:ln>
                            <a:noFill/>
                          </a:ln>
                          <a:solidFill>
                            <a:schemeClr val="tx1"/>
                          </a:solidFill>
                          <a:effectLst/>
                          <a:latin typeface="Tahoma" pitchFamily="34" charset="0"/>
                          <a:ea typeface="標楷體" pitchFamily="65" charset="-120"/>
                        </a:rPr>
                        <a:t>(Magenta)</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TW" sz="1200" b="0" i="0" u="none" strike="noStrike" cap="none" normalizeH="0" baseline="0" dirty="0">
                        <a:ln>
                          <a:noFill/>
                        </a:ln>
                        <a:solidFill>
                          <a:schemeClr val="tx1"/>
                        </a:solidFill>
                        <a:effectLst/>
                        <a:latin typeface="Tahoma" pitchFamily="34" charset="0"/>
                        <a:ea typeface="標楷體" pitchFamily="65" charset="-120"/>
                      </a:endParaRP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64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r</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紅色</a:t>
                      </a:r>
                      <a:r>
                        <a:rPr kumimoji="1" lang="en-US" altLang="zh-TW" sz="1200" b="0" i="0" u="none" strike="noStrike" cap="none" normalizeH="0" baseline="0">
                          <a:ln>
                            <a:noFill/>
                          </a:ln>
                          <a:solidFill>
                            <a:schemeClr val="tx1"/>
                          </a:solidFill>
                          <a:effectLst/>
                          <a:latin typeface="Tahoma" pitchFamily="34" charset="0"/>
                          <a:ea typeface="標楷體" pitchFamily="65" charset="-120"/>
                        </a:rPr>
                        <a:t>(Red)</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TW" sz="1200" b="0" i="0" u="none" strike="noStrike" cap="none" normalizeH="0" baseline="0" dirty="0">
                        <a:ln>
                          <a:noFill/>
                        </a:ln>
                        <a:solidFill>
                          <a:schemeClr val="tx1"/>
                        </a:solidFill>
                        <a:effectLst/>
                        <a:latin typeface="Tahoma" pitchFamily="34" charset="0"/>
                        <a:ea typeface="標楷體" pitchFamily="65" charset="-120"/>
                      </a:endParaRP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64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w</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白色</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TW" sz="1200" b="0" i="0" u="none" strike="noStrike" cap="none" normalizeH="0" baseline="0" dirty="0">
                        <a:ln>
                          <a:noFill/>
                        </a:ln>
                        <a:solidFill>
                          <a:schemeClr val="tx1"/>
                        </a:solidFill>
                        <a:effectLst/>
                        <a:latin typeface="Tahoma" pitchFamily="34" charset="0"/>
                        <a:ea typeface="標楷體" pitchFamily="65" charset="-120"/>
                      </a:endParaRPr>
                    </a:p>
                  </a:txBody>
                  <a:tcPr marT="45686" marB="45686"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64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dirty="0">
                          <a:ln>
                            <a:noFill/>
                          </a:ln>
                          <a:solidFill>
                            <a:schemeClr val="tx1"/>
                          </a:solidFill>
                          <a:effectLst/>
                          <a:latin typeface="Tahoma" pitchFamily="34" charset="0"/>
                          <a:ea typeface="標楷體" pitchFamily="65" charset="-120"/>
                        </a:rPr>
                        <a:t>y</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黃色</a:t>
                      </a:r>
                      <a:r>
                        <a:rPr kumimoji="1" lang="en-US" altLang="zh-TW" sz="1200" b="0" i="0" u="none" strike="noStrike" cap="none" normalizeH="0" baseline="0">
                          <a:ln>
                            <a:noFill/>
                          </a:ln>
                          <a:solidFill>
                            <a:schemeClr val="tx1"/>
                          </a:solidFill>
                          <a:effectLst/>
                          <a:latin typeface="Tahoma" pitchFamily="34" charset="0"/>
                          <a:ea typeface="標楷體" pitchFamily="65" charset="-120"/>
                        </a:rPr>
                        <a:t>(Yellow)</a:t>
                      </a:r>
                    </a:p>
                  </a:txBody>
                  <a:tcPr marT="45686" marB="45686"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TW" sz="1200" b="0" i="0" u="none" strike="noStrike" cap="none" normalizeH="0" baseline="0" dirty="0">
                        <a:ln>
                          <a:noFill/>
                        </a:ln>
                        <a:solidFill>
                          <a:schemeClr val="tx1"/>
                        </a:solidFill>
                        <a:effectLst/>
                        <a:latin typeface="Tahoma" pitchFamily="34" charset="0"/>
                        <a:ea typeface="標楷體" pitchFamily="65" charset="-120"/>
                      </a:endParaRPr>
                    </a:p>
                  </a:txBody>
                  <a:tcPr marT="45686" marB="45686"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 name="Group 83">
            <a:extLst>
              <a:ext uri="{FF2B5EF4-FFF2-40B4-BE49-F238E27FC236}">
                <a16:creationId xmlns:a16="http://schemas.microsoft.com/office/drawing/2014/main" id="{621FF5B3-CDAB-4818-889E-98C067025B96}"/>
              </a:ext>
            </a:extLst>
          </p:cNvPr>
          <p:cNvGraphicFramePr>
            <a:graphicFrameLocks noGrp="1"/>
          </p:cNvGraphicFramePr>
          <p:nvPr>
            <p:extLst>
              <p:ext uri="{D42A27DB-BD31-4B8C-83A1-F6EECF244321}">
                <p14:modId xmlns:p14="http://schemas.microsoft.com/office/powerpoint/2010/main" val="2638586364"/>
              </p:ext>
            </p:extLst>
          </p:nvPr>
        </p:nvGraphicFramePr>
        <p:xfrm>
          <a:off x="8276666" y="3070412"/>
          <a:ext cx="3189193" cy="2590800"/>
        </p:xfrm>
        <a:graphic>
          <a:graphicData uri="http://schemas.openxmlformats.org/drawingml/2006/table">
            <a:tbl>
              <a:tblPr/>
              <a:tblGrid>
                <a:gridCol w="1714191">
                  <a:extLst>
                    <a:ext uri="{9D8B030D-6E8A-4147-A177-3AD203B41FA5}">
                      <a16:colId xmlns:a16="http://schemas.microsoft.com/office/drawing/2014/main" val="20000"/>
                    </a:ext>
                  </a:extLst>
                </a:gridCol>
                <a:gridCol w="1475002">
                  <a:extLst>
                    <a:ext uri="{9D8B030D-6E8A-4147-A177-3AD203B41FA5}">
                      <a16:colId xmlns:a16="http://schemas.microsoft.com/office/drawing/2014/main" val="20001"/>
                    </a:ext>
                  </a:extLst>
                </a:gridCol>
              </a:tblGrid>
              <a:tr h="562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000" b="0" i="0" u="none" strike="noStrike" cap="none" normalizeH="0" baseline="0">
                          <a:ln>
                            <a:noFill/>
                          </a:ln>
                          <a:solidFill>
                            <a:schemeClr val="tx1"/>
                          </a:solidFill>
                          <a:effectLst/>
                          <a:latin typeface="Tahoma" pitchFamily="34" charset="0"/>
                          <a:ea typeface="標楷體" pitchFamily="65" charset="-120"/>
                        </a:rPr>
                        <a:t>plot </a:t>
                      </a:r>
                      <a:r>
                        <a:rPr kumimoji="1" lang="zh-TW" altLang="en-US" sz="2000" b="0" i="0" u="none" strike="noStrike" cap="none" normalizeH="0" baseline="0">
                          <a:ln>
                            <a:noFill/>
                          </a:ln>
                          <a:solidFill>
                            <a:schemeClr val="tx1"/>
                          </a:solidFill>
                          <a:effectLst/>
                          <a:latin typeface="Tahoma" pitchFamily="34" charset="0"/>
                          <a:ea typeface="標楷體" pitchFamily="65" charset="-120"/>
                        </a:rPr>
                        <a:t>指令的曲線樣式字串 </a:t>
                      </a:r>
                    </a:p>
                  </a:txBody>
                  <a:tcP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2000" b="0" i="0" u="none" strike="noStrike" cap="none" normalizeH="0" baseline="0" dirty="0">
                          <a:ln>
                            <a:noFill/>
                          </a:ln>
                          <a:solidFill>
                            <a:schemeClr val="tx1"/>
                          </a:solidFill>
                          <a:effectLst/>
                          <a:latin typeface="Tahoma" pitchFamily="34" charset="0"/>
                          <a:ea typeface="標楷體" pitchFamily="65" charset="-120"/>
                        </a:rPr>
                        <a:t>曲線樣式 </a:t>
                      </a:r>
                    </a:p>
                  </a:txBody>
                  <a:tcP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7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000" b="0" i="0" u="none" strike="noStrike" cap="none" normalizeH="0" baseline="0" dirty="0">
                          <a:ln>
                            <a:noFill/>
                          </a:ln>
                          <a:solidFill>
                            <a:schemeClr val="tx1"/>
                          </a:solidFill>
                          <a:effectLst/>
                          <a:latin typeface="Tahoma" pitchFamily="34" charset="0"/>
                          <a:ea typeface="標楷體" pitchFamily="65" charset="-120"/>
                        </a:rPr>
                        <a:t>-</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2000" b="0" i="0" u="none" strike="noStrike" cap="none" normalizeH="0" baseline="0">
                          <a:ln>
                            <a:noFill/>
                          </a:ln>
                          <a:solidFill>
                            <a:schemeClr val="tx1"/>
                          </a:solidFill>
                          <a:effectLst/>
                          <a:latin typeface="Tahoma" pitchFamily="34" charset="0"/>
                          <a:ea typeface="標楷體" pitchFamily="65" charset="-120"/>
                        </a:rPr>
                        <a:t>實線</a:t>
                      </a:r>
                      <a:r>
                        <a:rPr kumimoji="1" lang="en-US" altLang="zh-TW" sz="2000" b="0" i="0" u="none" strike="noStrike" cap="none" normalizeH="0" baseline="0">
                          <a:ln>
                            <a:noFill/>
                          </a:ln>
                          <a:solidFill>
                            <a:schemeClr val="tx1"/>
                          </a:solidFill>
                          <a:effectLst/>
                          <a:latin typeface="Tahoma" pitchFamily="34" charset="0"/>
                          <a:ea typeface="標楷體" pitchFamily="65" charset="-120"/>
                        </a:rPr>
                        <a:t>(</a:t>
                      </a:r>
                      <a:r>
                        <a:rPr kumimoji="1" lang="zh-TW" altLang="en-US" sz="2000" b="0" i="0" u="none" strike="noStrike" cap="none" normalizeH="0" baseline="0">
                          <a:ln>
                            <a:noFill/>
                          </a:ln>
                          <a:solidFill>
                            <a:schemeClr val="tx1"/>
                          </a:solidFill>
                          <a:effectLst/>
                          <a:latin typeface="Tahoma" pitchFamily="34" charset="0"/>
                          <a:ea typeface="標楷體" pitchFamily="65" charset="-120"/>
                        </a:rPr>
                        <a:t>預設值</a:t>
                      </a:r>
                      <a:r>
                        <a:rPr kumimoji="1" lang="en-US" altLang="zh-TW" sz="2000" b="0" i="0" u="none" strike="noStrike" cap="none" normalizeH="0" baseline="0">
                          <a:ln>
                            <a:noFill/>
                          </a:ln>
                          <a:solidFill>
                            <a:schemeClr val="tx1"/>
                          </a:solidFill>
                          <a:effectLst/>
                          <a:latin typeface="Tahoma" pitchFamily="34" charset="0"/>
                          <a:ea typeface="標楷體" pitchFamily="65" charset="-120"/>
                        </a:rPr>
                        <a:t>) </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7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000" b="0" i="0" u="none" strike="noStrike" cap="none" normalizeH="0" baseline="0">
                          <a:ln>
                            <a:noFill/>
                          </a:ln>
                          <a:solidFill>
                            <a:schemeClr val="tx1"/>
                          </a:solidFill>
                          <a:effectLst/>
                          <a:latin typeface="Tahoma" pitchFamily="34" charset="0"/>
                          <a:ea typeface="標楷體" pitchFamily="65" charset="-120"/>
                        </a:rPr>
                        <a:t>--</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2000" b="0" i="0" u="none" strike="noStrike" cap="none" normalizeH="0" baseline="0">
                          <a:ln>
                            <a:noFill/>
                          </a:ln>
                          <a:solidFill>
                            <a:schemeClr val="tx1"/>
                          </a:solidFill>
                          <a:effectLst/>
                          <a:latin typeface="Tahoma" pitchFamily="34" charset="0"/>
                          <a:ea typeface="標楷體" pitchFamily="65" charset="-120"/>
                        </a:rPr>
                        <a:t>虛線 </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7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2000" b="0" i="0" u="none" strike="noStrike" cap="none" normalizeH="0" baseline="0">
                          <a:ln>
                            <a:noFill/>
                          </a:ln>
                          <a:solidFill>
                            <a:schemeClr val="tx1"/>
                          </a:solidFill>
                          <a:effectLst/>
                          <a:latin typeface="Tahoma" pitchFamily="34" charset="0"/>
                          <a:ea typeface="標楷體" pitchFamily="65" charset="-120"/>
                        </a:rPr>
                        <a:t>： </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2000" b="0" i="0" u="none" strike="noStrike" cap="none" normalizeH="0" baseline="0">
                          <a:ln>
                            <a:noFill/>
                          </a:ln>
                          <a:solidFill>
                            <a:schemeClr val="tx1"/>
                          </a:solidFill>
                          <a:effectLst/>
                          <a:latin typeface="Tahoma" pitchFamily="34" charset="0"/>
                          <a:ea typeface="標楷體" pitchFamily="65" charset="-120"/>
                        </a:rPr>
                        <a:t>點線 </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7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000" b="0" i="0" u="none" strike="noStrike" cap="none" normalizeH="0" baseline="0" dirty="0">
                          <a:ln>
                            <a:noFill/>
                          </a:ln>
                          <a:solidFill>
                            <a:schemeClr val="tx1"/>
                          </a:solidFill>
                          <a:effectLst/>
                          <a:latin typeface="Tahoma" pitchFamily="34" charset="0"/>
                          <a:ea typeface="標楷體" pitchFamily="65" charset="-120"/>
                        </a:rPr>
                        <a:t>-. </a:t>
                      </a:r>
                    </a:p>
                  </a:txBody>
                  <a:tcP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2000" b="0" i="0" u="none" strike="noStrike" cap="none" normalizeH="0" baseline="0" dirty="0">
                          <a:ln>
                            <a:noFill/>
                          </a:ln>
                          <a:solidFill>
                            <a:schemeClr val="tx1"/>
                          </a:solidFill>
                          <a:effectLst/>
                          <a:latin typeface="Tahoma" pitchFamily="34" charset="0"/>
                          <a:ea typeface="標楷體" pitchFamily="65" charset="-120"/>
                        </a:rPr>
                        <a:t>點虛線 </a:t>
                      </a:r>
                    </a:p>
                  </a:txBody>
                  <a:tcP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177">
            <a:extLst>
              <a:ext uri="{FF2B5EF4-FFF2-40B4-BE49-F238E27FC236}">
                <a16:creationId xmlns:a16="http://schemas.microsoft.com/office/drawing/2014/main" id="{759D745F-3A29-41F9-8B41-59E12351E5A5}"/>
              </a:ext>
            </a:extLst>
          </p:cNvPr>
          <p:cNvGraphicFramePr>
            <a:graphicFrameLocks noGrp="1"/>
          </p:cNvGraphicFramePr>
          <p:nvPr>
            <p:extLst>
              <p:ext uri="{D42A27DB-BD31-4B8C-83A1-F6EECF244321}">
                <p14:modId xmlns:p14="http://schemas.microsoft.com/office/powerpoint/2010/main" val="4259353169"/>
              </p:ext>
            </p:extLst>
          </p:nvPr>
        </p:nvGraphicFramePr>
        <p:xfrm>
          <a:off x="1084729" y="4365812"/>
          <a:ext cx="3218329" cy="2377440"/>
        </p:xfrm>
        <a:graphic>
          <a:graphicData uri="http://schemas.openxmlformats.org/drawingml/2006/table">
            <a:tbl>
              <a:tblPr/>
              <a:tblGrid>
                <a:gridCol w="1810310">
                  <a:extLst>
                    <a:ext uri="{9D8B030D-6E8A-4147-A177-3AD203B41FA5}">
                      <a16:colId xmlns:a16="http://schemas.microsoft.com/office/drawing/2014/main" val="20000"/>
                    </a:ext>
                  </a:extLst>
                </a:gridCol>
                <a:gridCol w="1408019">
                  <a:extLst>
                    <a:ext uri="{9D8B030D-6E8A-4147-A177-3AD203B41FA5}">
                      <a16:colId xmlns:a16="http://schemas.microsoft.com/office/drawing/2014/main" val="20001"/>
                    </a:ext>
                  </a:extLst>
                </a:gridCol>
              </a:tblGrid>
              <a:tr h="2477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plot </a:t>
                      </a:r>
                      <a:r>
                        <a:rPr kumimoji="1" lang="zh-TW" altLang="en-US" sz="1200" b="0" i="0" u="none" strike="noStrike" cap="none" normalizeH="0" baseline="0">
                          <a:ln>
                            <a:noFill/>
                          </a:ln>
                          <a:solidFill>
                            <a:schemeClr val="tx1"/>
                          </a:solidFill>
                          <a:effectLst/>
                          <a:latin typeface="Tahoma" pitchFamily="34" charset="0"/>
                          <a:ea typeface="標楷體" pitchFamily="65" charset="-120"/>
                        </a:rPr>
                        <a:t>指令的曲線</a:t>
                      </a:r>
                      <a:r>
                        <a:rPr kumimoji="0" lang="zh-TW" altLang="en-US" sz="1200" b="0" i="0" u="none" strike="noStrike" cap="none" normalizeH="0" baseline="0">
                          <a:ln>
                            <a:noFill/>
                          </a:ln>
                          <a:solidFill>
                            <a:schemeClr val="tx1"/>
                          </a:solidFill>
                          <a:effectLst/>
                          <a:latin typeface="Tahoma" pitchFamily="34" charset="0"/>
                          <a:ea typeface="標楷體" pitchFamily="65" charset="-120"/>
                        </a:rPr>
                        <a:t>線</a:t>
                      </a:r>
                      <a:r>
                        <a:rPr kumimoji="1" lang="zh-TW" altLang="en-US" sz="1200" b="0" i="0" u="none" strike="noStrike" cap="none" normalizeH="0" baseline="0">
                          <a:ln>
                            <a:noFill/>
                          </a:ln>
                          <a:solidFill>
                            <a:schemeClr val="tx1"/>
                          </a:solidFill>
                          <a:effectLst/>
                          <a:latin typeface="Tahoma" pitchFamily="34" charset="0"/>
                          <a:ea typeface="標楷體" pitchFamily="65" charset="-120"/>
                        </a:rPr>
                        <a:t>標字串 </a:t>
                      </a:r>
                    </a:p>
                  </a:txBody>
                  <a:tcP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TW" altLang="en-US" sz="1200" b="0" i="0" u="none" strike="noStrike" cap="none" normalizeH="0" baseline="0">
                          <a:ln>
                            <a:noFill/>
                          </a:ln>
                          <a:solidFill>
                            <a:schemeClr val="tx1"/>
                          </a:solidFill>
                          <a:effectLst/>
                          <a:latin typeface="Tahoma" pitchFamily="34" charset="0"/>
                          <a:ea typeface="標楷體" pitchFamily="65" charset="-120"/>
                        </a:rPr>
                        <a:t>線</a:t>
                      </a:r>
                      <a:r>
                        <a:rPr kumimoji="1" lang="zh-TW" altLang="en-US" sz="1200" b="0" i="0" u="none" strike="noStrike" cap="none" normalizeH="0" baseline="0">
                          <a:ln>
                            <a:noFill/>
                          </a:ln>
                          <a:solidFill>
                            <a:schemeClr val="tx1"/>
                          </a:solidFill>
                          <a:effectLst/>
                          <a:latin typeface="Tahoma" pitchFamily="34" charset="0"/>
                          <a:ea typeface="標楷體" pitchFamily="65" charset="-120"/>
                        </a:rPr>
                        <a:t>標說明 </a:t>
                      </a:r>
                    </a:p>
                  </a:txBody>
                  <a:tcP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61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O</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圓形</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7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加號</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7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X</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叉號</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77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星號</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86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點號</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77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a:ln>
                            <a:noFill/>
                          </a:ln>
                          <a:solidFill>
                            <a:schemeClr val="tx1"/>
                          </a:solidFill>
                          <a:effectLst/>
                          <a:latin typeface="Tahoma" pitchFamily="34" charset="0"/>
                          <a:ea typeface="標楷體" pitchFamily="65" charset="-120"/>
                        </a:rPr>
                        <a:t>朝上三角形</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77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200" b="0" i="0" u="none" strike="noStrike" cap="none" normalizeH="0" baseline="0">
                          <a:ln>
                            <a:noFill/>
                          </a:ln>
                          <a:solidFill>
                            <a:schemeClr val="tx1"/>
                          </a:solidFill>
                          <a:effectLst/>
                          <a:latin typeface="Tahoma" pitchFamily="34" charset="0"/>
                          <a:ea typeface="標楷體" pitchFamily="65" charset="-120"/>
                        </a:rPr>
                        <a:t>V</a:t>
                      </a:r>
                    </a:p>
                  </a:txBody>
                  <a:tcP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200" b="0" i="0" u="none" strike="noStrike" cap="none" normalizeH="0" baseline="0" dirty="0">
                          <a:ln>
                            <a:noFill/>
                          </a:ln>
                          <a:solidFill>
                            <a:schemeClr val="tx1"/>
                          </a:solidFill>
                          <a:effectLst/>
                          <a:latin typeface="Tahoma" pitchFamily="34" charset="0"/>
                          <a:ea typeface="標楷體" pitchFamily="65" charset="-120"/>
                        </a:rPr>
                        <a:t>朝下三角形</a:t>
                      </a:r>
                    </a:p>
                  </a:txBody>
                  <a:tcP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 name="Group 4">
            <a:extLst>
              <a:ext uri="{FF2B5EF4-FFF2-40B4-BE49-F238E27FC236}">
                <a16:creationId xmlns:a16="http://schemas.microsoft.com/office/drawing/2014/main" id="{EACE4314-BCDF-4C4B-81FB-95CBBDAA3445}"/>
              </a:ext>
            </a:extLst>
          </p:cNvPr>
          <p:cNvGraphicFramePr>
            <a:graphicFrameLocks noGrp="1"/>
          </p:cNvGraphicFramePr>
          <p:nvPr>
            <p:extLst>
              <p:ext uri="{D42A27DB-BD31-4B8C-83A1-F6EECF244321}">
                <p14:modId xmlns:p14="http://schemas.microsoft.com/office/powerpoint/2010/main" val="3759856083"/>
              </p:ext>
            </p:extLst>
          </p:nvPr>
        </p:nvGraphicFramePr>
        <p:xfrm>
          <a:off x="5406838" y="3092824"/>
          <a:ext cx="2528048" cy="3658398"/>
        </p:xfrm>
        <a:graphic>
          <a:graphicData uri="http://schemas.openxmlformats.org/drawingml/2006/table">
            <a:tbl>
              <a:tblPr/>
              <a:tblGrid>
                <a:gridCol w="1422027">
                  <a:extLst>
                    <a:ext uri="{9D8B030D-6E8A-4147-A177-3AD203B41FA5}">
                      <a16:colId xmlns:a16="http://schemas.microsoft.com/office/drawing/2014/main" val="20000"/>
                    </a:ext>
                  </a:extLst>
                </a:gridCol>
                <a:gridCol w="1106021">
                  <a:extLst>
                    <a:ext uri="{9D8B030D-6E8A-4147-A177-3AD203B41FA5}">
                      <a16:colId xmlns:a16="http://schemas.microsoft.com/office/drawing/2014/main" val="20001"/>
                    </a:ext>
                  </a:extLst>
                </a:gridCol>
              </a:tblGrid>
              <a:tr h="5466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dirty="0">
                          <a:ln>
                            <a:noFill/>
                          </a:ln>
                          <a:solidFill>
                            <a:schemeClr val="tx1"/>
                          </a:solidFill>
                          <a:effectLst/>
                          <a:latin typeface="Tahoma" pitchFamily="34" charset="0"/>
                          <a:ea typeface="標楷體" pitchFamily="65" charset="-120"/>
                        </a:rPr>
                        <a:t>plot </a:t>
                      </a:r>
                      <a:r>
                        <a:rPr kumimoji="1" lang="zh-TW" altLang="en-US" sz="1600" b="0" i="0" u="none" strike="noStrike" cap="none" normalizeH="0" baseline="0" dirty="0">
                          <a:ln>
                            <a:noFill/>
                          </a:ln>
                          <a:solidFill>
                            <a:schemeClr val="tx1"/>
                          </a:solidFill>
                          <a:effectLst/>
                          <a:latin typeface="Tahoma" pitchFamily="34" charset="0"/>
                          <a:ea typeface="標楷體" pitchFamily="65" charset="-120"/>
                        </a:rPr>
                        <a:t>指令的曲線</a:t>
                      </a:r>
                      <a:r>
                        <a:rPr kumimoji="0" lang="zh-TW" altLang="en-US" sz="1600" b="0" i="0" u="none" strike="noStrike" cap="none" normalizeH="0" baseline="0" dirty="0">
                          <a:ln>
                            <a:noFill/>
                          </a:ln>
                          <a:solidFill>
                            <a:schemeClr val="tx1"/>
                          </a:solidFill>
                          <a:effectLst/>
                          <a:latin typeface="Tahoma" pitchFamily="34" charset="0"/>
                          <a:ea typeface="標楷體" pitchFamily="65" charset="-120"/>
                        </a:rPr>
                        <a:t>線</a:t>
                      </a:r>
                      <a:r>
                        <a:rPr kumimoji="1" lang="zh-TW" altLang="en-US" sz="1600" b="0" i="0" u="none" strike="noStrike" cap="none" normalizeH="0" baseline="0" dirty="0">
                          <a:ln>
                            <a:noFill/>
                          </a:ln>
                          <a:solidFill>
                            <a:schemeClr val="tx1"/>
                          </a:solidFill>
                          <a:effectLst/>
                          <a:latin typeface="Tahoma" pitchFamily="34" charset="0"/>
                          <a:ea typeface="標楷體" pitchFamily="65" charset="-120"/>
                        </a:rPr>
                        <a:t>標字串 </a:t>
                      </a:r>
                    </a:p>
                  </a:txBody>
                  <a:tcP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TW" altLang="en-US" sz="1600" b="0" i="0" u="none" strike="noStrike" cap="none" normalizeH="0" baseline="0">
                          <a:ln>
                            <a:noFill/>
                          </a:ln>
                          <a:solidFill>
                            <a:schemeClr val="tx1"/>
                          </a:solidFill>
                          <a:effectLst/>
                          <a:latin typeface="Tahoma" pitchFamily="34" charset="0"/>
                          <a:ea typeface="標楷體" pitchFamily="65" charset="-120"/>
                        </a:rPr>
                        <a:t>線</a:t>
                      </a:r>
                      <a:r>
                        <a:rPr kumimoji="1" lang="zh-TW" altLang="en-US" sz="1600" b="0" i="0" u="none" strike="noStrike" cap="none" normalizeH="0" baseline="0">
                          <a:ln>
                            <a:noFill/>
                          </a:ln>
                          <a:solidFill>
                            <a:schemeClr val="tx1"/>
                          </a:solidFill>
                          <a:effectLst/>
                          <a:latin typeface="Tahoma" pitchFamily="34" charset="0"/>
                          <a:ea typeface="標楷體" pitchFamily="65" charset="-120"/>
                        </a:rPr>
                        <a:t>標說明 </a:t>
                      </a:r>
                    </a:p>
                  </a:txBody>
                  <a:tcP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1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a:ln>
                            <a:noFill/>
                          </a:ln>
                          <a:solidFill>
                            <a:schemeClr val="tx1"/>
                          </a:solidFill>
                          <a:effectLst/>
                          <a:latin typeface="Tahoma" pitchFamily="34" charset="0"/>
                          <a:ea typeface="標楷體" pitchFamily="65" charset="-120"/>
                        </a:rPr>
                        <a:t>&gt;</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600" b="0" i="0" u="none" strike="noStrike" cap="none" normalizeH="0" baseline="0">
                          <a:ln>
                            <a:noFill/>
                          </a:ln>
                          <a:solidFill>
                            <a:schemeClr val="tx1"/>
                          </a:solidFill>
                          <a:effectLst/>
                          <a:latin typeface="Tahoma" pitchFamily="34" charset="0"/>
                          <a:ea typeface="標楷體" pitchFamily="65" charset="-120"/>
                        </a:rPr>
                        <a:t>朝右三角形</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8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a:ln>
                            <a:noFill/>
                          </a:ln>
                          <a:solidFill>
                            <a:schemeClr val="tx1"/>
                          </a:solidFill>
                          <a:effectLst/>
                          <a:latin typeface="Tahoma" pitchFamily="34" charset="0"/>
                          <a:ea typeface="標楷體" pitchFamily="65" charset="-120"/>
                        </a:rPr>
                        <a:t>&lt;</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600" b="0" i="0" u="none" strike="noStrike" cap="none" normalizeH="0" baseline="0">
                          <a:ln>
                            <a:noFill/>
                          </a:ln>
                          <a:solidFill>
                            <a:schemeClr val="tx1"/>
                          </a:solidFill>
                          <a:effectLst/>
                          <a:latin typeface="Tahoma" pitchFamily="34" charset="0"/>
                          <a:ea typeface="標楷體" pitchFamily="65" charset="-120"/>
                        </a:rPr>
                        <a:t>朝左三角形</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8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dirty="0">
                          <a:ln>
                            <a:noFill/>
                          </a:ln>
                          <a:solidFill>
                            <a:schemeClr val="tx1"/>
                          </a:solidFill>
                          <a:effectLst/>
                          <a:latin typeface="Tahoma" pitchFamily="34" charset="0"/>
                          <a:ea typeface="標楷體" pitchFamily="65" charset="-120"/>
                        </a:rPr>
                        <a:t>square</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600" b="0" i="0" u="none" strike="noStrike" cap="none" normalizeH="0" baseline="0">
                          <a:ln>
                            <a:noFill/>
                          </a:ln>
                          <a:solidFill>
                            <a:schemeClr val="tx1"/>
                          </a:solidFill>
                          <a:effectLst/>
                          <a:latin typeface="Tahoma" pitchFamily="34" charset="0"/>
                          <a:ea typeface="標楷體" pitchFamily="65" charset="-120"/>
                        </a:rPr>
                        <a:t>方形</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8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a:ln>
                            <a:noFill/>
                          </a:ln>
                          <a:solidFill>
                            <a:schemeClr val="tx1"/>
                          </a:solidFill>
                          <a:effectLst/>
                          <a:latin typeface="Tahoma" pitchFamily="34" charset="0"/>
                          <a:ea typeface="標楷體" pitchFamily="65" charset="-120"/>
                        </a:rPr>
                        <a:t>diamond</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600" b="0" i="0" u="none" strike="noStrike" cap="none" normalizeH="0" baseline="0">
                          <a:ln>
                            <a:noFill/>
                          </a:ln>
                          <a:solidFill>
                            <a:schemeClr val="tx1"/>
                          </a:solidFill>
                          <a:effectLst/>
                          <a:latin typeface="Tahoma" pitchFamily="34" charset="0"/>
                          <a:ea typeface="標楷體" pitchFamily="65" charset="-120"/>
                        </a:rPr>
                        <a:t>菱形</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07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a:ln>
                            <a:noFill/>
                          </a:ln>
                          <a:solidFill>
                            <a:schemeClr val="tx1"/>
                          </a:solidFill>
                          <a:effectLst/>
                          <a:latin typeface="Tahoma" pitchFamily="34" charset="0"/>
                          <a:ea typeface="標楷體" pitchFamily="65" charset="-120"/>
                        </a:rPr>
                        <a:t>pentagram</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600" b="0" i="0" u="none" strike="noStrike" cap="none" normalizeH="0" baseline="0">
                          <a:ln>
                            <a:noFill/>
                          </a:ln>
                          <a:solidFill>
                            <a:schemeClr val="tx1"/>
                          </a:solidFill>
                          <a:effectLst/>
                          <a:latin typeface="Tahoma" pitchFamily="34" charset="0"/>
                          <a:ea typeface="標楷體" pitchFamily="65" charset="-120"/>
                        </a:rPr>
                        <a:t>五角星形</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8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a:ln>
                            <a:noFill/>
                          </a:ln>
                          <a:solidFill>
                            <a:schemeClr val="tx1"/>
                          </a:solidFill>
                          <a:effectLst/>
                          <a:latin typeface="Tahoma" pitchFamily="34" charset="0"/>
                          <a:ea typeface="標楷體" pitchFamily="65" charset="-120"/>
                        </a:rPr>
                        <a:t>hexagram</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600" b="0" i="0" u="none" strike="noStrike" cap="none" normalizeH="0" baseline="0">
                          <a:ln>
                            <a:noFill/>
                          </a:ln>
                          <a:solidFill>
                            <a:schemeClr val="tx1"/>
                          </a:solidFill>
                          <a:effectLst/>
                          <a:latin typeface="Tahoma" pitchFamily="34" charset="0"/>
                          <a:ea typeface="標楷體" pitchFamily="65" charset="-120"/>
                        </a:rPr>
                        <a:t>六角星形</a:t>
                      </a:r>
                    </a:p>
                  </a:txBody>
                  <a:tcPr horzOverflow="overflow">
                    <a:lnL>
                      <a:noFill/>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66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a:ln>
                            <a:noFill/>
                          </a:ln>
                          <a:solidFill>
                            <a:schemeClr val="tx1"/>
                          </a:solidFill>
                          <a:effectLst/>
                          <a:latin typeface="Tahoma" pitchFamily="34" charset="0"/>
                          <a:ea typeface="標楷體" pitchFamily="65" charset="-120"/>
                        </a:rPr>
                        <a:t>None</a:t>
                      </a:r>
                    </a:p>
                  </a:txBody>
                  <a:tcP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TW" altLang="en-US" sz="1600" b="0" i="0" u="none" strike="noStrike" cap="none" normalizeH="0" baseline="0" dirty="0">
                          <a:ln>
                            <a:noFill/>
                          </a:ln>
                          <a:solidFill>
                            <a:schemeClr val="tx1"/>
                          </a:solidFill>
                          <a:effectLst/>
                          <a:latin typeface="Tahoma" pitchFamily="34" charset="0"/>
                          <a:ea typeface="標楷體" pitchFamily="65" charset="-120"/>
                        </a:rPr>
                        <a:t>無符號</a:t>
                      </a:r>
                      <a:r>
                        <a:rPr kumimoji="1" lang="en-US" altLang="zh-TW" sz="1600" b="0" i="0" u="none" strike="noStrike" cap="none" normalizeH="0" baseline="0" dirty="0">
                          <a:ln>
                            <a:noFill/>
                          </a:ln>
                          <a:solidFill>
                            <a:schemeClr val="tx1"/>
                          </a:solidFill>
                          <a:effectLst/>
                          <a:latin typeface="Tahoma" pitchFamily="34" charset="0"/>
                          <a:ea typeface="標楷體" pitchFamily="65" charset="-120"/>
                        </a:rPr>
                        <a:t>(</a:t>
                      </a:r>
                      <a:r>
                        <a:rPr kumimoji="1" lang="zh-TW" altLang="en-US" sz="1600" b="0" i="0" u="none" strike="noStrike" cap="none" normalizeH="0" baseline="0" dirty="0">
                          <a:ln>
                            <a:noFill/>
                          </a:ln>
                          <a:solidFill>
                            <a:schemeClr val="tx1"/>
                          </a:solidFill>
                          <a:effectLst/>
                          <a:latin typeface="Tahoma" pitchFamily="34" charset="0"/>
                          <a:ea typeface="標楷體" pitchFamily="65" charset="-120"/>
                        </a:rPr>
                        <a:t>預設值</a:t>
                      </a:r>
                      <a:r>
                        <a:rPr kumimoji="1" lang="en-US" altLang="zh-TW" sz="1600" b="0" i="0" u="none" strike="noStrike" cap="none" normalizeH="0" baseline="0" dirty="0">
                          <a:ln>
                            <a:noFill/>
                          </a:ln>
                          <a:solidFill>
                            <a:schemeClr val="tx1"/>
                          </a:solidFill>
                          <a:effectLst/>
                          <a:latin typeface="Tahoma" pitchFamily="34" charset="0"/>
                          <a:ea typeface="標楷體" pitchFamily="65" charset="-120"/>
                        </a:rPr>
                        <a:t>)</a:t>
                      </a:r>
                    </a:p>
                  </a:txBody>
                  <a:tcPr horzOverflow="overflow">
                    <a:lnL>
                      <a:noFill/>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7071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5FB645-ADB3-48B5-B06C-B7AA3C69BB2F}"/>
              </a:ext>
            </a:extLst>
          </p:cNvPr>
          <p:cNvSpPr/>
          <p:nvPr/>
        </p:nvSpPr>
        <p:spPr>
          <a:xfrm>
            <a:off x="1013012" y="537899"/>
            <a:ext cx="6096000" cy="923330"/>
          </a:xfrm>
          <a:prstGeom prst="rect">
            <a:avLst/>
          </a:prstGeom>
        </p:spPr>
        <p:txBody>
          <a:bodyPr>
            <a:spAutoFit/>
          </a:bodyPr>
          <a:lstStyle/>
          <a:p>
            <a:pPr>
              <a:defRPr/>
            </a:pPr>
            <a:r>
              <a:rPr lang="en-US" altLang="zh-TW" dirty="0"/>
              <a:t>x=0:0.5:4;</a:t>
            </a:r>
          </a:p>
          <a:p>
            <a:pPr>
              <a:defRPr/>
            </a:pPr>
            <a:r>
              <a:rPr lang="en-US" altLang="zh-TW" dirty="0"/>
              <a:t>plot(x, sin(x), </a:t>
            </a:r>
            <a:r>
              <a:rPr lang="en-US" altLang="zh-TW" dirty="0">
                <a:solidFill>
                  <a:srgbClr val="FF0000"/>
                </a:solidFill>
                <a:effectLst>
                  <a:outerShdw blurRad="38100" dist="38100" dir="2700000" algn="tl">
                    <a:srgbClr val="000000">
                      <a:alpha val="43137"/>
                    </a:srgbClr>
                  </a:outerShdw>
                </a:effectLst>
              </a:rPr>
              <a:t>'marker'</a:t>
            </a:r>
            <a:r>
              <a:rPr lang="en-US" altLang="zh-TW" dirty="0"/>
              <a:t>, 'o', </a:t>
            </a:r>
            <a:r>
              <a:rPr lang="en-US" altLang="zh-TW" dirty="0">
                <a:solidFill>
                  <a:srgbClr val="FF0000"/>
                </a:solidFill>
                <a:effectLst>
                  <a:outerShdw blurRad="38100" dist="38100" dir="2700000" algn="tl">
                    <a:srgbClr val="000000">
                      <a:alpha val="43137"/>
                    </a:srgbClr>
                  </a:outerShdw>
                </a:effectLst>
              </a:rPr>
              <a:t>'</a:t>
            </a:r>
            <a:r>
              <a:rPr lang="en-US" altLang="zh-TW" dirty="0" err="1">
                <a:solidFill>
                  <a:srgbClr val="FF0000"/>
                </a:solidFill>
                <a:effectLst>
                  <a:outerShdw blurRad="38100" dist="38100" dir="2700000" algn="tl">
                    <a:srgbClr val="000000">
                      <a:alpha val="43137"/>
                    </a:srgbClr>
                  </a:outerShdw>
                </a:effectLst>
              </a:rPr>
              <a:t>markerSize</a:t>
            </a:r>
            <a:r>
              <a:rPr lang="en-US" altLang="zh-TW" dirty="0">
                <a:solidFill>
                  <a:srgbClr val="FF0000"/>
                </a:solidFill>
                <a:effectLst>
                  <a:outerShdw blurRad="38100" dist="38100" dir="2700000" algn="tl">
                    <a:srgbClr val="000000">
                      <a:alpha val="43137"/>
                    </a:srgbClr>
                  </a:outerShdw>
                </a:effectLst>
              </a:rPr>
              <a:t>'</a:t>
            </a:r>
            <a:r>
              <a:rPr lang="en-US" altLang="zh-TW" dirty="0"/>
              <a:t>, 15, </a:t>
            </a:r>
            <a:r>
              <a:rPr lang="en-US" altLang="zh-TW" dirty="0">
                <a:solidFill>
                  <a:srgbClr val="FF0000"/>
                </a:solidFill>
                <a:effectLst>
                  <a:outerShdw blurRad="38100" dist="38100" dir="2700000" algn="tl">
                    <a:srgbClr val="000000">
                      <a:alpha val="43137"/>
                    </a:srgbClr>
                  </a:outerShdw>
                </a:effectLst>
              </a:rPr>
              <a:t>'</a:t>
            </a:r>
            <a:r>
              <a:rPr lang="en-US" altLang="zh-TW" dirty="0" err="1">
                <a:solidFill>
                  <a:srgbClr val="FF0000"/>
                </a:solidFill>
                <a:effectLst>
                  <a:outerShdw blurRad="38100" dist="38100" dir="2700000" algn="tl">
                    <a:srgbClr val="000000">
                      <a:alpha val="43137"/>
                    </a:srgbClr>
                  </a:outerShdw>
                </a:effectLst>
              </a:rPr>
              <a:t>lineWidth</a:t>
            </a:r>
            <a:r>
              <a:rPr lang="en-US" altLang="zh-TW" dirty="0">
                <a:solidFill>
                  <a:srgbClr val="FF0000"/>
                </a:solidFill>
                <a:effectLst>
                  <a:outerShdw blurRad="38100" dist="38100" dir="2700000" algn="tl">
                    <a:srgbClr val="000000">
                      <a:alpha val="43137"/>
                    </a:srgbClr>
                  </a:outerShdw>
                </a:effectLst>
              </a:rPr>
              <a:t>'</a:t>
            </a:r>
            <a:r>
              <a:rPr lang="en-US" altLang="zh-TW" dirty="0"/>
              <a:t>, 5, </a:t>
            </a:r>
            <a:r>
              <a:rPr lang="en-US" altLang="zh-TW" dirty="0">
                <a:solidFill>
                  <a:srgbClr val="FF0000"/>
                </a:solidFill>
                <a:effectLst>
                  <a:outerShdw blurRad="38100" dist="38100" dir="2700000" algn="tl">
                    <a:srgbClr val="000000">
                      <a:alpha val="43137"/>
                    </a:srgbClr>
                  </a:outerShdw>
                </a:effectLst>
              </a:rPr>
              <a:t>'</a:t>
            </a:r>
            <a:r>
              <a:rPr lang="en-US" altLang="zh-TW" dirty="0" err="1">
                <a:solidFill>
                  <a:srgbClr val="FF0000"/>
                </a:solidFill>
                <a:effectLst>
                  <a:outerShdw blurRad="38100" dist="38100" dir="2700000" algn="tl">
                    <a:srgbClr val="000000">
                      <a:alpha val="43137"/>
                    </a:srgbClr>
                  </a:outerShdw>
                </a:effectLst>
              </a:rPr>
              <a:t>lineStyle</a:t>
            </a:r>
            <a:r>
              <a:rPr lang="en-US" altLang="zh-TW" dirty="0">
                <a:solidFill>
                  <a:srgbClr val="FF0000"/>
                </a:solidFill>
                <a:effectLst>
                  <a:outerShdw blurRad="38100" dist="38100" dir="2700000" algn="tl">
                    <a:srgbClr val="000000">
                      <a:alpha val="43137"/>
                    </a:srgbClr>
                  </a:outerShdw>
                </a:effectLst>
              </a:rPr>
              <a:t>'</a:t>
            </a:r>
            <a:r>
              <a:rPr lang="en-US" altLang="zh-TW" dirty="0"/>
              <a:t>, ':', </a:t>
            </a:r>
            <a:r>
              <a:rPr lang="en-US" altLang="zh-TW" dirty="0">
                <a:solidFill>
                  <a:srgbClr val="FF0000"/>
                </a:solidFill>
                <a:effectLst>
                  <a:outerShdw blurRad="38100" dist="38100" dir="2700000" algn="tl">
                    <a:srgbClr val="000000">
                      <a:alpha val="43137"/>
                    </a:srgbClr>
                  </a:outerShdw>
                </a:effectLst>
              </a:rPr>
              <a:t>'</a:t>
            </a:r>
            <a:r>
              <a:rPr lang="en-US" altLang="zh-TW" dirty="0" err="1">
                <a:solidFill>
                  <a:srgbClr val="FF0000"/>
                </a:solidFill>
                <a:effectLst>
                  <a:outerShdw blurRad="38100" dist="38100" dir="2700000" algn="tl">
                    <a:srgbClr val="000000">
                      <a:alpha val="43137"/>
                    </a:srgbClr>
                  </a:outerShdw>
                </a:effectLst>
              </a:rPr>
              <a:t>markerEdgeColor</a:t>
            </a:r>
            <a:r>
              <a:rPr lang="en-US" altLang="zh-TW" dirty="0">
                <a:solidFill>
                  <a:srgbClr val="FF0000"/>
                </a:solidFill>
                <a:effectLst>
                  <a:outerShdw blurRad="38100" dist="38100" dir="2700000" algn="tl">
                    <a:srgbClr val="000000">
                      <a:alpha val="43137"/>
                    </a:srgbClr>
                  </a:outerShdw>
                </a:effectLst>
              </a:rPr>
              <a:t>'</a:t>
            </a:r>
            <a:r>
              <a:rPr lang="en-US" altLang="zh-TW" dirty="0"/>
              <a:t>, 'g', </a:t>
            </a:r>
            <a:r>
              <a:rPr lang="en-US" altLang="zh-TW" dirty="0">
                <a:solidFill>
                  <a:srgbClr val="FF0000"/>
                </a:solidFill>
                <a:effectLst>
                  <a:outerShdw blurRad="38100" dist="38100" dir="2700000" algn="tl">
                    <a:srgbClr val="000000">
                      <a:alpha val="43137"/>
                    </a:srgbClr>
                  </a:outerShdw>
                </a:effectLst>
              </a:rPr>
              <a:t>'</a:t>
            </a:r>
            <a:r>
              <a:rPr lang="en-US" altLang="zh-TW" dirty="0" err="1">
                <a:solidFill>
                  <a:srgbClr val="FF0000"/>
                </a:solidFill>
                <a:effectLst>
                  <a:outerShdw blurRad="38100" dist="38100" dir="2700000" algn="tl">
                    <a:srgbClr val="000000">
                      <a:alpha val="43137"/>
                    </a:srgbClr>
                  </a:outerShdw>
                </a:effectLst>
              </a:rPr>
              <a:t>markerFaceColor</a:t>
            </a:r>
            <a:r>
              <a:rPr lang="en-US" altLang="zh-TW" dirty="0">
                <a:solidFill>
                  <a:srgbClr val="FF0000"/>
                </a:solidFill>
                <a:effectLst>
                  <a:outerShdw blurRad="38100" dist="38100" dir="2700000" algn="tl">
                    <a:srgbClr val="000000">
                      <a:alpha val="43137"/>
                    </a:srgbClr>
                  </a:outerShdw>
                </a:effectLst>
              </a:rPr>
              <a:t>'</a:t>
            </a:r>
            <a:r>
              <a:rPr lang="en-US" altLang="zh-TW" dirty="0"/>
              <a:t>, 'y');</a:t>
            </a:r>
          </a:p>
        </p:txBody>
      </p:sp>
      <p:sp>
        <p:nvSpPr>
          <p:cNvPr id="5" name="Rectangle 3">
            <a:extLst>
              <a:ext uri="{FF2B5EF4-FFF2-40B4-BE49-F238E27FC236}">
                <a16:creationId xmlns:a16="http://schemas.microsoft.com/office/drawing/2014/main" id="{883C91A5-C484-4CCD-AE5E-1C91802693A2}"/>
              </a:ext>
            </a:extLst>
          </p:cNvPr>
          <p:cNvSpPr txBox="1">
            <a:spLocks noChangeArrowheads="1"/>
          </p:cNvSpPr>
          <p:nvPr/>
        </p:nvSpPr>
        <p:spPr>
          <a:xfrm>
            <a:off x="566738" y="1752600"/>
            <a:ext cx="8001000"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TW"/>
              <a:t> </a:t>
            </a:r>
          </a:p>
        </p:txBody>
      </p:sp>
      <p:sp>
        <p:nvSpPr>
          <p:cNvPr id="6" name="矩形 5">
            <a:extLst>
              <a:ext uri="{FF2B5EF4-FFF2-40B4-BE49-F238E27FC236}">
                <a16:creationId xmlns:a16="http://schemas.microsoft.com/office/drawing/2014/main" id="{3FBD003D-49F0-4AE4-89B8-BC4822FF886C}"/>
              </a:ext>
            </a:extLst>
          </p:cNvPr>
          <p:cNvSpPr/>
          <p:nvPr/>
        </p:nvSpPr>
        <p:spPr>
          <a:xfrm>
            <a:off x="566738" y="1661209"/>
            <a:ext cx="6096000" cy="2123658"/>
          </a:xfrm>
          <a:prstGeom prst="rect">
            <a:avLst/>
          </a:prstGeom>
        </p:spPr>
        <p:txBody>
          <a:bodyPr>
            <a:spAutoFit/>
          </a:bodyPr>
          <a:lstStyle/>
          <a:p>
            <a:pPr lvl="1">
              <a:defRPr/>
            </a:pPr>
            <a:r>
              <a:rPr lang="nl-NL" altLang="zh-TW" sz="1600" dirty="0"/>
              <a:t>clear;</a:t>
            </a:r>
          </a:p>
          <a:p>
            <a:pPr lvl="1">
              <a:defRPr/>
            </a:pPr>
            <a:r>
              <a:rPr lang="nl-NL" altLang="zh-TW" sz="1600" dirty="0"/>
              <a:t>x = [</a:t>
            </a:r>
            <a:r>
              <a:rPr lang="en-US" altLang="zh-TW" sz="1600" dirty="0"/>
              <a:t>30</a:t>
            </a:r>
            <a:r>
              <a:rPr lang="zh-TW" altLang="en-US" sz="1600" dirty="0"/>
              <a:t> </a:t>
            </a:r>
            <a:r>
              <a:rPr lang="en-US" altLang="zh-TW" sz="1600" dirty="0"/>
              <a:t>32</a:t>
            </a:r>
            <a:r>
              <a:rPr lang="zh-TW" altLang="en-US" sz="1600" dirty="0"/>
              <a:t> </a:t>
            </a:r>
            <a:r>
              <a:rPr lang="en-US" altLang="zh-TW" sz="1600" dirty="0"/>
              <a:t>38</a:t>
            </a:r>
            <a:r>
              <a:rPr lang="zh-TW" altLang="en-US" sz="1600" dirty="0"/>
              <a:t> </a:t>
            </a:r>
            <a:r>
              <a:rPr lang="en-US" altLang="zh-TW" sz="1600" dirty="0"/>
              <a:t>34</a:t>
            </a:r>
            <a:r>
              <a:rPr lang="zh-TW" altLang="en-US" sz="1600" dirty="0"/>
              <a:t> </a:t>
            </a:r>
            <a:r>
              <a:rPr lang="en-US" altLang="zh-TW" sz="1600" dirty="0"/>
              <a:t>36</a:t>
            </a:r>
            <a:r>
              <a:rPr lang="zh-TW" altLang="en-US" sz="1600" dirty="0"/>
              <a:t> </a:t>
            </a:r>
            <a:r>
              <a:rPr lang="en-US" altLang="zh-TW" sz="1600" dirty="0"/>
              <a:t>30</a:t>
            </a:r>
            <a:r>
              <a:rPr lang="nl-NL" altLang="zh-TW" sz="1600" dirty="0"/>
              <a:t>];</a:t>
            </a:r>
          </a:p>
          <a:p>
            <a:pPr lvl="1">
              <a:defRPr/>
            </a:pPr>
            <a:r>
              <a:rPr lang="nl-NL" altLang="zh-TW" sz="1600" dirty="0"/>
              <a:t>bar(x);</a:t>
            </a:r>
          </a:p>
          <a:p>
            <a:pPr lvl="1">
              <a:defRPr/>
            </a:pPr>
            <a:r>
              <a:rPr lang="nl-NL" altLang="zh-TW" sz="1600" dirty="0"/>
              <a:t>xlabel('</a:t>
            </a:r>
            <a:r>
              <a:rPr lang="zh-TW" altLang="en-US" sz="1600" dirty="0"/>
              <a:t>月份</a:t>
            </a:r>
            <a:r>
              <a:rPr lang="en-US" altLang="zh-TW" sz="1600" dirty="0"/>
              <a:t>');</a:t>
            </a:r>
          </a:p>
          <a:p>
            <a:pPr lvl="1">
              <a:defRPr/>
            </a:pPr>
            <a:r>
              <a:rPr lang="nl-NL" altLang="zh-TW" sz="1600" dirty="0"/>
              <a:t>ylabel(</a:t>
            </a:r>
            <a:r>
              <a:rPr lang="en-US" altLang="zh-TW" sz="1600" dirty="0"/>
              <a:t>'</a:t>
            </a:r>
            <a:r>
              <a:rPr lang="zh-TW" altLang="en-US" sz="1600" dirty="0"/>
              <a:t>平均溫度</a:t>
            </a:r>
            <a:r>
              <a:rPr lang="en-US" altLang="zh-TW" sz="1600" dirty="0"/>
              <a:t>C</a:t>
            </a:r>
            <a:r>
              <a:rPr lang="nl-NL" altLang="zh-TW" sz="1600" dirty="0"/>
              <a:t>');</a:t>
            </a:r>
          </a:p>
          <a:p>
            <a:pPr lvl="1">
              <a:defRPr/>
            </a:pPr>
            <a:r>
              <a:rPr lang="nl-NL" altLang="zh-TW" sz="1600" dirty="0">
                <a:solidFill>
                  <a:srgbClr val="7030A0"/>
                </a:solidFill>
              </a:rPr>
              <a:t>set(gca, </a:t>
            </a:r>
            <a:r>
              <a:rPr lang="en-US" altLang="zh-TW" sz="1600" dirty="0"/>
              <a:t>'</a:t>
            </a:r>
            <a:r>
              <a:rPr lang="nl-NL" altLang="zh-TW" sz="1600" dirty="0">
                <a:solidFill>
                  <a:srgbClr val="7030A0"/>
                </a:solidFill>
              </a:rPr>
              <a:t>xticklabel</a:t>
            </a:r>
            <a:r>
              <a:rPr lang="en-US" altLang="zh-TW" sz="1600" dirty="0"/>
              <a:t>'</a:t>
            </a:r>
            <a:r>
              <a:rPr lang="nl-NL" altLang="zh-TW" sz="1600" dirty="0">
                <a:solidFill>
                  <a:srgbClr val="7030A0"/>
                </a:solidFill>
              </a:rPr>
              <a:t>, {</a:t>
            </a:r>
            <a:r>
              <a:rPr lang="en-US" altLang="zh-TW" sz="1600" dirty="0"/>
              <a:t>'</a:t>
            </a:r>
            <a:r>
              <a:rPr lang="zh-TW" altLang="en-US" sz="1600" dirty="0">
                <a:solidFill>
                  <a:srgbClr val="7030A0"/>
                </a:solidFill>
              </a:rPr>
              <a:t>四月</a:t>
            </a:r>
            <a:r>
              <a:rPr lang="en-US" altLang="zh-TW" sz="1600" dirty="0"/>
              <a:t>'</a:t>
            </a:r>
            <a:r>
              <a:rPr lang="en-US" altLang="zh-TW" sz="1600" dirty="0">
                <a:solidFill>
                  <a:srgbClr val="7030A0"/>
                </a:solidFill>
              </a:rPr>
              <a:t>, </a:t>
            </a:r>
            <a:r>
              <a:rPr lang="en-US" altLang="zh-TW" sz="1600" dirty="0"/>
              <a:t>'</a:t>
            </a:r>
            <a:r>
              <a:rPr lang="zh-TW" altLang="en-US" sz="1600" dirty="0">
                <a:solidFill>
                  <a:srgbClr val="7030A0"/>
                </a:solidFill>
              </a:rPr>
              <a:t>五月</a:t>
            </a:r>
            <a:r>
              <a:rPr lang="en-US" altLang="zh-TW" sz="1600" dirty="0"/>
              <a:t>'</a:t>
            </a:r>
            <a:r>
              <a:rPr lang="en-US" altLang="zh-TW" sz="1600" dirty="0">
                <a:solidFill>
                  <a:srgbClr val="7030A0"/>
                </a:solidFill>
              </a:rPr>
              <a:t>, </a:t>
            </a:r>
            <a:r>
              <a:rPr lang="en-US" altLang="zh-TW" sz="1600" dirty="0"/>
              <a:t>'</a:t>
            </a:r>
            <a:r>
              <a:rPr lang="zh-TW" altLang="en-US" sz="1600" dirty="0">
                <a:solidFill>
                  <a:srgbClr val="7030A0"/>
                </a:solidFill>
              </a:rPr>
              <a:t>六月</a:t>
            </a:r>
            <a:r>
              <a:rPr lang="en-US" altLang="zh-TW" sz="1600" dirty="0"/>
              <a:t>'</a:t>
            </a:r>
            <a:r>
              <a:rPr lang="en-US" altLang="zh-TW" sz="1600" dirty="0">
                <a:solidFill>
                  <a:srgbClr val="7030A0"/>
                </a:solidFill>
              </a:rPr>
              <a:t>,</a:t>
            </a:r>
            <a:r>
              <a:rPr lang="en-US" altLang="zh-TW" sz="1600" dirty="0"/>
              <a:t> '</a:t>
            </a:r>
            <a:r>
              <a:rPr lang="zh-TW" altLang="en-US" sz="1600" dirty="0">
                <a:solidFill>
                  <a:srgbClr val="7030A0"/>
                </a:solidFill>
              </a:rPr>
              <a:t>七月</a:t>
            </a:r>
            <a:r>
              <a:rPr lang="en-US" altLang="zh-TW" sz="1600" dirty="0"/>
              <a:t>'</a:t>
            </a:r>
            <a:r>
              <a:rPr lang="en-US" altLang="zh-TW" sz="1600" dirty="0">
                <a:solidFill>
                  <a:srgbClr val="7030A0"/>
                </a:solidFill>
              </a:rPr>
              <a:t>, </a:t>
            </a:r>
            <a:r>
              <a:rPr lang="en-US" altLang="zh-TW" sz="1600" dirty="0"/>
              <a:t>'</a:t>
            </a:r>
            <a:r>
              <a:rPr lang="zh-TW" altLang="en-US" sz="1600" dirty="0">
                <a:solidFill>
                  <a:srgbClr val="7030A0"/>
                </a:solidFill>
              </a:rPr>
              <a:t>八月</a:t>
            </a:r>
            <a:r>
              <a:rPr lang="en-US" altLang="zh-TW" sz="1600" dirty="0"/>
              <a:t>'</a:t>
            </a:r>
            <a:r>
              <a:rPr lang="en-US" altLang="zh-TW" sz="1600" dirty="0">
                <a:solidFill>
                  <a:srgbClr val="7030A0"/>
                </a:solidFill>
              </a:rPr>
              <a:t>, </a:t>
            </a:r>
            <a:r>
              <a:rPr lang="en-US" altLang="zh-TW" sz="1600" dirty="0"/>
              <a:t>'</a:t>
            </a:r>
            <a:r>
              <a:rPr lang="zh-TW" altLang="en-US" sz="1600" dirty="0">
                <a:solidFill>
                  <a:srgbClr val="7030A0"/>
                </a:solidFill>
              </a:rPr>
              <a:t>九月</a:t>
            </a:r>
            <a:r>
              <a:rPr lang="en-US" altLang="zh-TW" sz="1600" dirty="0">
                <a:solidFill>
                  <a:srgbClr val="7030A0"/>
                </a:solidFill>
              </a:rPr>
              <a:t>'});</a:t>
            </a:r>
            <a:endParaRPr lang="nl-NL" altLang="zh-TW" sz="1600" dirty="0">
              <a:solidFill>
                <a:srgbClr val="7030A0"/>
              </a:solidFill>
            </a:endParaRPr>
          </a:p>
          <a:p>
            <a:r>
              <a:rPr lang="zh-TW" altLang="en-US" dirty="0">
                <a:solidFill>
                  <a:srgbClr val="000000"/>
                </a:solidFill>
                <a:latin typeface="Courier New" panose="02070309020205020404" pitchFamily="49" charset="0"/>
              </a:rPr>
              <a:t> </a:t>
            </a:r>
          </a:p>
          <a:p>
            <a:endParaRPr lang="zh-TW" altLang="en-US" b="0" i="0" u="none" strike="noStrike" baseline="0" dirty="0"/>
          </a:p>
        </p:txBody>
      </p:sp>
    </p:spTree>
    <p:extLst>
      <p:ext uri="{BB962C8B-B14F-4D97-AF65-F5344CB8AC3E}">
        <p14:creationId xmlns:p14="http://schemas.microsoft.com/office/powerpoint/2010/main" val="13081582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2401</Words>
  <Application>Microsoft Office PowerPoint</Application>
  <PresentationFormat>寬螢幕</PresentationFormat>
  <Paragraphs>423</Paragraphs>
  <Slides>16</Slides>
  <Notes>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16</vt:i4>
      </vt:variant>
    </vt:vector>
  </HeadingPairs>
  <TitlesOfParts>
    <vt:vector size="26" baseType="lpstr">
      <vt:lpstr>標楷體</vt:lpstr>
      <vt:lpstr>Arial</vt:lpstr>
      <vt:lpstr>Calibri</vt:lpstr>
      <vt:lpstr>Calibri Light</vt:lpstr>
      <vt:lpstr>Courier New</vt:lpstr>
      <vt:lpstr>Tahoma</vt:lpstr>
      <vt:lpstr>Verdana</vt:lpstr>
      <vt:lpstr>Wingdings</vt:lpstr>
      <vt:lpstr>Office 佈景主題</vt:lpstr>
      <vt:lpstr>MathType 6.0 Equation</vt:lpstr>
      <vt:lpstr>PowerPoint 簡報</vt:lpstr>
      <vt:lpstr>PowerPoint 簡報</vt:lpstr>
      <vt:lpstr>PowerPoint 簡報</vt:lpstr>
      <vt:lpstr>PowerPoint 簡報</vt:lpstr>
      <vt:lpstr>PowerPoint 簡報</vt:lpstr>
      <vt:lpstr>PowerPoint 簡報</vt:lpstr>
      <vt:lpstr>  n=[0:0.1:100]    </vt:lpstr>
      <vt:lpstr>PowerPoint 簡報</vt:lpstr>
      <vt:lpstr>PowerPoint 簡報</vt:lpstr>
      <vt:lpstr>在一張圖分割出多個小圖</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家揚 吳</dc:creator>
  <cp:lastModifiedBy>家揚 吳</cp:lastModifiedBy>
  <cp:revision>20</cp:revision>
  <dcterms:created xsi:type="dcterms:W3CDTF">2019-10-25T13:29:41Z</dcterms:created>
  <dcterms:modified xsi:type="dcterms:W3CDTF">2019-10-26T09:05:49Z</dcterms:modified>
</cp:coreProperties>
</file>