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4124" r:id="rId2"/>
  </p:sldMasterIdLst>
  <p:notesMasterIdLst>
    <p:notesMasterId r:id="rId24"/>
  </p:notesMasterIdLst>
  <p:sldIdLst>
    <p:sldId id="256" r:id="rId3"/>
    <p:sldId id="257" r:id="rId4"/>
    <p:sldId id="258" r:id="rId5"/>
    <p:sldId id="281" r:id="rId6"/>
    <p:sldId id="262" r:id="rId7"/>
    <p:sldId id="263" r:id="rId8"/>
    <p:sldId id="260" r:id="rId9"/>
    <p:sldId id="282" r:id="rId10"/>
    <p:sldId id="265" r:id="rId11"/>
    <p:sldId id="283" r:id="rId12"/>
    <p:sldId id="284" r:id="rId13"/>
    <p:sldId id="271" r:id="rId14"/>
    <p:sldId id="266" r:id="rId15"/>
    <p:sldId id="286" r:id="rId16"/>
    <p:sldId id="272" r:id="rId17"/>
    <p:sldId id="267" r:id="rId18"/>
    <p:sldId id="287" r:id="rId19"/>
    <p:sldId id="273" r:id="rId20"/>
    <p:sldId id="268" r:id="rId21"/>
    <p:sldId id="279" r:id="rId22"/>
    <p:sldId id="285" r:id="rId23"/>
  </p:sldIdLst>
  <p:sldSz cx="9144000" cy="6858000" type="screen4x3"/>
  <p:notesSz cx="7102475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2FC"/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6894" autoAdjust="0"/>
  </p:normalViewPr>
  <p:slideViewPr>
    <p:cSldViewPr>
      <p:cViewPr varScale="1">
        <p:scale>
          <a:sx n="95" d="100"/>
          <a:sy n="95" d="100"/>
        </p:scale>
        <p:origin x="7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13CAC78-52F2-4E9C-9852-1777C1B9B34F}" type="datetimeFigureOut">
              <a:rPr lang="zh-TW" altLang="en-US"/>
              <a:pPr>
                <a:defRPr/>
              </a:pPr>
              <a:t>2019/11/28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D18954-CD2A-4F42-8D11-7DA932CE04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4863" indent="-3095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38250" indent="-2476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33550" indent="-2476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28850" indent="-2476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D1083CB-FF23-40D7-90C2-E648402EFADC}" type="slidenum">
              <a:rPr lang="zh-TW" altLang="en-US" smtClean="0"/>
              <a:pPr/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8A0A-D211-4D63-88EF-03BBC27272AC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1F864-50DA-4B07-AF87-B9EE01BA165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73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E45DE-136F-41BF-AA0A-322AE9711ACF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43278-3C65-4503-A991-80732BC05E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88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3A31-9AA6-4B5F-A8E1-FCED47BFABD5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F62AF-FDDF-4C1C-B77D-F8CE1A1771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863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0D46E-0D77-45E4-B795-A5C26FCB8A9C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A6CFA-5838-4A47-86B2-49DF2EA0F0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264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B2FC2-0EE7-4452-A203-BC331DEB58D5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11B71-799C-4248-AD86-C9DE0981B8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9372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07A44-142F-4D82-98CA-1C237CF6A54B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A8361-2CE9-4C8D-9599-AED28DA651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41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1585-58A8-459E-94AF-031F0943F4B0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8A352-914C-44F2-A470-3937AB4FCB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143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839A4-F728-40F5-BE7C-4A6E9D6C0524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31A44-FD7F-4FEC-A61C-79F4DA219F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194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0757A-574B-4649-BDAC-B7C0731FF08F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80173-4981-4A1F-9B4C-34492D9F23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90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97AA3-71D7-480B-B81B-252B67381AF4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43D9D-7823-4A8F-BE7D-53CAEC7E24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5812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00527-A869-4A30-BE8E-F3F061761F85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3B1E0-13D5-4784-A714-B2F361282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438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260E9-833D-47ED-B6C9-8E1A1D0272C5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61A64-33AD-4D49-AC6C-E63C06A81E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1623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F31B-5523-4BF3-848E-A3818DBF0873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5DE83-61C1-4311-8379-1EA2A4CD00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1315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CB928-E109-47DC-BC86-76ED1E787B13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736B8-92A8-414F-9B53-316EAE98F0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6870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ED190-0F2A-43F8-87E8-58CF5EA91E5E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86B2-35C5-4D03-B7EF-EA97AD8953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642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D7B4-6B5C-48B9-AA59-651DD8CDFCC6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DC90F-3824-4CDD-B89E-13840C09BD0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8307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C6CA6-050E-4C0B-9816-21A83772F0FA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FC502-4C0F-496F-A19F-86C22444D5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245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CDBC3-EE6E-4299-B5D7-5001B8B8A68C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F609E-2013-4132-A348-5D67B61CC1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4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56AAC-DB00-4FC6-8C31-C7BF953FE84B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F848-36A4-46AB-86B8-38D588F0BD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38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97084-E145-4CAA-A05B-C2B1387D8595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D7951-C2C8-4034-B72E-944C83E5C9D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9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5763-E662-48B3-9BA5-2B02A6B326C5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CFD4-A525-430C-A6B5-1B93F1E4D6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99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EC770-24D4-4949-8A61-85F815185B35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988A-615D-42DE-8C1A-2FCD6075E1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49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EB605-953F-4EB7-8E8E-89715B9B3134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D7B6-54F6-4684-ACE7-EB9763E889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69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61BCD-2295-4922-B245-75CD875C1AFE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D686D-FC69-49EA-BB26-6FA03F6312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893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fld id="{FA2D85E6-88B7-4A00-90D6-879907CD7844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fld id="{85C99658-D9C7-49CF-B5E5-10ED6C8860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fld id="{1200D6BB-B38E-40F4-A91C-FB985F95AA8B}" type="datetime1">
              <a:rPr lang="zh-TW" altLang="en-US"/>
              <a:pPr>
                <a:defRPr/>
              </a:pPr>
              <a:t>2019/11/28</a:t>
            </a:fld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fld id="{A42BBAB9-51BC-47FF-9FBC-AE0A47B442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172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E9362-00E8-4225-91E5-42EDC3E7BAF8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12863" y="1300163"/>
            <a:ext cx="6518275" cy="2509837"/>
          </a:xfrm>
        </p:spPr>
        <p:txBody>
          <a:bodyPr/>
          <a:lstStyle/>
          <a:p>
            <a:pPr eaLnBrk="1" hangingPunct="1"/>
            <a:r>
              <a:rPr lang="en-US" altLang="zh-TW" sz="5400" smtClean="0"/>
              <a:t>Affine transformation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2850" y="3646488"/>
            <a:ext cx="6708775" cy="1708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en-US" sz="3100" smtClean="0">
                <a:solidFill>
                  <a:srgbClr val="7F7F7F"/>
                </a:solidFill>
              </a:rPr>
              <a:t>林鼎然 製作</a:t>
            </a:r>
            <a:endParaRPr lang="zh-TW" altLang="zh-TW" sz="3100" smtClean="0">
              <a:solidFill>
                <a:srgbClr val="7F7F7F"/>
              </a:solidFill>
            </a:endParaRPr>
          </a:p>
        </p:txBody>
      </p:sp>
      <p:sp>
        <p:nvSpPr>
          <p:cNvPr id="4101" name="投影片編號版面配置區 1"/>
          <p:cNvSpPr txBox="1">
            <a:spLocks noGrp="1"/>
          </p:cNvSpPr>
          <p:nvPr/>
        </p:nvSpPr>
        <p:spPr bwMode="auto">
          <a:xfrm>
            <a:off x="7885113" y="5883275"/>
            <a:ext cx="573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7BF57DD-1AFA-4868-AB05-C85C763EAA72}" type="slidenum">
              <a:rPr lang="en-US" altLang="zh-TW" sz="1000"/>
              <a:pPr algn="r" eaLnBrk="1" hangingPunct="1"/>
              <a:t>1</a:t>
            </a:fld>
            <a:endParaRPr lang="en-US" altLang="zh-TW" sz="10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cameraman.ti</a:t>
            </a:r>
            <a:r>
              <a:rPr lang="en-US" altLang="zh-TW" dirty="0" err="1"/>
              <a:t>f</a:t>
            </a:r>
            <a:endParaRPr lang="zh-TW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zh-TW" altLang="en-US" dirty="0" smtClean="0"/>
              <a:t>改</a:t>
            </a:r>
            <a:r>
              <a:rPr lang="en-US" altLang="zh-TW" dirty="0" smtClean="0"/>
              <a:t>T</a:t>
            </a:r>
            <a:r>
              <a:rPr lang="zh-TW" altLang="en-US" dirty="0" smtClean="0"/>
              <a:t>成單位矩陣，觀察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w,z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解答</a:t>
            </a:r>
            <a:endParaRPr lang="en-US" altLang="zh-TW" dirty="0" smtClean="0"/>
          </a:p>
          <a:p>
            <a:r>
              <a:rPr lang="zh-TW" altLang="en-US" dirty="0" smtClean="0"/>
              <a:t>去移動像素從舊圖舊位置到新圖新位置。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下節課解答</a:t>
            </a:r>
          </a:p>
        </p:txBody>
      </p:sp>
    </p:spTree>
    <p:extLst>
      <p:ext uri="{BB962C8B-B14F-4D97-AF65-F5344CB8AC3E}">
        <p14:creationId xmlns:p14="http://schemas.microsoft.com/office/powerpoint/2010/main" val="8197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EO2</a:t>
            </a:r>
            <a:endParaRPr lang="zh-TW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4477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coding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1259632" y="1732860"/>
            <a:ext cx="73985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TW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zh-TW" altLang="en-US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Identity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T=[1 0 0</a:t>
            </a:r>
            <a:r>
              <a:rPr lang="en-US" altLang="zh-TW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0 1 0</a:t>
            </a:r>
            <a:r>
              <a:rPr lang="en-US" altLang="zh-TW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 0 1];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routine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12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=1:size(A,1)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j=1:size(A,2)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j];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new_coord_1=[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1]*T;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=new_coord_1(1:2);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(round(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(1)),round(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(2)))=A(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zh-TW" altLang="en-US" sz="1200" b="0" i="0" u="none" strike="noStrik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35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3789040"/>
            <a:ext cx="9144000" cy="186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</a:t>
            </a:r>
            <a:r>
              <a:rPr lang="en-US" altLang="zh-TW" sz="3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Scaling</a:t>
            </a:r>
            <a:endParaRPr lang="zh-TW" alt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566738" y="1772817"/>
            <a:ext cx="8001000" cy="4246984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4122FC"/>
                </a:solidFill>
              </a:rPr>
              <a:t>(</a:t>
            </a:r>
            <a:r>
              <a:rPr lang="en-US" altLang="zh-TW" sz="2000" dirty="0" err="1" smtClean="0">
                <a:solidFill>
                  <a:srgbClr val="4122FC"/>
                </a:solidFill>
              </a:rPr>
              <a:t>w,z</a:t>
            </a:r>
            <a:r>
              <a:rPr lang="en-US" altLang="zh-TW" sz="2000" dirty="0" smtClean="0">
                <a:solidFill>
                  <a:srgbClr val="4122FC"/>
                </a:solidFill>
              </a:rPr>
              <a:t>)</a:t>
            </a:r>
            <a:r>
              <a:rPr lang="zh-TW" altLang="en-US" sz="2000" dirty="0" smtClean="0"/>
              <a:t>是舊訊號的某點位置，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zh-TW" altLang="en-US" sz="2000" dirty="0"/>
              <a:t>是</a:t>
            </a:r>
            <a:r>
              <a:rPr lang="zh-TW" altLang="en-US" sz="2000" dirty="0">
                <a:solidFill>
                  <a:srgbClr val="FF0000"/>
                </a:solidFill>
              </a:rPr>
              <a:t>新</a:t>
            </a:r>
            <a:r>
              <a:rPr lang="zh-TW" altLang="en-US" sz="2000" dirty="0"/>
              <a:t>訊號對應</a:t>
            </a:r>
            <a:r>
              <a:rPr lang="en-US" altLang="zh-TW" sz="2000" dirty="0">
                <a:solidFill>
                  <a:srgbClr val="4122FC"/>
                </a:solidFill>
              </a:rPr>
              <a:t>(</a:t>
            </a:r>
            <a:r>
              <a:rPr lang="en-US" altLang="zh-TW" sz="2000" dirty="0" err="1">
                <a:solidFill>
                  <a:srgbClr val="4122FC"/>
                </a:solidFill>
              </a:rPr>
              <a:t>w,z</a:t>
            </a:r>
            <a:r>
              <a:rPr lang="en-US" altLang="zh-TW" sz="2000" dirty="0">
                <a:solidFill>
                  <a:srgbClr val="4122FC"/>
                </a:solidFill>
              </a:rPr>
              <a:t>)</a:t>
            </a:r>
            <a:r>
              <a:rPr lang="zh-TW" altLang="en-US" sz="2000" dirty="0"/>
              <a:t>的位置</a:t>
            </a:r>
            <a:endParaRPr lang="en-US" altLang="zh-TW" sz="20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00192" y="6489399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3309A-0BF0-491C-9D60-90AB753850CA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1]</m:t>
                      </m:r>
                      <m:r>
                        <a:rPr lang="zh-TW" altLang="en-US" sz="2000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5" y="2191522"/>
            <a:ext cx="1581150" cy="152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811" y="3736709"/>
            <a:ext cx="7143750" cy="19335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5616" y="5725300"/>
            <a:ext cx="27879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寫上新舊數學座標關係式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帶入特例的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帶入特例座標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86701" y="5611157"/>
            <a:ext cx="9028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手寫</a:t>
            </a:r>
            <a:r>
              <a:rPr lang="en-US" altLang="zh-TW" dirty="0" smtClean="0"/>
              <a:t>p7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9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同學試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1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coding (</a:t>
            </a:r>
            <a:r>
              <a:rPr lang="zh-TW" altLang="en-US" dirty="0" smtClean="0"/>
              <a:t>請嘗試其他</a:t>
            </a:r>
            <a:r>
              <a:rPr lang="zh-TW" altLang="en-US" dirty="0" smtClean="0">
                <a:solidFill>
                  <a:srgbClr val="FF0000"/>
                </a:solidFill>
              </a:rPr>
              <a:t>倍數參數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正負號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軸同時組合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1115616" y="1836311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zh-TW" alt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scaling (half size) (try other factor)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T=[0.5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0.5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1];</a:t>
            </a:r>
          </a:p>
          <a:p>
            <a:r>
              <a:rPr lang="en-US" altLang="zh-TW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scaling (double size) (try other factor)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T=[2 0 0; </a:t>
            </a:r>
            <a:endParaRPr lang="en-US" altLang="zh-TW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2 0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 0 1];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routine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=1:size(A,1)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j=1:size(A,2)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j];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new_coord_1=[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1]*T;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=new_coord_1(1:2);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(round(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(1)),round(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(2)))=A(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zh-TW" altLang="en-US" sz="1000" b="0" i="0" u="none" strike="noStrik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53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3861048"/>
            <a:ext cx="9144000" cy="186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</a:t>
            </a:r>
            <a:r>
              <a:rPr lang="en-US" altLang="zh-TW" sz="3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Shear (horizontal)</a:t>
            </a:r>
            <a:endParaRPr lang="zh-TW" alt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566738" y="1772817"/>
            <a:ext cx="8001000" cy="4246984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4122FC"/>
                </a:solidFill>
              </a:rPr>
              <a:t>(</a:t>
            </a:r>
            <a:r>
              <a:rPr lang="en-US" altLang="zh-TW" sz="2000" dirty="0" err="1" smtClean="0">
                <a:solidFill>
                  <a:srgbClr val="4122FC"/>
                </a:solidFill>
              </a:rPr>
              <a:t>w,z</a:t>
            </a:r>
            <a:r>
              <a:rPr lang="en-US" altLang="zh-TW" sz="2000" dirty="0" smtClean="0">
                <a:solidFill>
                  <a:srgbClr val="4122FC"/>
                </a:solidFill>
              </a:rPr>
              <a:t>)</a:t>
            </a:r>
            <a:r>
              <a:rPr lang="zh-TW" altLang="en-US" sz="2000" dirty="0" smtClean="0"/>
              <a:t>是舊訊號的某點位置，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zh-TW" altLang="en-US" sz="2000" dirty="0"/>
              <a:t>是</a:t>
            </a:r>
            <a:r>
              <a:rPr lang="zh-TW" altLang="en-US" sz="2000" dirty="0">
                <a:solidFill>
                  <a:srgbClr val="FF0000"/>
                </a:solidFill>
              </a:rPr>
              <a:t>新</a:t>
            </a:r>
            <a:r>
              <a:rPr lang="zh-TW" altLang="en-US" sz="2000" dirty="0"/>
              <a:t>訊號對應</a:t>
            </a:r>
            <a:r>
              <a:rPr lang="en-US" altLang="zh-TW" sz="2000" dirty="0">
                <a:solidFill>
                  <a:srgbClr val="4122FC"/>
                </a:solidFill>
              </a:rPr>
              <a:t>(</a:t>
            </a:r>
            <a:r>
              <a:rPr lang="en-US" altLang="zh-TW" sz="2000" dirty="0" err="1">
                <a:solidFill>
                  <a:srgbClr val="4122FC"/>
                </a:solidFill>
              </a:rPr>
              <a:t>w,z</a:t>
            </a:r>
            <a:r>
              <a:rPr lang="en-US" altLang="zh-TW" sz="2000" dirty="0">
                <a:solidFill>
                  <a:srgbClr val="4122FC"/>
                </a:solidFill>
              </a:rPr>
              <a:t>)</a:t>
            </a:r>
            <a:r>
              <a:rPr lang="zh-TW" altLang="en-US" sz="2000" dirty="0"/>
              <a:t>的位置</a:t>
            </a:r>
            <a:endParaRPr lang="en-US" altLang="zh-TW" sz="20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00192" y="6489399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3309A-0BF0-491C-9D60-90AB753850CA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1]</m:t>
                      </m:r>
                      <m:r>
                        <a:rPr lang="zh-TW" altLang="en-US" sz="2000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5" y="2191522"/>
            <a:ext cx="1581150" cy="1524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544" y="4036665"/>
            <a:ext cx="7115175" cy="15525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5616" y="5725300"/>
            <a:ext cx="27879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寫上新舊數學座標關係式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帶入特例的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帶入特例座標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86701" y="5611157"/>
            <a:ext cx="9028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手寫</a:t>
            </a:r>
            <a:r>
              <a:rPr lang="en-US" altLang="zh-TW" dirty="0" smtClean="0"/>
              <a:t>p8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0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同學試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Alpha</a:t>
            </a:r>
            <a:r>
              <a:rPr lang="zh-TW" altLang="en-US" dirty="0" smtClean="0"/>
              <a:t>負號？往左邊上面出界</a:t>
            </a:r>
            <a:r>
              <a:rPr lang="zh-TW" altLang="en-US" dirty="0"/>
              <a:t>？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6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coding (</a:t>
            </a:r>
            <a:r>
              <a:rPr lang="zh-TW" altLang="en-US" dirty="0" smtClean="0"/>
              <a:t>請嘗試其他</a:t>
            </a:r>
            <a:r>
              <a:rPr lang="zh-TW" altLang="en-US" dirty="0" smtClean="0">
                <a:solidFill>
                  <a:srgbClr val="FF0000"/>
                </a:solidFill>
              </a:rPr>
              <a:t>倍數參數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正負號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軸同時組合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574675" y="2060848"/>
            <a:ext cx="885698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zh-TW" alt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shear (vertical, right down) (try other factor)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T=[1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0; </a:t>
            </a:r>
            <a:endParaRPr lang="en-US" altLang="zh-TW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0.5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1];</a:t>
            </a:r>
          </a:p>
          <a:p>
            <a:r>
              <a:rPr lang="en-US" altLang="zh-TW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shear (vertical, right up) (try other factor)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T=[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0.5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TW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=1:size(A,1)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j=1:size(A,2)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j];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new_coord_1=[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1]*T;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=new_coord_1(1:2);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(1)&gt;=1)&amp;&amp;(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(2)&gt;=1)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(round(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(1)),round(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(2)))=A(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zh-TW" altLang="en-US" sz="1000" b="0" i="0" u="none" strike="noStrike" baseline="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05038" y="169151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</a:rPr>
              <a:t>注意出界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3861048"/>
            <a:ext cx="9144000" cy="186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</a:t>
            </a:r>
            <a:r>
              <a:rPr lang="en-US" altLang="zh-TW" sz="3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Shear (vertical)</a:t>
            </a:r>
            <a:endParaRPr lang="zh-TW" alt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566738" y="1772817"/>
            <a:ext cx="8001000" cy="4246984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4122FC"/>
                </a:solidFill>
              </a:rPr>
              <a:t>(</a:t>
            </a:r>
            <a:r>
              <a:rPr lang="en-US" altLang="zh-TW" sz="2000" dirty="0" err="1" smtClean="0">
                <a:solidFill>
                  <a:srgbClr val="4122FC"/>
                </a:solidFill>
              </a:rPr>
              <a:t>w,z</a:t>
            </a:r>
            <a:r>
              <a:rPr lang="en-US" altLang="zh-TW" sz="2000" dirty="0" smtClean="0">
                <a:solidFill>
                  <a:srgbClr val="4122FC"/>
                </a:solidFill>
              </a:rPr>
              <a:t>)</a:t>
            </a:r>
            <a:r>
              <a:rPr lang="zh-TW" altLang="en-US" sz="2000" dirty="0" smtClean="0"/>
              <a:t>是舊訊號的某點位置，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zh-TW" altLang="en-US" sz="2000" dirty="0"/>
              <a:t>是</a:t>
            </a:r>
            <a:r>
              <a:rPr lang="zh-TW" altLang="en-US" sz="2000" dirty="0">
                <a:solidFill>
                  <a:srgbClr val="FF0000"/>
                </a:solidFill>
              </a:rPr>
              <a:t>新</a:t>
            </a:r>
            <a:r>
              <a:rPr lang="zh-TW" altLang="en-US" sz="2000" dirty="0"/>
              <a:t>訊號對應</a:t>
            </a:r>
            <a:r>
              <a:rPr lang="en-US" altLang="zh-TW" sz="2000" dirty="0">
                <a:solidFill>
                  <a:srgbClr val="4122FC"/>
                </a:solidFill>
              </a:rPr>
              <a:t>(</a:t>
            </a:r>
            <a:r>
              <a:rPr lang="en-US" altLang="zh-TW" sz="2000" dirty="0" err="1">
                <a:solidFill>
                  <a:srgbClr val="4122FC"/>
                </a:solidFill>
              </a:rPr>
              <a:t>w,z</a:t>
            </a:r>
            <a:r>
              <a:rPr lang="en-US" altLang="zh-TW" sz="2000" dirty="0">
                <a:solidFill>
                  <a:srgbClr val="4122FC"/>
                </a:solidFill>
              </a:rPr>
              <a:t>)</a:t>
            </a:r>
            <a:r>
              <a:rPr lang="zh-TW" altLang="en-US" sz="2000" dirty="0"/>
              <a:t>的位置</a:t>
            </a:r>
            <a:endParaRPr lang="en-US" altLang="zh-TW" sz="20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00192" y="6489399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3309A-0BF0-491C-9D60-90AB753850CA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1]</m:t>
                      </m:r>
                      <m:r>
                        <a:rPr lang="zh-TW" altLang="en-US" sz="2000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5" y="2191522"/>
            <a:ext cx="1581150" cy="152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860" y="4005064"/>
            <a:ext cx="7096125" cy="16383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15616" y="5725300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寫上新舊數學座標關係式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帶入特例的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帶入特例座標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1D signal (</a:t>
            </a:r>
            <a:r>
              <a:rPr lang="zh-TW" altLang="en-US" sz="3000" dirty="0" smtClean="0"/>
              <a:t>手寫</a:t>
            </a:r>
            <a:r>
              <a:rPr lang="en-US" altLang="zh-TW" sz="3000" dirty="0" smtClean="0"/>
              <a:t>): </a:t>
            </a:r>
            <a:br>
              <a:rPr lang="en-US" altLang="zh-TW" sz="3000" dirty="0" smtClean="0"/>
            </a:br>
            <a:r>
              <a:rPr lang="en-US" altLang="zh-TW" sz="3000" dirty="0" smtClean="0"/>
              <a:t>Linear transform</a:t>
            </a:r>
            <a:r>
              <a:rPr lang="zh-TW" altLang="en-US" sz="3000" dirty="0" smtClean="0"/>
              <a:t> 線性轉換 </a:t>
            </a:r>
            <a:r>
              <a:rPr lang="en-US" altLang="zh-TW" sz="3000" dirty="0" smtClean="0"/>
              <a:t/>
            </a:r>
            <a:br>
              <a:rPr lang="en-US" altLang="zh-TW" sz="3000" dirty="0" smtClean="0"/>
            </a:br>
            <a:r>
              <a:rPr lang="en-US" altLang="zh-TW" sz="3000" dirty="0" smtClean="0">
                <a:solidFill>
                  <a:srgbClr val="FF0000"/>
                </a:solidFill>
              </a:rPr>
              <a:t>(</a:t>
            </a:r>
            <a:r>
              <a:rPr lang="zh-TW" altLang="en-US" sz="3000" dirty="0" smtClean="0">
                <a:solidFill>
                  <a:srgbClr val="FF0000"/>
                </a:solidFill>
              </a:rPr>
              <a:t>位置轉換，訊號值不變</a:t>
            </a:r>
            <a:r>
              <a:rPr lang="en-US" altLang="zh-TW" sz="3000" dirty="0" smtClean="0">
                <a:solidFill>
                  <a:srgbClr val="FF0000"/>
                </a:solidFill>
              </a:rPr>
              <a:t>)</a:t>
            </a:r>
            <a:endParaRPr lang="zh-TW" altLang="en-US" sz="3000" dirty="0" smtClean="0">
              <a:solidFill>
                <a:srgbClr val="FF0000"/>
              </a:solidFill>
            </a:endParaRPr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TW" altLang="en-US" dirty="0" smtClean="0"/>
              <a:t>給定離散訊</a:t>
            </a:r>
            <a:r>
              <a:rPr lang="zh-TW" altLang="en-US" dirty="0"/>
              <a:t>號</a:t>
            </a:r>
            <a:r>
              <a:rPr lang="zh-TW" altLang="en-US" dirty="0" smtClean="0"/>
              <a:t> </a:t>
            </a:r>
            <a:r>
              <a:rPr lang="en-US" altLang="zh-TW" dirty="0" smtClean="0"/>
              <a:t>f[n]</a:t>
            </a:r>
          </a:p>
          <a:p>
            <a:pPr lvl="1">
              <a:defRPr/>
            </a:pPr>
            <a:r>
              <a:rPr lang="en-US" altLang="zh-TW" dirty="0" smtClean="0"/>
              <a:t>Scaling : g[n]=f[an] ; a&gt;0, a&lt;0</a:t>
            </a:r>
          </a:p>
          <a:p>
            <a:pPr lvl="1">
              <a:defRPr/>
            </a:pPr>
            <a:r>
              <a:rPr lang="en-US" altLang="zh-TW" dirty="0" smtClean="0"/>
              <a:t>Time reversal : g[n]=f[-n]</a:t>
            </a:r>
          </a:p>
          <a:p>
            <a:pPr lvl="1">
              <a:defRPr/>
            </a:pPr>
            <a:r>
              <a:rPr lang="en-US" altLang="zh-TW" dirty="0" smtClean="0"/>
              <a:t>Time shifting :  g[n]=f[</a:t>
            </a:r>
            <a:r>
              <a:rPr lang="en-US" altLang="zh-TW" dirty="0" err="1" smtClean="0"/>
              <a:t>n+b</a:t>
            </a:r>
            <a:r>
              <a:rPr lang="en-US" altLang="zh-TW" dirty="0" smtClean="0"/>
              <a:t>]; b&gt;0, b&lt;0</a:t>
            </a:r>
          </a:p>
          <a:p>
            <a:pPr>
              <a:defRPr/>
            </a:pPr>
            <a:r>
              <a:rPr lang="zh-TW" altLang="en-US" dirty="0"/>
              <a:t>上述形變對頻譜造成的影響</a:t>
            </a:r>
            <a:r>
              <a:rPr lang="en-US" altLang="zh-TW" dirty="0"/>
              <a:t>?</a:t>
            </a:r>
          </a:p>
          <a:p>
            <a:pPr>
              <a:defRPr/>
            </a:pPr>
            <a:r>
              <a:rPr lang="zh-TW" altLang="en-US" dirty="0" smtClean="0"/>
              <a:t>上述可以組成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g[n]= f[</a:t>
            </a:r>
            <a:r>
              <a:rPr lang="en-US" altLang="zh-TW" dirty="0" err="1" smtClean="0"/>
              <a:t>an+b</a:t>
            </a:r>
            <a:r>
              <a:rPr lang="en-US" altLang="zh-TW" dirty="0" smtClean="0"/>
              <a:t>]</a:t>
            </a:r>
          </a:p>
          <a:p>
            <a:pPr lvl="1">
              <a:defRPr/>
            </a:pPr>
            <a:r>
              <a:rPr lang="en-US" altLang="zh-TW" dirty="0" smtClean="0"/>
              <a:t>g[</a:t>
            </a:r>
            <a:r>
              <a:rPr lang="en-US" altLang="zh-TW" dirty="0" err="1" smtClean="0"/>
              <a:t>cm+d</a:t>
            </a:r>
            <a:r>
              <a:rPr lang="en-US" altLang="zh-TW" dirty="0" smtClean="0"/>
              <a:t>]= f[m]</a:t>
            </a:r>
          </a:p>
          <a:p>
            <a:pPr lvl="1">
              <a:defRPr/>
            </a:pPr>
            <a:r>
              <a:rPr lang="en-US" altLang="zh-TW" dirty="0" smtClean="0"/>
              <a:t>g[w]=g[</a:t>
            </a:r>
            <a:r>
              <a:rPr lang="en-US" altLang="zh-TW" dirty="0" err="1" smtClean="0"/>
              <a:t>cm+d</a:t>
            </a:r>
            <a:r>
              <a:rPr lang="en-US" altLang="zh-TW" dirty="0" smtClean="0"/>
              <a:t>]= f[m]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</a:t>
            </a:r>
            <a:r>
              <a:rPr lang="en-US" altLang="zh-TW" dirty="0" err="1" smtClean="0">
                <a:solidFill>
                  <a:srgbClr val="4122FC"/>
                </a:solidFill>
              </a:rPr>
              <a:t>m</a:t>
            </a:r>
            <a:r>
              <a:rPr lang="en-US" altLang="zh-TW" dirty="0" err="1" smtClean="0"/>
              <a:t>+d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其中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>
                <a:solidFill>
                  <a:srgbClr val="4122FC"/>
                </a:solidFill>
              </a:rPr>
              <a:t>m</a:t>
            </a:r>
            <a:r>
              <a:rPr lang="zh-TW" altLang="en-US" dirty="0" smtClean="0"/>
              <a:t>是</a:t>
            </a:r>
            <a:r>
              <a:rPr lang="zh-TW" altLang="en-US" dirty="0" smtClean="0">
                <a:solidFill>
                  <a:srgbClr val="4122FC"/>
                </a:solidFill>
              </a:rPr>
              <a:t>舊</a:t>
            </a:r>
            <a:r>
              <a:rPr lang="zh-TW" altLang="en-US" dirty="0" smtClean="0"/>
              <a:t>訊號的某點位置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zh-TW" altLang="en-US" dirty="0" smtClean="0"/>
              <a:t>是</a:t>
            </a:r>
            <a:r>
              <a:rPr lang="zh-TW" altLang="en-US" dirty="0" smtClean="0">
                <a:solidFill>
                  <a:srgbClr val="FF0000"/>
                </a:solidFill>
              </a:rPr>
              <a:t>新</a:t>
            </a:r>
            <a:r>
              <a:rPr lang="zh-TW" altLang="en-US" dirty="0" smtClean="0"/>
              <a:t>訊號對應</a:t>
            </a:r>
            <a:r>
              <a:rPr lang="en-US" altLang="zh-TW" dirty="0" smtClean="0">
                <a:solidFill>
                  <a:srgbClr val="4122FC"/>
                </a:solidFill>
              </a:rPr>
              <a:t>m</a:t>
            </a:r>
            <a:r>
              <a:rPr lang="zh-TW" altLang="en-US" dirty="0" smtClean="0"/>
              <a:t>的位置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sz="2800" dirty="0" smtClean="0">
                <a:solidFill>
                  <a:srgbClr val="FF0000"/>
                </a:solidFill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</a:rPr>
              <a:t>位置轉換，不是訊號值不變</a:t>
            </a:r>
            <a:r>
              <a:rPr lang="en-US" altLang="zh-TW" sz="2800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E4811-C379-49F1-9774-848A01F907E7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5652120" y="1151493"/>
            <a:ext cx="12939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手寫</a:t>
            </a:r>
            <a:r>
              <a:rPr lang="en-US" altLang="zh-TW" dirty="0" smtClean="0"/>
              <a:t>p1~p4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coding (</a:t>
            </a:r>
            <a:r>
              <a:rPr lang="zh-TW" altLang="en-US" dirty="0" smtClean="0"/>
              <a:t>請嘗試其他</a:t>
            </a:r>
            <a:r>
              <a:rPr lang="zh-TW" altLang="en-US" dirty="0" smtClean="0">
                <a:solidFill>
                  <a:srgbClr val="FF0000"/>
                </a:solidFill>
              </a:rPr>
              <a:t>倍數參數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正負號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軸同時組合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574675" y="2060848"/>
            <a:ext cx="88569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zh-TW" alt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endParaRPr lang="zh-TW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shear (horizontal, down right) (try other factor)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T=[1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0.5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1];</a:t>
            </a:r>
          </a:p>
          <a:p>
            <a:r>
              <a:rPr lang="en-US" altLang="zh-TW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shear (horizontal, down left) (try other factor)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T=[1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0.5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1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=1:size(A,1)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j=1:size(A,2)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j];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new_coord_1=[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1]*T;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=new_coord_1(1:2);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(1)&gt;=1)&amp;&amp;(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(2)&gt;=1)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(round(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(1)),round(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(2)))=A(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zh-TW" altLang="en-US" sz="1000" b="0" i="0" u="none" strike="noStrike" baseline="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05038" y="169151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</a:rPr>
              <a:t>注意出界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EO3</a:t>
            </a:r>
            <a:endParaRPr lang="zh-TW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373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也是線性轉換</a:t>
            </a:r>
            <a:r>
              <a:rPr lang="en-US" altLang="zh-TW" sz="3000" dirty="0">
                <a:solidFill>
                  <a:srgbClr val="000000"/>
                </a:solidFill>
              </a:rPr>
              <a:t/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 smtClean="0">
                <a:solidFill>
                  <a:srgbClr val="FF0000"/>
                </a:solidFill>
              </a:rPr>
              <a:t>(</a:t>
            </a:r>
            <a:r>
              <a:rPr lang="zh-TW" altLang="en-US" sz="3000" dirty="0" smtClean="0">
                <a:solidFill>
                  <a:srgbClr val="FF0000"/>
                </a:solidFill>
              </a:rPr>
              <a:t>位置轉換，訊號值不變</a:t>
            </a:r>
            <a:r>
              <a:rPr lang="en-US" altLang="zh-TW" sz="3000" dirty="0" smtClean="0">
                <a:solidFill>
                  <a:srgbClr val="FF0000"/>
                </a:solidFill>
              </a:rPr>
              <a:t>)</a:t>
            </a:r>
            <a:r>
              <a:rPr lang="zh-TW" altLang="en-US" sz="3000" dirty="0" smtClean="0">
                <a:solidFill>
                  <a:srgbClr val="FF0000"/>
                </a:solidFill>
              </a:rPr>
              <a:t>：</a:t>
            </a:r>
            <a:r>
              <a:rPr lang="zh-TW" altLang="en-US" sz="3000" dirty="0" smtClean="0">
                <a:solidFill>
                  <a:srgbClr val="4122FC"/>
                </a:solidFill>
              </a:rPr>
              <a:t>左右眼立體</a:t>
            </a:r>
            <a:r>
              <a:rPr lang="zh-TW" altLang="en-US" sz="3000" dirty="0">
                <a:solidFill>
                  <a:srgbClr val="4122FC"/>
                </a:solidFill>
              </a:rPr>
              <a:t>視覺</a:t>
            </a:r>
            <a:endParaRPr lang="zh-TW" altLang="en-US" sz="3000" dirty="0" smtClean="0">
              <a:solidFill>
                <a:srgbClr val="4122FC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B80B9-3D14-40B1-A6CD-B2F3BD10982C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7173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2276475"/>
            <a:ext cx="10096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916113"/>
            <a:ext cx="13335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838325"/>
            <a:ext cx="10191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558925"/>
            <a:ext cx="14382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EO1</a:t>
            </a:r>
            <a:endParaRPr lang="zh-TW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853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也是線性轉換</a:t>
            </a:r>
            <a:r>
              <a:rPr lang="en-US" altLang="zh-TW" sz="3000" dirty="0">
                <a:solidFill>
                  <a:srgbClr val="000000"/>
                </a:solidFill>
              </a:rPr>
              <a:t/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FF0000"/>
                </a:solidFill>
              </a:rPr>
              <a:t>(</a:t>
            </a:r>
            <a:r>
              <a:rPr lang="zh-TW" altLang="en-US" sz="3000" dirty="0">
                <a:solidFill>
                  <a:srgbClr val="FF0000"/>
                </a:solidFill>
              </a:rPr>
              <a:t>位置轉換</a:t>
            </a:r>
            <a:r>
              <a:rPr lang="zh-TW" altLang="en-US" sz="3000" dirty="0" smtClean="0">
                <a:solidFill>
                  <a:srgbClr val="FF0000"/>
                </a:solidFill>
              </a:rPr>
              <a:t>，訊號</a:t>
            </a:r>
            <a:r>
              <a:rPr lang="zh-TW" altLang="en-US" sz="3000" dirty="0">
                <a:solidFill>
                  <a:srgbClr val="FF0000"/>
                </a:solidFill>
              </a:rPr>
              <a:t>值不變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1D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</a:t>
                </a:r>
                <a:r>
                  <a:rPr lang="en-US" altLang="zh-TW" dirty="0" smtClean="0">
                    <a:solidFill>
                      <a:srgbClr val="4122FC"/>
                    </a:solidFill>
                  </a:rPr>
                  <a:t>m</a:t>
                </a:r>
                <a:r>
                  <a:rPr lang="zh-TW" altLang="en-US" dirty="0" smtClean="0"/>
                  <a:t>是舊訊號的某點位置，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w</a:t>
                </a:r>
                <a:r>
                  <a:rPr lang="zh-TW" altLang="en-US" dirty="0" smtClean="0"/>
                  <a:t>是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新</a:t>
                </a:r>
                <a:r>
                  <a:rPr lang="zh-TW" altLang="en-US" dirty="0"/>
                  <a:t>訊號對應</a:t>
                </a:r>
                <a:r>
                  <a:rPr lang="en-US" altLang="zh-TW" dirty="0">
                    <a:solidFill>
                      <a:srgbClr val="4122FC"/>
                    </a:solidFill>
                  </a:rPr>
                  <a:t>m</a:t>
                </a:r>
                <a:r>
                  <a:rPr lang="zh-TW" altLang="en-US" dirty="0"/>
                  <a:t>的位置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dirty="0" smtClean="0"/>
                  <a:t>=</a:t>
                </a:r>
                <a:r>
                  <a:rPr lang="en-US" altLang="zh-TW" dirty="0" err="1" smtClean="0"/>
                  <a:t>c</a:t>
                </a:r>
                <a:r>
                  <a:rPr lang="en-US" altLang="zh-TW" dirty="0" err="1" smtClean="0">
                    <a:solidFill>
                      <a:srgbClr val="4122FC"/>
                    </a:solidFill>
                  </a:rPr>
                  <a:t>m</a:t>
                </a:r>
                <a:r>
                  <a:rPr lang="en-US" altLang="zh-TW" dirty="0" err="1" smtClean="0"/>
                  <a:t>+d</a:t>
                </a:r>
                <a:endParaRPr lang="en-US" altLang="zh-TW" dirty="0"/>
              </a:p>
              <a:p>
                <a:r>
                  <a:rPr lang="en-US" altLang="zh-TW" dirty="0" smtClean="0"/>
                  <a:t>2D : </a:t>
                </a:r>
                <a:r>
                  <a:rPr lang="en-US" altLang="zh-TW" dirty="0" smtClean="0">
                    <a:solidFill>
                      <a:srgbClr val="4122FC"/>
                    </a:solidFill>
                  </a:rPr>
                  <a:t>(</a:t>
                </a:r>
                <a:r>
                  <a:rPr lang="en-US" altLang="zh-TW" dirty="0" err="1" smtClean="0">
                    <a:solidFill>
                      <a:srgbClr val="4122FC"/>
                    </a:solidFill>
                  </a:rPr>
                  <a:t>w,z</a:t>
                </a:r>
                <a:r>
                  <a:rPr lang="en-US" altLang="zh-TW" dirty="0" smtClean="0">
                    <a:solidFill>
                      <a:srgbClr val="4122FC"/>
                    </a:solidFill>
                  </a:rPr>
                  <a:t>)</a:t>
                </a:r>
                <a:r>
                  <a:rPr lang="zh-TW" altLang="en-US" dirty="0" smtClean="0"/>
                  <a:t>是舊訊號的某點位置，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x,y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dirty="0" smtClean="0"/>
                  <a:t>是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新</a:t>
                </a:r>
                <a:r>
                  <a:rPr lang="zh-TW" altLang="en-US" dirty="0"/>
                  <a:t>訊號</a:t>
                </a:r>
                <a:r>
                  <a:rPr lang="zh-TW" altLang="en-US" dirty="0" smtClean="0"/>
                  <a:t>對應</a:t>
                </a:r>
                <a:r>
                  <a:rPr lang="en-US" altLang="zh-TW" dirty="0">
                    <a:solidFill>
                      <a:srgbClr val="4122FC"/>
                    </a:solidFill>
                  </a:rPr>
                  <a:t>(</a:t>
                </a:r>
                <a:r>
                  <a:rPr lang="en-US" altLang="zh-TW" dirty="0" err="1">
                    <a:solidFill>
                      <a:srgbClr val="4122FC"/>
                    </a:solidFill>
                  </a:rPr>
                  <a:t>w,z</a:t>
                </a:r>
                <a:r>
                  <a:rPr lang="en-US" altLang="zh-TW" dirty="0">
                    <a:solidFill>
                      <a:srgbClr val="4122FC"/>
                    </a:solidFill>
                  </a:rPr>
                  <a:t>)</a:t>
                </a:r>
                <a:r>
                  <a:rPr lang="zh-TW" altLang="en-US" dirty="0" smtClean="0"/>
                  <a:t>的</a:t>
                </a:r>
                <a:r>
                  <a:rPr lang="zh-TW" altLang="en-US" dirty="0"/>
                  <a:t>位置</a:t>
                </a:r>
                <a:endParaRPr lang="en-US" altLang="zh-TW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solidFill>
                      <a:srgbClr val="FF0000"/>
                    </a:solidFill>
                  </a:rPr>
                  <a:t>如同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1D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的線性形變</a:t>
                </a:r>
              </a:p>
              <a:p>
                <a:pPr lvl="2"/>
                <a:endParaRPr lang="zh-TW" altLang="zh-TW" dirty="0" smtClean="0"/>
              </a:p>
              <a:p>
                <a:pPr lvl="1"/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1" t="-2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5652120" y="1151493"/>
            <a:ext cx="9028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手寫</a:t>
            </a:r>
            <a:r>
              <a:rPr lang="en-US" altLang="zh-TW" dirty="0" smtClean="0"/>
              <a:t>p5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16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也是線性轉換</a:t>
            </a:r>
            <a:r>
              <a:rPr lang="en-US" altLang="zh-TW" sz="3000" dirty="0">
                <a:solidFill>
                  <a:srgbClr val="000000"/>
                </a:solidFill>
              </a:rPr>
              <a:t/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FF0000"/>
                </a:solidFill>
              </a:rPr>
              <a:t>(</a:t>
            </a:r>
            <a:r>
              <a:rPr lang="zh-TW" altLang="en-US" sz="3000" dirty="0">
                <a:solidFill>
                  <a:srgbClr val="FF0000"/>
                </a:solidFill>
              </a:rPr>
              <a:t>位置轉換</a:t>
            </a:r>
            <a:r>
              <a:rPr lang="zh-TW" altLang="en-US" sz="3000" dirty="0" smtClean="0">
                <a:solidFill>
                  <a:srgbClr val="FF0000"/>
                </a:solidFill>
              </a:rPr>
              <a:t>，訊號</a:t>
            </a:r>
            <a:r>
              <a:rPr lang="zh-TW" altLang="en-US" sz="3000" dirty="0">
                <a:solidFill>
                  <a:srgbClr val="FF0000"/>
                </a:solidFill>
              </a:rPr>
              <a:t>值不變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54" y="1732711"/>
                <a:ext cx="8001000" cy="4267200"/>
              </a:xfrm>
            </p:spPr>
            <p:txBody>
              <a:bodyPr/>
              <a:lstStyle/>
              <a:p>
                <a:r>
                  <a:rPr lang="en-US" altLang="zh-TW" dirty="0" smtClean="0"/>
                  <a:t>2D : </a:t>
                </a:r>
                <a:r>
                  <a:rPr lang="en-US" altLang="zh-TW" dirty="0" smtClean="0">
                    <a:solidFill>
                      <a:srgbClr val="4122FC"/>
                    </a:solidFill>
                  </a:rPr>
                  <a:t>(</a:t>
                </a:r>
                <a:r>
                  <a:rPr lang="en-US" altLang="zh-TW" dirty="0" err="1" smtClean="0">
                    <a:solidFill>
                      <a:srgbClr val="4122FC"/>
                    </a:solidFill>
                  </a:rPr>
                  <a:t>w,z</a:t>
                </a:r>
                <a:r>
                  <a:rPr lang="en-US" altLang="zh-TW" dirty="0" smtClean="0">
                    <a:solidFill>
                      <a:srgbClr val="4122FC"/>
                    </a:solidFill>
                  </a:rPr>
                  <a:t>)</a:t>
                </a:r>
                <a:r>
                  <a:rPr lang="zh-TW" altLang="en-US" dirty="0" smtClean="0"/>
                  <a:t>是舊訊號的某點位置，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x,y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dirty="0"/>
                  <a:t>是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新</a:t>
                </a:r>
                <a:r>
                  <a:rPr lang="zh-TW" altLang="en-US" dirty="0"/>
                  <a:t>訊號對應</a:t>
                </a:r>
                <a:r>
                  <a:rPr lang="en-US" altLang="zh-TW" dirty="0">
                    <a:solidFill>
                      <a:srgbClr val="4122FC"/>
                    </a:solidFill>
                  </a:rPr>
                  <a:t>(</a:t>
                </a:r>
                <a:r>
                  <a:rPr lang="en-US" altLang="zh-TW" dirty="0" err="1">
                    <a:solidFill>
                      <a:srgbClr val="4122FC"/>
                    </a:solidFill>
                  </a:rPr>
                  <a:t>w,z</a:t>
                </a:r>
                <a:r>
                  <a:rPr lang="en-US" altLang="zh-TW" dirty="0">
                    <a:solidFill>
                      <a:srgbClr val="4122FC"/>
                    </a:solidFill>
                  </a:rPr>
                  <a:t>)</a:t>
                </a:r>
                <a:r>
                  <a:rPr lang="zh-TW" altLang="en-US" dirty="0"/>
                  <a:t>的位置</a:t>
                </a:r>
                <a:endParaRPr lang="en-US" altLang="zh-TW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solidFill>
                      <a:srgbClr val="FF0000"/>
                    </a:solidFill>
                  </a:rPr>
                  <a:t>如同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1D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的線性形變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mtClean="0">
                            <a:solidFill>
                              <a:srgbClr val="4122FC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mtClean="0">
                            <a:solidFill>
                              <a:srgbClr val="4122F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mtClean="0">
                            <a:solidFill>
                              <a:srgbClr val="4122FC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4122FC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1]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4" y="1732711"/>
                <a:ext cx="8001000" cy="4267200"/>
              </a:xfrm>
              <a:blipFill>
                <a:blip r:embed="rId2"/>
                <a:stretch>
                  <a:fillRect l="-1523" t="-2143" b="-9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876256" y="64706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446265" y="4030139"/>
                <a:ext cx="280108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6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sz="2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sz="2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TW" altLang="en-US" sz="2600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600" i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TW" altLang="en-US" sz="26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6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6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TW" altLang="en-US" sz="26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1]</m:t>
                      </m:r>
                      <m:r>
                        <a:rPr lang="zh-TW" altLang="en-US" sz="2600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65" y="4030139"/>
                <a:ext cx="280108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251060" y="4748596"/>
                <a:ext cx="2984791" cy="1364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6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6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6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6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6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60" y="4748596"/>
                <a:ext cx="2984791" cy="1364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5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也是線性轉換</a:t>
            </a:r>
            <a:r>
              <a:rPr lang="en-US" altLang="zh-TW" sz="3000" dirty="0">
                <a:solidFill>
                  <a:srgbClr val="000000"/>
                </a:solidFill>
              </a:rPr>
              <a:t/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FF0000"/>
                </a:solidFill>
              </a:rPr>
              <a:t>(</a:t>
            </a:r>
            <a:r>
              <a:rPr lang="zh-TW" altLang="en-US" sz="3000" dirty="0">
                <a:solidFill>
                  <a:srgbClr val="FF0000"/>
                </a:solidFill>
              </a:rPr>
              <a:t>位置轉換</a:t>
            </a:r>
            <a:r>
              <a:rPr lang="zh-TW" altLang="en-US" sz="3000" dirty="0" smtClean="0">
                <a:solidFill>
                  <a:srgbClr val="FF0000"/>
                </a:solidFill>
              </a:rPr>
              <a:t>，訊號</a:t>
            </a:r>
            <a:r>
              <a:rPr lang="zh-TW" altLang="en-US" sz="3000" dirty="0">
                <a:solidFill>
                  <a:srgbClr val="FF0000"/>
                </a:solidFill>
              </a:rPr>
              <a:t>值不變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endParaRPr lang="zh-TW" altLang="en-US" dirty="0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566738" y="1772817"/>
            <a:ext cx="8001000" cy="424698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4122FC"/>
                </a:solidFill>
              </a:rPr>
              <a:t>(</a:t>
            </a:r>
            <a:r>
              <a:rPr lang="en-US" altLang="zh-TW" dirty="0" err="1" smtClean="0">
                <a:solidFill>
                  <a:srgbClr val="4122FC"/>
                </a:solidFill>
              </a:rPr>
              <a:t>w,z</a:t>
            </a:r>
            <a:r>
              <a:rPr lang="en-US" altLang="zh-TW" dirty="0" smtClean="0">
                <a:solidFill>
                  <a:srgbClr val="4122FC"/>
                </a:solidFill>
              </a:rPr>
              <a:t>)</a:t>
            </a:r>
            <a:r>
              <a:rPr lang="zh-TW" altLang="en-US" dirty="0" smtClean="0"/>
              <a:t>是舊訊號的某點位置，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x,y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新</a:t>
            </a:r>
            <a:r>
              <a:rPr lang="zh-TW" altLang="en-US" dirty="0"/>
              <a:t>訊號對應</a:t>
            </a:r>
            <a:r>
              <a:rPr lang="en-US" altLang="zh-TW" dirty="0">
                <a:solidFill>
                  <a:srgbClr val="4122FC"/>
                </a:solidFill>
              </a:rPr>
              <a:t>(</a:t>
            </a:r>
            <a:r>
              <a:rPr lang="en-US" altLang="zh-TW" dirty="0" err="1">
                <a:solidFill>
                  <a:srgbClr val="4122FC"/>
                </a:solidFill>
              </a:rPr>
              <a:t>w,z</a:t>
            </a:r>
            <a:r>
              <a:rPr lang="en-US" altLang="zh-TW" dirty="0">
                <a:solidFill>
                  <a:srgbClr val="4122FC"/>
                </a:solidFill>
              </a:rPr>
              <a:t>)</a:t>
            </a:r>
            <a:r>
              <a:rPr lang="zh-TW" altLang="en-US" dirty="0"/>
              <a:t>的位置</a:t>
            </a:r>
            <a:endParaRPr lang="en-US" altLang="zh-TW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為什麼要用數學式子表達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可以做統一、固定的變換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可以做系統化的數學分析，如傅立葉轉換的分析，如同</a:t>
            </a:r>
            <a:r>
              <a:rPr lang="en-US" altLang="zh-TW" dirty="0" smtClean="0"/>
              <a:t>1D signal</a:t>
            </a:r>
            <a:r>
              <a:rPr lang="zh-TW" altLang="en-US" dirty="0" smtClean="0"/>
              <a:t>形變之頻率分析。</a:t>
            </a:r>
          </a:p>
          <a:p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00192" y="6489399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3309A-0BF0-491C-9D60-90AB753850CA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74087" y="3203793"/>
                <a:ext cx="280108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6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sz="2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sz="2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TW" altLang="en-US" sz="2600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600" i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TW" altLang="en-US" sz="26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6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6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TW" altLang="en-US" sz="26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1]</m:t>
                      </m:r>
                      <m:r>
                        <a:rPr lang="zh-TW" altLang="en-US" sz="2600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087" y="3203793"/>
                <a:ext cx="280108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76056" y="2768000"/>
                <a:ext cx="3109313" cy="1364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6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6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6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6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6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6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68000"/>
                <a:ext cx="3109313" cy="1364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學生練習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隨便一個</a:t>
                </a:r>
                <a:r>
                  <a:rPr lang="en-US" altLang="zh-TW" dirty="0" smtClean="0"/>
                  <a:t>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b="1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zh-TW" altLang="en-US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800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256x256</a:t>
                </a:r>
                <a:r>
                  <a:rPr lang="zh-TW" altLang="en-US" dirty="0"/>
                  <a:t>舊</a:t>
                </a:r>
                <a:r>
                  <a:rPr lang="zh-TW" altLang="en-US" dirty="0" smtClean="0"/>
                  <a:t>圖中的每個點的位置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w,z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會映射到新圖的哪個位置？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解</a:t>
                </a:r>
                <a:r>
                  <a:rPr lang="zh-TW" altLang="en-US" dirty="0"/>
                  <a:t>答</a:t>
                </a:r>
                <a:endParaRPr lang="zh-TW" altLang="en-US" dirty="0" smtClean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01" t="-2143" r="-610" b="-11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0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3861048"/>
            <a:ext cx="9144000" cy="186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</a:t>
            </a:r>
            <a:r>
              <a:rPr lang="en-US" altLang="zh-TW" sz="3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  <a:endParaRPr lang="zh-TW" alt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566738" y="1772817"/>
            <a:ext cx="8001000" cy="4246984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4122FC"/>
                </a:solidFill>
              </a:rPr>
              <a:t>(</a:t>
            </a:r>
            <a:r>
              <a:rPr lang="en-US" altLang="zh-TW" sz="2000" dirty="0" err="1" smtClean="0">
                <a:solidFill>
                  <a:srgbClr val="4122FC"/>
                </a:solidFill>
              </a:rPr>
              <a:t>w,z</a:t>
            </a:r>
            <a:r>
              <a:rPr lang="en-US" altLang="zh-TW" sz="2000" dirty="0" smtClean="0">
                <a:solidFill>
                  <a:srgbClr val="4122FC"/>
                </a:solidFill>
              </a:rPr>
              <a:t>)</a:t>
            </a:r>
            <a:r>
              <a:rPr lang="zh-TW" altLang="en-US" sz="2000" dirty="0" smtClean="0"/>
              <a:t>是舊訊號的某點位置，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zh-TW" altLang="en-US" sz="2000" dirty="0"/>
              <a:t>是</a:t>
            </a:r>
            <a:r>
              <a:rPr lang="zh-TW" altLang="en-US" sz="2000" dirty="0">
                <a:solidFill>
                  <a:srgbClr val="FF0000"/>
                </a:solidFill>
              </a:rPr>
              <a:t>新</a:t>
            </a:r>
            <a:r>
              <a:rPr lang="zh-TW" altLang="en-US" sz="2000" dirty="0"/>
              <a:t>訊號對應</a:t>
            </a:r>
            <a:r>
              <a:rPr lang="en-US" altLang="zh-TW" sz="2000" dirty="0">
                <a:solidFill>
                  <a:srgbClr val="4122FC"/>
                </a:solidFill>
              </a:rPr>
              <a:t>(</a:t>
            </a:r>
            <a:r>
              <a:rPr lang="en-US" altLang="zh-TW" sz="2000" dirty="0" err="1">
                <a:solidFill>
                  <a:srgbClr val="4122FC"/>
                </a:solidFill>
              </a:rPr>
              <a:t>w,z</a:t>
            </a:r>
            <a:r>
              <a:rPr lang="en-US" altLang="zh-TW" sz="2000" dirty="0">
                <a:solidFill>
                  <a:srgbClr val="4122FC"/>
                </a:solidFill>
              </a:rPr>
              <a:t>)</a:t>
            </a:r>
            <a:r>
              <a:rPr lang="zh-TW" altLang="en-US" sz="2000" dirty="0"/>
              <a:t>的位置</a:t>
            </a:r>
            <a:endParaRPr lang="en-US" altLang="zh-TW" sz="20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00192" y="6489399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3309A-0BF0-491C-9D60-90AB753850CA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1]</m:t>
                      </m:r>
                      <m:r>
                        <a:rPr lang="zh-TW" altLang="en-US" sz="2000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50" y="3984054"/>
            <a:ext cx="7172325" cy="1600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835" y="2191522"/>
            <a:ext cx="1581150" cy="1524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5616" y="5725300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寫上新舊數學座標關係式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帶入特例的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帶入特例座標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086701" y="5611157"/>
            <a:ext cx="9028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手寫</a:t>
            </a:r>
            <a:r>
              <a:rPr lang="en-US" altLang="zh-TW" dirty="0" smtClean="0"/>
              <a:t>p6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2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1653</TotalTime>
  <Words>1278</Words>
  <Application>Microsoft Office PowerPoint</Application>
  <PresentationFormat>如螢幕大小 (4:3)</PresentationFormat>
  <Paragraphs>249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新細明體</vt:lpstr>
      <vt:lpstr>Arial</vt:lpstr>
      <vt:lpstr>Calibri</vt:lpstr>
      <vt:lpstr>Cambria Math</vt:lpstr>
      <vt:lpstr>Courier New</vt:lpstr>
      <vt:lpstr>Verdana</vt:lpstr>
      <vt:lpstr>Wingdings</vt:lpstr>
      <vt:lpstr>Profile</vt:lpstr>
      <vt:lpstr>1_Profile</vt:lpstr>
      <vt:lpstr>Affine transformation</vt:lpstr>
      <vt:lpstr>1D signal (手寫):  Linear transform 線性轉換  (位置轉換，訊號值不變)</vt:lpstr>
      <vt:lpstr>2D signal Affine transform: 也是線性轉換 (位置轉換，訊號值不變)：左右眼立體視覺</vt:lpstr>
      <vt:lpstr>EO1</vt:lpstr>
      <vt:lpstr>2D signal Affine transform: 也是線性轉換 (位置轉換，訊號值不變)</vt:lpstr>
      <vt:lpstr>2D signal Affine transform: 也是線性轉換 (位置轉換，訊號值不變)</vt:lpstr>
      <vt:lpstr>2D signal Affine transform: 也是線性轉換 (位置轉換，訊號值不變)</vt:lpstr>
      <vt:lpstr>學生練習</vt:lpstr>
      <vt:lpstr>2D signal Affine transform: Identity</vt:lpstr>
      <vt:lpstr>用cameraman.tif</vt:lpstr>
      <vt:lpstr>EO2</vt:lpstr>
      <vt:lpstr>Matlab coding</vt:lpstr>
      <vt:lpstr>2D signal Affine transform: Scaling</vt:lpstr>
      <vt:lpstr>同學試</vt:lpstr>
      <vt:lpstr>Matlab coding (請嘗試其他倍數參數、正負號、xy軸同時組合)</vt:lpstr>
      <vt:lpstr>2D signal Affine transform: Shear (horizontal)</vt:lpstr>
      <vt:lpstr>同學試</vt:lpstr>
      <vt:lpstr>Matlab coding (請嘗試其他倍數參數、正負號、xy軸同時組合)</vt:lpstr>
      <vt:lpstr>2D signal Affine transform: Shear (vertical)</vt:lpstr>
      <vt:lpstr>Matlab coding (請嘗試其他倍數參數、正負號、xy軸同時組合)</vt:lpstr>
      <vt:lpstr>EO3</vt:lpstr>
    </vt:vector>
  </TitlesOfParts>
  <Company>CYCU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tinglan</dc:creator>
  <cp:lastModifiedBy>tinglan</cp:lastModifiedBy>
  <cp:revision>975</cp:revision>
  <dcterms:created xsi:type="dcterms:W3CDTF">2012-02-15T01:15:41Z</dcterms:created>
  <dcterms:modified xsi:type="dcterms:W3CDTF">2019-11-28T04:54:11Z</dcterms:modified>
</cp:coreProperties>
</file>