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4124" r:id="rId2"/>
  </p:sldMasterIdLst>
  <p:notesMasterIdLst>
    <p:notesMasterId r:id="rId35"/>
  </p:notesMasterIdLst>
  <p:sldIdLst>
    <p:sldId id="256" r:id="rId3"/>
    <p:sldId id="269" r:id="rId4"/>
    <p:sldId id="275" r:id="rId5"/>
    <p:sldId id="281" r:id="rId6"/>
    <p:sldId id="270" r:id="rId7"/>
    <p:sldId id="276" r:id="rId8"/>
    <p:sldId id="277" r:id="rId9"/>
    <p:sldId id="278" r:id="rId10"/>
    <p:sldId id="300" r:id="rId11"/>
    <p:sldId id="299" r:id="rId12"/>
    <p:sldId id="280" r:id="rId13"/>
    <p:sldId id="297" r:id="rId14"/>
    <p:sldId id="282" r:id="rId15"/>
    <p:sldId id="283" r:id="rId16"/>
    <p:sldId id="284" r:id="rId17"/>
    <p:sldId id="285" r:id="rId18"/>
    <p:sldId id="286" r:id="rId19"/>
    <p:sldId id="287" r:id="rId20"/>
    <p:sldId id="303" r:id="rId21"/>
    <p:sldId id="288" r:id="rId22"/>
    <p:sldId id="302" r:id="rId23"/>
    <p:sldId id="301" r:id="rId24"/>
    <p:sldId id="289" r:id="rId25"/>
    <p:sldId id="304" r:id="rId26"/>
    <p:sldId id="290" r:id="rId27"/>
    <p:sldId id="293" r:id="rId28"/>
    <p:sldId id="294" r:id="rId29"/>
    <p:sldId id="291" r:id="rId30"/>
    <p:sldId id="292" r:id="rId31"/>
    <p:sldId id="296" r:id="rId32"/>
    <p:sldId id="295" r:id="rId33"/>
    <p:sldId id="298" r:id="rId34"/>
  </p:sldIdLst>
  <p:sldSz cx="9144000" cy="6858000" type="screen4x3"/>
  <p:notesSz cx="7102475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122F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6894" autoAdjust="0"/>
  </p:normalViewPr>
  <p:slideViewPr>
    <p:cSldViewPr>
      <p:cViewPr varScale="1">
        <p:scale>
          <a:sx n="64" d="100"/>
          <a:sy n="64" d="100"/>
        </p:scale>
        <p:origin x="10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3CAC78-52F2-4E9C-9852-1777C1B9B34F}" type="datetimeFigureOut">
              <a:rPr lang="zh-TW" altLang="en-US"/>
              <a:pPr>
                <a:defRPr/>
              </a:pPr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D18954-CD2A-4F42-8D11-7DA932CE04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4863" indent="-3095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82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335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288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D1083CB-FF23-40D7-90C2-E648402EFADC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4863" indent="-3095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82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335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28850" indent="-2476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D1083CB-FF23-40D7-90C2-E648402EFADC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724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14691-2C6A-4DC9-BA44-30A103DD1BB4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NOTE:  There is only one slide for Chapter 1.</a:t>
            </a:r>
          </a:p>
        </p:txBody>
      </p:sp>
    </p:spTree>
    <p:extLst>
      <p:ext uri="{BB962C8B-B14F-4D97-AF65-F5344CB8AC3E}">
        <p14:creationId xmlns:p14="http://schemas.microsoft.com/office/powerpoint/2010/main" val="319963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BCF80-864C-41DD-8602-BFED02E869C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NOTE:  There is only one slide for Chapter 1.</a:t>
            </a:r>
          </a:p>
        </p:txBody>
      </p:sp>
    </p:spTree>
    <p:extLst>
      <p:ext uri="{BB962C8B-B14F-4D97-AF65-F5344CB8AC3E}">
        <p14:creationId xmlns:p14="http://schemas.microsoft.com/office/powerpoint/2010/main" val="12999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8A0A-D211-4D63-88EF-03BBC27272AC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1F864-50DA-4B07-AF87-B9EE01BA16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3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E45DE-136F-41BF-AA0A-322AE9711ACF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43278-3C65-4503-A991-80732BC05E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8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3A31-9AA6-4B5F-A8E1-FCED47BFABD5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F62AF-FDDF-4C1C-B77D-F8CE1A1771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863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D46E-0D77-45E4-B795-A5C26FCB8A9C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A6CFA-5838-4A47-86B2-49DF2EA0F0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64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6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4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5939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7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4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60E9-833D-47ED-B6C9-8E1A1D0272C5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61A64-33AD-4D49-AC6C-E63C06A81E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62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90358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17940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289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CDBC3-EE6E-4299-B5D7-5001B8B8A68C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609E-2013-4132-A348-5D67B61CC1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6AAC-DB00-4FC6-8C31-C7BF953FE84B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F848-36A4-46AB-86B8-38D588F0BD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3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7084-E145-4CAA-A05B-C2B1387D8595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D7951-C2C8-4034-B72E-944C83E5C9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9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5763-E662-48B3-9BA5-2B02A6B326C5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CFD4-A525-430C-A6B5-1B93F1E4D6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9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EC770-24D4-4949-8A61-85F815185B35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988A-615D-42DE-8C1A-2FCD6075E1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B605-953F-4EB7-8E8E-89715B9B3134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D7B6-54F6-4684-ACE7-EB9763E889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61BCD-2295-4922-B245-75CD875C1AFE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D686D-FC69-49EA-BB26-6FA03F6312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893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FA2D85E6-88B7-4A00-90D6-879907CD7844}" type="datetime1">
              <a:rPr lang="zh-TW" altLang="en-US"/>
              <a:pPr>
                <a:defRPr/>
              </a:pPr>
              <a:t>2018/11/28</a:t>
            </a:fld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+mn-lt"/>
              </a:defRPr>
            </a:lvl1pPr>
          </a:lstStyle>
          <a:p>
            <a:pPr>
              <a:defRPr/>
            </a:pPr>
            <a:fld id="{85C99658-D9C7-49CF-B5E5-10ED6C8860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Line 2"/>
          <p:cNvSpPr>
            <a:spLocks noChangeShapeType="1"/>
          </p:cNvSpPr>
          <p:nvPr/>
        </p:nvSpPr>
        <p:spPr bwMode="auto">
          <a:xfrm flipH="1" flipV="1">
            <a:off x="-193675" y="6858000"/>
            <a:ext cx="9337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1" name="Line 3"/>
          <p:cNvSpPr>
            <a:spLocks noChangeShapeType="1"/>
          </p:cNvSpPr>
          <p:nvPr/>
        </p:nvSpPr>
        <p:spPr bwMode="auto">
          <a:xfrm flipH="1" flipV="1">
            <a:off x="1344613" y="19050"/>
            <a:ext cx="7799387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2" name="Line 4"/>
          <p:cNvSpPr>
            <a:spLocks noChangeShapeType="1"/>
          </p:cNvSpPr>
          <p:nvPr/>
        </p:nvSpPr>
        <p:spPr bwMode="auto">
          <a:xfrm flipH="1" flipV="1">
            <a:off x="193675" y="1571625"/>
            <a:ext cx="8761413" cy="9525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H="1" flipV="1">
            <a:off x="168275" y="731838"/>
            <a:ext cx="8840788" cy="28575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575" y="6457950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© 2010 Gatesmark, LLC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1633538" y="4763"/>
            <a:ext cx="58356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18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Digital Image Processing Using MATLAB</a:t>
            </a:r>
            <a:r>
              <a:rPr lang="en-US" altLang="zh-TW" sz="1800" b="1" i="1" baseline="400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®  </a:t>
            </a:r>
            <a:r>
              <a:rPr lang="en-US" altLang="zh-TW" sz="18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新細明體" panose="02020500000000000000" pitchFamily="18" charset="-120"/>
              </a:rPr>
              <a:t> 2nd edition</a:t>
            </a:r>
          </a:p>
          <a:p>
            <a:pPr algn="ctr">
              <a:spcBef>
                <a:spcPct val="10000"/>
              </a:spcBef>
            </a:pPr>
            <a:r>
              <a:rPr lang="en-US" altLang="zh-TW" sz="1200" b="1">
                <a:latin typeface="Verdana" panose="020B0604030504040204" pitchFamily="34" charset="0"/>
                <a:ea typeface="新細明體" panose="02020500000000000000" pitchFamily="18" charset="-120"/>
              </a:rPr>
              <a:t>Gonzalez, Woods, &amp; Eddins</a:t>
            </a:r>
          </a:p>
          <a:p>
            <a:pPr algn="ctr">
              <a:spcBef>
                <a:spcPct val="20000"/>
              </a:spcBef>
            </a:pPr>
            <a:r>
              <a:rPr lang="en-US" altLang="zh-TW" sz="1000">
                <a:latin typeface="Verdana" panose="020B0604030504040204" pitchFamily="34" charset="0"/>
                <a:ea typeface="新細明體" panose="02020500000000000000" pitchFamily="18" charset="-120"/>
              </a:rPr>
              <a:t>www.ImageProcessingPlace.com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 userDrawn="1"/>
        </p:nvSpPr>
        <p:spPr bwMode="auto">
          <a:xfrm>
            <a:off x="1568450" y="814388"/>
            <a:ext cx="6007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1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Chapter 5</a:t>
            </a:r>
          </a:p>
          <a:p>
            <a:pPr algn="ctr"/>
            <a:r>
              <a:rPr lang="en-US" altLang="zh-TW" sz="1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Geometric Transformations &amp; Image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42732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E9362-00E8-4225-91E5-42EDC3E7BAF8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12863" y="1300163"/>
            <a:ext cx="6518275" cy="2509837"/>
          </a:xfrm>
        </p:spPr>
        <p:txBody>
          <a:bodyPr/>
          <a:lstStyle/>
          <a:p>
            <a:pPr eaLnBrk="1" hangingPunct="1"/>
            <a:r>
              <a:rPr lang="en-US" altLang="zh-TW" sz="5400" smtClean="0"/>
              <a:t>Affine transformation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2850" y="3646488"/>
            <a:ext cx="6708775" cy="1708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3100" smtClean="0">
                <a:solidFill>
                  <a:srgbClr val="7F7F7F"/>
                </a:solidFill>
              </a:rPr>
              <a:t>林鼎然 製作</a:t>
            </a:r>
            <a:endParaRPr lang="zh-TW" altLang="zh-TW" sz="3100" smtClean="0">
              <a:solidFill>
                <a:srgbClr val="7F7F7F"/>
              </a:solidFill>
            </a:endParaRPr>
          </a:p>
        </p:txBody>
      </p:sp>
      <p:sp>
        <p:nvSpPr>
          <p:cNvPr id="4101" name="投影片編號版面配置區 1"/>
          <p:cNvSpPr txBox="1">
            <a:spLocks noGrp="1"/>
          </p:cNvSpPr>
          <p:nvPr/>
        </p:nvSpPr>
        <p:spPr bwMode="auto">
          <a:xfrm>
            <a:off x="7885113" y="5883275"/>
            <a:ext cx="57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7BF57DD-1AFA-4868-AB05-C85C763EAA72}" type="slidenum">
              <a:rPr lang="en-US" altLang="zh-TW" sz="1000"/>
              <a:pPr algn="r" eaLnBrk="1" hangingPunct="1"/>
              <a:t>1</a:t>
            </a:fld>
            <a:endParaRPr lang="en-US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/>
              <a:ea typeface="新細明體"/>
              <a:cs typeface="+mn-cs"/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</a:rPr>
              <a:t>2D signal</a:t>
            </a:r>
            <a:br>
              <a:rPr lang="en-US" altLang="zh-TW" sz="3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</a:rPr>
              <a:t>Affine transform:</a:t>
            </a:r>
            <a:r>
              <a:rPr lang="zh-TW" alt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w,z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TW" altLang="en-US" sz="2000" dirty="0" smtClean="0">
                <a:solidFill>
                  <a:schemeClr val="bg1">
                    <a:lumMod val="50000"/>
                  </a:schemeClr>
                </a:solidFill>
              </a:rPr>
              <a:t>是舊訊號的某點位置，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是新訊號對應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w,z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的位置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73309A-0BF0-491C-9D60-90AB753850C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zh-TW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zh-TW" alt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x</m:t>
                          </m:r>
                          <m:r>
                            <a:rPr kumimoji="1" lang="zh-TW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zh-TW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y</m:t>
                          </m:r>
                          <m:r>
                            <a:rPr kumimoji="1" lang="zh-TW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1</m:t>
                          </m:r>
                        </m:e>
                      </m:d>
                      <m:r>
                        <a:rPr kumimoji="1" lang="zh-TW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=[</m:t>
                      </m:r>
                      <m:r>
                        <m:rPr>
                          <m:sty m:val="p"/>
                        </m:rPr>
                        <a:rPr kumimoji="1" lang="zh-TW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w</m:t>
                      </m:r>
                      <m:r>
                        <a:rPr kumimoji="1" lang="zh-TW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zh-TW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z</m:t>
                      </m:r>
                      <m:r>
                        <a:rPr kumimoji="1" lang="zh-TW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1]</m:t>
                      </m:r>
                      <m:r>
                        <a:rPr kumimoji="1" lang="zh-TW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𝐓</m:t>
                      </m:r>
                    </m:oMath>
                  </m:oMathPara>
                </a14:m>
                <a:endParaRPr kumimoji="1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1" lang="zh-TW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𝐓</m:t>
                      </m:r>
                      <m:r>
                        <a:rPr kumimoji="1" lang="zh-TW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TW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zh-TW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zh-TW" altLang="en-US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TW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zh-TW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kumimoji="1" lang="zh-TW" altLang="en-US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zh-TW" altLang="en-US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5616" y="5725300"/>
            <a:ext cx="28520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寫上新舊數學座標關係式 </a:t>
            </a:r>
            <a:endParaRPr kumimoji="1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帶入特例的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帶入特例座標 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手寫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p4)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3984054"/>
            <a:ext cx="6482680" cy="151186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0363" y="507103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2. </a:t>
            </a:r>
            <a:r>
              <a:rPr kumimoji="1" lang="zh-TW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先跑</a:t>
            </a:r>
            <a:r>
              <a:rPr kumimoji="1" lang="en-US" altLang="zh-TW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matlab</a:t>
            </a:r>
            <a:r>
              <a:rPr kumimoji="1" lang="zh-TW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kumimoji="1" lang="zh-TW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再</a:t>
            </a:r>
            <a:r>
              <a:rPr kumimoji="1" lang="zh-TW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推導</a:t>
            </a:r>
            <a:endParaRPr kumimoji="1" lang="zh-TW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9962" y="3287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 </a:t>
            </a:r>
            <a:r>
              <a:rPr kumimoji="1" lang="en-US" altLang="zh-TW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Iphone</a:t>
            </a:r>
            <a:r>
              <a:rPr kumimoji="1" lang="zh-TW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旋轉</a:t>
            </a:r>
            <a:endParaRPr kumimoji="1" lang="zh-TW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學生練習時間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Try other factors</a:t>
            </a:r>
          </a:p>
          <a:p>
            <a:r>
              <a:rPr lang="en-US" altLang="zh-TW" dirty="0" smtClean="0"/>
              <a:t>2. Combine all techniques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1547664" y="3356992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學生練習</a:t>
            </a:r>
          </a:p>
        </p:txBody>
      </p:sp>
    </p:spTree>
    <p:extLst>
      <p:ext uri="{BB962C8B-B14F-4D97-AF65-F5344CB8AC3E}">
        <p14:creationId xmlns:p14="http://schemas.microsoft.com/office/powerpoint/2010/main" val="21023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Projective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例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1158" y="3669456"/>
                <a:ext cx="22006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8" y="3669456"/>
                <a:ext cx="2200602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11760" y="3423220"/>
                <a:ext cx="2641749" cy="925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3220"/>
                <a:ext cx="2641749" cy="925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1640" y="4695621"/>
                <a:ext cx="3955314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2.739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0.2929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−0.6373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0.7426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−0.75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0.8088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695621"/>
                <a:ext cx="3955314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58" y="1412266"/>
            <a:ext cx="5204325" cy="20571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462" y="3464885"/>
            <a:ext cx="4010675" cy="26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E9362-00E8-4225-91E5-42EDC3E7BAF8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12863" y="1300163"/>
            <a:ext cx="6518275" cy="2509837"/>
          </a:xfrm>
        </p:spPr>
        <p:txBody>
          <a:bodyPr/>
          <a:lstStyle/>
          <a:p>
            <a:pPr eaLnBrk="1" hangingPunct="1"/>
            <a:r>
              <a:rPr lang="en-US" altLang="zh-TW" sz="5400" dirty="0" smtClean="0"/>
              <a:t>Interpolation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2850" y="3646488"/>
            <a:ext cx="6708775" cy="1708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3100" smtClean="0">
                <a:solidFill>
                  <a:srgbClr val="7F7F7F"/>
                </a:solidFill>
              </a:rPr>
              <a:t>林鼎然 製作</a:t>
            </a:r>
            <a:endParaRPr lang="zh-TW" altLang="zh-TW" sz="3100" smtClean="0">
              <a:solidFill>
                <a:srgbClr val="7F7F7F"/>
              </a:solidFill>
            </a:endParaRPr>
          </a:p>
        </p:txBody>
      </p:sp>
      <p:sp>
        <p:nvSpPr>
          <p:cNvPr id="4101" name="投影片編號版面配置區 1"/>
          <p:cNvSpPr txBox="1">
            <a:spLocks noGrp="1"/>
          </p:cNvSpPr>
          <p:nvPr/>
        </p:nvSpPr>
        <p:spPr bwMode="auto">
          <a:xfrm>
            <a:off x="7885113" y="5883275"/>
            <a:ext cx="57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7BF57DD-1AFA-4868-AB05-C85C763EAA72}" type="slidenum">
              <a:rPr lang="en-US" altLang="zh-TW" sz="1000"/>
              <a:pPr algn="r" eaLnBrk="1" hangingPunct="1"/>
              <a:t>13</a:t>
            </a:fld>
            <a:endParaRPr lang="en-US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林鼎然  製作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內插</a:t>
            </a:r>
            <a:r>
              <a:rPr lang="en-US" altLang="zh-TW" dirty="0" smtClean="0"/>
              <a:t>—interpolation</a:t>
            </a:r>
            <a:r>
              <a:rPr lang="en-US" altLang="zh-TW" dirty="0"/>
              <a:t> —</a:t>
            </a:r>
            <a:r>
              <a:rPr lang="zh-TW" altLang="en-US" dirty="0" smtClean="0"/>
              <a:t>針對留空的</a:t>
            </a:r>
            <a:r>
              <a:rPr lang="zh-TW" altLang="en-US" dirty="0"/>
              <a:t>點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</a:p>
          <a:p>
            <a:r>
              <a:rPr lang="en-US" altLang="zh-TW" dirty="0" smtClean="0"/>
              <a:t>Shear (vertical)</a:t>
            </a:r>
          </a:p>
          <a:p>
            <a:r>
              <a:rPr lang="en-US" altLang="zh-TW" dirty="0" smtClean="0"/>
              <a:t>Shear (horizontal)</a:t>
            </a:r>
          </a:p>
          <a:p>
            <a:r>
              <a:rPr lang="en-US" altLang="zh-TW" dirty="0" smtClean="0"/>
              <a:t>Rotation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988A-615D-42DE-8C1A-2FCD6075E11F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8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Scaling(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836311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close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scaling (half size)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T=[0.5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0.5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scaling (double size)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T=[2 0 0; </a:t>
            </a:r>
            <a:endParaRPr kumimoji="1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2 0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0 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routine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A=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imread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cameraman.tif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=1:size(A,1)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j=1:size(A,2)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new_coord_1=[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1]*T;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=new_coord_1(1:2);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(1)),round(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(2)))=A(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i,j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2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 (vertical</a:t>
            </a:r>
            <a:r>
              <a:rPr lang="en-US" altLang="zh-TW" dirty="0" smtClean="0"/>
              <a:t>)(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60848"/>
            <a:ext cx="88569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close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shear (vertical, right down)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T=[1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 </a:t>
            </a:r>
            <a:endParaRPr kumimoji="1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0.5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shear (vertical, right up)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-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0.5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];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A=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imread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cameraman.tif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=1:size(A,1)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j=1:size(A,2)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new_coord_1=[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1]*T;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=new_coord_1(1:2);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(1)&gt;=1)&amp;&amp;(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(2)&gt;=1)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(1)),round(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(2)))=A(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i,j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5038" y="169151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注意出界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 (horizontal</a:t>
            </a:r>
            <a:r>
              <a:rPr lang="en-US" altLang="zh-TW" dirty="0" smtClean="0"/>
              <a:t>)(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60848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close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shear (horizontal, down right)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T=[1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0.5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shear (horizontal, down left) (try other 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T=[1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-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0.5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1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0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A=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imread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cameraman.tif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=1:size(A,1)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j=1:size(A,2)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new_coord_1=[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1]*T;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=new_coord_1(1:2);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(1)&gt;=1)&amp;&amp;(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(2)&gt;=1)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   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(1)),round(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(2)))=A(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i,j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5038" y="169151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1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注意出界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6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Rotation(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77281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close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Rotation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theta=pi/4;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T=[cos(theta) sin(theta)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-sin(theta) cos(theta)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          0       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A=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imread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cameraman.tif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clear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=1:size(A,1)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j=1:size(A,2)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=[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new_coord_1=[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orig_coord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1]*T;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=new_coord_1(1:2);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        if(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(1)&gt;=1)&amp;&amp;(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(2)&gt;=1)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   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(round(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(1)+257),round(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new_coord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(2)+257))=A(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i,j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%        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hold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plot([257 257], [0 257],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'r'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LineWidth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hold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figure;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imshow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A_new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hold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plot([257 257], [0 512],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'r'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LineWidth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plot([0 512],[257 257], 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'r'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LineWidth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hold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2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Interpolation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60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Reflection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sz="2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235" y="4003898"/>
            <a:ext cx="7143750" cy="16573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15616" y="5725300"/>
            <a:ext cx="3057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</a:t>
            </a:r>
            <a:r>
              <a:rPr lang="zh-TW" altLang="en-US" dirty="0" smtClean="0">
                <a:solidFill>
                  <a:srgbClr val="FF0000"/>
                </a:solidFill>
              </a:rPr>
              <a:t>座標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</a:rPr>
              <a:t>p1-2)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8531" y="644580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學生練習</a:t>
            </a:r>
          </a:p>
        </p:txBody>
      </p:sp>
    </p:spTree>
    <p:extLst>
      <p:ext uri="{BB962C8B-B14F-4D97-AF65-F5344CB8AC3E}">
        <p14:creationId xmlns:p14="http://schemas.microsoft.com/office/powerpoint/2010/main" val="7146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內插</a:t>
            </a:r>
            <a:r>
              <a:rPr lang="en-US" altLang="zh-TW" dirty="0" smtClean="0"/>
              <a:t>—interpolation</a:t>
            </a:r>
            <a:r>
              <a:rPr lang="en-US" altLang="zh-TW" dirty="0"/>
              <a:t> —</a:t>
            </a:r>
            <a:r>
              <a:rPr lang="zh-TW" altLang="en-US" dirty="0" smtClean="0"/>
              <a:t>針對留空的</a:t>
            </a:r>
            <a:r>
              <a:rPr lang="zh-TW" altLang="en-US" dirty="0"/>
              <a:t>點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p5)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1-D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interpolation: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Scaling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倍為例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interpolation filter</a:t>
            </a:r>
          </a:p>
          <a:p>
            <a:pPr lvl="2"/>
            <a:r>
              <a:rPr lang="en-US" altLang="zh-TW" dirty="0"/>
              <a:t>h=[1/4 1/2 1/4</a:t>
            </a:r>
            <a:r>
              <a:rPr lang="en-US" altLang="zh-TW" dirty="0" smtClean="0"/>
              <a:t>]</a:t>
            </a:r>
          </a:p>
          <a:p>
            <a:pPr lvl="3"/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自己取</a:t>
            </a:r>
            <a:r>
              <a:rPr lang="en-US" altLang="zh-TW" dirty="0" smtClean="0"/>
              <a:t>1/2</a:t>
            </a:r>
            <a:r>
              <a:rPr lang="zh-TW" altLang="en-US" dirty="0"/>
              <a:t>份量</a:t>
            </a:r>
            <a:r>
              <a:rPr lang="zh-TW" altLang="en-US" dirty="0" smtClean="0"/>
              <a:t>，兩旁各取</a:t>
            </a:r>
            <a:r>
              <a:rPr lang="en-US" altLang="zh-TW" dirty="0" smtClean="0"/>
              <a:t>1/4</a:t>
            </a:r>
            <a:r>
              <a:rPr lang="zh-TW" altLang="en-US" dirty="0" smtClean="0"/>
              <a:t>份量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Convolution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正規</a:t>
            </a:r>
            <a:r>
              <a:rPr lang="zh-TW" altLang="en-US" dirty="0">
                <a:sym typeface="Wingdings" panose="05000000000000000000" pitchFamily="2" charset="2"/>
              </a:rPr>
              <a:t>化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2-D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interpolation: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以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Scaling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倍為例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兩次一維：水平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垂直</a:t>
            </a:r>
            <a:endParaRPr lang="en-US" altLang="zh-TW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正規化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988A-615D-42DE-8C1A-2FCD6075E11F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2771800" y="4293096"/>
            <a:ext cx="485261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學生</a:t>
            </a:r>
            <a:r>
              <a:rPr lang="zh-TW" altLang="en-US" dirty="0" smtClean="0"/>
              <a:t>練習：</a:t>
            </a:r>
            <a:r>
              <a:rPr lang="en-US" altLang="zh-TW" dirty="0" smtClean="0"/>
              <a:t>1.</a:t>
            </a:r>
            <a:r>
              <a:rPr lang="zh-TW" altLang="en-US" dirty="0" smtClean="0"/>
              <a:t> 練習不同係數。</a:t>
            </a:r>
            <a:r>
              <a:rPr lang="en-US" altLang="zh-TW" dirty="0" smtClean="0"/>
              <a:t>2. </a:t>
            </a:r>
            <a:r>
              <a:rPr lang="zh-TW" altLang="en-US" dirty="0" smtClean="0"/>
              <a:t>練習不同個數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1134" y="3623211"/>
            <a:ext cx="18722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x=[0 4 0 8 0 12]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h=[0.25 0.5 0.25]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x,h</a:t>
            </a: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EO2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690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內插</a:t>
            </a:r>
            <a:r>
              <a:rPr lang="en-US" altLang="zh-TW" dirty="0" smtClean="0"/>
              <a:t>—interpolation</a:t>
            </a:r>
            <a:r>
              <a:rPr lang="en-US" altLang="zh-TW" dirty="0"/>
              <a:t> —</a:t>
            </a:r>
            <a:r>
              <a:rPr lang="zh-TW" altLang="en-US" dirty="0" smtClean="0"/>
              <a:t>針對留空的</a:t>
            </a:r>
            <a:r>
              <a:rPr lang="zh-TW" altLang="en-US" dirty="0"/>
              <a:t>點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p5)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1-D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interpolation: 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以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Scaling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倍為例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1-D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interpolation filter</a:t>
            </a:r>
          </a:p>
          <a:p>
            <a:pPr lvl="2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h=[1/4 1/2 1/4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3"/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自己取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1/2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份量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，兩旁各取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1/4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份量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Convolution</a:t>
            </a:r>
          </a:p>
          <a:p>
            <a:pPr lvl="1"/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正規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化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2-D</a:t>
            </a:r>
            <a:r>
              <a:rPr lang="zh-TW" altLang="en-US" dirty="0" smtClean="0"/>
              <a:t> </a:t>
            </a:r>
            <a:r>
              <a:rPr lang="en-US" altLang="zh-TW" dirty="0"/>
              <a:t>interpolation: </a:t>
            </a:r>
            <a:r>
              <a:rPr lang="zh-TW" altLang="en-US" dirty="0"/>
              <a:t>以</a:t>
            </a:r>
            <a:r>
              <a:rPr lang="en-US" altLang="zh-TW" dirty="0"/>
              <a:t>Scaling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倍為例</a:t>
            </a:r>
            <a:endParaRPr lang="en-US" altLang="zh-TW" dirty="0"/>
          </a:p>
          <a:p>
            <a:pPr lvl="1"/>
            <a:r>
              <a:rPr lang="zh-TW" altLang="en-US" dirty="0" smtClean="0"/>
              <a:t>兩次一維：水平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垂直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正規化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988A-615D-42DE-8C1A-2FCD6075E11F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5220072" y="5085184"/>
            <a:ext cx="400622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倍的圖講解，先每一列。學生</a:t>
            </a:r>
            <a:r>
              <a:rPr lang="zh-TW" altLang="en-US" dirty="0"/>
              <a:t>練習</a:t>
            </a:r>
          </a:p>
        </p:txBody>
      </p:sp>
      <p:sp>
        <p:nvSpPr>
          <p:cNvPr id="9" name="矩形 8"/>
          <p:cNvSpPr/>
          <p:nvPr/>
        </p:nvSpPr>
        <p:spPr>
          <a:xfrm>
            <a:off x="5220072" y="5578515"/>
            <a:ext cx="318548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看結果。再每一行。學生</a:t>
            </a:r>
            <a:r>
              <a:rPr lang="zh-TW" altLang="en-US" dirty="0"/>
              <a:t>練習</a:t>
            </a:r>
          </a:p>
        </p:txBody>
      </p:sp>
      <p:sp>
        <p:nvSpPr>
          <p:cNvPr id="10" name="矩形 9"/>
          <p:cNvSpPr/>
          <p:nvPr/>
        </p:nvSpPr>
        <p:spPr>
          <a:xfrm>
            <a:off x="3995936" y="5661248"/>
            <a:ext cx="4325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US" altLang="zh-TW" dirty="0">
              <a:solidFill>
                <a:srgbClr val="7030A0"/>
              </a:solidFill>
            </a:endParaRPr>
          </a:p>
          <a:p>
            <a:pPr lvl="3"/>
            <a:r>
              <a:rPr lang="en-US" altLang="zh-TW" dirty="0" smtClean="0">
                <a:solidFill>
                  <a:srgbClr val="7030A0"/>
                </a:solidFill>
              </a:rPr>
              <a:t>@</a:t>
            </a:r>
            <a:r>
              <a:rPr lang="zh-TW" altLang="en-US" dirty="0" smtClean="0">
                <a:solidFill>
                  <a:srgbClr val="7030A0"/>
                </a:solidFill>
              </a:rPr>
              <a:t>自己改改別的</a:t>
            </a:r>
            <a:r>
              <a:rPr lang="zh-TW" altLang="en-US" dirty="0">
                <a:solidFill>
                  <a:srgbClr val="7030A0"/>
                </a:solidFill>
              </a:rPr>
              <a:t>數字和個數和</a:t>
            </a:r>
            <a:r>
              <a:rPr lang="zh-TW" altLang="en-US" dirty="0" smtClean="0">
                <a:solidFill>
                  <a:srgbClr val="7030A0"/>
                </a:solidFill>
              </a:rPr>
              <a:t>說法</a:t>
            </a:r>
            <a:r>
              <a:rPr lang="en-US" altLang="zh-TW" dirty="0" smtClean="0">
                <a:solidFill>
                  <a:srgbClr val="7030A0"/>
                </a:solidFill>
              </a:rPr>
              <a:t>!!</a:t>
            </a:r>
            <a:endParaRPr lang="en-US" altLang="zh-TW" dirty="0">
              <a:solidFill>
                <a:srgbClr val="7030A0"/>
              </a:solidFill>
            </a:endParaRPr>
          </a:p>
          <a:p>
            <a:pPr lvl="3"/>
            <a:r>
              <a:rPr lang="en-US" altLang="zh-TW" dirty="0" smtClean="0">
                <a:solidFill>
                  <a:srgbClr val="7030A0"/>
                </a:solidFill>
              </a:rPr>
              <a:t>@</a:t>
            </a:r>
            <a:r>
              <a:rPr lang="zh-TW" altLang="en-US" dirty="0" smtClean="0">
                <a:solidFill>
                  <a:srgbClr val="7030A0"/>
                </a:solidFill>
              </a:rPr>
              <a:t>試著去補</a:t>
            </a:r>
            <a:r>
              <a:rPr lang="en-US" altLang="zh-TW" dirty="0" smtClean="0">
                <a:solidFill>
                  <a:srgbClr val="7030A0"/>
                </a:solidFill>
              </a:rPr>
              <a:t>rotation</a:t>
            </a:r>
            <a:r>
              <a:rPr lang="zh-TW" altLang="en-US" dirty="0" smtClean="0">
                <a:solidFill>
                  <a:srgbClr val="7030A0"/>
                </a:solidFill>
              </a:rPr>
              <a:t>的洞</a:t>
            </a:r>
            <a:r>
              <a:rPr lang="en-US" altLang="zh-TW" dirty="0" smtClean="0">
                <a:solidFill>
                  <a:srgbClr val="7030A0"/>
                </a:solidFill>
              </a:rPr>
              <a:t>!!</a:t>
            </a:r>
            <a:endParaRPr lang="en-US" altLang="zh-TW" dirty="0">
              <a:solidFill>
                <a:srgbClr val="7030A0"/>
              </a:solidFill>
            </a:endParaRPr>
          </a:p>
          <a:p>
            <a:pPr lvl="3"/>
            <a:endParaRPr lang="en-US" altLang="zh-TW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-- interpolation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735" y="297041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9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9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scaling (double size) (try other factor)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T=[2 0 0; 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0 2 0;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0 0 1];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228B22"/>
                </a:solidFill>
                <a:latin typeface="Courier New" panose="02070309020205020404" pitchFamily="49" charset="0"/>
              </a:rPr>
              <a:t>% routine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(1)),round(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(2)))=A(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h=[1/4 1/2 1/4];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=double(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k=1:size(A_new,1)   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(k,:)=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(k,:),h);    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(uint8(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*2))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k=1:size(B_new,1)   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(:,k)=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(:,k),h);    </a:t>
            </a:r>
          </a:p>
          <a:p>
            <a:r>
              <a:rPr lang="en-US" altLang="zh-TW" sz="9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(uint8(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*4))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384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EO3</a:t>
            </a:r>
            <a:endParaRPr lang="zh-TW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1609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1098"/>
            <a:ext cx="8001000" cy="4267200"/>
          </a:xfrm>
        </p:spPr>
        <p:txBody>
          <a:bodyPr/>
          <a:lstStyle/>
          <a:p>
            <a:r>
              <a:rPr lang="zh-TW" altLang="en-US" dirty="0" smtClean="0"/>
              <a:t>可嘗試其他</a:t>
            </a:r>
            <a:r>
              <a:rPr lang="en-US" altLang="zh-TW" dirty="0" smtClean="0"/>
              <a:t>interpolation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911905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730762"/>
            <a:ext cx="3507415" cy="11471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39" y="2730762"/>
            <a:ext cx="3456384" cy="1136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040" y="4598490"/>
            <a:ext cx="5642140" cy="15257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504" y="5466330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記得要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做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正規化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cubic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一維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2)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80012" y="843548"/>
            <a:ext cx="20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Triangle</a:t>
            </a:r>
            <a:r>
              <a:rPr lang="zh-TW" altLang="en-US" dirty="0" smtClean="0">
                <a:solidFill>
                  <a:srgbClr val="FF0000"/>
                </a:solidFill>
              </a:rPr>
              <a:t>又叫</a:t>
            </a:r>
            <a:r>
              <a:rPr lang="en-US" altLang="zh-TW" dirty="0" smtClean="0">
                <a:solidFill>
                  <a:srgbClr val="FF0000"/>
                </a:solidFill>
              </a:rPr>
              <a:t>linear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6920" y="3586218"/>
            <a:ext cx="4538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畫出我們的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filter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與此數學式之差別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@h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=[0 ½ 1 ½ 0]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h=[0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1/4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1/2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1/4 0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h=[1/4 1/2 1/4]</a:t>
            </a:r>
          </a:p>
          <a:p>
            <a:pPr lvl="1"/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40997" y="8435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58741" y="84354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cubic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4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1026" name="Picture 2" descr="https://upload.wikimedia.org/wikipedia/commons/thumb/9/90/Comparison_of_1D_and_2D_interpolation.svg/512px-Comparison_of_1D_and_2D_interpol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1916832"/>
            <a:ext cx="6517605" cy="43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4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剛剛是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倍怎麼辦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r>
              <a:rPr lang="en-US" altLang="zh-TW" dirty="0" smtClean="0"/>
              <a:t>4</a:t>
            </a:r>
            <a:r>
              <a:rPr lang="zh-TW" altLang="en-US" dirty="0" smtClean="0"/>
              <a:t>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37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1727200"/>
            <a:ext cx="5776913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900238"/>
            <a:ext cx="5510213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5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上次的</a:t>
            </a:r>
            <a:r>
              <a:rPr lang="en-US" altLang="zh-TW" dirty="0" smtClean="0"/>
              <a:t>code)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2564904"/>
            <a:ext cx="4423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4122FC"/>
                </a:solidFill>
              </a:rPr>
              <a:t>@</a:t>
            </a:r>
            <a:r>
              <a:rPr lang="zh-TW" altLang="en-US" sz="3000" dirty="0" smtClean="0">
                <a:solidFill>
                  <a:srgbClr val="4122FC"/>
                </a:solidFill>
              </a:rPr>
              <a:t>注意負座標</a:t>
            </a:r>
            <a:endParaRPr lang="en-US" altLang="zh-TW" sz="3000" dirty="0" smtClean="0">
              <a:solidFill>
                <a:srgbClr val="4122FC"/>
              </a:solidFill>
            </a:endParaRPr>
          </a:p>
          <a:p>
            <a:r>
              <a:rPr lang="en-US" altLang="zh-TW" sz="3000" dirty="0" smtClean="0">
                <a:solidFill>
                  <a:srgbClr val="4122FC"/>
                </a:solidFill>
              </a:rPr>
              <a:t>@</a:t>
            </a:r>
            <a:r>
              <a:rPr lang="zh-TW" altLang="en-US" sz="3000" dirty="0" smtClean="0">
                <a:solidFill>
                  <a:srgbClr val="4122FC"/>
                </a:solidFill>
              </a:rPr>
              <a:t>手寫畫欲改之座標偏移</a:t>
            </a:r>
            <a:endParaRPr lang="zh-TW" altLang="en-US" sz="3000" dirty="0">
              <a:solidFill>
                <a:srgbClr val="4122FC"/>
              </a:solidFill>
            </a:endParaRPr>
          </a:p>
          <a:p>
            <a:endParaRPr lang="zh-TW" altLang="en-US" sz="3000" dirty="0">
              <a:solidFill>
                <a:srgbClr val="4122F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595021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horizontal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T=[1 0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-1 0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1];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vertical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T=[-1 0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1];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horizontal and vertical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T=[-1 0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0 -1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0 0 1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TW" alt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(1)),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(2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)))=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A(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[0 257],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5689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function-- </a:t>
            </a:r>
            <a:r>
              <a:rPr lang="en-US" altLang="zh-TW" dirty="0" err="1" smtClean="0"/>
              <a:t>imresize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0" y="255183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(A,2);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(B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(A,0.5);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figure;imshow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100274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068416" y="6029201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06612"/>
            <a:ext cx="5904656" cy="40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2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Registration-stich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068416" y="6029201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t>林鼎然  製作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61A64-33AD-4D49-AC6C-E63C06A81E2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lang="en-US" altLang="zh-TW" dirty="0" smtClean="0"/>
              <a:t>Template matching process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41" y="2492896"/>
            <a:ext cx="2103120" cy="1399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2103120" cy="13990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4" y="4152155"/>
            <a:ext cx="4731916" cy="23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79512" y="3802933"/>
            <a:ext cx="5192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4122FC"/>
                </a:solidFill>
              </a:rPr>
              <a:t>@</a:t>
            </a:r>
            <a:r>
              <a:rPr lang="zh-TW" altLang="en-US" sz="3000" dirty="0" smtClean="0">
                <a:solidFill>
                  <a:srgbClr val="4122FC"/>
                </a:solidFill>
              </a:rPr>
              <a:t>水平翻，垂直翻，兩者翻。</a:t>
            </a:r>
            <a:endParaRPr lang="zh-TW" altLang="en-US" sz="3000" dirty="0">
              <a:solidFill>
                <a:srgbClr val="4122F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59502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horizontal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T=[1 0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-1 0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1];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vertical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T=[-1 0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1];</a:t>
            </a:r>
          </a:p>
          <a:p>
            <a:r>
              <a:rPr lang="en-US" altLang="zh-TW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horizontal and vertical reflection  (try other factor)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T=[-1 0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0 -1 0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0 0 1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zh-TW" alt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TW" alt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)+257),round(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(2)+257))=A(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TW" alt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[0 257],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zh-TW" alt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7410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(shift)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660" y="4025999"/>
            <a:ext cx="7172325" cy="1419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15616" y="5725300"/>
            <a:ext cx="28520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寫上新舊數學座標關係式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帶入特例的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帶入特例</a:t>
            </a:r>
            <a:r>
              <a:rPr lang="zh-TW" altLang="en-US" dirty="0" smtClean="0">
                <a:solidFill>
                  <a:srgbClr val="FF0000"/>
                </a:solidFill>
              </a:rPr>
              <a:t>座標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手寫</a:t>
            </a:r>
            <a:r>
              <a:rPr lang="en-US" altLang="zh-TW" dirty="0" smtClean="0">
                <a:solidFill>
                  <a:srgbClr val="FF0000"/>
                </a:solidFill>
              </a:rPr>
              <a:t>p3)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8531" y="644580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學生練習</a:t>
            </a:r>
          </a:p>
        </p:txBody>
      </p:sp>
    </p:spTree>
    <p:extLst>
      <p:ext uri="{BB962C8B-B14F-4D97-AF65-F5344CB8AC3E}">
        <p14:creationId xmlns:p14="http://schemas.microsoft.com/office/powerpoint/2010/main" val="42118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259632" y="1520825"/>
            <a:ext cx="4572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Translation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T=[1 0 0; </a:t>
            </a:r>
            <a:endParaRPr lang="en-US" altLang="zh-TW" sz="9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1 0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30 10 1];</a:t>
            </a:r>
          </a:p>
          <a:p>
            <a:r>
              <a:rPr lang="en-US" altLang="zh-TW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Translation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T=[1 0 0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1 0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15 -20 1];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9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)+257),round(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(2)+257))=A(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[0 257],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zh-TW" altLang="en-US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zh-TW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[0 512],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2);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plot([0 512],[257 257], 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5733256"/>
            <a:ext cx="3384376" cy="648072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3802796">
            <a:off x="5057882" y="5112165"/>
            <a:ext cx="484632" cy="12610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72480" y="53732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畫個基準，僅供參考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861048"/>
            <a:ext cx="9144000" cy="186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solidFill>
                  <a:srgbClr val="000000"/>
                </a:solidFill>
              </a:rPr>
              <a:t>2D signal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dirty="0">
                <a:solidFill>
                  <a:srgbClr val="000000"/>
                </a:solidFill>
              </a:rPr>
              <a:t>Affine transform: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Rotation</a:t>
            </a:r>
            <a:endParaRPr lang="zh-TW" alt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66738" y="1772817"/>
            <a:ext cx="8001000" cy="4246984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4122FC"/>
                </a:solidFill>
              </a:rPr>
              <a:t>(</a:t>
            </a:r>
            <a:r>
              <a:rPr lang="en-US" altLang="zh-TW" sz="2000" dirty="0" err="1" smtClean="0">
                <a:solidFill>
                  <a:srgbClr val="4122FC"/>
                </a:solidFill>
              </a:rPr>
              <a:t>w,z</a:t>
            </a:r>
            <a:r>
              <a:rPr lang="en-US" altLang="zh-TW" sz="2000" dirty="0" smtClean="0">
                <a:solidFill>
                  <a:srgbClr val="4122FC"/>
                </a:solidFill>
              </a:rPr>
              <a:t>)</a:t>
            </a:r>
            <a:r>
              <a:rPr lang="zh-TW" altLang="en-US" sz="2000" dirty="0" smtClean="0"/>
              <a:t>是舊訊號的某點位置，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/>
              <a:t>是</a:t>
            </a:r>
            <a:r>
              <a:rPr lang="zh-TW" altLang="en-US" sz="2000" dirty="0">
                <a:solidFill>
                  <a:srgbClr val="FF0000"/>
                </a:solidFill>
              </a:rPr>
              <a:t>新</a:t>
            </a:r>
            <a:r>
              <a:rPr lang="zh-TW" altLang="en-US" sz="2000" dirty="0"/>
              <a:t>訊號對應</a:t>
            </a:r>
            <a:r>
              <a:rPr lang="en-US" altLang="zh-TW" sz="2000" dirty="0">
                <a:solidFill>
                  <a:srgbClr val="4122FC"/>
                </a:solidFill>
              </a:rPr>
              <a:t>(</a:t>
            </a:r>
            <a:r>
              <a:rPr lang="en-US" altLang="zh-TW" sz="2000" dirty="0" err="1">
                <a:solidFill>
                  <a:srgbClr val="4122FC"/>
                </a:solidFill>
              </a:rPr>
              <a:t>w,z</a:t>
            </a:r>
            <a:r>
              <a:rPr lang="en-US" altLang="zh-TW" sz="2000" dirty="0">
                <a:solidFill>
                  <a:srgbClr val="4122FC"/>
                </a:solidFill>
              </a:rPr>
              <a:t>)</a:t>
            </a:r>
            <a:r>
              <a:rPr lang="zh-TW" altLang="en-US" sz="2000" dirty="0"/>
              <a:t>的位置</a:t>
            </a:r>
            <a:endParaRPr lang="en-US" altLang="zh-TW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00192" y="648939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林鼎然  製作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3309A-0BF0-491C-9D60-90AB753850C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TW" altLang="en-US" sz="2000" i="0" smtClean="0">
                          <a:solidFill>
                            <a:srgbClr val="4122FC"/>
                          </a:solidFill>
                          <a:latin typeface="Cambria Math" panose="02040503050406030204" pitchFamily="18" charset="0"/>
                        </a:rPr>
                        <m:t> 1]</m:t>
                      </m:r>
                      <m:r>
                        <a:rPr lang="zh-TW" altLang="en-US" sz="2000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6741"/>
                <a:ext cx="219624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b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zh-TW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zh-TW" altLang="en-US" sz="2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8" y="2191522"/>
                <a:ext cx="2436436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5" y="2191522"/>
            <a:ext cx="158115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3984054"/>
            <a:ext cx="6482680" cy="151186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0363" y="507103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4122FC"/>
                </a:solidFill>
              </a:rPr>
              <a:t>2. </a:t>
            </a:r>
            <a:r>
              <a:rPr lang="zh-TW" altLang="en-US" i="1" dirty="0" smtClean="0">
                <a:solidFill>
                  <a:srgbClr val="4122FC"/>
                </a:solidFill>
              </a:rPr>
              <a:t>先跑</a:t>
            </a:r>
            <a:r>
              <a:rPr lang="en-US" altLang="zh-TW" i="1" dirty="0" err="1" smtClean="0">
                <a:solidFill>
                  <a:srgbClr val="4122FC"/>
                </a:solidFill>
              </a:rPr>
              <a:t>matlab</a:t>
            </a:r>
            <a:r>
              <a:rPr lang="zh-TW" altLang="en-US" i="1" dirty="0" smtClean="0">
                <a:solidFill>
                  <a:srgbClr val="4122FC"/>
                </a:solidFill>
              </a:rPr>
              <a:t>，</a:t>
            </a:r>
            <a:r>
              <a:rPr lang="zh-TW" altLang="en-US" i="1" dirty="0">
                <a:solidFill>
                  <a:srgbClr val="4122FC"/>
                </a:solidFill>
              </a:rPr>
              <a:t>再</a:t>
            </a:r>
            <a:r>
              <a:rPr lang="zh-TW" altLang="en-US" i="1" dirty="0" smtClean="0">
                <a:solidFill>
                  <a:srgbClr val="4122FC"/>
                </a:solidFill>
              </a:rPr>
              <a:t>推導</a:t>
            </a:r>
            <a:endParaRPr lang="zh-TW" altLang="en-US" i="1" dirty="0">
              <a:solidFill>
                <a:srgbClr val="4122F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9962" y="32875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4122FC"/>
                </a:solidFill>
              </a:rPr>
              <a:t>1</a:t>
            </a:r>
            <a:r>
              <a:rPr lang="en-US" altLang="zh-TW" i="1" dirty="0" smtClean="0">
                <a:solidFill>
                  <a:srgbClr val="4122FC"/>
                </a:solidFill>
              </a:rPr>
              <a:t>. </a:t>
            </a:r>
            <a:r>
              <a:rPr lang="en-US" altLang="zh-TW" i="1" dirty="0" err="1" smtClean="0">
                <a:solidFill>
                  <a:srgbClr val="4122FC"/>
                </a:solidFill>
              </a:rPr>
              <a:t>Iphone</a:t>
            </a:r>
            <a:r>
              <a:rPr lang="zh-TW" altLang="en-US" i="1" dirty="0" smtClean="0">
                <a:solidFill>
                  <a:srgbClr val="4122FC"/>
                </a:solidFill>
              </a:rPr>
              <a:t>旋轉</a:t>
            </a:r>
            <a:endParaRPr lang="zh-TW" altLang="en-US" i="1" dirty="0">
              <a:solidFill>
                <a:srgbClr val="4122F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3706" y="5434256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學生練習</a:t>
            </a:r>
          </a:p>
        </p:txBody>
      </p:sp>
    </p:spTree>
    <p:extLst>
      <p:ext uri="{BB962C8B-B14F-4D97-AF65-F5344CB8AC3E}">
        <p14:creationId xmlns:p14="http://schemas.microsoft.com/office/powerpoint/2010/main" val="11034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coding (</a:t>
            </a:r>
            <a:r>
              <a:rPr lang="zh-TW" altLang="en-US" dirty="0" smtClean="0"/>
              <a:t>請嘗試其他</a:t>
            </a:r>
            <a:r>
              <a:rPr lang="zh-TW" altLang="en-US" dirty="0" smtClean="0">
                <a:solidFill>
                  <a:srgbClr val="FF0000"/>
                </a:solidFill>
              </a:rPr>
              <a:t>倍數參數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正負號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xy</a:t>
            </a:r>
            <a:r>
              <a:rPr lang="zh-TW" altLang="en-US" dirty="0" smtClean="0">
                <a:solidFill>
                  <a:srgbClr val="FF0000"/>
                </a:solidFill>
              </a:rPr>
              <a:t>軸同時組合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林鼎然  製作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61A64-33AD-4D49-AC6C-E63C06A81E2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838200" y="177281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zh-TW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Rotation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theta=pi/4;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T=[cos(theta) sin(theta) 0;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-sin(theta) cos(theta) 0;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0          0       1];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=1:size(A,1)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j=1:size(A,2)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new_coord_1=[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orig_coord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1]*T;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=new_coord_1(1:2);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zh-TW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if(</a:t>
            </a:r>
            <a:r>
              <a:rPr lang="en-US" altLang="zh-TW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228B22"/>
                </a:solidFill>
                <a:latin typeface="Courier New" panose="02070309020205020404" pitchFamily="49" charset="0"/>
              </a:rPr>
              <a:t>(1)&gt;=1)&amp;&amp;(</a:t>
            </a:r>
            <a:r>
              <a:rPr lang="en-US" altLang="zh-TW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228B22"/>
                </a:solidFill>
                <a:latin typeface="Courier New" panose="02070309020205020404" pitchFamily="49" charset="0"/>
              </a:rPr>
              <a:t>(2)&gt;=1)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(round(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(1)+257),round(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new_coord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(2)+257))=A(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 end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[0 257],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figure; 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A_new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plot([257 257], [0 512],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2);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plot([0 512],[257 257], 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LineWidth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2)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TW" sz="8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endParaRPr lang="zh-TW" altLang="en-US" sz="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2721" y="2276872"/>
            <a:ext cx="2162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i="1" dirty="0" smtClean="0">
                <a:solidFill>
                  <a:srgbClr val="FF0000"/>
                </a:solidFill>
              </a:rPr>
              <a:t>@For</a:t>
            </a:r>
            <a:r>
              <a:rPr lang="zh-TW" altLang="en-US" sz="2500" i="1" dirty="0" smtClean="0">
                <a:solidFill>
                  <a:srgbClr val="FF0000"/>
                </a:solidFill>
              </a:rPr>
              <a:t>迴圈內的平移效應可以融入到</a:t>
            </a:r>
            <a:r>
              <a:rPr lang="en-US" altLang="zh-TW" sz="2500" i="1" dirty="0" smtClean="0">
                <a:solidFill>
                  <a:srgbClr val="FF0000"/>
                </a:solidFill>
              </a:rPr>
              <a:t>T</a:t>
            </a:r>
            <a:r>
              <a:rPr lang="zh-TW" altLang="en-US" sz="2500" i="1" dirty="0" smtClean="0">
                <a:solidFill>
                  <a:srgbClr val="FF0000"/>
                </a:solidFill>
              </a:rPr>
              <a:t>的平移中</a:t>
            </a:r>
            <a:r>
              <a:rPr lang="en-US" altLang="zh-TW" sz="2500" i="1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zh-TW" sz="2500" i="1" dirty="0">
              <a:solidFill>
                <a:srgbClr val="FF0000"/>
              </a:solidFill>
            </a:endParaRPr>
          </a:p>
          <a:p>
            <a:r>
              <a:rPr lang="en-US" altLang="zh-TW" sz="2500" i="1" dirty="0" smtClean="0">
                <a:solidFill>
                  <a:srgbClr val="FF0000"/>
                </a:solidFill>
              </a:rPr>
              <a:t>@</a:t>
            </a:r>
            <a:r>
              <a:rPr lang="zh-TW" altLang="en-US" sz="2500" i="1" dirty="0" smtClean="0">
                <a:solidFill>
                  <a:srgbClr val="FF0000"/>
                </a:solidFill>
              </a:rPr>
              <a:t>黑點，</a:t>
            </a:r>
            <a:r>
              <a:rPr lang="en-US" altLang="zh-TW" sz="2500" i="1" dirty="0" smtClean="0">
                <a:solidFill>
                  <a:srgbClr val="FF0000"/>
                </a:solidFill>
              </a:rPr>
              <a:t>0</a:t>
            </a:r>
            <a:r>
              <a:rPr lang="zh-TW" altLang="en-US" sz="2500" i="1" dirty="0" smtClean="0">
                <a:solidFill>
                  <a:srgbClr val="FF0000"/>
                </a:solidFill>
              </a:rPr>
              <a:t>對</a:t>
            </a:r>
            <a:r>
              <a:rPr lang="en-US" altLang="zh-TW" sz="2500" i="1" dirty="0" smtClean="0">
                <a:solidFill>
                  <a:srgbClr val="FF0000"/>
                </a:solidFill>
              </a:rPr>
              <a:t>1</a:t>
            </a:r>
            <a:r>
              <a:rPr lang="zh-TW" altLang="en-US" sz="2500" i="1" dirty="0" smtClean="0">
                <a:solidFill>
                  <a:srgbClr val="FF0000"/>
                </a:solidFill>
              </a:rPr>
              <a:t>，多對</a:t>
            </a:r>
            <a:r>
              <a:rPr lang="en-US" altLang="zh-TW" sz="2500" i="1" dirty="0" smtClean="0">
                <a:solidFill>
                  <a:srgbClr val="FF0000"/>
                </a:solidFill>
              </a:rPr>
              <a:t>1b</a:t>
            </a:r>
          </a:p>
          <a:p>
            <a:endParaRPr lang="zh-TW" altLang="en-US" sz="2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EO1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68997529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IP-2E-book-presentations-template">
  <a:themeElements>
    <a:clrScheme name="8_DIP-2E-book-presentations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DIP-2E-book-presentations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8_DIP-2E-book-presentation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IP-2E-book-presentation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IP-2E-book-presentation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1924</TotalTime>
  <Words>2298</Words>
  <Application>Microsoft Office PowerPoint</Application>
  <PresentationFormat>如螢幕大小 (4:3)</PresentationFormat>
  <Paragraphs>497</Paragraphs>
  <Slides>32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新細明體</vt:lpstr>
      <vt:lpstr>Arial</vt:lpstr>
      <vt:lpstr>Book Antiqua</vt:lpstr>
      <vt:lpstr>Calibri</vt:lpstr>
      <vt:lpstr>Cambria Math</vt:lpstr>
      <vt:lpstr>Courier New</vt:lpstr>
      <vt:lpstr>Times New Roman</vt:lpstr>
      <vt:lpstr>Verdana</vt:lpstr>
      <vt:lpstr>Wingdings</vt:lpstr>
      <vt:lpstr>Profile</vt:lpstr>
      <vt:lpstr>8_DIP-2E-book-presentations-template</vt:lpstr>
      <vt:lpstr>Affine transformation</vt:lpstr>
      <vt:lpstr>2D signal Affine transform: Reflection</vt:lpstr>
      <vt:lpstr>Matlab coding (上次的code)</vt:lpstr>
      <vt:lpstr>Matlab coding (請嘗試其他倍數參數、正負號、xy軸同時組合)</vt:lpstr>
      <vt:lpstr>2D signal Affine transform: Translation (shift)</vt:lpstr>
      <vt:lpstr>Matlab coding (請嘗試其他倍數參數、正負號、xy軸同時組合)</vt:lpstr>
      <vt:lpstr>2D signal Affine transform: Rotation</vt:lpstr>
      <vt:lpstr>Matlab coding (請嘗試其他倍數參數、正負號、xy軸同時組合)</vt:lpstr>
      <vt:lpstr>EO1</vt:lpstr>
      <vt:lpstr>2D signal Affine transform: Rotation</vt:lpstr>
      <vt:lpstr>學生練習時間</vt:lpstr>
      <vt:lpstr>Projective transformation</vt:lpstr>
      <vt:lpstr>Interpolation</vt:lpstr>
      <vt:lpstr>內插—interpolation —針對留空的點 </vt:lpstr>
      <vt:lpstr>Scaling(請嘗試其他倍數參數、正負號、xy軸同時組合)</vt:lpstr>
      <vt:lpstr>Shear (vertical)(請嘗試其他倍數參數、正負號、xy軸同時組合)</vt:lpstr>
      <vt:lpstr>Shear (horizontal)(請嘗試其他倍數參數、正負號、xy軸同時組合)</vt:lpstr>
      <vt:lpstr>Rotation(請嘗試其他倍數參數、正負號、xy軸同時組合)</vt:lpstr>
      <vt:lpstr>Interpolation</vt:lpstr>
      <vt:lpstr>內插—interpolation —針對留空的點 (手寫p5)</vt:lpstr>
      <vt:lpstr>EO2</vt:lpstr>
      <vt:lpstr>內插—interpolation —針對留空的點 (手寫p5)</vt:lpstr>
      <vt:lpstr>Matlab coding -- interpolation</vt:lpstr>
      <vt:lpstr>EO3</vt:lpstr>
      <vt:lpstr>PowerPoint 簡報</vt:lpstr>
      <vt:lpstr>2-D版本</vt:lpstr>
      <vt:lpstr>剛剛是2倍</vt:lpstr>
      <vt:lpstr>PowerPoint 簡報</vt:lpstr>
      <vt:lpstr>PowerPoint 簡報</vt:lpstr>
      <vt:lpstr>Matlab內建function-- imresize</vt:lpstr>
      <vt:lpstr>Registration</vt:lpstr>
      <vt:lpstr>Registration-stich</vt:lpstr>
    </vt:vector>
  </TitlesOfParts>
  <Company>CYCU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tinglan</dc:creator>
  <cp:lastModifiedBy>tinglan</cp:lastModifiedBy>
  <cp:revision>1064</cp:revision>
  <dcterms:created xsi:type="dcterms:W3CDTF">2012-02-15T01:15:41Z</dcterms:created>
  <dcterms:modified xsi:type="dcterms:W3CDTF">2018-11-28T03:40:21Z</dcterms:modified>
</cp:coreProperties>
</file>