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4124" r:id="rId2"/>
  </p:sldMasterIdLst>
  <p:notesMasterIdLst>
    <p:notesMasterId r:id="rId23"/>
  </p:notesMasterIdLst>
  <p:sldIdLst>
    <p:sldId id="303" r:id="rId3"/>
    <p:sldId id="290" r:id="rId4"/>
    <p:sldId id="321" r:id="rId5"/>
    <p:sldId id="293" r:id="rId6"/>
    <p:sldId id="294" r:id="rId7"/>
    <p:sldId id="291" r:id="rId8"/>
    <p:sldId id="292" r:id="rId9"/>
    <p:sldId id="296" r:id="rId10"/>
    <p:sldId id="304" r:id="rId11"/>
    <p:sldId id="305" r:id="rId12"/>
    <p:sldId id="295" r:id="rId13"/>
    <p:sldId id="298" r:id="rId14"/>
    <p:sldId id="320" r:id="rId15"/>
    <p:sldId id="306" r:id="rId16"/>
    <p:sldId id="311" r:id="rId17"/>
    <p:sldId id="307" r:id="rId18"/>
    <p:sldId id="323" r:id="rId19"/>
    <p:sldId id="322" r:id="rId20"/>
    <p:sldId id="325" r:id="rId21"/>
    <p:sldId id="324" r:id="rId22"/>
  </p:sldIdLst>
  <p:sldSz cx="9144000" cy="6858000" type="screen4x3"/>
  <p:notesSz cx="7102475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4122F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3955" autoAdjust="0"/>
  </p:normalViewPr>
  <p:slideViewPr>
    <p:cSldViewPr>
      <p:cViewPr varScale="1">
        <p:scale>
          <a:sx n="93" d="100"/>
          <a:sy n="93" d="100"/>
        </p:scale>
        <p:origin x="8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13CAC78-52F2-4E9C-9852-1777C1B9B34F}" type="datetimeFigureOut">
              <a:rPr lang="zh-TW" altLang="en-US"/>
              <a:pPr>
                <a:defRPr/>
              </a:pPr>
              <a:t>2019/12/11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4D18954-CD2A-4F42-8D11-7DA932CE04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F14691-2C6A-4DC9-BA44-30A103DD1BB4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TW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NOTE:  There is only one slide for Chapter 1.</a:t>
            </a:r>
          </a:p>
        </p:txBody>
      </p:sp>
    </p:spTree>
    <p:extLst>
      <p:ext uri="{BB962C8B-B14F-4D97-AF65-F5344CB8AC3E}">
        <p14:creationId xmlns:p14="http://schemas.microsoft.com/office/powerpoint/2010/main" val="3199639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6BCF80-864C-41DD-8602-BFED02E869C9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NOTE:  There is only one slide for Chapter 1.</a:t>
            </a:r>
          </a:p>
        </p:txBody>
      </p:sp>
    </p:spTree>
    <p:extLst>
      <p:ext uri="{BB962C8B-B14F-4D97-AF65-F5344CB8AC3E}">
        <p14:creationId xmlns:p14="http://schemas.microsoft.com/office/powerpoint/2010/main" val="12999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D18954-CD2A-4F42-8D11-7DA932CE0418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930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E8A0A-D211-4D63-88EF-03BBC27272AC}" type="datetime1">
              <a:rPr lang="zh-TW" altLang="en-US"/>
              <a:pPr>
                <a:defRPr/>
              </a:pPr>
              <a:t>2019/12/11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1F864-50DA-4B07-AF87-B9EE01BA165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733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E45DE-136F-41BF-AA0A-322AE9711ACF}" type="datetime1">
              <a:rPr lang="zh-TW" altLang="en-US"/>
              <a:pPr>
                <a:defRPr/>
              </a:pPr>
              <a:t>2019/12/11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43278-3C65-4503-A991-80732BC05EE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88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3A31-9AA6-4B5F-A8E1-FCED47BFABD5}" type="datetime1">
              <a:rPr lang="zh-TW" altLang="en-US"/>
              <a:pPr>
                <a:defRPr/>
              </a:pPr>
              <a:t>2019/12/11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F62AF-FDDF-4C1C-B77D-F8CE1A1771B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8630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0D46E-0D77-45E4-B795-A5C26FCB8A9C}" type="datetime1">
              <a:rPr lang="zh-TW" altLang="en-US"/>
              <a:pPr>
                <a:defRPr/>
              </a:pPr>
              <a:t>2019/12/11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A6CFA-5838-4A47-86B2-49DF2EA0F05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2645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565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643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5939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476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047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15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8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260E9-833D-47ED-B6C9-8E1A1D0272C5}" type="datetime1">
              <a:rPr lang="zh-TW" altLang="en-US"/>
              <a:pPr>
                <a:defRPr/>
              </a:pPr>
              <a:t>2019/12/11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61A64-33AD-4D49-AC6C-E63C06A81E2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1623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90358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17940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289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69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CDBC3-EE6E-4299-B5D7-5001B8B8A68C}" type="datetime1">
              <a:rPr lang="zh-TW" altLang="en-US"/>
              <a:pPr>
                <a:defRPr/>
              </a:pPr>
              <a:t>2019/12/11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F609E-2013-4132-A348-5D67B61CC1D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042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56AAC-DB00-4FC6-8C31-C7BF953FE84B}" type="datetime1">
              <a:rPr lang="zh-TW" altLang="en-US"/>
              <a:pPr>
                <a:defRPr/>
              </a:pPr>
              <a:t>2019/12/11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5F848-36A4-46AB-86B8-38D588F0BD5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238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97084-E145-4CAA-A05B-C2B1387D8595}" type="datetime1">
              <a:rPr lang="zh-TW" altLang="en-US"/>
              <a:pPr>
                <a:defRPr/>
              </a:pPr>
              <a:t>2019/12/11</a:t>
            </a:fld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D7951-C2C8-4034-B72E-944C83E5C9D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498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25763-E662-48B3-9BA5-2B02A6B326C5}" type="datetime1">
              <a:rPr lang="zh-TW" altLang="en-US"/>
              <a:pPr>
                <a:defRPr/>
              </a:pPr>
              <a:t>2019/12/11</a:t>
            </a:fld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5CFD4-A525-430C-A6B5-1B93F1E4D61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990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EC770-24D4-4949-8A61-85F815185B35}" type="datetime1">
              <a:rPr lang="zh-TW" altLang="en-US"/>
              <a:pPr>
                <a:defRPr/>
              </a:pPr>
              <a:t>2019/12/11</a:t>
            </a:fld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6988A-615D-42DE-8C1A-2FCD6075E11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498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EB605-953F-4EB7-8E8E-89715B9B3134}" type="datetime1">
              <a:rPr lang="zh-TW" altLang="en-US"/>
              <a:pPr>
                <a:defRPr/>
              </a:pPr>
              <a:t>2019/12/11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DD7B6-54F6-4684-ACE7-EB9763E8892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69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61BCD-2295-4922-B245-75CD875C1AFE}" type="datetime1">
              <a:rPr lang="zh-TW" altLang="en-US"/>
              <a:pPr>
                <a:defRPr/>
              </a:pPr>
              <a:t>2019/12/11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D686D-FC69-49EA-BB26-6FA03F6312A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893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n-lt"/>
              </a:defRPr>
            </a:lvl1pPr>
          </a:lstStyle>
          <a:p>
            <a:pPr>
              <a:defRPr/>
            </a:pPr>
            <a:fld id="{FA2D85E6-88B7-4A00-90D6-879907CD7844}" type="datetime1">
              <a:rPr lang="zh-TW" altLang="en-US"/>
              <a:pPr>
                <a:defRPr/>
              </a:pPr>
              <a:t>2019/12/11</a:t>
            </a:fld>
            <a:endParaRPr lang="en-US" altLang="zh-TW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</a:defRPr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+mn-lt"/>
              </a:defRPr>
            </a:lvl1pPr>
          </a:lstStyle>
          <a:p>
            <a:pPr>
              <a:defRPr/>
            </a:pPr>
            <a:fld id="{85C99658-D9C7-49CF-B5E5-10ED6C88606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新細明體" panose="02020500000000000000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Line 2"/>
          <p:cNvSpPr>
            <a:spLocks noChangeShapeType="1"/>
          </p:cNvSpPr>
          <p:nvPr/>
        </p:nvSpPr>
        <p:spPr bwMode="auto">
          <a:xfrm flipH="1" flipV="1">
            <a:off x="-193675" y="6858000"/>
            <a:ext cx="933767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7251" name="Line 3"/>
          <p:cNvSpPr>
            <a:spLocks noChangeShapeType="1"/>
          </p:cNvSpPr>
          <p:nvPr/>
        </p:nvSpPr>
        <p:spPr bwMode="auto">
          <a:xfrm flipH="1" flipV="1">
            <a:off x="1344613" y="19050"/>
            <a:ext cx="7799387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7252" name="Line 4"/>
          <p:cNvSpPr>
            <a:spLocks noChangeShapeType="1"/>
          </p:cNvSpPr>
          <p:nvPr/>
        </p:nvSpPr>
        <p:spPr bwMode="auto">
          <a:xfrm flipH="1" flipV="1">
            <a:off x="193675" y="1571625"/>
            <a:ext cx="8761413" cy="9525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7253" name="Line 5"/>
          <p:cNvSpPr>
            <a:spLocks noChangeShapeType="1"/>
          </p:cNvSpPr>
          <p:nvPr/>
        </p:nvSpPr>
        <p:spPr bwMode="auto">
          <a:xfrm flipH="1" flipV="1">
            <a:off x="168275" y="731838"/>
            <a:ext cx="8840788" cy="28575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28575" y="6457950"/>
            <a:ext cx="166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900">
                <a:latin typeface="Verdana" panose="020B0604030504040204" pitchFamily="34" charset="0"/>
                <a:ea typeface="新細明體" panose="02020500000000000000" pitchFamily="18" charset="-120"/>
              </a:rPr>
              <a:t>© 2010 Gatesmark, LLC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437255" name="Text Box 7"/>
          <p:cNvSpPr txBox="1">
            <a:spLocks noChangeArrowheads="1"/>
          </p:cNvSpPr>
          <p:nvPr/>
        </p:nvSpPr>
        <p:spPr bwMode="auto">
          <a:xfrm>
            <a:off x="1633538" y="4763"/>
            <a:ext cx="583565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2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1800" b="1" i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  <a:ea typeface="新細明體" panose="02020500000000000000" pitchFamily="18" charset="-120"/>
              </a:rPr>
              <a:t>Digital Image Processing Using MATLAB</a:t>
            </a:r>
            <a:r>
              <a:rPr lang="en-US" altLang="zh-TW" sz="1800" b="1" i="1" baseline="4000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  <a:ea typeface="新細明體" panose="02020500000000000000" pitchFamily="18" charset="-120"/>
              </a:rPr>
              <a:t>®  </a:t>
            </a:r>
            <a:r>
              <a:rPr lang="en-US" altLang="zh-TW" sz="1800" b="1" i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  <a:ea typeface="新細明體" panose="02020500000000000000" pitchFamily="18" charset="-120"/>
              </a:rPr>
              <a:t> 2nd edition</a:t>
            </a:r>
          </a:p>
          <a:p>
            <a:pPr algn="ctr">
              <a:spcBef>
                <a:spcPct val="10000"/>
              </a:spcBef>
            </a:pPr>
            <a:r>
              <a:rPr lang="en-US" altLang="zh-TW" sz="1200" b="1">
                <a:latin typeface="Verdana" panose="020B0604030504040204" pitchFamily="34" charset="0"/>
                <a:ea typeface="新細明體" panose="02020500000000000000" pitchFamily="18" charset="-120"/>
              </a:rPr>
              <a:t>Gonzalez, Woods, &amp; Eddins</a:t>
            </a:r>
          </a:p>
          <a:p>
            <a:pPr algn="ctr">
              <a:spcBef>
                <a:spcPct val="20000"/>
              </a:spcBef>
            </a:pPr>
            <a:r>
              <a:rPr lang="en-US" altLang="zh-TW" sz="1000">
                <a:latin typeface="Verdana" panose="020B0604030504040204" pitchFamily="34" charset="0"/>
                <a:ea typeface="新細明體" panose="02020500000000000000" pitchFamily="18" charset="-120"/>
              </a:rPr>
              <a:t>www.ImageProcessingPlace.com</a:t>
            </a:r>
          </a:p>
        </p:txBody>
      </p:sp>
      <p:sp>
        <p:nvSpPr>
          <p:cNvPr id="437256" name="Text Box 8"/>
          <p:cNvSpPr txBox="1">
            <a:spLocks noChangeArrowheads="1"/>
          </p:cNvSpPr>
          <p:nvPr userDrawn="1"/>
        </p:nvSpPr>
        <p:spPr bwMode="auto">
          <a:xfrm>
            <a:off x="1568450" y="814388"/>
            <a:ext cx="6007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1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Chapter 5</a:t>
            </a:r>
          </a:p>
          <a:p>
            <a:pPr algn="ctr"/>
            <a:r>
              <a:rPr lang="en-US" altLang="zh-TW" sz="1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Geometric Transformations &amp; Image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427320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Interpolation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pt. 2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林鼎然  製作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61A64-33AD-4D49-AC6C-E63C06A81E2E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8" name="矩形 7"/>
          <p:cNvSpPr/>
          <p:nvPr/>
        </p:nvSpPr>
        <p:spPr>
          <a:xfrm>
            <a:off x="395536" y="6152322"/>
            <a:ext cx="1803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複習一下上次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460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Matlab</a:t>
            </a:r>
            <a:r>
              <a:rPr lang="zh-TW" altLang="en-US" dirty="0" smtClean="0"/>
              <a:t>內建</a:t>
            </a:r>
            <a:r>
              <a:rPr lang="en-US" altLang="zh-TW" dirty="0" smtClean="0"/>
              <a:t>function-- </a:t>
            </a:r>
            <a:r>
              <a:rPr lang="en-US" altLang="zh-TW" dirty="0" err="1" smtClean="0"/>
              <a:t>imresize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新細明體" panose="02020500000000000000" pitchFamily="18" charset="-120"/>
                <a:cs typeface="+mn-cs"/>
              </a:rPr>
              <a:t>林鼎然  製作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361A64-33AD-4D49-AC6C-E63C06A81E2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86000" y="213633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A=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imread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020F0"/>
                </a:solidFill>
                <a:latin typeface="Courier New" panose="02070309020205020404" pitchFamily="49" charset="0"/>
              </a:rPr>
              <a:t>cameraman.tif</a:t>
            </a:r>
            <a:r>
              <a:rPr lang="en-US" altLang="zh-TW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figure;imshow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(A);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B=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imresize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(A,2,</a:t>
            </a:r>
            <a:r>
              <a:rPr lang="en-US" altLang="zh-TW" dirty="0">
                <a:solidFill>
                  <a:srgbClr val="A020F0"/>
                </a:solidFill>
                <a:latin typeface="Courier New" panose="02070309020205020404" pitchFamily="49" charset="0"/>
              </a:rPr>
              <a:t>'bicubic'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figure;imshow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(B);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C=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imresize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(A,0.5,</a:t>
            </a:r>
            <a:r>
              <a:rPr lang="en-US" altLang="zh-TW" dirty="0">
                <a:solidFill>
                  <a:srgbClr val="A020F0"/>
                </a:solidFill>
                <a:latin typeface="Courier New" panose="02070309020205020404" pitchFamily="49" charset="0"/>
              </a:rPr>
              <a:t>'bicubic'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figure;imshow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(C);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1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Registration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068416" y="6029201"/>
            <a:ext cx="2895600" cy="47625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新細明體" panose="02020500000000000000" pitchFamily="18" charset="-120"/>
                <a:cs typeface="+mn-cs"/>
              </a:rPr>
              <a:t>林鼎然  製作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361A64-33AD-4D49-AC6C-E63C06A81E2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1520825"/>
            <a:ext cx="7956886" cy="539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6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Registration-stich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全景圖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068416" y="6029201"/>
            <a:ext cx="2895600" cy="47625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新細明體" panose="02020500000000000000" pitchFamily="18" charset="-120"/>
                <a:cs typeface="+mn-cs"/>
              </a:rPr>
              <a:t>林鼎然  製作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361A64-33AD-4D49-AC6C-E63C06A81E2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r>
              <a:rPr lang="en-US" altLang="zh-TW" dirty="0" smtClean="0"/>
              <a:t>Template matching process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41" y="2492896"/>
            <a:ext cx="2103120" cy="139903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92896"/>
            <a:ext cx="2103120" cy="139903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244" y="4152155"/>
            <a:ext cx="4731916" cy="238076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019800"/>
            <a:ext cx="24961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一維或二維</a:t>
            </a:r>
            <a:endParaRPr lang="en-US" altLang="zh-TW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發圖同學練習</a:t>
            </a:r>
            <a:r>
              <a:rPr lang="en-US" altLang="zh-TW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matlab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303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EO1</a:t>
            </a:r>
            <a:endParaRPr lang="zh-TW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61038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Wavelet transformation</a:t>
            </a:r>
            <a:br>
              <a:rPr lang="en-US" altLang="zh-TW" dirty="0" smtClean="0"/>
            </a:br>
            <a:r>
              <a:rPr lang="zh-TW" altLang="en-US" dirty="0" smtClean="0"/>
              <a:t>小波轉</a:t>
            </a:r>
            <a:r>
              <a:rPr lang="zh-TW" altLang="en-US" dirty="0"/>
              <a:t>換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林鼎然  製作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61A64-33AD-4D49-AC6C-E63C06A81E2E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459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手寫</a:t>
            </a:r>
            <a:r>
              <a:rPr lang="zh-TW" altLang="en-US" dirty="0" smtClean="0"/>
              <a:t>解釋</a:t>
            </a:r>
            <a:endParaRPr lang="en-US" altLang="zh-TW" dirty="0" smtClean="0"/>
          </a:p>
          <a:p>
            <a:pPr marL="471487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p1 p2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林鼎然  製作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61A64-33AD-4D49-AC6C-E63C06A81E2E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  <p:pic>
        <p:nvPicPr>
          <p:cNvPr id="1026" name="Picture 2" descr="ãwavelet transform in image processing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2132856"/>
            <a:ext cx="4667250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339752" y="62732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https://www.owlnet.rice.edu/~elec539/Projects97/morphjrks/moredge.html</a:t>
            </a:r>
          </a:p>
        </p:txBody>
      </p:sp>
      <p:sp>
        <p:nvSpPr>
          <p:cNvPr id="8" name="矩形 7"/>
          <p:cNvSpPr/>
          <p:nvPr/>
        </p:nvSpPr>
        <p:spPr>
          <a:xfrm>
            <a:off x="397171" y="4293096"/>
            <a:ext cx="27270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漸進式編碼：應用</a:t>
            </a:r>
            <a:endParaRPr lang="en-US" altLang="zh-TW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最低頻：上一章的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放大</a:t>
            </a:r>
            <a:endParaRPr lang="en-US" altLang="zh-TW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高頻：邊緣偵測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77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Harr</a:t>
            </a:r>
            <a:r>
              <a:rPr lang="zh-TW" altLang="en-US" dirty="0" smtClean="0"/>
              <a:t>小波基底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林鼎然  製作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F609E-2013-4132-A348-5D67B61CC1D2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8" name="矩形 7"/>
          <p:cNvSpPr/>
          <p:nvPr/>
        </p:nvSpPr>
        <p:spPr>
          <a:xfrm>
            <a:off x="755576" y="1841845"/>
            <a:ext cx="4572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clear all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close all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% 8</a:t>
            </a:r>
            <a:r>
              <a:rPr lang="zh-TW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點的基底：共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  <a:r>
              <a:rPr lang="zh-TW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個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basis_8=[1 -1 0 0 0 0 0 0]; %</a:t>
            </a:r>
            <a:r>
              <a:rPr lang="zh-TW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自內積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=2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basis_7=[0 0 1 -1 0 0 0 0]; %</a:t>
            </a:r>
            <a:r>
              <a:rPr lang="zh-TW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自內積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=2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basis_6=[0 0 0 0 1 -1 0 0]; %</a:t>
            </a:r>
            <a:r>
              <a:rPr lang="zh-TW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自內積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=2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basis_5=[0 0 0 0 0 0 1 -1]; %</a:t>
            </a:r>
            <a:r>
              <a:rPr lang="zh-TW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自內積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=2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basis_4=[1 1 -1 -1 0 0 0 0]; %</a:t>
            </a:r>
            <a:r>
              <a:rPr lang="zh-TW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自內積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=4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basis_3=[0 0 0 0   1  1 -1 -1]; %</a:t>
            </a:r>
            <a:r>
              <a:rPr lang="zh-TW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自內積</a:t>
            </a:r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=4</a:t>
            </a:r>
            <a:endParaRPr lang="en-US" altLang="zh-TW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basis_2=[1 1 1 1  -1 -1 -1 -1]; %</a:t>
            </a:r>
            <a:r>
              <a:rPr lang="zh-TW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自內積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=8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basis_1=[1 1 1 1   1  1  1  1]; %</a:t>
            </a:r>
            <a:r>
              <a:rPr lang="zh-TW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自內積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=8</a:t>
            </a:r>
            <a:r>
              <a:rPr lang="zh-TW" altLang="en-US" sz="10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endParaRPr lang="zh-TW" altLang="en-US" sz="10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TW" sz="10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zh-TW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zh-TW" alt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zh-TW" altLang="en-US" sz="1000" smtClean="0">
                <a:solidFill>
                  <a:srgbClr val="228B22"/>
                </a:solidFill>
                <a:latin typeface="Courier New" panose="02070309020205020404" pitchFamily="49" charset="0"/>
              </a:rPr>
              <a:t>練習互內</a:t>
            </a:r>
            <a:r>
              <a:rPr lang="zh-TW" altLang="en-US" sz="10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積都是</a:t>
            </a:r>
            <a:r>
              <a:rPr lang="en-US" altLang="zh-TW" sz="10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0</a:t>
            </a:r>
          </a:p>
          <a:p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basis_1*basis_2‘</a:t>
            </a:r>
          </a:p>
          <a:p>
            <a:endParaRPr lang="en-US" altLang="zh-TW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zh-TW" altLang="en-US" sz="10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自</a:t>
            </a:r>
            <a:r>
              <a:rPr lang="zh-TW" altLang="en-US" sz="1000" dirty="0">
                <a:solidFill>
                  <a:srgbClr val="228B22"/>
                </a:solidFill>
                <a:latin typeface="Courier New" panose="02070309020205020404" pitchFamily="49" charset="0"/>
              </a:rPr>
              <a:t>內積都是常數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basis_2*basis_2</a:t>
            </a:r>
            <a:endParaRPr lang="en-US" altLang="zh-TW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zh-TW" altLang="en-US" sz="1000" dirty="0"/>
          </a:p>
        </p:txBody>
      </p:sp>
      <p:sp>
        <p:nvSpPr>
          <p:cNvPr id="7" name="矩形 6"/>
          <p:cNvSpPr/>
          <p:nvPr/>
        </p:nvSpPr>
        <p:spPr>
          <a:xfrm>
            <a:off x="3635896" y="4005064"/>
            <a:ext cx="18036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用</a:t>
            </a:r>
            <a:r>
              <a:rPr lang="en-US" altLang="zh-TW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matlab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算</a:t>
            </a:r>
            <a:endParaRPr lang="en-US" altLang="zh-TW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用眼睛看向量</a:t>
            </a:r>
            <a:endParaRPr lang="zh-TW" altLang="en-US" dirty="0"/>
          </a:p>
        </p:txBody>
      </p:sp>
      <p:cxnSp>
        <p:nvCxnSpPr>
          <p:cNvPr id="3" name="直線單箭頭接點 2"/>
          <p:cNvCxnSpPr/>
          <p:nvPr/>
        </p:nvCxnSpPr>
        <p:spPr>
          <a:xfrm flipH="1" flipV="1">
            <a:off x="2123728" y="4005064"/>
            <a:ext cx="1512168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2011710" y="4240108"/>
            <a:ext cx="1624186" cy="30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2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EO2</a:t>
            </a:r>
            <a:endParaRPr lang="zh-TW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979292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Harr</a:t>
            </a:r>
            <a:r>
              <a:rPr lang="zh-TW" altLang="en-US" dirty="0" smtClean="0"/>
              <a:t>小波基底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林鼎然  製作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F609E-2013-4132-A348-5D67B61CC1D2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8" name="矩形 7"/>
          <p:cNvSpPr/>
          <p:nvPr/>
        </p:nvSpPr>
        <p:spPr>
          <a:xfrm>
            <a:off x="755576" y="1841845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subplot(8,1,1); stem(basis_1,</a:t>
            </a:r>
            <a:r>
              <a:rPr lang="en-US" altLang="zh-TW" sz="1000" dirty="0">
                <a:solidFill>
                  <a:srgbClr val="A020F0"/>
                </a:solidFill>
                <a:latin typeface="Courier New" panose="02070309020205020404" pitchFamily="49" charset="0"/>
              </a:rPr>
              <a:t>'r'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subplot(8,1,2); stem(basis_2,</a:t>
            </a:r>
            <a:r>
              <a:rPr lang="en-US" altLang="zh-TW" sz="1000" dirty="0">
                <a:solidFill>
                  <a:srgbClr val="A020F0"/>
                </a:solidFill>
                <a:latin typeface="Courier New" panose="02070309020205020404" pitchFamily="49" charset="0"/>
              </a:rPr>
              <a:t>'r'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subplot(8,1,3); stem(basis_3,</a:t>
            </a:r>
            <a:r>
              <a:rPr lang="en-US" altLang="zh-TW" sz="1000" dirty="0">
                <a:solidFill>
                  <a:srgbClr val="A020F0"/>
                </a:solidFill>
                <a:latin typeface="Courier New" panose="02070309020205020404" pitchFamily="49" charset="0"/>
              </a:rPr>
              <a:t>'r'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subplot(8,1,4); stem(basis_4,</a:t>
            </a:r>
            <a:r>
              <a:rPr lang="en-US" altLang="zh-TW" sz="1000" dirty="0">
                <a:solidFill>
                  <a:srgbClr val="A020F0"/>
                </a:solidFill>
                <a:latin typeface="Courier New" panose="02070309020205020404" pitchFamily="49" charset="0"/>
              </a:rPr>
              <a:t>'r'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subplot(8,1,5); stem(basis_5,</a:t>
            </a:r>
            <a:r>
              <a:rPr lang="en-US" altLang="zh-TW" sz="1000" dirty="0">
                <a:solidFill>
                  <a:srgbClr val="A020F0"/>
                </a:solidFill>
                <a:latin typeface="Courier New" panose="02070309020205020404" pitchFamily="49" charset="0"/>
              </a:rPr>
              <a:t>'r'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subplot(8,1,6); stem(basis_6,</a:t>
            </a:r>
            <a:r>
              <a:rPr lang="en-US" altLang="zh-TW" sz="1000" dirty="0">
                <a:solidFill>
                  <a:srgbClr val="A020F0"/>
                </a:solidFill>
                <a:latin typeface="Courier New" panose="02070309020205020404" pitchFamily="49" charset="0"/>
              </a:rPr>
              <a:t>'r'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subplot(8,1,7); stem(basis_7,</a:t>
            </a:r>
            <a:r>
              <a:rPr lang="en-US" altLang="zh-TW" sz="1000" dirty="0">
                <a:solidFill>
                  <a:srgbClr val="A020F0"/>
                </a:solidFill>
                <a:latin typeface="Courier New" panose="02070309020205020404" pitchFamily="49" charset="0"/>
              </a:rPr>
              <a:t>'r'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subplot(8,1,8); stem(basis_8,</a:t>
            </a:r>
            <a:r>
              <a:rPr lang="en-US" altLang="zh-TW" sz="1000" dirty="0">
                <a:solidFill>
                  <a:srgbClr val="A020F0"/>
                </a:solidFill>
                <a:latin typeface="Courier New" panose="02070309020205020404" pitchFamily="49" charset="0"/>
              </a:rPr>
              <a:t>'r'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zh-TW" altLang="en-US" sz="1000" dirty="0"/>
          </a:p>
        </p:txBody>
      </p:sp>
      <p:sp>
        <p:nvSpPr>
          <p:cNvPr id="7" name="矩形 6"/>
          <p:cNvSpPr/>
          <p:nvPr/>
        </p:nvSpPr>
        <p:spPr>
          <a:xfrm>
            <a:off x="323528" y="5517232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手寫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p3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410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可能出題方向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小波：</a:t>
            </a:r>
            <a:r>
              <a:rPr lang="en-US" altLang="zh-TW" dirty="0" smtClean="0"/>
              <a:t>	</a:t>
            </a:r>
          </a:p>
          <a:p>
            <a:pPr lvl="1"/>
            <a:r>
              <a:rPr lang="zh-TW" altLang="en-US" dirty="0" smtClean="0"/>
              <a:t>自動製造出</a:t>
            </a:r>
            <a:r>
              <a:rPr lang="en-US" altLang="zh-TW" dirty="0" smtClean="0"/>
              <a:t>N=8, 16, 32, 256 </a:t>
            </a:r>
            <a:r>
              <a:rPr lang="zh-TW" altLang="en-US" dirty="0" smtClean="0"/>
              <a:t>或更大的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</a:t>
            </a:r>
            <a:r>
              <a:rPr lang="en-US" altLang="zh-TW" dirty="0" err="1" smtClean="0"/>
              <a:t>Haar</a:t>
            </a:r>
            <a:r>
              <a:rPr lang="zh-TW" altLang="en-US" dirty="0" smtClean="0"/>
              <a:t>基底，並自動列出所有自內積和互內積的所有可能性結果 </a:t>
            </a:r>
            <a:r>
              <a:rPr lang="en-US" altLang="zh-TW" dirty="0" smtClean="0"/>
              <a:t>(</a:t>
            </a:r>
            <a:r>
              <a:rPr lang="zh-TW" altLang="en-US" dirty="0" smtClean="0"/>
              <a:t>存成矩陣較方便</a:t>
            </a:r>
            <a:r>
              <a:rPr lang="en-US" altLang="zh-TW" dirty="0" smtClean="0"/>
              <a:t>??)</a:t>
            </a:r>
          </a:p>
          <a:p>
            <a:r>
              <a:rPr lang="zh-TW" altLang="en-US" dirty="0" smtClean="0"/>
              <a:t>全景圖：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如何自動選取基準行或</a:t>
            </a:r>
            <a:r>
              <a:rPr lang="en-US" altLang="zh-TW" dirty="0" smtClean="0"/>
              <a:t>patch</a:t>
            </a:r>
          </a:p>
          <a:p>
            <a:pPr lvl="1"/>
            <a:r>
              <a:rPr lang="zh-TW" altLang="en-US" dirty="0" smtClean="0"/>
              <a:t>拼接完成後，如何消除兩邊亮度不同的問題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林鼎然  製作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61A64-33AD-4D49-AC6C-E63C06A81E2E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857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91098"/>
            <a:ext cx="8001000" cy="4267200"/>
          </a:xfrm>
        </p:spPr>
        <p:txBody>
          <a:bodyPr/>
          <a:lstStyle/>
          <a:p>
            <a:r>
              <a:rPr lang="zh-TW" altLang="en-US" dirty="0" smtClean="0"/>
              <a:t>可嘗試其他</a:t>
            </a:r>
            <a:r>
              <a:rPr lang="en-US" altLang="zh-TW" dirty="0" smtClean="0"/>
              <a:t>interpolation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filter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林鼎然  製作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61A64-33AD-4D49-AC6C-E63C06A81E2E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911905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730762"/>
            <a:ext cx="3507415" cy="114716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039" y="2730762"/>
            <a:ext cx="3456384" cy="113618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040" y="4598490"/>
            <a:ext cx="5642140" cy="152574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7504" y="5466330"/>
            <a:ext cx="31502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記得要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做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正規化</a:t>
            </a:r>
            <a:endParaRPr lang="en-US" altLang="zh-TW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手寫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cubic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一維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手寫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2)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180012" y="843548"/>
            <a:ext cx="20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Triangle</a:t>
            </a:r>
            <a:r>
              <a:rPr lang="zh-TW" altLang="en-US" dirty="0" smtClean="0">
                <a:solidFill>
                  <a:srgbClr val="FF0000"/>
                </a:solidFill>
              </a:rPr>
              <a:t>又叫</a:t>
            </a:r>
            <a:r>
              <a:rPr lang="en-US" altLang="zh-TW" dirty="0" smtClean="0">
                <a:solidFill>
                  <a:srgbClr val="FF0000"/>
                </a:solidFill>
              </a:rPr>
              <a:t>linear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26920" y="3586218"/>
            <a:ext cx="43460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畫出我們的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filter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與此數學式之差別</a:t>
            </a:r>
            <a:endParaRPr lang="en-US" altLang="zh-TW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@h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=[ ½ 1 ½ ]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 h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=[ 1/4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1/2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1/4 ]</a:t>
            </a: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h=[1/4 1/2 1/4]</a:t>
            </a:r>
          </a:p>
          <a:p>
            <a:pPr lvl="1"/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40997" y="84354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box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358741" y="84354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cubic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78089" y="6124234"/>
            <a:ext cx="3599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en-US" altLang="zh-TW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matlab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練習畫出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cubic filter</a:t>
            </a:r>
          </a:p>
        </p:txBody>
      </p:sp>
    </p:spTree>
    <p:extLst>
      <p:ext uri="{BB962C8B-B14F-4D97-AF65-F5344CB8AC3E}">
        <p14:creationId xmlns:p14="http://schemas.microsoft.com/office/powerpoint/2010/main" val="19408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EO3</a:t>
            </a:r>
            <a:endParaRPr lang="zh-TW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14555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cubic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林鼎然  製作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61A64-33AD-4D49-AC6C-E63C06A81E2E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6" name="矩形 5"/>
          <p:cNvSpPr/>
          <p:nvPr/>
        </p:nvSpPr>
        <p:spPr>
          <a:xfrm>
            <a:off x="1187624" y="1916832"/>
            <a:ext cx="77048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00" dirty="0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</a:p>
          <a:p>
            <a:r>
              <a:rPr lang="en-US" altLang="zh-TW" sz="1300" dirty="0">
                <a:solidFill>
                  <a:srgbClr val="000000"/>
                </a:solidFill>
                <a:latin typeface="Courier New" panose="02070309020205020404" pitchFamily="49" charset="0"/>
              </a:rPr>
              <a:t>k=1;</a:t>
            </a:r>
          </a:p>
          <a:p>
            <a:r>
              <a:rPr lang="en-US" altLang="zh-TW" sz="13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x=-2:0.01:2</a:t>
            </a:r>
          </a:p>
          <a:p>
            <a:r>
              <a:rPr lang="en-US" altLang="zh-TW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   k=k+1;</a:t>
            </a:r>
          </a:p>
          <a:p>
            <a:r>
              <a:rPr lang="zh-TW" alt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altLang="zh-TW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13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(-1&lt;=x) &amp;&amp; (x&lt;1)</a:t>
            </a:r>
          </a:p>
          <a:p>
            <a:r>
              <a:rPr lang="zh-TW" alt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s-ES" altLang="zh-TW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       y(k)=1.5*(abs(x)^3)-2.5*abs(x)^2+1;</a:t>
            </a:r>
          </a:p>
          <a:p>
            <a:r>
              <a:rPr lang="zh-TW" alt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da-DK" altLang="zh-TW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a-DK" altLang="zh-TW" sz="1300" dirty="0">
                <a:solidFill>
                  <a:srgbClr val="0000FF"/>
                </a:solidFill>
                <a:latin typeface="Courier New" panose="02070309020205020404" pitchFamily="49" charset="0"/>
              </a:rPr>
              <a:t>elseif</a:t>
            </a:r>
            <a:r>
              <a:rPr lang="da-DK" altLang="zh-TW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((-2&lt;=x) &amp;&amp; (x&lt;-1)) ||(1&lt;=x) &amp;&amp; (x&lt;2)</a:t>
            </a:r>
          </a:p>
          <a:p>
            <a:r>
              <a:rPr lang="zh-TW" alt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s-ES" altLang="zh-TW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       y(k)=-0.5*abs(x)^3+2.5*abs(x)^2-4*abs(x)+2;</a:t>
            </a:r>
          </a:p>
          <a:p>
            <a:r>
              <a:rPr lang="en-US" altLang="zh-TW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13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zh-TW" alt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zh-TW" alt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zh-TW" alt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altLang="zh-TW" sz="13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figure;plot</a:t>
            </a:r>
            <a:r>
              <a:rPr lang="en-US" altLang="zh-TW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155205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2-D</a:t>
            </a:r>
            <a:r>
              <a:rPr lang="zh-TW" altLang="en-US" dirty="0" smtClean="0"/>
              <a:t>版本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林鼎然  製作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61A64-33AD-4D49-AC6C-E63C06A81E2E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1026" name="Picture 2" descr="https://upload.wikimedia.org/wikipedia/commons/thumb/9/90/Comparison_of_1D_and_2D_interpolation.svg/512px-Comparison_of_1D_and_2D_interpola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4" y="1916832"/>
            <a:ext cx="6517605" cy="434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54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剛剛是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r>
              <a:rPr lang="zh-TW" altLang="en-US" dirty="0" smtClean="0"/>
              <a:t>倍怎麼辦</a:t>
            </a:r>
            <a:r>
              <a:rPr lang="en-US" altLang="zh-TW" dirty="0" smtClean="0"/>
              <a:t>?</a:t>
            </a:r>
            <a:r>
              <a:rPr lang="zh-TW" altLang="en-US" dirty="0" smtClean="0"/>
              <a:t>  </a:t>
            </a:r>
            <a:r>
              <a:rPr lang="en-US" altLang="zh-TW" dirty="0" smtClean="0"/>
              <a:t>4</a:t>
            </a:r>
            <a:r>
              <a:rPr lang="zh-TW" altLang="en-US" dirty="0" smtClean="0"/>
              <a:t>倍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/>
              <a:t>N</a:t>
            </a:r>
            <a:r>
              <a:rPr lang="zh-TW" altLang="en-US" dirty="0" smtClean="0"/>
              <a:t>個點的話，要保證每種</a:t>
            </a:r>
            <a:r>
              <a:rPr lang="en-US" altLang="zh-TW" dirty="0" smtClean="0"/>
              <a:t>overlap</a:t>
            </a:r>
            <a:r>
              <a:rPr lang="zh-TW" altLang="en-US" dirty="0" smtClean="0"/>
              <a:t>的個數狀況所總和的全重要一樣</a:t>
            </a:r>
            <a:endParaRPr lang="en-US" altLang="zh-TW" dirty="0" smtClean="0"/>
          </a:p>
          <a:p>
            <a:pPr lvl="2"/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h=[ 1/4 1/2 1/4 ]</a:t>
            </a:r>
          </a:p>
          <a:p>
            <a:pPr lvl="3"/>
            <a:r>
              <a:rPr lang="zh-TW" altLang="en-US" dirty="0" smtClean="0"/>
              <a:t>一個時，是</a:t>
            </a:r>
            <a:r>
              <a:rPr lang="en-US" altLang="zh-TW" dirty="0" smtClean="0"/>
              <a:t>1/2</a:t>
            </a:r>
          </a:p>
          <a:p>
            <a:pPr lvl="3"/>
            <a:r>
              <a:rPr lang="zh-TW" altLang="en-US" dirty="0" smtClean="0"/>
              <a:t>兩個時，是</a:t>
            </a:r>
            <a:r>
              <a:rPr lang="en-US" altLang="zh-TW" dirty="0" smtClean="0"/>
              <a:t>1/4+1/4=1/2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林鼎然  製作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61A64-33AD-4D49-AC6C-E63C06A81E2E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43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6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1727200"/>
            <a:ext cx="5776913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30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1900238"/>
            <a:ext cx="5510213" cy="341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58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Matlab</a:t>
            </a:r>
            <a:r>
              <a:rPr lang="zh-TW" altLang="en-US" dirty="0" smtClean="0"/>
              <a:t>內建</a:t>
            </a:r>
            <a:r>
              <a:rPr lang="en-US" altLang="zh-TW" dirty="0" smtClean="0"/>
              <a:t>function-- </a:t>
            </a:r>
            <a:r>
              <a:rPr lang="en-US" altLang="zh-TW" dirty="0" err="1" smtClean="0"/>
              <a:t>imresize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新細明體" panose="02020500000000000000" pitchFamily="18" charset="-120"/>
                <a:cs typeface="+mn-cs"/>
              </a:rPr>
              <a:t>林鼎然  製作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361A64-33AD-4D49-AC6C-E63C06A81E2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99792" y="256490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A=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imread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020F0"/>
                </a:solidFill>
                <a:latin typeface="Courier New" panose="02070309020205020404" pitchFamily="49" charset="0"/>
              </a:rPr>
              <a:t>cameraman.tif</a:t>
            </a:r>
            <a:r>
              <a:rPr lang="en-US" altLang="zh-TW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figure;imshow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(A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B=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imresize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(A,2);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figure;imshow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(B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C=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imresize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(A,0.5);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figure;imshow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(C);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827584" y="544522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Help </a:t>
            </a:r>
            <a:r>
              <a:rPr lang="en-US" altLang="zh-TW" dirty="0" err="1" smtClean="0">
                <a:solidFill>
                  <a:srgbClr val="FF0000"/>
                </a:solidFill>
              </a:rPr>
              <a:t>imresize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74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Matlab</a:t>
            </a:r>
            <a:r>
              <a:rPr lang="zh-TW" altLang="en-US" dirty="0" smtClean="0"/>
              <a:t>內建</a:t>
            </a:r>
            <a:r>
              <a:rPr lang="en-US" altLang="zh-TW" dirty="0" smtClean="0"/>
              <a:t>function-- </a:t>
            </a:r>
            <a:r>
              <a:rPr lang="en-US" altLang="zh-TW" dirty="0" err="1" smtClean="0"/>
              <a:t>imresize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新細明體" panose="02020500000000000000" pitchFamily="18" charset="-120"/>
                <a:cs typeface="+mn-cs"/>
              </a:rPr>
              <a:t>林鼎然  製作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361A64-33AD-4D49-AC6C-E63C06A81E2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86000" y="213633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A=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imread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020F0"/>
                </a:solidFill>
                <a:latin typeface="Courier New" panose="02070309020205020404" pitchFamily="49" charset="0"/>
              </a:rPr>
              <a:t>cameraman.tif</a:t>
            </a:r>
            <a:r>
              <a:rPr lang="en-US" altLang="zh-TW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figure;imshow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(A);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B=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imresize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(A,2,</a:t>
            </a:r>
            <a:r>
              <a:rPr lang="en-US" altLang="zh-TW" dirty="0">
                <a:solidFill>
                  <a:srgbClr val="A020F0"/>
                </a:solidFill>
                <a:latin typeface="Courier New" panose="02070309020205020404" pitchFamily="49" charset="0"/>
              </a:rPr>
              <a:t>'bilinear'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figure;imshow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(B);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C=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imresize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(A,0.5,</a:t>
            </a:r>
            <a:r>
              <a:rPr lang="en-US" altLang="zh-TW" dirty="0">
                <a:solidFill>
                  <a:srgbClr val="A020F0"/>
                </a:solidFill>
                <a:latin typeface="Courier New" panose="02070309020205020404" pitchFamily="49" charset="0"/>
              </a:rPr>
              <a:t>'bilinear'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figure;imshow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(C);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5526518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DIP-2E-book-presentations-template">
  <a:themeElements>
    <a:clrScheme name="8_DIP-2E-book-presentations-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8_DIP-2E-book-presentations-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8_DIP-2E-book-presentation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IP-2E-book-presentations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IP-2E-book-presentations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IP-2E-book-presentations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IP-2E-book-presentations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IP-2E-book-presentations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IP-2E-book-presentations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2332</TotalTime>
  <Words>702</Words>
  <Application>Microsoft Office PowerPoint</Application>
  <PresentationFormat>如螢幕大小 (4:3)</PresentationFormat>
  <Paragraphs>162</Paragraphs>
  <Slides>20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新細明體</vt:lpstr>
      <vt:lpstr>Arial</vt:lpstr>
      <vt:lpstr>Book Antiqua</vt:lpstr>
      <vt:lpstr>Calibri</vt:lpstr>
      <vt:lpstr>Courier New</vt:lpstr>
      <vt:lpstr>Times New Roman</vt:lpstr>
      <vt:lpstr>Verdana</vt:lpstr>
      <vt:lpstr>Wingdings</vt:lpstr>
      <vt:lpstr>Profile</vt:lpstr>
      <vt:lpstr>8_DIP-2E-book-presentations-template</vt:lpstr>
      <vt:lpstr>Interpolation pt. 2</vt:lpstr>
      <vt:lpstr>PowerPoint 簡報</vt:lpstr>
      <vt:lpstr>cubic</vt:lpstr>
      <vt:lpstr>2-D版本</vt:lpstr>
      <vt:lpstr>剛剛是2倍</vt:lpstr>
      <vt:lpstr>PowerPoint 簡報</vt:lpstr>
      <vt:lpstr>PowerPoint 簡報</vt:lpstr>
      <vt:lpstr>Matlab內建function-- imresize</vt:lpstr>
      <vt:lpstr>Matlab內建function-- imresize</vt:lpstr>
      <vt:lpstr>Matlab內建function-- imresize</vt:lpstr>
      <vt:lpstr>Registration</vt:lpstr>
      <vt:lpstr>Registration-stich (全景圖)</vt:lpstr>
      <vt:lpstr>EO1</vt:lpstr>
      <vt:lpstr>Wavelet transformation 小波轉換</vt:lpstr>
      <vt:lpstr>圖示</vt:lpstr>
      <vt:lpstr>Harr小波基底</vt:lpstr>
      <vt:lpstr>EO2</vt:lpstr>
      <vt:lpstr>Harr小波基底</vt:lpstr>
      <vt:lpstr>可能出題方向</vt:lpstr>
      <vt:lpstr>EO3</vt:lpstr>
    </vt:vector>
  </TitlesOfParts>
  <Company>CYCU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tinglan</dc:creator>
  <cp:lastModifiedBy>tinglan</cp:lastModifiedBy>
  <cp:revision>1152</cp:revision>
  <dcterms:created xsi:type="dcterms:W3CDTF">2012-02-15T01:15:41Z</dcterms:created>
  <dcterms:modified xsi:type="dcterms:W3CDTF">2019-12-11T06:20:39Z</dcterms:modified>
</cp:coreProperties>
</file>