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2"/>
  </p:notesMasterIdLst>
  <p:sldIdLst>
    <p:sldId id="326" r:id="rId2"/>
    <p:sldId id="328" r:id="rId3"/>
    <p:sldId id="329" r:id="rId4"/>
    <p:sldId id="309" r:id="rId5"/>
    <p:sldId id="330" r:id="rId6"/>
    <p:sldId id="310" r:id="rId7"/>
    <p:sldId id="354" r:id="rId8"/>
    <p:sldId id="331" r:id="rId9"/>
    <p:sldId id="314" r:id="rId10"/>
    <p:sldId id="346" r:id="rId11"/>
    <p:sldId id="316" r:id="rId12"/>
    <p:sldId id="318" r:id="rId13"/>
    <p:sldId id="319" r:id="rId14"/>
    <p:sldId id="332" r:id="rId15"/>
    <p:sldId id="333" r:id="rId16"/>
    <p:sldId id="334" r:id="rId17"/>
    <p:sldId id="355" r:id="rId18"/>
    <p:sldId id="356" r:id="rId19"/>
    <p:sldId id="339" r:id="rId20"/>
    <p:sldId id="357" r:id="rId21"/>
  </p:sldIdLst>
  <p:sldSz cx="9144000" cy="6858000" type="screen4x3"/>
  <p:notesSz cx="7102475" cy="10234613"/>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22FC"/>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3955" autoAdjust="0"/>
  </p:normalViewPr>
  <p:slideViewPr>
    <p:cSldViewPr>
      <p:cViewPr varScale="1">
        <p:scale>
          <a:sx n="64" d="100"/>
          <a:sy n="64" d="100"/>
        </p:scale>
        <p:origin x="1099" y="58"/>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163" cy="512763"/>
          </a:xfrm>
          <a:prstGeom prst="rect">
            <a:avLst/>
          </a:prstGeom>
        </p:spPr>
        <p:txBody>
          <a:bodyPr vert="horz" lIns="99066" tIns="49533" rIns="99066" bIns="49533" rtlCol="0"/>
          <a:lstStyle>
            <a:lvl1pPr algn="l" eaLnBrk="1" hangingPunct="1">
              <a:defRPr sz="1300"/>
            </a:lvl1pPr>
          </a:lstStyle>
          <a:p>
            <a:pPr>
              <a:defRPr/>
            </a:pPr>
            <a:endParaRPr lang="zh-TW" altLang="en-US"/>
          </a:p>
        </p:txBody>
      </p:sp>
      <p:sp>
        <p:nvSpPr>
          <p:cNvPr id="3" name="日期版面配置區 2"/>
          <p:cNvSpPr>
            <a:spLocks noGrp="1"/>
          </p:cNvSpPr>
          <p:nvPr>
            <p:ph type="dt" idx="1"/>
          </p:nvPr>
        </p:nvSpPr>
        <p:spPr>
          <a:xfrm>
            <a:off x="4022725" y="0"/>
            <a:ext cx="3078163" cy="512763"/>
          </a:xfrm>
          <a:prstGeom prst="rect">
            <a:avLst/>
          </a:prstGeom>
        </p:spPr>
        <p:txBody>
          <a:bodyPr vert="horz" lIns="99066" tIns="49533" rIns="99066" bIns="49533" rtlCol="0"/>
          <a:lstStyle>
            <a:lvl1pPr algn="r" eaLnBrk="1" hangingPunct="1">
              <a:defRPr sz="1300"/>
            </a:lvl1pPr>
          </a:lstStyle>
          <a:p>
            <a:pPr>
              <a:defRPr/>
            </a:pPr>
            <a:fld id="{B13CAC78-52F2-4E9C-9852-1777C1B9B34F}" type="datetimeFigureOut">
              <a:rPr lang="zh-TW" altLang="en-US"/>
              <a:pPr>
                <a:defRPr/>
              </a:pPr>
              <a:t>2018/12/13</a:t>
            </a:fld>
            <a:endParaRPr lang="zh-TW" altLang="en-US"/>
          </a:p>
        </p:txBody>
      </p:sp>
      <p:sp>
        <p:nvSpPr>
          <p:cNvPr id="4" name="投影片圖像版面配置區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pPr lvl="0"/>
            <a:endParaRPr lang="zh-TW" altLang="en-US" noProof="0" smtClean="0"/>
          </a:p>
        </p:txBody>
      </p:sp>
      <p:sp>
        <p:nvSpPr>
          <p:cNvPr id="5" name="備忘稿版面配置區 4"/>
          <p:cNvSpPr>
            <a:spLocks noGrp="1"/>
          </p:cNvSpPr>
          <p:nvPr>
            <p:ph type="body" sz="quarter" idx="3"/>
          </p:nvPr>
        </p:nvSpPr>
        <p:spPr>
          <a:xfrm>
            <a:off x="709613" y="4926013"/>
            <a:ext cx="5683250" cy="4029075"/>
          </a:xfrm>
          <a:prstGeom prst="rect">
            <a:avLst/>
          </a:prstGeom>
        </p:spPr>
        <p:txBody>
          <a:bodyPr vert="horz" wrap="square" lIns="99066" tIns="49533" rIns="99066" bIns="49533"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721850"/>
            <a:ext cx="3078163" cy="512763"/>
          </a:xfrm>
          <a:prstGeom prst="rect">
            <a:avLst/>
          </a:prstGeom>
        </p:spPr>
        <p:txBody>
          <a:bodyPr vert="horz" lIns="99066" tIns="49533" rIns="99066" bIns="49533" rtlCol="0" anchor="b"/>
          <a:lstStyle>
            <a:lvl1pPr algn="l" eaLnBrk="1" hangingPunct="1">
              <a:defRPr sz="1300"/>
            </a:lvl1pPr>
          </a:lstStyle>
          <a:p>
            <a:pPr>
              <a:defRPr/>
            </a:pPr>
            <a:endParaRPr lang="zh-TW" altLang="en-US"/>
          </a:p>
        </p:txBody>
      </p:sp>
      <p:sp>
        <p:nvSpPr>
          <p:cNvPr id="7" name="投影片編號版面配置區 6"/>
          <p:cNvSpPr>
            <a:spLocks noGrp="1"/>
          </p:cNvSpPr>
          <p:nvPr>
            <p:ph type="sldNum" sz="quarter" idx="5"/>
          </p:nvPr>
        </p:nvSpPr>
        <p:spPr>
          <a:xfrm>
            <a:off x="4022725" y="9721850"/>
            <a:ext cx="3078163" cy="512763"/>
          </a:xfrm>
          <a:prstGeom prst="rect">
            <a:avLst/>
          </a:prstGeom>
        </p:spPr>
        <p:txBody>
          <a:bodyPr vert="horz" lIns="99066" tIns="49533" rIns="99066" bIns="49533" rtlCol="0" anchor="b"/>
          <a:lstStyle>
            <a:lvl1pPr algn="r" eaLnBrk="1" hangingPunct="1">
              <a:defRPr sz="1300"/>
            </a:lvl1pPr>
          </a:lstStyle>
          <a:p>
            <a:pPr>
              <a:defRPr/>
            </a:pPr>
            <a:fld id="{B4D18954-CD2A-4F42-8D11-7DA932CE0418}"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TW" altLang="en-US"/>
          </a:p>
        </p:txBody>
      </p:sp>
      <p:sp>
        <p:nvSpPr>
          <p:cNvPr id="79874" name="Rectangle 2"/>
          <p:cNvSpPr>
            <a:spLocks noGrp="1" noChangeArrowheads="1"/>
          </p:cNvSpPr>
          <p:nvPr>
            <p:ph type="ctrTitle"/>
          </p:nvPr>
        </p:nvSpPr>
        <p:spPr>
          <a:xfrm>
            <a:off x="685800" y="990600"/>
            <a:ext cx="7772400" cy="1371600"/>
          </a:xfrm>
        </p:spPr>
        <p:txBody>
          <a:bodyPr/>
          <a:lstStyle>
            <a:lvl1pPr>
              <a:defRPr sz="4000"/>
            </a:lvl1pPr>
          </a:lstStyle>
          <a:p>
            <a:pPr lvl="0"/>
            <a:r>
              <a:rPr lang="zh-TW" altLang="en-US" noProof="0" smtClean="0"/>
              <a:t>按一下以編輯母片標題樣式</a:t>
            </a:r>
          </a:p>
        </p:txBody>
      </p:sp>
      <p:sp>
        <p:nvSpPr>
          <p:cNvPr id="7987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TW" altLang="en-US" noProof="0" smtClean="0"/>
              <a:t>按一下以編輯母片副標題樣式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B7DE8A0A-D211-4D63-88EF-03BBC27272AC}" type="datetime1">
              <a:rPr lang="zh-TW" altLang="en-US"/>
              <a:pPr>
                <a:defRPr/>
              </a:pPr>
              <a:t>2018/12/13</a:t>
            </a:fld>
            <a:endParaRPr lang="en-US" altLang="zh-TW"/>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TW" altLang="en-US"/>
              <a:t>林鼎然  製作</a:t>
            </a:r>
            <a:endParaRPr lang="en-US" altLang="zh-TW"/>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A121F864-50DA-4B07-AF87-B9EE01BA165B}" type="slidenum">
              <a:rPr lang="zh-TW" altLang="en-US"/>
              <a:pPr>
                <a:defRPr/>
              </a:pPr>
              <a:t>‹#›</a:t>
            </a:fld>
            <a:endParaRPr lang="en-US" altLang="zh-TW"/>
          </a:p>
        </p:txBody>
      </p:sp>
    </p:spTree>
    <p:extLst>
      <p:ext uri="{BB962C8B-B14F-4D97-AF65-F5344CB8AC3E}">
        <p14:creationId xmlns:p14="http://schemas.microsoft.com/office/powerpoint/2010/main" val="72733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fld id="{58CE45DE-136F-41BF-AA0A-322AE9711ACF}" type="datetime1">
              <a:rPr lang="zh-TW" altLang="en-US"/>
              <a:pPr>
                <a:defRPr/>
              </a:pPr>
              <a:t>2018/12/13</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FF043278-3C65-4503-A991-80732BC05EEB}" type="slidenum">
              <a:rPr lang="zh-TW" altLang="en-US"/>
              <a:pPr>
                <a:defRPr/>
              </a:pPr>
              <a:t>‹#›</a:t>
            </a:fld>
            <a:endParaRPr lang="en-US" altLang="zh-TW"/>
          </a:p>
        </p:txBody>
      </p:sp>
    </p:spTree>
    <p:extLst>
      <p:ext uri="{BB962C8B-B14F-4D97-AF65-F5344CB8AC3E}">
        <p14:creationId xmlns:p14="http://schemas.microsoft.com/office/powerpoint/2010/main" val="285885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73838" y="304800"/>
            <a:ext cx="2001837" cy="5715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66738" y="304800"/>
            <a:ext cx="5854700" cy="5715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fld id="{8A4F3A31-9AA6-4B5F-A8E1-FCED47BFABD5}" type="datetime1">
              <a:rPr lang="zh-TW" altLang="en-US"/>
              <a:pPr>
                <a:defRPr/>
              </a:pPr>
              <a:t>2018/12/13</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A78F62AF-FDDF-4C1C-B77D-F8CE1A1771B7}" type="slidenum">
              <a:rPr lang="zh-TW" altLang="en-US"/>
              <a:pPr>
                <a:defRPr/>
              </a:pPr>
              <a:t>‹#›</a:t>
            </a:fld>
            <a:endParaRPr lang="en-US" altLang="zh-TW"/>
          </a:p>
        </p:txBody>
      </p:sp>
    </p:spTree>
    <p:extLst>
      <p:ext uri="{BB962C8B-B14F-4D97-AF65-F5344CB8AC3E}">
        <p14:creationId xmlns:p14="http://schemas.microsoft.com/office/powerpoint/2010/main" val="1598630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574675" y="304800"/>
            <a:ext cx="8001000" cy="1216025"/>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566738" y="1752600"/>
            <a:ext cx="8001000" cy="4267200"/>
          </a:xfrm>
        </p:spPr>
        <p:txBody>
          <a:bodyPr/>
          <a:lstStyle/>
          <a:p>
            <a:pPr lvl="0"/>
            <a:endParaRPr lang="zh-TW"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fld id="{7900D46E-0D77-45E4-B795-A5C26FCB8A9C}" type="datetime1">
              <a:rPr lang="zh-TW" altLang="en-US"/>
              <a:pPr>
                <a:defRPr/>
              </a:pPr>
              <a:t>2018/12/13</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C70A6CFA-5838-4A47-86B2-49DF2EA0F05C}" type="slidenum">
              <a:rPr lang="zh-TW" altLang="en-US"/>
              <a:pPr>
                <a:defRPr/>
              </a:pPr>
              <a:t>‹#›</a:t>
            </a:fld>
            <a:endParaRPr lang="en-US" altLang="zh-TW"/>
          </a:p>
        </p:txBody>
      </p:sp>
    </p:spTree>
    <p:extLst>
      <p:ext uri="{BB962C8B-B14F-4D97-AF65-F5344CB8AC3E}">
        <p14:creationId xmlns:p14="http://schemas.microsoft.com/office/powerpoint/2010/main" val="423264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dt" sz="half" idx="10"/>
          </p:nvPr>
        </p:nvSpPr>
        <p:spPr>
          <a:ln/>
        </p:spPr>
        <p:txBody>
          <a:bodyPr/>
          <a:lstStyle>
            <a:lvl1pPr>
              <a:defRPr/>
            </a:lvl1pPr>
          </a:lstStyle>
          <a:p>
            <a:pPr>
              <a:defRPr/>
            </a:pPr>
            <a:fld id="{289260E9-833D-47ED-B6C9-8E1A1D0272C5}" type="datetime1">
              <a:rPr lang="zh-TW" altLang="en-US"/>
              <a:pPr>
                <a:defRPr/>
              </a:pPr>
              <a:t>2018/12/13</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C6361A64-33AD-4D49-AC6C-E63C06A81E2E}" type="slidenum">
              <a:rPr lang="zh-TW" altLang="en-US"/>
              <a:pPr>
                <a:defRPr/>
              </a:pPr>
              <a:t>‹#›</a:t>
            </a:fld>
            <a:endParaRPr lang="en-US" altLang="zh-TW"/>
          </a:p>
        </p:txBody>
      </p:sp>
    </p:spTree>
    <p:extLst>
      <p:ext uri="{BB962C8B-B14F-4D97-AF65-F5344CB8AC3E}">
        <p14:creationId xmlns:p14="http://schemas.microsoft.com/office/powerpoint/2010/main" val="213162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6"/>
          <p:cNvSpPr>
            <a:spLocks noGrp="1" noChangeArrowheads="1"/>
          </p:cNvSpPr>
          <p:nvPr>
            <p:ph type="dt" sz="half" idx="10"/>
          </p:nvPr>
        </p:nvSpPr>
        <p:spPr>
          <a:ln/>
        </p:spPr>
        <p:txBody>
          <a:bodyPr/>
          <a:lstStyle>
            <a:lvl1pPr>
              <a:defRPr/>
            </a:lvl1pPr>
          </a:lstStyle>
          <a:p>
            <a:pPr>
              <a:defRPr/>
            </a:pPr>
            <a:fld id="{C26CDBC3-EE6E-4299-B5D7-5001B8B8A68C}" type="datetime1">
              <a:rPr lang="zh-TW" altLang="en-US"/>
              <a:pPr>
                <a:defRPr/>
              </a:pPr>
              <a:t>2018/12/13</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6" name="Rectangle 8"/>
          <p:cNvSpPr>
            <a:spLocks noGrp="1" noChangeArrowheads="1"/>
          </p:cNvSpPr>
          <p:nvPr>
            <p:ph type="sldNum" sz="quarter" idx="12"/>
          </p:nvPr>
        </p:nvSpPr>
        <p:spPr>
          <a:ln/>
        </p:spPr>
        <p:txBody>
          <a:bodyPr/>
          <a:lstStyle>
            <a:lvl1pPr>
              <a:defRPr/>
            </a:lvl1pPr>
          </a:lstStyle>
          <a:p>
            <a:pPr>
              <a:defRPr/>
            </a:pPr>
            <a:fld id="{2ECF609E-2013-4132-A348-5D67B61CC1D2}" type="slidenum">
              <a:rPr lang="zh-TW" altLang="en-US"/>
              <a:pPr>
                <a:defRPr/>
              </a:pPr>
              <a:t>‹#›</a:t>
            </a:fld>
            <a:endParaRPr lang="en-US" altLang="zh-TW"/>
          </a:p>
        </p:txBody>
      </p:sp>
    </p:spTree>
    <p:extLst>
      <p:ext uri="{BB962C8B-B14F-4D97-AF65-F5344CB8AC3E}">
        <p14:creationId xmlns:p14="http://schemas.microsoft.com/office/powerpoint/2010/main" val="235042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66738" y="1752600"/>
            <a:ext cx="3924300" cy="4267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3438" y="1752600"/>
            <a:ext cx="3924300" cy="4267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nvPr>
        </p:nvSpPr>
        <p:spPr>
          <a:ln/>
        </p:spPr>
        <p:txBody>
          <a:bodyPr/>
          <a:lstStyle>
            <a:lvl1pPr>
              <a:defRPr/>
            </a:lvl1pPr>
          </a:lstStyle>
          <a:p>
            <a:pPr>
              <a:defRPr/>
            </a:pPr>
            <a:fld id="{02556AAC-DB00-4FC6-8C31-C7BF953FE84B}" type="datetime1">
              <a:rPr lang="zh-TW" altLang="en-US"/>
              <a:pPr>
                <a:defRPr/>
              </a:pPr>
              <a:t>2018/12/13</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3975F848-36A4-46AB-86B8-38D588F0BD56}" type="slidenum">
              <a:rPr lang="zh-TW" altLang="en-US"/>
              <a:pPr>
                <a:defRPr/>
              </a:pPr>
              <a:t>‹#›</a:t>
            </a:fld>
            <a:endParaRPr lang="en-US" altLang="zh-TW"/>
          </a:p>
        </p:txBody>
      </p:sp>
    </p:spTree>
    <p:extLst>
      <p:ext uri="{BB962C8B-B14F-4D97-AF65-F5344CB8AC3E}">
        <p14:creationId xmlns:p14="http://schemas.microsoft.com/office/powerpoint/2010/main" val="74238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dt" sz="half" idx="10"/>
          </p:nvPr>
        </p:nvSpPr>
        <p:spPr>
          <a:ln/>
        </p:spPr>
        <p:txBody>
          <a:bodyPr/>
          <a:lstStyle>
            <a:lvl1pPr>
              <a:defRPr/>
            </a:lvl1pPr>
          </a:lstStyle>
          <a:p>
            <a:pPr>
              <a:defRPr/>
            </a:pPr>
            <a:fld id="{52797084-E145-4CAA-A05B-C2B1387D8595}" type="datetime1">
              <a:rPr lang="zh-TW" altLang="en-US"/>
              <a:pPr>
                <a:defRPr/>
              </a:pPr>
              <a:t>2018/12/13</a:t>
            </a:fld>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9" name="Rectangle 8"/>
          <p:cNvSpPr>
            <a:spLocks noGrp="1" noChangeArrowheads="1"/>
          </p:cNvSpPr>
          <p:nvPr>
            <p:ph type="sldNum" sz="quarter" idx="12"/>
          </p:nvPr>
        </p:nvSpPr>
        <p:spPr>
          <a:ln/>
        </p:spPr>
        <p:txBody>
          <a:bodyPr/>
          <a:lstStyle>
            <a:lvl1pPr>
              <a:defRPr/>
            </a:lvl1pPr>
          </a:lstStyle>
          <a:p>
            <a:pPr>
              <a:defRPr/>
            </a:pPr>
            <a:fld id="{D17D7951-C2C8-4034-B72E-944C83E5C9D8}" type="slidenum">
              <a:rPr lang="zh-TW" altLang="en-US"/>
              <a:pPr>
                <a:defRPr/>
              </a:pPr>
              <a:t>‹#›</a:t>
            </a:fld>
            <a:endParaRPr lang="en-US" altLang="zh-TW"/>
          </a:p>
        </p:txBody>
      </p:sp>
    </p:spTree>
    <p:extLst>
      <p:ext uri="{BB962C8B-B14F-4D97-AF65-F5344CB8AC3E}">
        <p14:creationId xmlns:p14="http://schemas.microsoft.com/office/powerpoint/2010/main" val="392498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dt" sz="half" idx="10"/>
          </p:nvPr>
        </p:nvSpPr>
        <p:spPr>
          <a:ln/>
        </p:spPr>
        <p:txBody>
          <a:bodyPr/>
          <a:lstStyle>
            <a:lvl1pPr>
              <a:defRPr/>
            </a:lvl1pPr>
          </a:lstStyle>
          <a:p>
            <a:pPr>
              <a:defRPr/>
            </a:pPr>
            <a:fld id="{E2025763-E662-48B3-9BA5-2B02A6B326C5}" type="datetime1">
              <a:rPr lang="zh-TW" altLang="en-US"/>
              <a:pPr>
                <a:defRPr/>
              </a:pPr>
              <a:t>2018/12/13</a:t>
            </a:fld>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5" name="Rectangle 8"/>
          <p:cNvSpPr>
            <a:spLocks noGrp="1" noChangeArrowheads="1"/>
          </p:cNvSpPr>
          <p:nvPr>
            <p:ph type="sldNum" sz="quarter" idx="12"/>
          </p:nvPr>
        </p:nvSpPr>
        <p:spPr>
          <a:ln/>
        </p:spPr>
        <p:txBody>
          <a:bodyPr/>
          <a:lstStyle>
            <a:lvl1pPr>
              <a:defRPr/>
            </a:lvl1pPr>
          </a:lstStyle>
          <a:p>
            <a:pPr>
              <a:defRPr/>
            </a:pPr>
            <a:fld id="{BC15CFD4-A525-430C-A6B5-1B93F1E4D61A}" type="slidenum">
              <a:rPr lang="zh-TW" altLang="en-US"/>
              <a:pPr>
                <a:defRPr/>
              </a:pPr>
              <a:t>‹#›</a:t>
            </a:fld>
            <a:endParaRPr lang="en-US" altLang="zh-TW"/>
          </a:p>
        </p:txBody>
      </p:sp>
    </p:spTree>
    <p:extLst>
      <p:ext uri="{BB962C8B-B14F-4D97-AF65-F5344CB8AC3E}">
        <p14:creationId xmlns:p14="http://schemas.microsoft.com/office/powerpoint/2010/main" val="301990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081EC770-24D4-4949-8A61-85F815185B35}" type="datetime1">
              <a:rPr lang="zh-TW" altLang="en-US"/>
              <a:pPr>
                <a:defRPr/>
              </a:pPr>
              <a:t>2018/12/13</a:t>
            </a:fld>
            <a:endParaRPr lang="en-US" altLang="zh-TW"/>
          </a:p>
        </p:txBody>
      </p:sp>
      <p:sp>
        <p:nvSpPr>
          <p:cNvPr id="3"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4" name="Rectangle 8"/>
          <p:cNvSpPr>
            <a:spLocks noGrp="1" noChangeArrowheads="1"/>
          </p:cNvSpPr>
          <p:nvPr>
            <p:ph type="sldNum" sz="quarter" idx="12"/>
          </p:nvPr>
        </p:nvSpPr>
        <p:spPr>
          <a:ln/>
        </p:spPr>
        <p:txBody>
          <a:bodyPr/>
          <a:lstStyle>
            <a:lvl1pPr>
              <a:defRPr/>
            </a:lvl1pPr>
          </a:lstStyle>
          <a:p>
            <a:pPr>
              <a:defRPr/>
            </a:pPr>
            <a:fld id="{0F16988A-615D-42DE-8C1A-2FCD6075E11F}" type="slidenum">
              <a:rPr lang="zh-TW" altLang="en-US"/>
              <a:pPr>
                <a:defRPr/>
              </a:pPr>
              <a:t>‹#›</a:t>
            </a:fld>
            <a:endParaRPr lang="en-US" altLang="zh-TW"/>
          </a:p>
        </p:txBody>
      </p:sp>
    </p:spTree>
    <p:extLst>
      <p:ext uri="{BB962C8B-B14F-4D97-AF65-F5344CB8AC3E}">
        <p14:creationId xmlns:p14="http://schemas.microsoft.com/office/powerpoint/2010/main" val="202498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fld id="{483EB605-953F-4EB7-8E8E-89715B9B3134}" type="datetime1">
              <a:rPr lang="zh-TW" altLang="en-US"/>
              <a:pPr>
                <a:defRPr/>
              </a:pPr>
              <a:t>2018/12/13</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3B8DD7B6-54F6-4684-ACE7-EB9763E88926}" type="slidenum">
              <a:rPr lang="zh-TW" altLang="en-US"/>
              <a:pPr>
                <a:defRPr/>
              </a:pPr>
              <a:t>‹#›</a:t>
            </a:fld>
            <a:endParaRPr lang="en-US" altLang="zh-TW"/>
          </a:p>
        </p:txBody>
      </p:sp>
    </p:spTree>
    <p:extLst>
      <p:ext uri="{BB962C8B-B14F-4D97-AF65-F5344CB8AC3E}">
        <p14:creationId xmlns:p14="http://schemas.microsoft.com/office/powerpoint/2010/main" val="28569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6"/>
          <p:cNvSpPr>
            <a:spLocks noGrp="1" noChangeArrowheads="1"/>
          </p:cNvSpPr>
          <p:nvPr>
            <p:ph type="dt" sz="half" idx="10"/>
          </p:nvPr>
        </p:nvSpPr>
        <p:spPr>
          <a:ln/>
        </p:spPr>
        <p:txBody>
          <a:bodyPr/>
          <a:lstStyle>
            <a:lvl1pPr>
              <a:defRPr/>
            </a:lvl1pPr>
          </a:lstStyle>
          <a:p>
            <a:pPr>
              <a:defRPr/>
            </a:pPr>
            <a:fld id="{8E161BCD-2295-4922-B245-75CD875C1AFE}" type="datetime1">
              <a:rPr lang="zh-TW" altLang="en-US"/>
              <a:pPr>
                <a:defRPr/>
              </a:pPr>
              <a:t>2018/12/13</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r>
              <a:rPr lang="zh-TW" altLang="en-US"/>
              <a:t>林鼎然  製作</a:t>
            </a:r>
            <a:endParaRPr lang="en-US" altLang="zh-TW"/>
          </a:p>
        </p:txBody>
      </p:sp>
      <p:sp>
        <p:nvSpPr>
          <p:cNvPr id="7" name="Rectangle 8"/>
          <p:cNvSpPr>
            <a:spLocks noGrp="1" noChangeArrowheads="1"/>
          </p:cNvSpPr>
          <p:nvPr>
            <p:ph type="sldNum" sz="quarter" idx="12"/>
          </p:nvPr>
        </p:nvSpPr>
        <p:spPr>
          <a:ln/>
        </p:spPr>
        <p:txBody>
          <a:bodyPr/>
          <a:lstStyle>
            <a:lvl1pPr>
              <a:defRPr/>
            </a:lvl1pPr>
          </a:lstStyle>
          <a:p>
            <a:pPr>
              <a:defRPr/>
            </a:pPr>
            <a:fld id="{319D686D-FC69-49EA-BB26-6FA03F6312A6}" type="slidenum">
              <a:rPr lang="zh-TW" altLang="en-US"/>
              <a:pPr>
                <a:defRPr/>
              </a:pPr>
              <a:t>‹#›</a:t>
            </a:fld>
            <a:endParaRPr lang="en-US" altLang="zh-TW"/>
          </a:p>
        </p:txBody>
      </p:sp>
    </p:spTree>
    <p:extLst>
      <p:ext uri="{BB962C8B-B14F-4D97-AF65-F5344CB8AC3E}">
        <p14:creationId xmlns:p14="http://schemas.microsoft.com/office/powerpoint/2010/main" val="372893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TW"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8854"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a:latin typeface="+mn-lt"/>
              </a:defRPr>
            </a:lvl1pPr>
          </a:lstStyle>
          <a:p>
            <a:pPr>
              <a:defRPr/>
            </a:pPr>
            <a:fld id="{FA2D85E6-88B7-4A00-90D6-879907CD7844}" type="datetime1">
              <a:rPr lang="zh-TW" altLang="en-US"/>
              <a:pPr>
                <a:defRPr/>
              </a:pPr>
              <a:t>2018/12/13</a:t>
            </a:fld>
            <a:endParaRPr lang="en-US" altLang="zh-TW"/>
          </a:p>
        </p:txBody>
      </p:sp>
      <p:sp>
        <p:nvSpPr>
          <p:cNvPr id="78855"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200">
                <a:latin typeface="+mn-lt"/>
              </a:defRPr>
            </a:lvl1pPr>
          </a:lstStyle>
          <a:p>
            <a:pPr>
              <a:defRPr/>
            </a:pPr>
            <a:r>
              <a:rPr lang="zh-TW" altLang="en-US"/>
              <a:t>林鼎然  製作</a:t>
            </a:r>
            <a:endParaRPr lang="en-US" altLang="zh-TW"/>
          </a:p>
        </p:txBody>
      </p:sp>
      <p:sp>
        <p:nvSpPr>
          <p:cNvPr id="78856"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a:latin typeface="+mn-lt"/>
              </a:defRPr>
            </a:lvl1pPr>
          </a:lstStyle>
          <a:p>
            <a:pPr>
              <a:defRPr/>
            </a:pPr>
            <a:fld id="{85C99658-D9C7-49CF-B5E5-10ED6C886065}"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123"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timing>
    <p:tnLst>
      <p:par>
        <p:cTn id="1" dur="indefinite" restart="never" nodeType="tmRoot"/>
      </p:par>
    </p:tnLst>
  </p:timing>
  <p:hf hdr="0" dt="0"/>
  <p:txStyles>
    <p:titleStyle>
      <a:lvl1pPr algn="l" rtl="0" eaLnBrk="0" fontAlgn="base" hangingPunct="0">
        <a:spcBef>
          <a:spcPct val="0"/>
        </a:spcBef>
        <a:spcAft>
          <a:spcPct val="0"/>
        </a:spcAft>
        <a:defRPr kumimoji="1" sz="3800" kern="12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anose="020B0604030504040204" pitchFamily="34" charset="0"/>
          <a:ea typeface="新細明體" panose="02020500000000000000" pitchFamily="18" charset="-120"/>
        </a:defRPr>
      </a:lvl2pPr>
      <a:lvl3pPr algn="l" rtl="0" eaLnBrk="0" fontAlgn="base" hangingPunct="0">
        <a:spcBef>
          <a:spcPct val="0"/>
        </a:spcBef>
        <a:spcAft>
          <a:spcPct val="0"/>
        </a:spcAft>
        <a:defRPr kumimoji="1" sz="3800">
          <a:solidFill>
            <a:schemeClr val="tx2"/>
          </a:solidFill>
          <a:latin typeface="Verdana" panose="020B0604030504040204" pitchFamily="34" charset="0"/>
          <a:ea typeface="新細明體" panose="02020500000000000000" pitchFamily="18" charset="-120"/>
        </a:defRPr>
      </a:lvl3pPr>
      <a:lvl4pPr algn="l" rtl="0" eaLnBrk="0" fontAlgn="base" hangingPunct="0">
        <a:spcBef>
          <a:spcPct val="0"/>
        </a:spcBef>
        <a:spcAft>
          <a:spcPct val="0"/>
        </a:spcAft>
        <a:defRPr kumimoji="1" sz="3800">
          <a:solidFill>
            <a:schemeClr val="tx2"/>
          </a:solidFill>
          <a:latin typeface="Verdana" panose="020B0604030504040204" pitchFamily="34" charset="0"/>
          <a:ea typeface="新細明體" panose="02020500000000000000" pitchFamily="18" charset="-120"/>
        </a:defRPr>
      </a:lvl4pPr>
      <a:lvl5pPr algn="l" rtl="0" eaLnBrk="0" fontAlgn="base" hangingPunct="0">
        <a:spcBef>
          <a:spcPct val="0"/>
        </a:spcBef>
        <a:spcAft>
          <a:spcPct val="0"/>
        </a:spcAft>
        <a:defRPr kumimoji="1" sz="3800">
          <a:solidFill>
            <a:schemeClr val="tx2"/>
          </a:solidFill>
          <a:latin typeface="Verdana" panose="020B0604030504040204" pitchFamily="34" charset="0"/>
          <a:ea typeface="新細明體" panose="02020500000000000000" pitchFamily="18" charset="-120"/>
        </a:defRPr>
      </a:lvl5pPr>
      <a:lvl6pPr marL="457200" algn="l" rtl="0" fontAlgn="base">
        <a:spcBef>
          <a:spcPct val="0"/>
        </a:spcBef>
        <a:spcAft>
          <a:spcPct val="0"/>
        </a:spcAft>
        <a:defRPr kumimoji="1" sz="3800">
          <a:solidFill>
            <a:schemeClr val="tx2"/>
          </a:solidFill>
          <a:latin typeface="Verdana" panose="020B0604030504040204" pitchFamily="34" charset="0"/>
          <a:ea typeface="新細明體" panose="02020500000000000000" pitchFamily="18" charset="-120"/>
        </a:defRPr>
      </a:lvl6pPr>
      <a:lvl7pPr marL="914400" algn="l" rtl="0" fontAlgn="base">
        <a:spcBef>
          <a:spcPct val="0"/>
        </a:spcBef>
        <a:spcAft>
          <a:spcPct val="0"/>
        </a:spcAft>
        <a:defRPr kumimoji="1" sz="3800">
          <a:solidFill>
            <a:schemeClr val="tx2"/>
          </a:solidFill>
          <a:latin typeface="Verdana" panose="020B0604030504040204" pitchFamily="34" charset="0"/>
          <a:ea typeface="新細明體" panose="02020500000000000000" pitchFamily="18" charset="-120"/>
        </a:defRPr>
      </a:lvl7pPr>
      <a:lvl8pPr marL="1371600" algn="l" rtl="0" fontAlgn="base">
        <a:spcBef>
          <a:spcPct val="0"/>
        </a:spcBef>
        <a:spcAft>
          <a:spcPct val="0"/>
        </a:spcAft>
        <a:defRPr kumimoji="1" sz="3800">
          <a:solidFill>
            <a:schemeClr val="tx2"/>
          </a:solidFill>
          <a:latin typeface="Verdana" panose="020B0604030504040204" pitchFamily="34" charset="0"/>
          <a:ea typeface="新細明體" panose="02020500000000000000" pitchFamily="18" charset="-120"/>
        </a:defRPr>
      </a:lvl8pPr>
      <a:lvl9pPr marL="1828800" algn="l" rtl="0" fontAlgn="base">
        <a:spcBef>
          <a:spcPct val="0"/>
        </a:spcBef>
        <a:spcAft>
          <a:spcPct val="0"/>
        </a:spcAft>
        <a:defRPr kumimoji="1" sz="3800">
          <a:solidFill>
            <a:schemeClr val="tx2"/>
          </a:solidFill>
          <a:latin typeface="Verdana" panose="020B0604030504040204" pitchFamily="34" charset="0"/>
          <a:ea typeface="新細明體" panose="02020500000000000000" pitchFamily="18" charset="-12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Wavelet transformation</a:t>
            </a:r>
            <a:br>
              <a:rPr lang="en-US" altLang="zh-TW" dirty="0" smtClean="0"/>
            </a:br>
            <a:r>
              <a:rPr lang="zh-TW" altLang="en-US" dirty="0" smtClean="0"/>
              <a:t>小波轉換 </a:t>
            </a:r>
            <a:r>
              <a:rPr lang="en-US" altLang="zh-TW" dirty="0" smtClean="0"/>
              <a:t>part 2</a:t>
            </a:r>
            <a:endParaRPr lang="zh-TW" altLang="en-US" dirty="0"/>
          </a:p>
        </p:txBody>
      </p:sp>
      <p:sp>
        <p:nvSpPr>
          <p:cNvPr id="7" name="文字版面配置區 6"/>
          <p:cNvSpPr>
            <a:spLocks noGrp="1"/>
          </p:cNvSpPr>
          <p:nvPr>
            <p:ph type="body" idx="1"/>
          </p:nvPr>
        </p:nvSpPr>
        <p:spPr/>
        <p:txBody>
          <a:bodyPr/>
          <a:lstStyle/>
          <a:p>
            <a:endParaRPr lang="zh-TW" altLang="en-US"/>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a:t>
            </a:fld>
            <a:endParaRPr lang="en-US" altLang="zh-TW"/>
          </a:p>
        </p:txBody>
      </p:sp>
    </p:spTree>
    <p:extLst>
      <p:ext uri="{BB962C8B-B14F-4D97-AF65-F5344CB8AC3E}">
        <p14:creationId xmlns:p14="http://schemas.microsoft.com/office/powerpoint/2010/main" val="2303703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4674" y="304800"/>
            <a:ext cx="8605837" cy="1216025"/>
          </a:xfrm>
        </p:spPr>
        <p:txBody>
          <a:bodyPr/>
          <a:lstStyle/>
          <a:p>
            <a:r>
              <a:rPr lang="zh-TW" altLang="en-US" dirty="0"/>
              <a:t>傅立葉轉換 </a:t>
            </a:r>
            <a:r>
              <a:rPr lang="en-US" altLang="zh-TW" dirty="0"/>
              <a:t>(Fourier Transform) vs. </a:t>
            </a:r>
            <a:r>
              <a:rPr lang="zh-TW" altLang="en-US" dirty="0"/>
              <a:t>小波轉換 </a:t>
            </a:r>
            <a:r>
              <a:rPr lang="en-US" altLang="zh-TW" dirty="0"/>
              <a:t>(Wavelet Transform)</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10</a:t>
            </a:fld>
            <a:endParaRPr lang="en-US" altLang="zh-TW"/>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76872"/>
            <a:ext cx="7130077" cy="30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257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小</a:t>
            </a:r>
            <a:r>
              <a:rPr lang="zh-TW" altLang="en-US" dirty="0"/>
              <a:t>波轉換理論分析 </a:t>
            </a:r>
          </a:p>
        </p:txBody>
      </p:sp>
      <p:sp>
        <p:nvSpPr>
          <p:cNvPr id="3" name="內容版面配置區 2"/>
          <p:cNvSpPr>
            <a:spLocks noGrp="1"/>
          </p:cNvSpPr>
          <p:nvPr>
            <p:ph idx="1"/>
          </p:nvPr>
        </p:nvSpPr>
        <p:spPr/>
        <p:txBody>
          <a:bodyPr/>
          <a:lstStyle/>
          <a:p>
            <a:r>
              <a:rPr lang="zh-TW" altLang="en-US" dirty="0"/>
              <a:t>以 </a:t>
            </a:r>
            <a:r>
              <a:rPr lang="en-US" altLang="zh-TW" dirty="0"/>
              <a:t>Ψ(t) </a:t>
            </a:r>
            <a:r>
              <a:rPr lang="zh-TW" altLang="en-US" dirty="0"/>
              <a:t>代表小波信號的母函數，利用此函數，可以產生小波轉換的所有基底，以 </a:t>
            </a:r>
            <a:r>
              <a:rPr lang="en-US" altLang="zh-TW" dirty="0"/>
              <a:t>Ψ(t-T / a) </a:t>
            </a:r>
            <a:r>
              <a:rPr lang="zh-TW" altLang="en-US" dirty="0"/>
              <a:t>傳表函數 </a:t>
            </a:r>
            <a:r>
              <a:rPr lang="en-US" altLang="zh-TW" dirty="0"/>
              <a:t>Ψ(t) </a:t>
            </a:r>
            <a:r>
              <a:rPr lang="zh-TW" altLang="en-US" dirty="0"/>
              <a:t>在時間軸上放大或縮小 </a:t>
            </a:r>
            <a:r>
              <a:rPr lang="en-US" altLang="zh-TW" dirty="0"/>
              <a:t>a </a:t>
            </a:r>
            <a:r>
              <a:rPr lang="zh-TW" altLang="en-US" dirty="0"/>
              <a:t>位，平移 </a:t>
            </a:r>
            <a:r>
              <a:rPr lang="en-US" altLang="zh-TW" dirty="0"/>
              <a:t>T </a:t>
            </a:r>
            <a:r>
              <a:rPr lang="zh-TW" altLang="en-US" dirty="0"/>
              <a:t>時間的信號，這些信號將構成小波轉換的基底。 </a:t>
            </a:r>
          </a:p>
          <a:p>
            <a:pPr lvl="1"/>
            <a:r>
              <a:rPr lang="zh-TW" altLang="en-US" dirty="0"/>
              <a:t>若 </a:t>
            </a:r>
            <a:r>
              <a:rPr lang="en-US" altLang="zh-TW" dirty="0"/>
              <a:t>a &gt; 1</a:t>
            </a:r>
            <a:r>
              <a:rPr lang="zh-TW" altLang="en-US" dirty="0"/>
              <a:t>，此函數在時間軸放大，即此信號的頻率變低。 </a:t>
            </a:r>
          </a:p>
          <a:p>
            <a:pPr lvl="1"/>
            <a:r>
              <a:rPr lang="zh-TW" altLang="en-US" dirty="0"/>
              <a:t>若 </a:t>
            </a:r>
            <a:r>
              <a:rPr lang="en-US" altLang="zh-TW" dirty="0"/>
              <a:t>a &lt; 1</a:t>
            </a:r>
            <a:r>
              <a:rPr lang="zh-TW" altLang="en-US" dirty="0"/>
              <a:t>，此函數在時間軸縮小，即此信號的頻率變高。 </a:t>
            </a:r>
            <a:r>
              <a:rPr lang="en-US" altLang="zh-TW" dirty="0" smtClean="0"/>
              <a:t>	</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11</a:t>
            </a:fld>
            <a:endParaRPr lang="en-US" altLang="zh-TW"/>
          </a:p>
        </p:txBody>
      </p:sp>
      <p:sp>
        <p:nvSpPr>
          <p:cNvPr id="6" name="矩形 5"/>
          <p:cNvSpPr/>
          <p:nvPr/>
        </p:nvSpPr>
        <p:spPr>
          <a:xfrm>
            <a:off x="5724128" y="1452047"/>
            <a:ext cx="2547492" cy="369332"/>
          </a:xfrm>
          <a:prstGeom prst="rect">
            <a:avLst/>
          </a:prstGeom>
        </p:spPr>
        <p:txBody>
          <a:bodyPr wrap="none">
            <a:spAutoFit/>
          </a:bodyPr>
          <a:lstStyle/>
          <a:p>
            <a:r>
              <a:rPr lang="en-US" altLang="zh-TW" dirty="0">
                <a:solidFill>
                  <a:srgbClr val="FF0000"/>
                </a:solidFill>
              </a:rPr>
              <a:t>@</a:t>
            </a:r>
            <a:r>
              <a:rPr lang="zh-TW" altLang="en-US" dirty="0">
                <a:solidFill>
                  <a:srgbClr val="FF0000"/>
                </a:solidFill>
              </a:rPr>
              <a:t>看基底</a:t>
            </a:r>
            <a:r>
              <a:rPr lang="en-US" altLang="zh-TW" dirty="0">
                <a:solidFill>
                  <a:srgbClr val="FF0000"/>
                </a:solidFill>
              </a:rPr>
              <a:t>subplot</a:t>
            </a:r>
            <a:r>
              <a:rPr lang="zh-TW" altLang="en-US" dirty="0">
                <a:solidFill>
                  <a:srgbClr val="FF0000"/>
                </a:solidFill>
              </a:rPr>
              <a:t>圖解釋</a:t>
            </a:r>
          </a:p>
        </p:txBody>
      </p:sp>
      <p:pic>
        <p:nvPicPr>
          <p:cNvPr id="7" name="圖片 6"/>
          <p:cNvPicPr>
            <a:picLocks noChangeAspect="1"/>
          </p:cNvPicPr>
          <p:nvPr/>
        </p:nvPicPr>
        <p:blipFill>
          <a:blip r:embed="rId2"/>
          <a:stretch>
            <a:fillRect/>
          </a:stretch>
        </p:blipFill>
        <p:spPr>
          <a:xfrm>
            <a:off x="5408531" y="-31122"/>
            <a:ext cx="2589693" cy="1592386"/>
          </a:xfrm>
          <a:prstGeom prst="rect">
            <a:avLst/>
          </a:prstGeom>
        </p:spPr>
      </p:pic>
    </p:spTree>
    <p:extLst>
      <p:ext uri="{BB962C8B-B14F-4D97-AF65-F5344CB8AC3E}">
        <p14:creationId xmlns:p14="http://schemas.microsoft.com/office/powerpoint/2010/main" val="1994800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可以</a:t>
            </a:r>
            <a:r>
              <a:rPr lang="zh-TW" altLang="en-US" dirty="0"/>
              <a:t>發現 </a:t>
            </a:r>
            <a:r>
              <a:rPr lang="en-US" altLang="zh-TW" dirty="0" err="1"/>
              <a:t>Haar</a:t>
            </a:r>
            <a:r>
              <a:rPr lang="en-US" altLang="zh-TW" dirty="0"/>
              <a:t> </a:t>
            </a:r>
            <a:r>
              <a:rPr lang="zh-TW" altLang="en-US" dirty="0"/>
              <a:t>小波的特性</a:t>
            </a:r>
          </a:p>
        </p:txBody>
      </p:sp>
      <p:sp>
        <p:nvSpPr>
          <p:cNvPr id="3" name="內容版面配置區 2"/>
          <p:cNvSpPr>
            <a:spLocks noGrp="1"/>
          </p:cNvSpPr>
          <p:nvPr>
            <p:ph idx="1"/>
          </p:nvPr>
        </p:nvSpPr>
        <p:spPr/>
        <p:txBody>
          <a:bodyPr/>
          <a:lstStyle/>
          <a:p>
            <a:r>
              <a:rPr lang="zh-TW" altLang="en-US" dirty="0" smtClean="0"/>
              <a:t>這</a:t>
            </a:r>
            <a:r>
              <a:rPr lang="zh-TW" altLang="en-US" dirty="0"/>
              <a:t>些小波在時間的延展上有一定的範圍</a:t>
            </a:r>
          </a:p>
          <a:p>
            <a:r>
              <a:rPr lang="zh-TW" altLang="en-US" dirty="0"/>
              <a:t>這些小波的頻率並非完全相同</a:t>
            </a:r>
          </a:p>
          <a:p>
            <a:r>
              <a:rPr lang="zh-TW" altLang="en-US" dirty="0"/>
              <a:t>這些小波兩兩正交</a:t>
            </a:r>
          </a:p>
          <a:p>
            <a:pPr marL="0" indent="0">
              <a:buNone/>
            </a:pPr>
            <a:r>
              <a:rPr lang="zh-TW" altLang="en-US" dirty="0"/>
              <a:t/>
            </a:r>
            <a:br>
              <a:rPr lang="zh-TW" altLang="en-US" dirty="0"/>
            </a:b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12</a:t>
            </a:fld>
            <a:endParaRPr lang="en-US" altLang="zh-TW"/>
          </a:p>
        </p:txBody>
      </p:sp>
      <p:sp>
        <p:nvSpPr>
          <p:cNvPr id="6" name="矩形 5"/>
          <p:cNvSpPr/>
          <p:nvPr/>
        </p:nvSpPr>
        <p:spPr>
          <a:xfrm>
            <a:off x="5724128" y="1452047"/>
            <a:ext cx="2547492" cy="369332"/>
          </a:xfrm>
          <a:prstGeom prst="rect">
            <a:avLst/>
          </a:prstGeom>
        </p:spPr>
        <p:txBody>
          <a:bodyPr wrap="none">
            <a:spAutoFit/>
          </a:bodyPr>
          <a:lstStyle/>
          <a:p>
            <a:r>
              <a:rPr lang="en-US" altLang="zh-TW" dirty="0">
                <a:solidFill>
                  <a:srgbClr val="FF0000"/>
                </a:solidFill>
              </a:rPr>
              <a:t>@</a:t>
            </a:r>
            <a:r>
              <a:rPr lang="zh-TW" altLang="en-US" dirty="0">
                <a:solidFill>
                  <a:srgbClr val="FF0000"/>
                </a:solidFill>
              </a:rPr>
              <a:t>看基底</a:t>
            </a:r>
            <a:r>
              <a:rPr lang="en-US" altLang="zh-TW" dirty="0">
                <a:solidFill>
                  <a:srgbClr val="FF0000"/>
                </a:solidFill>
              </a:rPr>
              <a:t>subplot</a:t>
            </a:r>
            <a:r>
              <a:rPr lang="zh-TW" altLang="en-US" dirty="0">
                <a:solidFill>
                  <a:srgbClr val="FF0000"/>
                </a:solidFill>
              </a:rPr>
              <a:t>圖解釋</a:t>
            </a:r>
          </a:p>
        </p:txBody>
      </p:sp>
    </p:spTree>
    <p:extLst>
      <p:ext uri="{BB962C8B-B14F-4D97-AF65-F5344CB8AC3E}">
        <p14:creationId xmlns:p14="http://schemas.microsoft.com/office/powerpoint/2010/main" val="647189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4674" y="304800"/>
            <a:ext cx="8893869" cy="1216025"/>
          </a:xfrm>
        </p:spPr>
        <p:txBody>
          <a:bodyPr/>
          <a:lstStyle/>
          <a:p>
            <a:r>
              <a:rPr lang="en-US" altLang="zh-TW" b="1" dirty="0" smtClean="0"/>
              <a:t>Other Wavelet </a:t>
            </a:r>
            <a:r>
              <a:rPr lang="en-US" altLang="zh-TW" b="1" dirty="0"/>
              <a:t>Basis Functions</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13</a:t>
            </a:fld>
            <a:endParaRPr lang="en-US" altLang="zh-TW"/>
          </a:p>
        </p:txBody>
      </p:sp>
      <p:pic>
        <p:nvPicPr>
          <p:cNvPr id="1028" name="Picture 4" descr="  Figure 5. Wavelet Basis Functions Tested.  A-D from left to right, top to bottom. A. Haar Basis. B. Daubechies 2 Basis (‘db2’). C. Symlet 4 Basis (‘sym4’). D. Symlet 20 Basis (‘sym2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37106"/>
            <a:ext cx="5544616" cy="51617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01428" y="2840593"/>
            <a:ext cx="1462260" cy="369332"/>
          </a:xfrm>
          <a:prstGeom prst="rect">
            <a:avLst/>
          </a:prstGeom>
        </p:spPr>
        <p:txBody>
          <a:bodyPr wrap="none">
            <a:spAutoFit/>
          </a:bodyPr>
          <a:lstStyle/>
          <a:p>
            <a:r>
              <a:rPr lang="en-US" altLang="zh-TW" dirty="0">
                <a:latin typeface="calluna"/>
              </a:rPr>
              <a:t>A. </a:t>
            </a:r>
            <a:r>
              <a:rPr lang="en-US" altLang="zh-TW" dirty="0" err="1">
                <a:latin typeface="calluna"/>
              </a:rPr>
              <a:t>Haar</a:t>
            </a:r>
            <a:r>
              <a:rPr lang="en-US" altLang="zh-TW" dirty="0">
                <a:latin typeface="calluna"/>
              </a:rPr>
              <a:t> Basis.</a:t>
            </a:r>
            <a:endParaRPr lang="zh-TW" altLang="en-US" dirty="0"/>
          </a:p>
        </p:txBody>
      </p:sp>
      <p:sp>
        <p:nvSpPr>
          <p:cNvPr id="8" name="矩形 7"/>
          <p:cNvSpPr/>
          <p:nvPr/>
        </p:nvSpPr>
        <p:spPr>
          <a:xfrm>
            <a:off x="7453596" y="3025259"/>
            <a:ext cx="1457450" cy="369332"/>
          </a:xfrm>
          <a:prstGeom prst="rect">
            <a:avLst/>
          </a:prstGeom>
        </p:spPr>
        <p:txBody>
          <a:bodyPr wrap="none">
            <a:spAutoFit/>
          </a:bodyPr>
          <a:lstStyle/>
          <a:p>
            <a:r>
              <a:rPr lang="en-US" altLang="zh-TW" dirty="0">
                <a:latin typeface="calluna"/>
              </a:rPr>
              <a:t>B. </a:t>
            </a:r>
            <a:r>
              <a:rPr lang="en-US" altLang="zh-TW" dirty="0" err="1">
                <a:latin typeface="calluna"/>
              </a:rPr>
              <a:t>Daubechies</a:t>
            </a:r>
            <a:endParaRPr lang="zh-TW" altLang="en-US" dirty="0"/>
          </a:p>
        </p:txBody>
      </p:sp>
      <p:sp>
        <p:nvSpPr>
          <p:cNvPr id="9" name="矩形 8"/>
          <p:cNvSpPr/>
          <p:nvPr/>
        </p:nvSpPr>
        <p:spPr>
          <a:xfrm>
            <a:off x="171525" y="5229200"/>
            <a:ext cx="1757212" cy="369332"/>
          </a:xfrm>
          <a:prstGeom prst="rect">
            <a:avLst/>
          </a:prstGeom>
        </p:spPr>
        <p:txBody>
          <a:bodyPr wrap="none">
            <a:spAutoFit/>
          </a:bodyPr>
          <a:lstStyle/>
          <a:p>
            <a:r>
              <a:rPr lang="en-US" altLang="zh-TW" dirty="0">
                <a:latin typeface="calluna"/>
              </a:rPr>
              <a:t>C. </a:t>
            </a:r>
            <a:r>
              <a:rPr lang="en-US" altLang="zh-TW" dirty="0" err="1">
                <a:latin typeface="calluna"/>
              </a:rPr>
              <a:t>Symlet</a:t>
            </a:r>
            <a:r>
              <a:rPr lang="en-US" altLang="zh-TW" dirty="0">
                <a:latin typeface="calluna"/>
              </a:rPr>
              <a:t> 4 </a:t>
            </a:r>
            <a:r>
              <a:rPr lang="en-US" altLang="zh-TW" dirty="0" smtClean="0">
                <a:latin typeface="calluna"/>
              </a:rPr>
              <a:t>Basis</a:t>
            </a:r>
          </a:p>
        </p:txBody>
      </p:sp>
      <p:sp>
        <p:nvSpPr>
          <p:cNvPr id="11" name="矩形 10"/>
          <p:cNvSpPr/>
          <p:nvPr/>
        </p:nvSpPr>
        <p:spPr>
          <a:xfrm>
            <a:off x="7305066" y="5029619"/>
            <a:ext cx="1879041" cy="369332"/>
          </a:xfrm>
          <a:prstGeom prst="rect">
            <a:avLst/>
          </a:prstGeom>
        </p:spPr>
        <p:txBody>
          <a:bodyPr wrap="none">
            <a:spAutoFit/>
          </a:bodyPr>
          <a:lstStyle/>
          <a:p>
            <a:r>
              <a:rPr lang="en-US" altLang="zh-TW" dirty="0">
                <a:latin typeface="calluna"/>
              </a:rPr>
              <a:t>D. </a:t>
            </a:r>
            <a:r>
              <a:rPr lang="en-US" altLang="zh-TW" dirty="0" err="1">
                <a:latin typeface="calluna"/>
              </a:rPr>
              <a:t>Symlet</a:t>
            </a:r>
            <a:r>
              <a:rPr lang="en-US" altLang="zh-TW" dirty="0">
                <a:latin typeface="calluna"/>
              </a:rPr>
              <a:t> 20 Basis</a:t>
            </a:r>
            <a:endParaRPr lang="zh-TW" altLang="en-US" dirty="0"/>
          </a:p>
        </p:txBody>
      </p:sp>
      <p:sp>
        <p:nvSpPr>
          <p:cNvPr id="12" name="矩形 11"/>
          <p:cNvSpPr/>
          <p:nvPr/>
        </p:nvSpPr>
        <p:spPr>
          <a:xfrm>
            <a:off x="269962" y="230891"/>
            <a:ext cx="7830616" cy="646331"/>
          </a:xfrm>
          <a:prstGeom prst="rect">
            <a:avLst/>
          </a:prstGeom>
        </p:spPr>
        <p:txBody>
          <a:bodyPr wrap="square">
            <a:spAutoFit/>
          </a:bodyPr>
          <a:lstStyle/>
          <a:p>
            <a:r>
              <a:rPr lang="zh-TW" altLang="en-US" dirty="0"/>
              <a:t>https://www.jyi.org/2017-august/2017/8/19/brain-tumor-segmentation-using-morphological-processing-and-the-discrete-wavelet-transform</a:t>
            </a:r>
          </a:p>
        </p:txBody>
      </p:sp>
    </p:spTree>
    <p:extLst>
      <p:ext uri="{BB962C8B-B14F-4D97-AF65-F5344CB8AC3E}">
        <p14:creationId xmlns:p14="http://schemas.microsoft.com/office/powerpoint/2010/main" val="805993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14</a:t>
            </a:fld>
            <a:endParaRPr lang="en-US" altLang="zh-TW"/>
          </a:p>
        </p:txBody>
      </p:sp>
      <p:sp>
        <p:nvSpPr>
          <p:cNvPr id="6" name="矩形 5"/>
          <p:cNvSpPr/>
          <p:nvPr/>
        </p:nvSpPr>
        <p:spPr>
          <a:xfrm>
            <a:off x="1619672" y="5661248"/>
            <a:ext cx="4258473" cy="369332"/>
          </a:xfrm>
          <a:prstGeom prst="rect">
            <a:avLst/>
          </a:prstGeom>
        </p:spPr>
        <p:txBody>
          <a:bodyPr wrap="none">
            <a:spAutoFit/>
          </a:bodyPr>
          <a:lstStyle/>
          <a:p>
            <a:r>
              <a:rPr lang="zh-TW" altLang="en-US" dirty="0"/>
              <a:t>https://slidesplayer.com/slide/11379926/</a:t>
            </a:r>
          </a:p>
        </p:txBody>
      </p:sp>
      <p:pic>
        <p:nvPicPr>
          <p:cNvPr id="7" name="圖片 6"/>
          <p:cNvPicPr>
            <a:picLocks noChangeAspect="1"/>
          </p:cNvPicPr>
          <p:nvPr/>
        </p:nvPicPr>
        <p:blipFill>
          <a:blip r:embed="rId2"/>
          <a:stretch>
            <a:fillRect/>
          </a:stretch>
        </p:blipFill>
        <p:spPr>
          <a:xfrm>
            <a:off x="395536" y="624850"/>
            <a:ext cx="7800552" cy="4796804"/>
          </a:xfrm>
          <a:prstGeom prst="rect">
            <a:avLst/>
          </a:prstGeom>
        </p:spPr>
      </p:pic>
    </p:spTree>
    <p:extLst>
      <p:ext uri="{BB962C8B-B14F-4D97-AF65-F5344CB8AC3E}">
        <p14:creationId xmlns:p14="http://schemas.microsoft.com/office/powerpoint/2010/main" val="1560424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4122FC"/>
                </a:solidFill>
              </a:rPr>
              <a:t>快速小波轉換</a:t>
            </a:r>
            <a:r>
              <a:rPr lang="en-US" altLang="zh-TW" dirty="0" smtClean="0">
                <a:solidFill>
                  <a:srgbClr val="4122FC"/>
                </a:solidFill>
              </a:rPr>
              <a:t/>
            </a:r>
            <a:br>
              <a:rPr lang="en-US" altLang="zh-TW" dirty="0" smtClean="0">
                <a:solidFill>
                  <a:srgbClr val="4122FC"/>
                </a:solidFill>
              </a:rPr>
            </a:br>
            <a:r>
              <a:rPr lang="zh-TW" altLang="en-US" dirty="0" smtClean="0">
                <a:solidFill>
                  <a:srgbClr val="4122FC"/>
                </a:solidFill>
              </a:rPr>
              <a:t> </a:t>
            </a:r>
            <a:r>
              <a:rPr lang="en-US" altLang="zh-TW" dirty="0" smtClean="0">
                <a:solidFill>
                  <a:srgbClr val="4122FC"/>
                </a:solidFill>
              </a:rPr>
              <a:t>(</a:t>
            </a:r>
            <a:r>
              <a:rPr lang="zh-TW" altLang="en-US" dirty="0">
                <a:solidFill>
                  <a:srgbClr val="4122FC"/>
                </a:solidFill>
              </a:rPr>
              <a:t>多層次的 </a:t>
            </a:r>
            <a:r>
              <a:rPr lang="en-US" altLang="zh-TW" dirty="0" err="1">
                <a:solidFill>
                  <a:srgbClr val="4122FC"/>
                </a:solidFill>
              </a:rPr>
              <a:t>Haar</a:t>
            </a:r>
            <a:r>
              <a:rPr lang="en-US" altLang="zh-TW" dirty="0">
                <a:solidFill>
                  <a:srgbClr val="4122FC"/>
                </a:solidFill>
              </a:rPr>
              <a:t> </a:t>
            </a:r>
            <a:r>
              <a:rPr lang="zh-TW" altLang="en-US" dirty="0">
                <a:solidFill>
                  <a:srgbClr val="4122FC"/>
                </a:solidFill>
              </a:rPr>
              <a:t>小波轉換 </a:t>
            </a:r>
            <a:r>
              <a:rPr lang="en-US" altLang="zh-TW" dirty="0" smtClean="0">
                <a:solidFill>
                  <a:srgbClr val="4122FC"/>
                </a:solidFill>
              </a:rPr>
              <a:t>)</a:t>
            </a:r>
            <a:endParaRPr lang="zh-TW" altLang="en-US" dirty="0">
              <a:solidFill>
                <a:srgbClr val="4122FC"/>
              </a:solidFill>
            </a:endParaRPr>
          </a:p>
        </p:txBody>
      </p:sp>
      <p:sp>
        <p:nvSpPr>
          <p:cNvPr id="3" name="內容版面配置區 2"/>
          <p:cNvSpPr>
            <a:spLocks noGrp="1"/>
          </p:cNvSpPr>
          <p:nvPr>
            <p:ph idx="1"/>
          </p:nvPr>
        </p:nvSpPr>
        <p:spPr/>
        <p:txBody>
          <a:bodyPr/>
          <a:lstStyle/>
          <a:p>
            <a:r>
              <a:rPr lang="zh-TW" altLang="en-US" dirty="0"/>
              <a:t>以上是</a:t>
            </a:r>
            <a:r>
              <a:rPr lang="en-US" altLang="zh-TW" dirty="0"/>
              <a:t>N=8</a:t>
            </a:r>
            <a:r>
              <a:rPr lang="zh-TW" altLang="en-US" dirty="0"/>
              <a:t>點的訊號</a:t>
            </a:r>
            <a:r>
              <a:rPr lang="en-US" altLang="zh-TW" dirty="0" smtClean="0"/>
              <a:t>x</a:t>
            </a:r>
          </a:p>
          <a:p>
            <a:r>
              <a:rPr lang="zh-TW" altLang="en-US" dirty="0" smtClean="0"/>
              <a:t>如果是更大的</a:t>
            </a:r>
            <a:r>
              <a:rPr lang="en-US" altLang="zh-TW" dirty="0" smtClean="0"/>
              <a:t>N</a:t>
            </a:r>
            <a:r>
              <a:rPr lang="zh-TW" altLang="en-US" dirty="0" smtClean="0"/>
              <a:t>，怎麼做</a:t>
            </a:r>
            <a:r>
              <a:rPr lang="en-US" altLang="zh-TW" dirty="0" smtClean="0"/>
              <a:t>?</a:t>
            </a:r>
          </a:p>
          <a:p>
            <a:pPr lvl="1"/>
            <a:r>
              <a:rPr lang="zh-TW" altLang="en-US" dirty="0" smtClean="0"/>
              <a:t>非矩陣</a:t>
            </a:r>
            <a:r>
              <a:rPr lang="en-US" altLang="zh-TW" dirty="0" smtClean="0"/>
              <a:t>?</a:t>
            </a:r>
          </a:p>
          <a:p>
            <a:pPr lvl="1"/>
            <a:r>
              <a:rPr lang="zh-TW" altLang="en-US" dirty="0" smtClean="0"/>
              <a:t>矩陣</a:t>
            </a:r>
            <a:r>
              <a:rPr lang="en-US" altLang="zh-TW" dirty="0" smtClean="0"/>
              <a:t>?</a:t>
            </a:r>
          </a:p>
          <a:p>
            <a:r>
              <a:rPr lang="en-US" altLang="zh-TW" dirty="0" smtClean="0"/>
              <a:t>N=16</a:t>
            </a:r>
            <a:r>
              <a:rPr lang="zh-TW" altLang="en-US" dirty="0" smtClean="0"/>
              <a:t>試試看</a:t>
            </a:r>
            <a:r>
              <a:rPr lang="en-US" altLang="zh-TW" dirty="0" smtClean="0"/>
              <a:t>?</a:t>
            </a:r>
            <a:r>
              <a:rPr lang="zh-TW" altLang="en-US" dirty="0" smtClean="0"/>
              <a:t> </a:t>
            </a:r>
            <a:r>
              <a:rPr lang="en-US" altLang="zh-TW" dirty="0" smtClean="0"/>
              <a:t>N=256?</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15</a:t>
            </a:fld>
            <a:endParaRPr lang="en-US" altLang="zh-TW"/>
          </a:p>
        </p:txBody>
      </p:sp>
    </p:spTree>
    <p:extLst>
      <p:ext uri="{BB962C8B-B14F-4D97-AF65-F5344CB8AC3E}">
        <p14:creationId xmlns:p14="http://schemas.microsoft.com/office/powerpoint/2010/main" val="530370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快速小波轉換</a:t>
            </a:r>
            <a:r>
              <a:rPr lang="en-US" altLang="zh-TW" dirty="0"/>
              <a:t/>
            </a:r>
            <a:br>
              <a:rPr lang="en-US" altLang="zh-TW" dirty="0"/>
            </a:br>
            <a:r>
              <a:rPr lang="zh-TW" altLang="en-US" dirty="0"/>
              <a:t> </a:t>
            </a:r>
            <a:r>
              <a:rPr lang="en-US" altLang="zh-TW" dirty="0"/>
              <a:t>(</a:t>
            </a:r>
            <a:r>
              <a:rPr lang="zh-TW" altLang="en-US" dirty="0"/>
              <a:t>多層次的 </a:t>
            </a:r>
            <a:r>
              <a:rPr lang="en-US" altLang="zh-TW" dirty="0" err="1"/>
              <a:t>Haar</a:t>
            </a:r>
            <a:r>
              <a:rPr lang="en-US" altLang="zh-TW" dirty="0"/>
              <a:t> </a:t>
            </a:r>
            <a:r>
              <a:rPr lang="zh-TW" altLang="en-US" dirty="0"/>
              <a:t>小波轉換 </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solidFill>
                  <a:srgbClr val="FF0000"/>
                </a:solidFill>
              </a:rPr>
              <a:t>手寫</a:t>
            </a:r>
            <a:r>
              <a:rPr lang="en-US" altLang="zh-TW" dirty="0" smtClean="0">
                <a:solidFill>
                  <a:srgbClr val="FF0000"/>
                </a:solidFill>
              </a:rPr>
              <a:t>p5</a:t>
            </a:r>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16</a:t>
            </a:fld>
            <a:endParaRPr lang="en-US" altLang="zh-TW"/>
          </a:p>
        </p:txBody>
      </p:sp>
    </p:spTree>
    <p:extLst>
      <p:ext uri="{BB962C8B-B14F-4D97-AF65-F5344CB8AC3E}">
        <p14:creationId xmlns:p14="http://schemas.microsoft.com/office/powerpoint/2010/main" val="3097654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CC00"/>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dirty="0" smtClean="0"/>
              <a:t>EO2</a:t>
            </a:r>
            <a:endParaRPr lang="zh-TW" altLang="en-US" dirty="0" smtClean="0"/>
          </a:p>
        </p:txBody>
      </p:sp>
      <p:sp>
        <p:nvSpPr>
          <p:cNvPr id="10243" name="Rectangle 3"/>
          <p:cNvSpPr>
            <a:spLocks noGrp="1" noChangeArrowheads="1"/>
          </p:cNvSpPr>
          <p:nvPr>
            <p:ph type="body" idx="1"/>
          </p:nvPr>
        </p:nvSpPr>
        <p:spPr/>
        <p:txBody>
          <a:bodyPr/>
          <a:lstStyle/>
          <a:p>
            <a:endParaRPr lang="zh-TW" altLang="en-US" smtClean="0"/>
          </a:p>
        </p:txBody>
      </p:sp>
    </p:spTree>
    <p:extLst>
      <p:ext uri="{BB962C8B-B14F-4D97-AF65-F5344CB8AC3E}">
        <p14:creationId xmlns:p14="http://schemas.microsoft.com/office/powerpoint/2010/main" val="873566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快速小波轉換</a:t>
            </a:r>
            <a:r>
              <a:rPr lang="en-US" altLang="zh-TW" dirty="0"/>
              <a:t/>
            </a:r>
            <a:br>
              <a:rPr lang="en-US" altLang="zh-TW" dirty="0"/>
            </a:br>
            <a:r>
              <a:rPr lang="zh-TW" altLang="en-US" dirty="0"/>
              <a:t> </a:t>
            </a:r>
            <a:r>
              <a:rPr lang="en-US" altLang="zh-TW" dirty="0"/>
              <a:t>(</a:t>
            </a:r>
            <a:r>
              <a:rPr lang="zh-TW" altLang="en-US" dirty="0"/>
              <a:t>多層次的 </a:t>
            </a:r>
            <a:r>
              <a:rPr lang="en-US" altLang="zh-TW" dirty="0" err="1"/>
              <a:t>Haar</a:t>
            </a:r>
            <a:r>
              <a:rPr lang="en-US" altLang="zh-TW" dirty="0"/>
              <a:t> </a:t>
            </a:r>
            <a:r>
              <a:rPr lang="zh-TW" altLang="en-US" dirty="0"/>
              <a:t>小波轉換 </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smtClean="0">
                <a:solidFill>
                  <a:srgbClr val="FF0000"/>
                </a:solidFill>
              </a:rPr>
              <a:t>手寫</a:t>
            </a:r>
            <a:r>
              <a:rPr lang="en-US" altLang="zh-TW" dirty="0" smtClean="0">
                <a:solidFill>
                  <a:srgbClr val="FF0000"/>
                </a:solidFill>
              </a:rPr>
              <a:t>p6</a:t>
            </a:r>
          </a:p>
          <a:p>
            <a:endParaRPr lang="en-US" altLang="zh-TW" dirty="0">
              <a:solidFill>
                <a:srgbClr val="FF0000"/>
              </a:solidFill>
            </a:endParaRPr>
          </a:p>
          <a:p>
            <a:r>
              <a:rPr lang="en-US" altLang="zh-TW" dirty="0" err="1" smtClean="0"/>
              <a:t>Matlab</a:t>
            </a:r>
            <a:r>
              <a:rPr lang="zh-TW" altLang="en-US" dirty="0" smtClean="0"/>
              <a:t>練習</a:t>
            </a:r>
            <a:endParaRPr lang="en-US" altLang="zh-TW" dirty="0" smtClean="0"/>
          </a:p>
          <a:p>
            <a:pPr lvl="1"/>
            <a:r>
              <a:rPr lang="zh-TW" altLang="en-US" dirty="0" smtClean="0"/>
              <a:t>現在到下課請練習</a:t>
            </a:r>
            <a:r>
              <a:rPr lang="en-US" altLang="zh-TW" dirty="0" smtClean="0"/>
              <a:t>N=8</a:t>
            </a:r>
            <a:r>
              <a:rPr lang="zh-TW" altLang="en-US" dirty="0" smtClean="0"/>
              <a:t>，可以分三段的寫死寫法 </a:t>
            </a:r>
            <a:r>
              <a:rPr lang="en-US" altLang="zh-TW" dirty="0" smtClean="0">
                <a:solidFill>
                  <a:srgbClr val="4122FC"/>
                </a:solidFill>
              </a:rPr>
              <a:t>(</a:t>
            </a:r>
            <a:r>
              <a:rPr lang="zh-TW" altLang="en-US" dirty="0">
                <a:solidFill>
                  <a:srgbClr val="4122FC"/>
                </a:solidFill>
              </a:rPr>
              <a:t>下課前</a:t>
            </a:r>
            <a:r>
              <a:rPr lang="en-US" altLang="zh-TW" dirty="0">
                <a:solidFill>
                  <a:srgbClr val="4122FC"/>
                </a:solidFill>
              </a:rPr>
              <a:t>10</a:t>
            </a:r>
            <a:r>
              <a:rPr lang="zh-TW" altLang="en-US">
                <a:solidFill>
                  <a:srgbClr val="4122FC"/>
                </a:solidFill>
              </a:rPr>
              <a:t>分鐘參考</a:t>
            </a:r>
            <a:r>
              <a:rPr lang="zh-TW" altLang="en-US" dirty="0" smtClean="0">
                <a:solidFill>
                  <a:srgbClr val="4122FC"/>
                </a:solidFill>
              </a:rPr>
              <a:t>我下一頁的答案</a:t>
            </a:r>
            <a:r>
              <a:rPr lang="en-US" altLang="zh-TW" dirty="0" smtClean="0">
                <a:solidFill>
                  <a:srgbClr val="4122FC"/>
                </a:solidFill>
              </a:rPr>
              <a:t>)</a:t>
            </a:r>
          </a:p>
          <a:p>
            <a:endParaRPr lang="en-US" altLang="zh-TW" dirty="0" smtClean="0"/>
          </a:p>
          <a:p>
            <a:r>
              <a:rPr lang="zh-TW" altLang="en-US" dirty="0" smtClean="0"/>
              <a:t>今天不用出作業</a:t>
            </a:r>
            <a:endParaRPr lang="en-US" altLang="zh-TW" dirty="0" smtClean="0"/>
          </a:p>
          <a:p>
            <a:pPr lvl="1"/>
            <a:r>
              <a:rPr lang="zh-TW" altLang="en-US" dirty="0" smtClean="0"/>
              <a:t>這周的作業為：</a:t>
            </a:r>
            <a:r>
              <a:rPr lang="zh-TW" altLang="en-US" dirty="0" smtClean="0">
                <a:solidFill>
                  <a:srgbClr val="FF0000"/>
                </a:solidFill>
              </a:rPr>
              <a:t>設計可以接收任意</a:t>
            </a:r>
            <a:r>
              <a:rPr lang="en-US" altLang="zh-TW" dirty="0" smtClean="0">
                <a:solidFill>
                  <a:srgbClr val="FF0000"/>
                </a:solidFill>
              </a:rPr>
              <a:t>N=2^n</a:t>
            </a:r>
            <a:r>
              <a:rPr lang="zh-TW" altLang="en-US" dirty="0" smtClean="0">
                <a:solidFill>
                  <a:srgbClr val="FF0000"/>
                </a:solidFill>
              </a:rPr>
              <a:t>長度輸入的多層次轉換</a:t>
            </a:r>
            <a:r>
              <a:rPr lang="en-US" altLang="zh-TW" dirty="0" smtClean="0">
                <a:solidFill>
                  <a:srgbClr val="FF0000"/>
                </a:solidFill>
              </a:rPr>
              <a:t>(</a:t>
            </a:r>
            <a:r>
              <a:rPr lang="zh-TW" altLang="en-US" dirty="0" smtClean="0">
                <a:solidFill>
                  <a:srgbClr val="FF0000"/>
                </a:solidFill>
              </a:rPr>
              <a:t>比方說</a:t>
            </a:r>
            <a:r>
              <a:rPr lang="en-US" altLang="zh-TW" dirty="0" smtClean="0">
                <a:solidFill>
                  <a:srgbClr val="FF0000"/>
                </a:solidFill>
              </a:rPr>
              <a:t>N=1024</a:t>
            </a:r>
            <a:r>
              <a:rPr lang="zh-TW" altLang="en-US" dirty="0" smtClean="0">
                <a:solidFill>
                  <a:srgbClr val="FF0000"/>
                </a:solidFill>
              </a:rPr>
              <a:t>或更大</a:t>
            </a:r>
            <a:r>
              <a:rPr lang="en-US" altLang="zh-TW" dirty="0" smtClean="0">
                <a:solidFill>
                  <a:srgbClr val="FF0000"/>
                </a:solidFill>
              </a:rPr>
              <a:t>)</a:t>
            </a:r>
            <a:r>
              <a:rPr lang="zh-TW" altLang="en-US" dirty="0" smtClean="0">
                <a:solidFill>
                  <a:srgbClr val="FF0000"/>
                </a:solidFill>
              </a:rPr>
              <a:t>。</a:t>
            </a:r>
            <a:endParaRPr lang="zh-TW" altLang="en-US" dirty="0">
              <a:solidFill>
                <a:srgbClr val="FF0000"/>
              </a:solidFill>
            </a:endParaRPr>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18</a:t>
            </a:fld>
            <a:endParaRPr lang="en-US" altLang="zh-TW"/>
          </a:p>
        </p:txBody>
      </p:sp>
    </p:spTree>
    <p:extLst>
      <p:ext uri="{BB962C8B-B14F-4D97-AF65-F5344CB8AC3E}">
        <p14:creationId xmlns:p14="http://schemas.microsoft.com/office/powerpoint/2010/main" val="2820951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matlab</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19</a:t>
            </a:fld>
            <a:endParaRPr lang="en-US" altLang="zh-TW"/>
          </a:p>
        </p:txBody>
      </p:sp>
      <p:sp>
        <p:nvSpPr>
          <p:cNvPr id="6" name="矩形 5"/>
          <p:cNvSpPr/>
          <p:nvPr/>
        </p:nvSpPr>
        <p:spPr>
          <a:xfrm>
            <a:off x="1619672" y="2081812"/>
            <a:ext cx="4572000" cy="3631763"/>
          </a:xfrm>
          <a:prstGeom prst="rect">
            <a:avLst/>
          </a:prstGeom>
        </p:spPr>
        <p:txBody>
          <a:bodyPr>
            <a:spAutoFit/>
          </a:bodyPr>
          <a:lstStyle/>
          <a:p>
            <a:r>
              <a:rPr lang="en-US" altLang="zh-TW" sz="1000" dirty="0">
                <a:solidFill>
                  <a:srgbClr val="000000"/>
                </a:solidFill>
                <a:latin typeface="Courier New" panose="02070309020205020404" pitchFamily="49" charset="0"/>
              </a:rPr>
              <a:t>x=[1 2 3 4 3 2 2 2];</a:t>
            </a:r>
          </a:p>
          <a:p>
            <a:r>
              <a:rPr lang="zh-TW" altLang="en-US" sz="1000" dirty="0">
                <a:solidFill>
                  <a:srgbClr val="000000"/>
                </a:solidFill>
                <a:latin typeface="Courier New" panose="02070309020205020404" pitchFamily="49" charset="0"/>
              </a:rPr>
              <a:t> </a:t>
            </a:r>
          </a:p>
          <a:p>
            <a:r>
              <a:rPr lang="en-US" altLang="zh-TW" sz="1000" dirty="0">
                <a:solidFill>
                  <a:srgbClr val="000000"/>
                </a:solidFill>
                <a:latin typeface="Courier New" panose="02070309020205020404" pitchFamily="49" charset="0"/>
              </a:rPr>
              <a:t>k=0;</a:t>
            </a:r>
          </a:p>
          <a:p>
            <a:r>
              <a:rPr lang="en-US" altLang="zh-TW" sz="1000" dirty="0">
                <a:solidFill>
                  <a:srgbClr val="0000FF"/>
                </a:solidFill>
                <a:latin typeface="Courier New" panose="02070309020205020404" pitchFamily="49" charset="0"/>
              </a:rPr>
              <a:t>for</a:t>
            </a:r>
            <a:r>
              <a:rPr lang="en-US" altLang="zh-TW" sz="1000" dirty="0">
                <a:solidFill>
                  <a:srgbClr val="000000"/>
                </a:solidFill>
                <a:latin typeface="Courier New" panose="02070309020205020404" pitchFamily="49" charset="0"/>
              </a:rPr>
              <a:t> </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=[1 3 5 7]</a:t>
            </a:r>
          </a:p>
          <a:p>
            <a:r>
              <a:rPr lang="en-US" altLang="zh-TW" sz="1000" dirty="0">
                <a:solidFill>
                  <a:srgbClr val="000000"/>
                </a:solidFill>
                <a:latin typeface="Courier New" panose="02070309020205020404" pitchFamily="49" charset="0"/>
              </a:rPr>
              <a:t>    k=k+1;</a:t>
            </a:r>
          </a:p>
          <a:p>
            <a:r>
              <a:rPr lang="en-US" altLang="zh-TW" sz="1000" dirty="0">
                <a:solidFill>
                  <a:srgbClr val="000000"/>
                </a:solidFill>
                <a:latin typeface="Courier New" panose="02070309020205020404" pitchFamily="49" charset="0"/>
              </a:rPr>
              <a:t>    X1(k)=(x(</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 + x(i+1))/2;</a:t>
            </a:r>
          </a:p>
          <a:p>
            <a:r>
              <a:rPr lang="en-US" altLang="zh-TW" sz="1000" dirty="0">
                <a:solidFill>
                  <a:srgbClr val="000000"/>
                </a:solidFill>
                <a:latin typeface="Courier New" panose="02070309020205020404" pitchFamily="49" charset="0"/>
              </a:rPr>
              <a:t>    X1(k+4)=(x(</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 - x(i+1))/2;</a:t>
            </a:r>
          </a:p>
          <a:p>
            <a:r>
              <a:rPr lang="en-US" altLang="zh-TW" sz="1000" dirty="0">
                <a:solidFill>
                  <a:srgbClr val="0000FF"/>
                </a:solidFill>
                <a:latin typeface="Courier New" panose="02070309020205020404" pitchFamily="49" charset="0"/>
              </a:rPr>
              <a:t>end</a:t>
            </a:r>
          </a:p>
          <a:p>
            <a:r>
              <a:rPr lang="zh-TW" altLang="en-US" sz="1000" dirty="0">
                <a:solidFill>
                  <a:srgbClr val="0000FF"/>
                </a:solidFill>
                <a:latin typeface="Courier New" panose="02070309020205020404" pitchFamily="49" charset="0"/>
              </a:rPr>
              <a:t> </a:t>
            </a:r>
          </a:p>
          <a:p>
            <a:r>
              <a:rPr lang="zh-TW" altLang="en-US" sz="1000" dirty="0">
                <a:solidFill>
                  <a:srgbClr val="0000FF"/>
                </a:solidFill>
                <a:latin typeface="Courier New" panose="02070309020205020404" pitchFamily="49" charset="0"/>
              </a:rPr>
              <a:t> </a:t>
            </a:r>
          </a:p>
          <a:p>
            <a:r>
              <a:rPr lang="en-US" altLang="zh-TW" sz="1000" dirty="0">
                <a:solidFill>
                  <a:srgbClr val="000000"/>
                </a:solidFill>
                <a:latin typeface="Courier New" panose="02070309020205020404" pitchFamily="49" charset="0"/>
              </a:rPr>
              <a:t>k=0;</a:t>
            </a:r>
          </a:p>
          <a:p>
            <a:r>
              <a:rPr lang="en-US" altLang="zh-TW" sz="1000" dirty="0">
                <a:solidFill>
                  <a:srgbClr val="0000FF"/>
                </a:solidFill>
                <a:latin typeface="Courier New" panose="02070309020205020404" pitchFamily="49" charset="0"/>
              </a:rPr>
              <a:t>for</a:t>
            </a:r>
            <a:r>
              <a:rPr lang="en-US" altLang="zh-TW" sz="1000" dirty="0">
                <a:solidFill>
                  <a:srgbClr val="000000"/>
                </a:solidFill>
                <a:latin typeface="Courier New" panose="02070309020205020404" pitchFamily="49" charset="0"/>
              </a:rPr>
              <a:t> </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=[1 3]</a:t>
            </a:r>
          </a:p>
          <a:p>
            <a:r>
              <a:rPr lang="en-US" altLang="zh-TW" sz="1000" dirty="0">
                <a:solidFill>
                  <a:srgbClr val="000000"/>
                </a:solidFill>
                <a:latin typeface="Courier New" panose="02070309020205020404" pitchFamily="49" charset="0"/>
              </a:rPr>
              <a:t>    k=k+1;</a:t>
            </a:r>
          </a:p>
          <a:p>
            <a:r>
              <a:rPr lang="en-US" altLang="zh-TW" sz="1000" dirty="0">
                <a:solidFill>
                  <a:srgbClr val="000000"/>
                </a:solidFill>
                <a:latin typeface="Courier New" panose="02070309020205020404" pitchFamily="49" charset="0"/>
              </a:rPr>
              <a:t>   X2(k)=(X1(</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 + X1(i+1))/2;   </a:t>
            </a:r>
          </a:p>
          <a:p>
            <a:r>
              <a:rPr lang="en-US" altLang="zh-TW" sz="1000" dirty="0">
                <a:solidFill>
                  <a:srgbClr val="000000"/>
                </a:solidFill>
                <a:latin typeface="Courier New" panose="02070309020205020404" pitchFamily="49" charset="0"/>
              </a:rPr>
              <a:t>   X2(k+2)=(X1(</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 - X1(i+1))/2;   </a:t>
            </a:r>
          </a:p>
          <a:p>
            <a:r>
              <a:rPr lang="en-US" altLang="zh-TW" sz="1000" dirty="0">
                <a:solidFill>
                  <a:srgbClr val="0000FF"/>
                </a:solidFill>
                <a:latin typeface="Courier New" panose="02070309020205020404" pitchFamily="49" charset="0"/>
              </a:rPr>
              <a:t>end</a:t>
            </a:r>
          </a:p>
          <a:p>
            <a:r>
              <a:rPr lang="zh-TW" altLang="en-US" sz="1000" dirty="0">
                <a:solidFill>
                  <a:srgbClr val="0000FF"/>
                </a:solidFill>
                <a:latin typeface="Courier New" panose="02070309020205020404" pitchFamily="49" charset="0"/>
              </a:rPr>
              <a:t> </a:t>
            </a:r>
          </a:p>
          <a:p>
            <a:r>
              <a:rPr lang="en-US" altLang="zh-TW" sz="1000" dirty="0">
                <a:solidFill>
                  <a:srgbClr val="000000"/>
                </a:solidFill>
                <a:latin typeface="Courier New" panose="02070309020205020404" pitchFamily="49" charset="0"/>
              </a:rPr>
              <a:t>k=0;</a:t>
            </a:r>
          </a:p>
          <a:p>
            <a:r>
              <a:rPr lang="en-US" altLang="zh-TW" sz="1000" dirty="0">
                <a:solidFill>
                  <a:srgbClr val="0000FF"/>
                </a:solidFill>
                <a:latin typeface="Courier New" panose="02070309020205020404" pitchFamily="49" charset="0"/>
              </a:rPr>
              <a:t>for</a:t>
            </a:r>
            <a:r>
              <a:rPr lang="en-US" altLang="zh-TW" sz="1000" dirty="0">
                <a:solidFill>
                  <a:srgbClr val="000000"/>
                </a:solidFill>
                <a:latin typeface="Courier New" panose="02070309020205020404" pitchFamily="49" charset="0"/>
              </a:rPr>
              <a:t> </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=[1]</a:t>
            </a:r>
          </a:p>
          <a:p>
            <a:r>
              <a:rPr lang="en-US" altLang="zh-TW" sz="1000" dirty="0">
                <a:solidFill>
                  <a:srgbClr val="000000"/>
                </a:solidFill>
                <a:latin typeface="Courier New" panose="02070309020205020404" pitchFamily="49" charset="0"/>
              </a:rPr>
              <a:t>    k=k+1;</a:t>
            </a:r>
          </a:p>
          <a:p>
            <a:r>
              <a:rPr lang="en-US" altLang="zh-TW" sz="1000" dirty="0">
                <a:solidFill>
                  <a:srgbClr val="000000"/>
                </a:solidFill>
                <a:latin typeface="Courier New" panose="02070309020205020404" pitchFamily="49" charset="0"/>
              </a:rPr>
              <a:t>   X3(k)=(X2(</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 + X2(i+1))/2;   </a:t>
            </a:r>
          </a:p>
          <a:p>
            <a:r>
              <a:rPr lang="en-US" altLang="zh-TW" sz="1000" dirty="0">
                <a:solidFill>
                  <a:srgbClr val="000000"/>
                </a:solidFill>
                <a:latin typeface="Courier New" panose="02070309020205020404" pitchFamily="49" charset="0"/>
              </a:rPr>
              <a:t>   X3(k+1)=(X2(</a:t>
            </a:r>
            <a:r>
              <a:rPr lang="en-US" altLang="zh-TW" sz="1000" dirty="0" err="1">
                <a:solidFill>
                  <a:srgbClr val="000000"/>
                </a:solidFill>
                <a:latin typeface="Courier New" panose="02070309020205020404" pitchFamily="49" charset="0"/>
              </a:rPr>
              <a:t>i</a:t>
            </a:r>
            <a:r>
              <a:rPr lang="en-US" altLang="zh-TW" sz="1000" dirty="0">
                <a:solidFill>
                  <a:srgbClr val="000000"/>
                </a:solidFill>
                <a:latin typeface="Courier New" panose="02070309020205020404" pitchFamily="49" charset="0"/>
              </a:rPr>
              <a:t>) - X2(i+1))/2;   </a:t>
            </a:r>
          </a:p>
          <a:p>
            <a:r>
              <a:rPr lang="en-US" altLang="zh-TW" sz="1000" dirty="0">
                <a:solidFill>
                  <a:srgbClr val="0000FF"/>
                </a:solidFill>
                <a:latin typeface="Courier New" panose="02070309020205020404" pitchFamily="49" charset="0"/>
              </a:rPr>
              <a:t>end</a:t>
            </a:r>
          </a:p>
        </p:txBody>
      </p:sp>
    </p:spTree>
    <p:extLst>
      <p:ext uri="{BB962C8B-B14F-4D97-AF65-F5344CB8AC3E}">
        <p14:creationId xmlns:p14="http://schemas.microsoft.com/office/powerpoint/2010/main" val="3340848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小波轉換 </a:t>
            </a:r>
            <a:r>
              <a:rPr lang="en-US" altLang="zh-TW" dirty="0" smtClean="0"/>
              <a:t>(wavelet transform)</a:t>
            </a:r>
            <a:endParaRPr lang="zh-TW" altLang="en-US" dirty="0"/>
          </a:p>
        </p:txBody>
      </p:sp>
      <p:sp>
        <p:nvSpPr>
          <p:cNvPr id="3" name="內容版面配置區 2"/>
          <p:cNvSpPr>
            <a:spLocks noGrp="1"/>
          </p:cNvSpPr>
          <p:nvPr>
            <p:ph idx="1"/>
          </p:nvPr>
        </p:nvSpPr>
        <p:spPr/>
        <p:txBody>
          <a:bodyPr/>
          <a:lstStyle/>
          <a:p>
            <a:r>
              <a:rPr lang="en-US" altLang="zh-TW" dirty="0" smtClean="0"/>
              <a:t>Review</a:t>
            </a:r>
          </a:p>
          <a:p>
            <a:r>
              <a:rPr lang="zh-TW" altLang="en-US" dirty="0">
                <a:solidFill>
                  <a:srgbClr val="FF0000"/>
                </a:solidFill>
              </a:rPr>
              <a:t>手寫</a:t>
            </a:r>
            <a:r>
              <a:rPr lang="en-US" altLang="zh-TW" dirty="0" smtClean="0">
                <a:solidFill>
                  <a:srgbClr val="FF0000"/>
                </a:solidFill>
              </a:rPr>
              <a:t>p1</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2</a:t>
            </a:fld>
            <a:endParaRPr lang="en-US" altLang="zh-TW"/>
          </a:p>
        </p:txBody>
      </p:sp>
    </p:spTree>
    <p:extLst>
      <p:ext uri="{BB962C8B-B14F-4D97-AF65-F5344CB8AC3E}">
        <p14:creationId xmlns:p14="http://schemas.microsoft.com/office/powerpoint/2010/main" val="2842104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CC00"/>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dirty="0" smtClean="0"/>
              <a:t>EO3</a:t>
            </a:r>
            <a:endParaRPr lang="zh-TW" altLang="en-US" dirty="0" smtClean="0"/>
          </a:p>
        </p:txBody>
      </p:sp>
      <p:sp>
        <p:nvSpPr>
          <p:cNvPr id="10243" name="Rectangle 3"/>
          <p:cNvSpPr>
            <a:spLocks noGrp="1" noChangeArrowheads="1"/>
          </p:cNvSpPr>
          <p:nvPr>
            <p:ph type="body" idx="1"/>
          </p:nvPr>
        </p:nvSpPr>
        <p:spPr/>
        <p:txBody>
          <a:bodyPr/>
          <a:lstStyle/>
          <a:p>
            <a:endParaRPr lang="zh-TW" altLang="en-US" smtClean="0"/>
          </a:p>
        </p:txBody>
      </p:sp>
    </p:spTree>
    <p:extLst>
      <p:ext uri="{BB962C8B-B14F-4D97-AF65-F5344CB8AC3E}">
        <p14:creationId xmlns:p14="http://schemas.microsoft.com/office/powerpoint/2010/main" val="2391180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matlab</a:t>
            </a:r>
            <a:r>
              <a:rPr lang="zh-TW" altLang="en-US" dirty="0" smtClean="0"/>
              <a:t>練習小波轉換</a:t>
            </a:r>
            <a:endParaRPr lang="zh-TW" altLang="en-US" dirty="0"/>
          </a:p>
        </p:txBody>
      </p:sp>
      <p:sp>
        <p:nvSpPr>
          <p:cNvPr id="3" name="內容版面配置區 2"/>
          <p:cNvSpPr>
            <a:spLocks noGrp="1"/>
          </p:cNvSpPr>
          <p:nvPr>
            <p:ph idx="1"/>
          </p:nvPr>
        </p:nvSpPr>
        <p:spPr/>
        <p:txBody>
          <a:bodyPr/>
          <a:lstStyle/>
          <a:p>
            <a:r>
              <a:rPr lang="zh-TW" altLang="en-US" dirty="0" smtClean="0"/>
              <a:t>給定 </a:t>
            </a:r>
            <a:r>
              <a:rPr lang="en-US" altLang="zh-TW" sz="3200" dirty="0">
                <a:solidFill>
                  <a:srgbClr val="000000"/>
                </a:solidFill>
                <a:latin typeface="Courier New" panose="02070309020205020404" pitchFamily="49" charset="0"/>
              </a:rPr>
              <a:t>x=[1 2 3 4 3 2 2 2];</a:t>
            </a:r>
          </a:p>
          <a:p>
            <a:pPr lvl="1"/>
            <a:r>
              <a:rPr lang="zh-TW" altLang="en-US" dirty="0" smtClean="0"/>
              <a:t>請找出此訊號的每個小波係數 </a:t>
            </a:r>
            <a:r>
              <a:rPr lang="en-US" altLang="zh-TW" dirty="0" smtClean="0"/>
              <a:t>X(k), k=1~8</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3</a:t>
            </a:fld>
            <a:endParaRPr lang="en-US" altLang="zh-TW"/>
          </a:p>
        </p:txBody>
      </p:sp>
    </p:spTree>
    <p:extLst>
      <p:ext uri="{BB962C8B-B14F-4D97-AF65-F5344CB8AC3E}">
        <p14:creationId xmlns:p14="http://schemas.microsoft.com/office/powerpoint/2010/main" val="23028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Matlab</a:t>
            </a:r>
            <a:r>
              <a:rPr lang="en-US" altLang="zh-TW" dirty="0" smtClean="0"/>
              <a:t> (transform)</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4</a:t>
            </a:fld>
            <a:endParaRPr lang="en-US" altLang="zh-TW"/>
          </a:p>
        </p:txBody>
      </p:sp>
      <p:sp>
        <p:nvSpPr>
          <p:cNvPr id="6" name="矩形 5"/>
          <p:cNvSpPr/>
          <p:nvPr/>
        </p:nvSpPr>
        <p:spPr>
          <a:xfrm>
            <a:off x="1547664" y="2924944"/>
            <a:ext cx="4572000" cy="2400657"/>
          </a:xfrm>
          <a:prstGeom prst="rect">
            <a:avLst/>
          </a:prstGeom>
        </p:spPr>
        <p:txBody>
          <a:bodyPr>
            <a:spAutoFit/>
          </a:bodyPr>
          <a:lstStyle/>
          <a:p>
            <a:r>
              <a:rPr lang="en-US" altLang="zh-TW" sz="1000" dirty="0">
                <a:solidFill>
                  <a:srgbClr val="228B22"/>
                </a:solidFill>
                <a:latin typeface="Courier New" panose="02070309020205020404" pitchFamily="49" charset="0"/>
              </a:rPr>
              <a:t>%%  </a:t>
            </a:r>
            <a:r>
              <a:rPr lang="en-US" altLang="zh-TW" sz="1000" dirty="0" smtClean="0">
                <a:solidFill>
                  <a:srgbClr val="228B22"/>
                </a:solidFill>
                <a:latin typeface="Courier New" panose="02070309020205020404" pitchFamily="49" charset="0"/>
              </a:rPr>
              <a:t>wavelet</a:t>
            </a:r>
            <a:r>
              <a:rPr lang="zh-TW" altLang="en-US" sz="1000" dirty="0" smtClean="0">
                <a:solidFill>
                  <a:srgbClr val="228B22"/>
                </a:solidFill>
                <a:latin typeface="Courier New" panose="02070309020205020404" pitchFamily="49" charset="0"/>
              </a:rPr>
              <a:t> </a:t>
            </a:r>
            <a:r>
              <a:rPr lang="en-US" altLang="zh-TW" sz="1000" dirty="0" smtClean="0">
                <a:solidFill>
                  <a:srgbClr val="228B22"/>
                </a:solidFill>
                <a:latin typeface="Courier New" panose="02070309020205020404" pitchFamily="49" charset="0"/>
              </a:rPr>
              <a:t>transform</a:t>
            </a:r>
            <a:endParaRPr lang="en-US" altLang="zh-TW" sz="1000" dirty="0">
              <a:solidFill>
                <a:srgbClr val="228B22"/>
              </a:solidFill>
              <a:latin typeface="Courier New" panose="02070309020205020404" pitchFamily="49" charset="0"/>
            </a:endParaRPr>
          </a:p>
          <a:p>
            <a:r>
              <a:rPr lang="en-US" altLang="zh-TW" sz="1000" dirty="0">
                <a:solidFill>
                  <a:srgbClr val="000000"/>
                </a:solidFill>
                <a:latin typeface="Courier New" panose="02070309020205020404" pitchFamily="49" charset="0"/>
              </a:rPr>
              <a:t>x=[1 2 3 4 3 2 2 2];</a:t>
            </a:r>
          </a:p>
          <a:p>
            <a:r>
              <a:rPr lang="en-US" altLang="zh-TW" sz="1000" dirty="0">
                <a:solidFill>
                  <a:srgbClr val="000000"/>
                </a:solidFill>
                <a:latin typeface="Courier New" panose="02070309020205020404" pitchFamily="49" charset="0"/>
              </a:rPr>
              <a:t>figure; stem(x)</a:t>
            </a:r>
          </a:p>
          <a:p>
            <a:r>
              <a:rPr lang="zh-TW" altLang="en-US" sz="1000" dirty="0">
                <a:solidFill>
                  <a:srgbClr val="000000"/>
                </a:solidFill>
                <a:latin typeface="Courier New" panose="02070309020205020404" pitchFamily="49" charset="0"/>
              </a:rPr>
              <a:t> </a:t>
            </a:r>
          </a:p>
          <a:p>
            <a:r>
              <a:rPr lang="en-US" altLang="zh-TW" sz="1000" dirty="0">
                <a:solidFill>
                  <a:srgbClr val="000000"/>
                </a:solidFill>
                <a:latin typeface="Courier New" panose="02070309020205020404" pitchFamily="49" charset="0"/>
              </a:rPr>
              <a:t>X(8)=(x*basis_8')/(basis_8*basis_8');</a:t>
            </a:r>
          </a:p>
          <a:p>
            <a:r>
              <a:rPr lang="en-US" altLang="zh-TW" sz="1000" dirty="0">
                <a:solidFill>
                  <a:srgbClr val="000000"/>
                </a:solidFill>
                <a:latin typeface="Courier New" panose="02070309020205020404" pitchFamily="49" charset="0"/>
              </a:rPr>
              <a:t>X(7)=(x*basis_7')/(basis_7*basis_7');</a:t>
            </a:r>
          </a:p>
          <a:p>
            <a:r>
              <a:rPr lang="en-US" altLang="zh-TW" sz="1000" dirty="0">
                <a:solidFill>
                  <a:srgbClr val="000000"/>
                </a:solidFill>
                <a:latin typeface="Courier New" panose="02070309020205020404" pitchFamily="49" charset="0"/>
              </a:rPr>
              <a:t>X(6)=(x*basis_6')/(basis_6*basis_6');</a:t>
            </a:r>
          </a:p>
          <a:p>
            <a:r>
              <a:rPr lang="en-US" altLang="zh-TW" sz="1000" dirty="0">
                <a:solidFill>
                  <a:srgbClr val="000000"/>
                </a:solidFill>
                <a:latin typeface="Courier New" panose="02070309020205020404" pitchFamily="49" charset="0"/>
              </a:rPr>
              <a:t>X(5)=(x*basis_5')/(basis_5*basis_5');</a:t>
            </a:r>
          </a:p>
          <a:p>
            <a:r>
              <a:rPr lang="en-US" altLang="zh-TW" sz="1000" dirty="0">
                <a:solidFill>
                  <a:srgbClr val="000000"/>
                </a:solidFill>
                <a:latin typeface="Courier New" panose="02070309020205020404" pitchFamily="49" charset="0"/>
              </a:rPr>
              <a:t>X(4)=(x*basis_4')/(basis_4*basis_4');</a:t>
            </a:r>
          </a:p>
          <a:p>
            <a:r>
              <a:rPr lang="en-US" altLang="zh-TW" sz="1000" dirty="0">
                <a:solidFill>
                  <a:srgbClr val="000000"/>
                </a:solidFill>
                <a:latin typeface="Courier New" panose="02070309020205020404" pitchFamily="49" charset="0"/>
              </a:rPr>
              <a:t>X(3)=(x*basis_3')/(basis_3*basis_3');</a:t>
            </a:r>
          </a:p>
          <a:p>
            <a:r>
              <a:rPr lang="en-US" altLang="zh-TW" sz="1000" dirty="0">
                <a:solidFill>
                  <a:srgbClr val="000000"/>
                </a:solidFill>
                <a:latin typeface="Courier New" panose="02070309020205020404" pitchFamily="49" charset="0"/>
              </a:rPr>
              <a:t>X(2)=(x*basis_2')/(basis_2*basis_2');</a:t>
            </a:r>
          </a:p>
          <a:p>
            <a:r>
              <a:rPr lang="en-US" altLang="zh-TW" sz="1000" dirty="0">
                <a:solidFill>
                  <a:srgbClr val="000000"/>
                </a:solidFill>
                <a:latin typeface="Courier New" panose="02070309020205020404" pitchFamily="49" charset="0"/>
              </a:rPr>
              <a:t>X(1)=(x*basis_1')/(basis_1*basis_1');</a:t>
            </a:r>
          </a:p>
          <a:p>
            <a:r>
              <a:rPr lang="zh-TW" altLang="en-US" sz="1000" dirty="0">
                <a:solidFill>
                  <a:srgbClr val="000000"/>
                </a:solidFill>
                <a:latin typeface="Courier New" panose="02070309020205020404" pitchFamily="49" charset="0"/>
              </a:rPr>
              <a:t> </a:t>
            </a:r>
          </a:p>
          <a:p>
            <a:r>
              <a:rPr lang="zh-TW" altLang="en-US" sz="1000" dirty="0">
                <a:solidFill>
                  <a:srgbClr val="000000"/>
                </a:solidFill>
                <a:latin typeface="Courier New" panose="02070309020205020404" pitchFamily="49" charset="0"/>
              </a:rPr>
              <a:t> </a:t>
            </a:r>
          </a:p>
          <a:p>
            <a:r>
              <a:rPr lang="en-US" altLang="zh-TW" sz="1000" dirty="0">
                <a:solidFill>
                  <a:srgbClr val="000000"/>
                </a:solidFill>
                <a:latin typeface="Courier New" panose="02070309020205020404" pitchFamily="49" charset="0"/>
              </a:rPr>
              <a:t>figure; stem(X)</a:t>
            </a:r>
          </a:p>
        </p:txBody>
      </p:sp>
      <p:sp>
        <p:nvSpPr>
          <p:cNvPr id="3" name="文字方塊 2"/>
          <p:cNvSpPr txBox="1"/>
          <p:nvPr/>
        </p:nvSpPr>
        <p:spPr>
          <a:xfrm>
            <a:off x="1286172" y="5458191"/>
            <a:ext cx="2547492" cy="646331"/>
          </a:xfrm>
          <a:prstGeom prst="rect">
            <a:avLst/>
          </a:prstGeom>
          <a:noFill/>
        </p:spPr>
        <p:txBody>
          <a:bodyPr wrap="none" rtlCol="0">
            <a:spAutoFit/>
          </a:bodyPr>
          <a:lstStyle/>
          <a:p>
            <a:r>
              <a:rPr lang="en-US" altLang="zh-TW" dirty="0" smtClean="0">
                <a:solidFill>
                  <a:srgbClr val="FF0000"/>
                </a:solidFill>
              </a:rPr>
              <a:t>@</a:t>
            </a:r>
            <a:r>
              <a:rPr lang="zh-TW" altLang="en-US" dirty="0" smtClean="0">
                <a:solidFill>
                  <a:srgbClr val="FF0000"/>
                </a:solidFill>
              </a:rPr>
              <a:t>一樣直流最高</a:t>
            </a:r>
            <a:endParaRPr lang="en-US" altLang="zh-TW" dirty="0" smtClean="0">
              <a:solidFill>
                <a:srgbClr val="FF0000"/>
              </a:solidFill>
            </a:endParaRPr>
          </a:p>
          <a:p>
            <a:r>
              <a:rPr lang="en-US" altLang="zh-TW" dirty="0" smtClean="0">
                <a:solidFill>
                  <a:srgbClr val="FF0000"/>
                </a:solidFill>
              </a:rPr>
              <a:t>@</a:t>
            </a:r>
            <a:r>
              <a:rPr lang="zh-TW" altLang="en-US" dirty="0" smtClean="0">
                <a:solidFill>
                  <a:srgbClr val="FF0000"/>
                </a:solidFill>
              </a:rPr>
              <a:t>看基底</a:t>
            </a:r>
            <a:r>
              <a:rPr lang="en-US" altLang="zh-TW" dirty="0" smtClean="0">
                <a:solidFill>
                  <a:srgbClr val="FF0000"/>
                </a:solidFill>
              </a:rPr>
              <a:t>subplot</a:t>
            </a:r>
            <a:r>
              <a:rPr lang="zh-TW" altLang="en-US" dirty="0" smtClean="0">
                <a:solidFill>
                  <a:srgbClr val="FF0000"/>
                </a:solidFill>
              </a:rPr>
              <a:t>圖解釋</a:t>
            </a:r>
            <a:endParaRPr lang="zh-TW" altLang="en-US" dirty="0">
              <a:solidFill>
                <a:srgbClr val="FF0000"/>
              </a:solidFill>
            </a:endParaRPr>
          </a:p>
        </p:txBody>
      </p:sp>
    </p:spTree>
    <p:extLst>
      <p:ext uri="{BB962C8B-B14F-4D97-AF65-F5344CB8AC3E}">
        <p14:creationId xmlns:p14="http://schemas.microsoft.com/office/powerpoint/2010/main" val="12663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小</a:t>
            </a:r>
            <a:r>
              <a:rPr lang="zh-TW" altLang="en-US" dirty="0" smtClean="0"/>
              <a:t>波反轉換</a:t>
            </a:r>
            <a:r>
              <a:rPr lang="en-US" altLang="zh-TW" dirty="0" smtClean="0"/>
              <a:t/>
            </a:r>
            <a:br>
              <a:rPr lang="en-US" altLang="zh-TW" dirty="0" smtClean="0"/>
            </a:br>
            <a:r>
              <a:rPr lang="zh-TW" altLang="en-US" dirty="0" smtClean="0"/>
              <a:t> </a:t>
            </a:r>
            <a:r>
              <a:rPr lang="en-US" altLang="zh-TW" dirty="0"/>
              <a:t>(wavelet </a:t>
            </a:r>
            <a:r>
              <a:rPr lang="en-US" altLang="zh-TW" dirty="0" smtClean="0"/>
              <a:t>inverse transform</a:t>
            </a:r>
            <a:r>
              <a:rPr lang="en-US" altLang="zh-TW" dirty="0"/>
              <a:t>)</a:t>
            </a:r>
            <a:endParaRPr lang="zh-TW" altLang="en-US" dirty="0"/>
          </a:p>
        </p:txBody>
      </p:sp>
      <p:sp>
        <p:nvSpPr>
          <p:cNvPr id="3" name="內容版面配置區 2"/>
          <p:cNvSpPr>
            <a:spLocks noGrp="1"/>
          </p:cNvSpPr>
          <p:nvPr>
            <p:ph idx="1"/>
          </p:nvPr>
        </p:nvSpPr>
        <p:spPr>
          <a:xfrm>
            <a:off x="566738" y="1752600"/>
            <a:ext cx="8325742" cy="4267200"/>
          </a:xfrm>
        </p:spPr>
        <p:txBody>
          <a:bodyPr/>
          <a:lstStyle/>
          <a:p>
            <a:r>
              <a:rPr lang="zh-TW" altLang="en-US" dirty="0">
                <a:solidFill>
                  <a:srgbClr val="FF0000"/>
                </a:solidFill>
              </a:rPr>
              <a:t>手寫</a:t>
            </a:r>
            <a:r>
              <a:rPr lang="en-US" altLang="zh-TW" dirty="0" smtClean="0">
                <a:solidFill>
                  <a:srgbClr val="FF0000"/>
                </a:solidFill>
              </a:rPr>
              <a:t>p2</a:t>
            </a:r>
            <a:endParaRPr lang="en-US" altLang="zh-TW" dirty="0" smtClean="0"/>
          </a:p>
          <a:p>
            <a:r>
              <a:rPr lang="en-US" altLang="zh-TW" dirty="0" smtClean="0"/>
              <a:t>(</a:t>
            </a:r>
            <a:r>
              <a:rPr lang="en-US" altLang="zh-TW" dirty="0" err="1" smtClean="0"/>
              <a:t>matlab</a:t>
            </a:r>
            <a:r>
              <a:rPr lang="en-US" altLang="zh-TW" dirty="0" smtClean="0"/>
              <a:t>)</a:t>
            </a:r>
          </a:p>
          <a:p>
            <a:pPr lvl="1"/>
            <a:r>
              <a:rPr lang="zh-TW" altLang="en-US" dirty="0" smtClean="0">
                <a:solidFill>
                  <a:schemeClr val="bg1">
                    <a:lumMod val="50000"/>
                  </a:schemeClr>
                </a:solidFill>
              </a:rPr>
              <a:t>剛剛已經做過給</a:t>
            </a:r>
            <a:r>
              <a:rPr lang="zh-TW" altLang="en-US" dirty="0">
                <a:solidFill>
                  <a:schemeClr val="bg1">
                    <a:lumMod val="50000"/>
                  </a:schemeClr>
                </a:solidFill>
              </a:rPr>
              <a:t>定 </a:t>
            </a:r>
            <a:r>
              <a:rPr lang="en-US" altLang="zh-TW" sz="2800" dirty="0">
                <a:solidFill>
                  <a:schemeClr val="bg1">
                    <a:lumMod val="50000"/>
                  </a:schemeClr>
                </a:solidFill>
                <a:latin typeface="Courier New" panose="02070309020205020404" pitchFamily="49" charset="0"/>
              </a:rPr>
              <a:t>x=[1 2 3 4 3 2 2 2</a:t>
            </a:r>
            <a:r>
              <a:rPr lang="en-US" altLang="zh-TW" sz="2800" dirty="0" smtClean="0">
                <a:solidFill>
                  <a:schemeClr val="bg1">
                    <a:lumMod val="50000"/>
                  </a:schemeClr>
                </a:solidFill>
                <a:latin typeface="Courier New" panose="02070309020205020404" pitchFamily="49" charset="0"/>
              </a:rPr>
              <a:t>];</a:t>
            </a:r>
            <a:r>
              <a:rPr lang="zh-TW" altLang="en-US" dirty="0" smtClean="0">
                <a:solidFill>
                  <a:schemeClr val="bg1">
                    <a:lumMod val="50000"/>
                  </a:schemeClr>
                </a:solidFill>
              </a:rPr>
              <a:t>請</a:t>
            </a:r>
            <a:r>
              <a:rPr lang="zh-TW" altLang="en-US" dirty="0">
                <a:solidFill>
                  <a:schemeClr val="bg1">
                    <a:lumMod val="50000"/>
                  </a:schemeClr>
                </a:solidFill>
              </a:rPr>
              <a:t>找出此訊號的每個小波係數 </a:t>
            </a:r>
            <a:r>
              <a:rPr lang="en-US" altLang="zh-TW" dirty="0">
                <a:solidFill>
                  <a:schemeClr val="bg1">
                    <a:lumMod val="50000"/>
                  </a:schemeClr>
                </a:solidFill>
              </a:rPr>
              <a:t>X(k</a:t>
            </a:r>
            <a:r>
              <a:rPr lang="en-US" altLang="zh-TW" dirty="0" smtClean="0">
                <a:solidFill>
                  <a:schemeClr val="bg1">
                    <a:lumMod val="50000"/>
                  </a:schemeClr>
                </a:solidFill>
              </a:rPr>
              <a:t>)</a:t>
            </a:r>
          </a:p>
          <a:p>
            <a:pPr lvl="1"/>
            <a:r>
              <a:rPr lang="zh-TW" altLang="en-US" dirty="0" smtClean="0"/>
              <a:t>再將</a:t>
            </a:r>
            <a:r>
              <a:rPr lang="en-US" altLang="zh-TW" dirty="0" smtClean="0"/>
              <a:t>X(k)</a:t>
            </a:r>
            <a:r>
              <a:rPr lang="zh-TW" altLang="en-US" dirty="0" smtClean="0"/>
              <a:t>反轉換回</a:t>
            </a:r>
            <a:r>
              <a:rPr lang="zh-TW" altLang="en-US" dirty="0"/>
              <a:t>時</a:t>
            </a:r>
            <a:r>
              <a:rPr lang="zh-TW" altLang="en-US" dirty="0" smtClean="0"/>
              <a:t>域，定義為</a:t>
            </a:r>
            <a:r>
              <a:rPr lang="en-US" altLang="zh-TW" dirty="0" err="1" smtClean="0"/>
              <a:t>x_hat</a:t>
            </a:r>
            <a:r>
              <a:rPr lang="zh-TW" altLang="en-US" dirty="0" smtClean="0"/>
              <a:t>。請找出之。</a:t>
            </a:r>
            <a:endParaRPr lang="en-US" altLang="zh-TW" dirty="0" smtClean="0"/>
          </a:p>
          <a:p>
            <a:pPr lvl="1"/>
            <a:r>
              <a:rPr lang="zh-TW" altLang="en-US" dirty="0" smtClean="0"/>
              <a:t>請計算</a:t>
            </a:r>
            <a:r>
              <a:rPr lang="en-US" altLang="zh-TW" dirty="0" smtClean="0"/>
              <a:t>x</a:t>
            </a:r>
            <a:r>
              <a:rPr lang="zh-TW" altLang="en-US" dirty="0" smtClean="0"/>
              <a:t>及</a:t>
            </a:r>
            <a:r>
              <a:rPr lang="en-US" altLang="zh-TW" dirty="0" err="1" smtClean="0"/>
              <a:t>x_hat</a:t>
            </a:r>
            <a:r>
              <a:rPr lang="zh-TW" altLang="en-US" dirty="0" smtClean="0"/>
              <a:t>之間的誤差</a:t>
            </a:r>
            <a:r>
              <a:rPr lang="en-US" altLang="zh-TW" dirty="0" smtClean="0"/>
              <a:t>(</a:t>
            </a:r>
            <a:r>
              <a:rPr lang="zh-TW" altLang="en-US" dirty="0" smtClean="0"/>
              <a:t>相減取絕對值相加</a:t>
            </a:r>
            <a:r>
              <a:rPr lang="en-US" altLang="zh-TW" dirty="0" smtClean="0"/>
              <a:t>)</a:t>
            </a:r>
          </a:p>
          <a:p>
            <a:pPr lvl="2"/>
            <a:r>
              <a:rPr lang="zh-TW" altLang="en-US" dirty="0" smtClean="0"/>
              <a:t>再練習：反轉換前請強制將其中一個</a:t>
            </a:r>
            <a:r>
              <a:rPr lang="en-US" altLang="zh-TW" dirty="0" smtClean="0"/>
              <a:t>X(k)</a:t>
            </a:r>
            <a:r>
              <a:rPr lang="zh-TW" altLang="en-US" dirty="0" smtClean="0"/>
              <a:t>設零，再算誤差</a:t>
            </a:r>
            <a:endParaRPr lang="en-US" altLang="zh-TW" dirty="0" smtClean="0"/>
          </a:p>
          <a:p>
            <a:pPr lvl="2"/>
            <a:r>
              <a:rPr lang="zh-TW" altLang="en-US" dirty="0"/>
              <a:t>壓縮</a:t>
            </a:r>
            <a:r>
              <a:rPr lang="en-US" altLang="zh-TW" dirty="0"/>
              <a:t>!</a:t>
            </a:r>
          </a:p>
          <a:p>
            <a:pPr lvl="2"/>
            <a:endParaRPr lang="zh-TW" altLang="en-US"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5</a:t>
            </a:fld>
            <a:endParaRPr lang="en-US" altLang="zh-TW"/>
          </a:p>
        </p:txBody>
      </p:sp>
      <p:sp>
        <p:nvSpPr>
          <p:cNvPr id="6" name="矩形 5"/>
          <p:cNvSpPr/>
          <p:nvPr/>
        </p:nvSpPr>
        <p:spPr>
          <a:xfrm>
            <a:off x="3455863" y="5445224"/>
            <a:ext cx="2547492" cy="369332"/>
          </a:xfrm>
          <a:prstGeom prst="rect">
            <a:avLst/>
          </a:prstGeom>
        </p:spPr>
        <p:txBody>
          <a:bodyPr wrap="none">
            <a:spAutoFit/>
          </a:bodyPr>
          <a:lstStyle/>
          <a:p>
            <a:r>
              <a:rPr lang="en-US" altLang="zh-TW" dirty="0">
                <a:solidFill>
                  <a:srgbClr val="FF0000"/>
                </a:solidFill>
              </a:rPr>
              <a:t>@</a:t>
            </a:r>
            <a:r>
              <a:rPr lang="zh-TW" altLang="en-US" dirty="0">
                <a:solidFill>
                  <a:srgbClr val="FF0000"/>
                </a:solidFill>
              </a:rPr>
              <a:t>看基底</a:t>
            </a:r>
            <a:r>
              <a:rPr lang="en-US" altLang="zh-TW" dirty="0">
                <a:solidFill>
                  <a:srgbClr val="FF0000"/>
                </a:solidFill>
              </a:rPr>
              <a:t>subplot</a:t>
            </a:r>
            <a:r>
              <a:rPr lang="zh-TW" altLang="en-US" dirty="0">
                <a:solidFill>
                  <a:srgbClr val="FF0000"/>
                </a:solidFill>
              </a:rPr>
              <a:t>圖解釋</a:t>
            </a:r>
          </a:p>
        </p:txBody>
      </p:sp>
    </p:spTree>
    <p:extLst>
      <p:ext uri="{BB962C8B-B14F-4D97-AF65-F5344CB8AC3E}">
        <p14:creationId xmlns:p14="http://schemas.microsoft.com/office/powerpoint/2010/main" val="3681009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Inverse transform</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6</a:t>
            </a:fld>
            <a:endParaRPr lang="en-US" altLang="zh-TW"/>
          </a:p>
        </p:txBody>
      </p:sp>
      <p:sp>
        <p:nvSpPr>
          <p:cNvPr id="6" name="矩形 5"/>
          <p:cNvSpPr/>
          <p:nvPr/>
        </p:nvSpPr>
        <p:spPr>
          <a:xfrm>
            <a:off x="1403648" y="2713473"/>
            <a:ext cx="6966520" cy="1323439"/>
          </a:xfrm>
          <a:prstGeom prst="rect">
            <a:avLst/>
          </a:prstGeom>
        </p:spPr>
        <p:txBody>
          <a:bodyPr wrap="square">
            <a:spAutoFit/>
          </a:bodyPr>
          <a:lstStyle/>
          <a:p>
            <a:r>
              <a:rPr lang="en-US" altLang="zh-TW" sz="1000" dirty="0">
                <a:solidFill>
                  <a:srgbClr val="228B22"/>
                </a:solidFill>
                <a:latin typeface="Courier New" panose="02070309020205020404" pitchFamily="49" charset="0"/>
              </a:rPr>
              <a:t>%% inverse </a:t>
            </a:r>
            <a:r>
              <a:rPr lang="en-US" altLang="zh-TW" sz="1000" dirty="0" smtClean="0">
                <a:solidFill>
                  <a:srgbClr val="228B22"/>
                </a:solidFill>
                <a:latin typeface="Courier New" panose="02070309020205020404" pitchFamily="49" charset="0"/>
              </a:rPr>
              <a:t>wavelet transform</a:t>
            </a:r>
            <a:endParaRPr lang="en-US" altLang="zh-TW" sz="1000" dirty="0">
              <a:solidFill>
                <a:srgbClr val="228B22"/>
              </a:solidFill>
              <a:latin typeface="Courier New" panose="02070309020205020404" pitchFamily="49" charset="0"/>
            </a:endParaRPr>
          </a:p>
          <a:p>
            <a:r>
              <a:rPr lang="zh-TW" altLang="en-US" sz="1000" dirty="0">
                <a:solidFill>
                  <a:srgbClr val="228B22"/>
                </a:solidFill>
                <a:latin typeface="Courier New" panose="02070309020205020404" pitchFamily="49" charset="0"/>
              </a:rPr>
              <a:t> </a:t>
            </a:r>
          </a:p>
          <a:p>
            <a:r>
              <a:rPr lang="en-US" altLang="zh-TW" sz="1000" dirty="0" err="1">
                <a:solidFill>
                  <a:srgbClr val="000000"/>
                </a:solidFill>
                <a:latin typeface="Courier New" panose="02070309020205020404" pitchFamily="49" charset="0"/>
              </a:rPr>
              <a:t>x_hat</a:t>
            </a:r>
            <a:r>
              <a:rPr lang="en-US" altLang="zh-TW" sz="1000" dirty="0">
                <a:solidFill>
                  <a:srgbClr val="000000"/>
                </a:solidFill>
                <a:latin typeface="Courier New" panose="02070309020205020404" pitchFamily="49" charset="0"/>
              </a:rPr>
              <a:t>=X(1)*basis_1+X(2)*basis_2+X(3)*basis_3+X(4)*basis_4+X(5)*basis_5+X(6)*basis_6+X(7)*basis_7+X(8)*basis_8</a:t>
            </a:r>
            <a:r>
              <a:rPr lang="en-US" altLang="zh-TW" sz="1000" dirty="0" smtClean="0">
                <a:solidFill>
                  <a:srgbClr val="000000"/>
                </a:solidFill>
                <a:latin typeface="Courier New" panose="02070309020205020404" pitchFamily="49" charset="0"/>
              </a:rPr>
              <a:t>;</a:t>
            </a:r>
          </a:p>
          <a:p>
            <a:endParaRPr lang="en-US" altLang="zh-TW" sz="1000" dirty="0">
              <a:solidFill>
                <a:srgbClr val="000000"/>
              </a:solidFill>
              <a:latin typeface="Courier New" panose="02070309020205020404" pitchFamily="49" charset="0"/>
            </a:endParaRPr>
          </a:p>
          <a:p>
            <a:r>
              <a:rPr lang="en-US" altLang="zh-TW" sz="1000" dirty="0">
                <a:solidFill>
                  <a:srgbClr val="000000"/>
                </a:solidFill>
                <a:latin typeface="Courier New" panose="02070309020205020404" pitchFamily="49" charset="0"/>
              </a:rPr>
              <a:t>figure; stem(</a:t>
            </a:r>
            <a:r>
              <a:rPr lang="en-US" altLang="zh-TW" sz="1000" dirty="0" err="1">
                <a:solidFill>
                  <a:srgbClr val="000000"/>
                </a:solidFill>
                <a:latin typeface="Courier New" panose="02070309020205020404" pitchFamily="49" charset="0"/>
              </a:rPr>
              <a:t>x_hat</a:t>
            </a:r>
            <a:r>
              <a:rPr lang="en-US" altLang="zh-TW" sz="1000" dirty="0">
                <a:solidFill>
                  <a:srgbClr val="000000"/>
                </a:solidFill>
                <a:latin typeface="Courier New" panose="02070309020205020404" pitchFamily="49" charset="0"/>
              </a:rPr>
              <a:t>)</a:t>
            </a:r>
          </a:p>
          <a:p>
            <a:r>
              <a:rPr lang="zh-TW" altLang="en-US" sz="1000" dirty="0">
                <a:solidFill>
                  <a:srgbClr val="000000"/>
                </a:solidFill>
                <a:latin typeface="Courier New" panose="02070309020205020404" pitchFamily="49" charset="0"/>
              </a:rPr>
              <a:t> </a:t>
            </a:r>
          </a:p>
          <a:p>
            <a:r>
              <a:rPr lang="en-US" altLang="zh-TW" sz="1000" dirty="0">
                <a:solidFill>
                  <a:srgbClr val="000000"/>
                </a:solidFill>
                <a:latin typeface="Courier New" panose="02070309020205020404" pitchFamily="49" charset="0"/>
              </a:rPr>
              <a:t>sum(abs(x-</a:t>
            </a:r>
            <a:r>
              <a:rPr lang="en-US" altLang="zh-TW" sz="1000" dirty="0" err="1">
                <a:solidFill>
                  <a:srgbClr val="000000"/>
                </a:solidFill>
                <a:latin typeface="Courier New" panose="02070309020205020404" pitchFamily="49" charset="0"/>
              </a:rPr>
              <a:t>x_hat</a:t>
            </a:r>
            <a:r>
              <a:rPr lang="en-US" altLang="zh-TW" sz="10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75833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CC00"/>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EO1</a:t>
            </a:r>
            <a:endParaRPr lang="zh-TW" altLang="en-US" smtClean="0"/>
          </a:p>
        </p:txBody>
      </p:sp>
      <p:sp>
        <p:nvSpPr>
          <p:cNvPr id="10243" name="Rectangle 3"/>
          <p:cNvSpPr>
            <a:spLocks noGrp="1" noChangeArrowheads="1"/>
          </p:cNvSpPr>
          <p:nvPr>
            <p:ph type="body" idx="1"/>
          </p:nvPr>
        </p:nvSpPr>
        <p:spPr/>
        <p:txBody>
          <a:bodyPr/>
          <a:lstStyle/>
          <a:p>
            <a:endParaRPr lang="zh-TW" altLang="en-US" smtClean="0"/>
          </a:p>
        </p:txBody>
      </p:sp>
    </p:spTree>
    <p:extLst>
      <p:ext uri="{BB962C8B-B14F-4D97-AF65-F5344CB8AC3E}">
        <p14:creationId xmlns:p14="http://schemas.microsoft.com/office/powerpoint/2010/main" val="2920635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4122FC"/>
                </a:solidFill>
              </a:rPr>
              <a:t>小波轉換及反轉換的矩陣形式</a:t>
            </a:r>
            <a:endParaRPr lang="zh-TW" altLang="en-US" dirty="0">
              <a:solidFill>
                <a:srgbClr val="4122FC"/>
              </a:solidFill>
            </a:endParaRPr>
          </a:p>
        </p:txBody>
      </p:sp>
      <p:sp>
        <p:nvSpPr>
          <p:cNvPr id="3" name="內容版面配置區 2"/>
          <p:cNvSpPr>
            <a:spLocks noGrp="1"/>
          </p:cNvSpPr>
          <p:nvPr>
            <p:ph idx="1"/>
          </p:nvPr>
        </p:nvSpPr>
        <p:spPr/>
        <p:txBody>
          <a:bodyPr/>
          <a:lstStyle/>
          <a:p>
            <a:r>
              <a:rPr lang="zh-TW" altLang="en-US" dirty="0">
                <a:solidFill>
                  <a:srgbClr val="FF0000"/>
                </a:solidFill>
              </a:rPr>
              <a:t>手寫</a:t>
            </a:r>
            <a:r>
              <a:rPr lang="en-US" altLang="zh-TW" dirty="0" smtClean="0">
                <a:solidFill>
                  <a:srgbClr val="FF0000"/>
                </a:solidFill>
              </a:rPr>
              <a:t>p3 p4</a:t>
            </a:r>
            <a:endParaRPr lang="en-US" altLang="zh-TW" dirty="0" smtClean="0"/>
          </a:p>
          <a:p>
            <a:r>
              <a:rPr lang="en-US" altLang="zh-TW" dirty="0" err="1" smtClean="0"/>
              <a:t>matlab</a:t>
            </a:r>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林鼎然  製作</a:t>
            </a:r>
            <a:endParaRPr lang="en-US" altLang="zh-TW"/>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8</a:t>
            </a:fld>
            <a:endParaRPr lang="en-US" altLang="zh-TW"/>
          </a:p>
        </p:txBody>
      </p:sp>
      <p:sp>
        <p:nvSpPr>
          <p:cNvPr id="6" name="矩形 5"/>
          <p:cNvSpPr/>
          <p:nvPr/>
        </p:nvSpPr>
        <p:spPr>
          <a:xfrm>
            <a:off x="2339752" y="2993191"/>
            <a:ext cx="6534472" cy="3139321"/>
          </a:xfrm>
          <a:prstGeom prst="rect">
            <a:avLst/>
          </a:prstGeom>
        </p:spPr>
        <p:txBody>
          <a:bodyPr wrap="square">
            <a:spAutoFit/>
          </a:bodyPr>
          <a:lstStyle/>
          <a:p>
            <a:r>
              <a:rPr lang="en-US" altLang="zh-TW" dirty="0">
                <a:solidFill>
                  <a:srgbClr val="000000"/>
                </a:solidFill>
                <a:latin typeface="Courier New" panose="02070309020205020404" pitchFamily="49" charset="0"/>
              </a:rPr>
              <a:t> W=[basis_1;</a:t>
            </a:r>
          </a:p>
          <a:p>
            <a:r>
              <a:rPr lang="en-US" altLang="zh-TW" dirty="0">
                <a:solidFill>
                  <a:srgbClr val="000000"/>
                </a:solidFill>
                <a:latin typeface="Courier New" panose="02070309020205020404" pitchFamily="49" charset="0"/>
              </a:rPr>
              <a:t>     basis_2;</a:t>
            </a:r>
          </a:p>
          <a:p>
            <a:r>
              <a:rPr lang="en-US" altLang="zh-TW" dirty="0">
                <a:solidFill>
                  <a:srgbClr val="000000"/>
                </a:solidFill>
                <a:latin typeface="Courier New" panose="02070309020205020404" pitchFamily="49" charset="0"/>
              </a:rPr>
              <a:t>     basis_3;</a:t>
            </a:r>
          </a:p>
          <a:p>
            <a:r>
              <a:rPr lang="en-US" altLang="zh-TW" dirty="0">
                <a:solidFill>
                  <a:srgbClr val="000000"/>
                </a:solidFill>
                <a:latin typeface="Courier New" panose="02070309020205020404" pitchFamily="49" charset="0"/>
              </a:rPr>
              <a:t>     basis_4;</a:t>
            </a:r>
          </a:p>
          <a:p>
            <a:r>
              <a:rPr lang="en-US" altLang="zh-TW" dirty="0">
                <a:solidFill>
                  <a:srgbClr val="000000"/>
                </a:solidFill>
                <a:latin typeface="Courier New" panose="02070309020205020404" pitchFamily="49" charset="0"/>
              </a:rPr>
              <a:t>     basis_5;</a:t>
            </a:r>
          </a:p>
          <a:p>
            <a:r>
              <a:rPr lang="en-US" altLang="zh-TW" dirty="0">
                <a:solidFill>
                  <a:srgbClr val="000000"/>
                </a:solidFill>
                <a:latin typeface="Courier New" panose="02070309020205020404" pitchFamily="49" charset="0"/>
              </a:rPr>
              <a:t>     basis_6;</a:t>
            </a:r>
          </a:p>
          <a:p>
            <a:r>
              <a:rPr lang="en-US" altLang="zh-TW" dirty="0">
                <a:solidFill>
                  <a:srgbClr val="000000"/>
                </a:solidFill>
                <a:latin typeface="Courier New" panose="02070309020205020404" pitchFamily="49" charset="0"/>
              </a:rPr>
              <a:t>     basis_7;</a:t>
            </a:r>
          </a:p>
          <a:p>
            <a:r>
              <a:rPr lang="en-US" altLang="zh-TW" dirty="0">
                <a:solidFill>
                  <a:srgbClr val="000000"/>
                </a:solidFill>
                <a:latin typeface="Courier New" panose="02070309020205020404" pitchFamily="49" charset="0"/>
              </a:rPr>
              <a:t>     basis_8]</a:t>
            </a:r>
          </a:p>
          <a:p>
            <a:r>
              <a:rPr lang="zh-TW" altLang="en-US" dirty="0">
                <a:solidFill>
                  <a:srgbClr val="000000"/>
                </a:solidFill>
                <a:latin typeface="Courier New" panose="02070309020205020404" pitchFamily="49" charset="0"/>
              </a:rPr>
              <a:t> </a:t>
            </a:r>
          </a:p>
          <a:p>
            <a:r>
              <a:rPr lang="en-US" altLang="zh-TW" dirty="0">
                <a:solidFill>
                  <a:srgbClr val="000000"/>
                </a:solidFill>
                <a:latin typeface="Courier New" panose="02070309020205020404" pitchFamily="49" charset="0"/>
              </a:rPr>
              <a:t> W*W'</a:t>
            </a:r>
          </a:p>
          <a:p>
            <a:endParaRPr lang="zh-TW" altLang="en-US" dirty="0"/>
          </a:p>
        </p:txBody>
      </p:sp>
    </p:spTree>
    <p:extLst>
      <p:ext uri="{BB962C8B-B14F-4D97-AF65-F5344CB8AC3E}">
        <p14:creationId xmlns:p14="http://schemas.microsoft.com/office/powerpoint/2010/main" val="396274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4674" y="304800"/>
            <a:ext cx="8965877" cy="1216025"/>
          </a:xfrm>
        </p:spPr>
        <p:txBody>
          <a:bodyPr/>
          <a:lstStyle/>
          <a:p>
            <a:r>
              <a:rPr lang="zh-TW" altLang="en-US" dirty="0" smtClean="0"/>
              <a:t>傅立葉</a:t>
            </a:r>
            <a:r>
              <a:rPr lang="zh-TW" altLang="en-US" dirty="0"/>
              <a:t>轉換 </a:t>
            </a:r>
            <a:r>
              <a:rPr lang="en-US" altLang="zh-TW" dirty="0"/>
              <a:t>(Fourier Transform) vs. </a:t>
            </a:r>
            <a:r>
              <a:rPr lang="zh-TW" altLang="en-US" dirty="0"/>
              <a:t>小波轉換 </a:t>
            </a:r>
            <a:r>
              <a:rPr lang="en-US" altLang="zh-TW" dirty="0"/>
              <a:t>(Wavelet Transform)</a:t>
            </a:r>
            <a:r>
              <a:rPr lang="zh-TW" altLang="en-US" dirty="0"/>
              <a:t> </a:t>
            </a:r>
          </a:p>
        </p:txBody>
      </p:sp>
      <p:sp>
        <p:nvSpPr>
          <p:cNvPr id="3" name="內容版面配置區 2"/>
          <p:cNvSpPr>
            <a:spLocks noGrp="1"/>
          </p:cNvSpPr>
          <p:nvPr>
            <p:ph idx="1"/>
          </p:nvPr>
        </p:nvSpPr>
        <p:spPr>
          <a:xfrm>
            <a:off x="566738" y="1752600"/>
            <a:ext cx="8001000" cy="4916760"/>
          </a:xfrm>
        </p:spPr>
        <p:txBody>
          <a:bodyPr>
            <a:normAutofit fontScale="70000" lnSpcReduction="20000"/>
          </a:bodyPr>
          <a:lstStyle/>
          <a:p>
            <a:r>
              <a:rPr lang="zh-TW" altLang="en-US" dirty="0" smtClean="0"/>
              <a:t>傅立葉</a:t>
            </a:r>
            <a:r>
              <a:rPr lang="zh-TW" altLang="en-US" dirty="0"/>
              <a:t>轉換的基底，是由一組不同頻率且正交的單頻弦波信號所構成，而任意的一個信號皆可由此組基底的線性組合所合成。 </a:t>
            </a:r>
            <a:br>
              <a:rPr lang="zh-TW" altLang="en-US" dirty="0"/>
            </a:br>
            <a:r>
              <a:rPr lang="zh-TW" altLang="en-US" dirty="0"/>
              <a:t>傅立葉轉換即是算出此信號所含有每一個基底的分量。 </a:t>
            </a:r>
            <a:br>
              <a:rPr lang="zh-TW" altLang="en-US" dirty="0"/>
            </a:br>
            <a:r>
              <a:rPr lang="zh-TW" altLang="en-US" dirty="0"/>
              <a:t>唯傅立葉轉換的基底是週期性的，時間展衍範圍無限大，所以傳立葉轉換的結果無法顯示每一個基底在此信號的時間位置資訊。 </a:t>
            </a:r>
            <a:endParaRPr lang="en-US" altLang="zh-TW" dirty="0" smtClean="0"/>
          </a:p>
          <a:p>
            <a:endParaRPr lang="en-US" altLang="zh-TW" dirty="0" smtClean="0"/>
          </a:p>
          <a:p>
            <a:r>
              <a:rPr lang="zh-TW" altLang="en-US" dirty="0" smtClean="0"/>
              <a:t>小</a:t>
            </a:r>
            <a:r>
              <a:rPr lang="zh-TW" altLang="en-US" dirty="0"/>
              <a:t>波轉換的基底，是由一組既代表頻率又代表位置的基底所構成，這些基底之間彼此互相存在著放大、縮小和平移的關係。 </a:t>
            </a:r>
            <a:br>
              <a:rPr lang="zh-TW" altLang="en-US" dirty="0"/>
            </a:br>
            <a:r>
              <a:rPr lang="zh-TW" altLang="en-US" dirty="0"/>
              <a:t>而任意的一個信號亦皆可由小波轉換的基底的線性組合所合成。 </a:t>
            </a:r>
            <a:br>
              <a:rPr lang="zh-TW" altLang="en-US" dirty="0"/>
            </a:br>
            <a:r>
              <a:rPr lang="zh-TW" altLang="en-US" dirty="0"/>
              <a:t>小波轉換即是算出此信號所含有每一個基底的分量。 </a:t>
            </a:r>
            <a:br>
              <a:rPr lang="zh-TW" altLang="en-US" dirty="0"/>
            </a:br>
            <a:r>
              <a:rPr lang="zh-TW" altLang="en-US" dirty="0"/>
              <a:t>小波轉換的基底在一維時，具有時間與頻率的資訊，在二維時，具有空間位置和頻率的資訊。 </a:t>
            </a:r>
            <a:br>
              <a:rPr lang="zh-TW" altLang="en-US" dirty="0"/>
            </a:br>
            <a:r>
              <a:rPr lang="zh-TW" altLang="en-US" dirty="0"/>
              <a:t/>
            </a:r>
            <a:br>
              <a:rPr lang="zh-TW" altLang="en-US" dirty="0"/>
            </a:br>
            <a:endParaRPr lang="zh-TW" altLang="en-US" dirty="0"/>
          </a:p>
        </p:txBody>
      </p:sp>
      <p:sp>
        <p:nvSpPr>
          <p:cNvPr id="4" name="頁尾版面配置區 3"/>
          <p:cNvSpPr>
            <a:spLocks noGrp="1"/>
          </p:cNvSpPr>
          <p:nvPr>
            <p:ph type="ftr" sz="quarter" idx="11"/>
          </p:nvPr>
        </p:nvSpPr>
        <p:spPr/>
        <p:txBody>
          <a:bodyPr/>
          <a:lstStyle/>
          <a:p>
            <a:pPr>
              <a:defRPr/>
            </a:pPr>
            <a:r>
              <a:rPr lang="en-US" altLang="zh-TW" dirty="0"/>
              <a:t>http://silverwind1982.pixnet.net/blog/post/125107214</a:t>
            </a:r>
            <a:r>
              <a:rPr lang="zh-TW" altLang="en-US" dirty="0" smtClean="0"/>
              <a:t>林鼎然  製作</a:t>
            </a:r>
            <a:endParaRPr lang="en-US" altLang="zh-TW" dirty="0"/>
          </a:p>
        </p:txBody>
      </p:sp>
      <p:sp>
        <p:nvSpPr>
          <p:cNvPr id="5" name="投影片編號版面配置區 4"/>
          <p:cNvSpPr>
            <a:spLocks noGrp="1"/>
          </p:cNvSpPr>
          <p:nvPr>
            <p:ph type="sldNum" sz="quarter" idx="12"/>
          </p:nvPr>
        </p:nvSpPr>
        <p:spPr/>
        <p:txBody>
          <a:bodyPr/>
          <a:lstStyle/>
          <a:p>
            <a:pPr>
              <a:defRPr/>
            </a:pPr>
            <a:fld id="{C6361A64-33AD-4D49-AC6C-E63C06A81E2E}" type="slidenum">
              <a:rPr lang="zh-TW" altLang="en-US" smtClean="0"/>
              <a:pPr>
                <a:defRPr/>
              </a:pPr>
              <a:t>9</a:t>
            </a:fld>
            <a:endParaRPr lang="en-US" altLang="zh-TW"/>
          </a:p>
        </p:txBody>
      </p:sp>
      <p:sp>
        <p:nvSpPr>
          <p:cNvPr id="6" name="矩形 5"/>
          <p:cNvSpPr/>
          <p:nvPr/>
        </p:nvSpPr>
        <p:spPr>
          <a:xfrm>
            <a:off x="5724128" y="1452047"/>
            <a:ext cx="2547492" cy="369332"/>
          </a:xfrm>
          <a:prstGeom prst="rect">
            <a:avLst/>
          </a:prstGeom>
        </p:spPr>
        <p:txBody>
          <a:bodyPr wrap="none">
            <a:spAutoFit/>
          </a:bodyPr>
          <a:lstStyle/>
          <a:p>
            <a:r>
              <a:rPr lang="en-US" altLang="zh-TW" dirty="0">
                <a:solidFill>
                  <a:srgbClr val="FF0000"/>
                </a:solidFill>
              </a:rPr>
              <a:t>@</a:t>
            </a:r>
            <a:r>
              <a:rPr lang="zh-TW" altLang="en-US" dirty="0">
                <a:solidFill>
                  <a:srgbClr val="FF0000"/>
                </a:solidFill>
              </a:rPr>
              <a:t>看基底</a:t>
            </a:r>
            <a:r>
              <a:rPr lang="en-US" altLang="zh-TW" dirty="0">
                <a:solidFill>
                  <a:srgbClr val="FF0000"/>
                </a:solidFill>
              </a:rPr>
              <a:t>subplot</a:t>
            </a:r>
            <a:r>
              <a:rPr lang="zh-TW" altLang="en-US" dirty="0">
                <a:solidFill>
                  <a:srgbClr val="FF0000"/>
                </a:solidFill>
              </a:rPr>
              <a:t>圖解釋</a:t>
            </a:r>
          </a:p>
        </p:txBody>
      </p:sp>
    </p:spTree>
    <p:extLst>
      <p:ext uri="{BB962C8B-B14F-4D97-AF65-F5344CB8AC3E}">
        <p14:creationId xmlns:p14="http://schemas.microsoft.com/office/powerpoint/2010/main" val="202014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TM04033925[[fn=小水滴]]</Template>
  <TotalTime>3026</TotalTime>
  <Words>971</Words>
  <Application>Microsoft Office PowerPoint</Application>
  <PresentationFormat>如螢幕大小 (4:3)</PresentationFormat>
  <Paragraphs>160</Paragraphs>
  <Slides>20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20</vt:i4>
      </vt:variant>
    </vt:vector>
  </HeadingPairs>
  <TitlesOfParts>
    <vt:vector size="28" baseType="lpstr">
      <vt:lpstr>calluna</vt:lpstr>
      <vt:lpstr>新細明體</vt:lpstr>
      <vt:lpstr>Arial</vt:lpstr>
      <vt:lpstr>Calibri</vt:lpstr>
      <vt:lpstr>Courier New</vt:lpstr>
      <vt:lpstr>Verdana</vt:lpstr>
      <vt:lpstr>Wingdings</vt:lpstr>
      <vt:lpstr>Profile</vt:lpstr>
      <vt:lpstr>Wavelet transformation 小波轉換 part 2</vt:lpstr>
      <vt:lpstr>小波轉換 (wavelet transform)</vt:lpstr>
      <vt:lpstr>matlab練習小波轉換</vt:lpstr>
      <vt:lpstr>Matlab (transform)</vt:lpstr>
      <vt:lpstr>小波反轉換  (wavelet inverse transform)</vt:lpstr>
      <vt:lpstr>Inverse transform</vt:lpstr>
      <vt:lpstr>EO1</vt:lpstr>
      <vt:lpstr>小波轉換及反轉換的矩陣形式</vt:lpstr>
      <vt:lpstr>傅立葉轉換 (Fourier Transform) vs. 小波轉換 (Wavelet Transform) </vt:lpstr>
      <vt:lpstr>傅立葉轉換 (Fourier Transform) vs. 小波轉換 (Wavelet Transform)</vt:lpstr>
      <vt:lpstr>小波轉換理論分析 </vt:lpstr>
      <vt:lpstr>可以發現 Haar 小波的特性</vt:lpstr>
      <vt:lpstr>Other Wavelet Basis Functions</vt:lpstr>
      <vt:lpstr>PowerPoint 簡報</vt:lpstr>
      <vt:lpstr>快速小波轉換  (多層次的 Haar 小波轉換 )</vt:lpstr>
      <vt:lpstr>快速小波轉換  (多層次的 Haar 小波轉換 )</vt:lpstr>
      <vt:lpstr>EO2</vt:lpstr>
      <vt:lpstr>快速小波轉換  (多層次的 Haar 小波轉換 )</vt:lpstr>
      <vt:lpstr>matlab</vt:lpstr>
      <vt:lpstr>EO3</vt:lpstr>
    </vt:vector>
  </TitlesOfParts>
  <Company>CYCU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tinglan</dc:creator>
  <cp:lastModifiedBy>tinglan</cp:lastModifiedBy>
  <cp:revision>1293</cp:revision>
  <dcterms:created xsi:type="dcterms:W3CDTF">2012-02-15T01:15:41Z</dcterms:created>
  <dcterms:modified xsi:type="dcterms:W3CDTF">2018-12-13T09:46:11Z</dcterms:modified>
</cp:coreProperties>
</file>