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14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2"/>
            <a:ext cx="1220725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7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2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6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3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2597155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91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5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83AC-891D-8147-800E-9455D2F3A257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4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itlali.sanchez@ccadet.unam.m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ctornajera83/SEMindicador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t>Clase 1. SEM y medición económico social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92500"/>
          </a:bodyPr>
          <a:lstStyle/>
          <a:p>
            <a:br/>
            <a:br/>
            <a:r>
              <a:t>Dr. Héctor Nájera y Dr. Curtis Huffman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7/8/2019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Las </a:t>
            </a:r>
            <a:r>
              <a:rPr dirty="0" err="1"/>
              <a:t>revistas</a:t>
            </a:r>
            <a:r>
              <a:rPr dirty="0"/>
              <a:t> </a:t>
            </a:r>
            <a:r>
              <a:rPr dirty="0" err="1"/>
              <a:t>científicas</a:t>
            </a:r>
            <a:r>
              <a:rPr dirty="0"/>
              <a:t> </a:t>
            </a:r>
            <a:r>
              <a:rPr dirty="0" err="1"/>
              <a:t>han</a:t>
            </a:r>
            <a:r>
              <a:rPr dirty="0"/>
              <a:t> </a:t>
            </a:r>
            <a:r>
              <a:rPr dirty="0" err="1"/>
              <a:t>adoptado</a:t>
            </a:r>
            <a:r>
              <a:rPr dirty="0"/>
              <a:t> </a:t>
            </a:r>
            <a:r>
              <a:rPr dirty="0" err="1"/>
              <a:t>alguna</a:t>
            </a:r>
            <a:r>
              <a:rPr dirty="0"/>
              <a:t> </a:t>
            </a:r>
            <a:r>
              <a:rPr dirty="0" err="1"/>
              <a:t>variante</a:t>
            </a:r>
            <a:r>
              <a:rPr dirty="0"/>
              <a:t> de SEM (</a:t>
            </a:r>
            <a:r>
              <a:rPr dirty="0" err="1"/>
              <a:t>medición</a:t>
            </a:r>
            <a:r>
              <a:rPr dirty="0"/>
              <a:t> o </a:t>
            </a:r>
            <a:r>
              <a:rPr dirty="0" err="1"/>
              <a:t>modelación</a:t>
            </a:r>
            <a:r>
              <a:rPr dirty="0"/>
              <a:t>).</a:t>
            </a:r>
          </a:p>
          <a:p>
            <a:pPr lvl="1"/>
            <a:r>
              <a:rPr dirty="0" err="1"/>
              <a:t>Algunas</a:t>
            </a:r>
            <a:r>
              <a:rPr dirty="0"/>
              <a:t> </a:t>
            </a:r>
            <a:r>
              <a:rPr dirty="0" err="1"/>
              <a:t>revistas</a:t>
            </a:r>
            <a:r>
              <a:rPr dirty="0"/>
              <a:t> no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publicar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no </a:t>
            </a:r>
            <a:r>
              <a:rPr dirty="0" err="1"/>
              <a:t>utilizar</a:t>
            </a:r>
            <a:r>
              <a:rPr dirty="0"/>
              <a:t> SE</a:t>
            </a:r>
            <a:r>
              <a:rPr lang="en-GB" dirty="0"/>
              <a:t>M</a:t>
            </a:r>
            <a:r>
              <a:rPr dirty="0"/>
              <a:t> para </a:t>
            </a:r>
            <a:r>
              <a:rPr dirty="0" err="1"/>
              <a:t>validar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medida</a:t>
            </a:r>
            <a:r>
              <a:rPr dirty="0"/>
              <a:t>.</a:t>
            </a:r>
          </a:p>
          <a:p>
            <a:pPr lvl="1"/>
            <a:r>
              <a:rPr dirty="0"/>
              <a:t>Los </a:t>
            </a:r>
            <a:r>
              <a:rPr dirty="0" err="1"/>
              <a:t>métodos</a:t>
            </a:r>
            <a:r>
              <a:rPr dirty="0"/>
              <a:t> de SEM son </a:t>
            </a:r>
            <a:r>
              <a:rPr dirty="0" err="1"/>
              <a:t>útiles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distintas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 y son tan </a:t>
            </a:r>
            <a:r>
              <a:rPr dirty="0" err="1"/>
              <a:t>novedosos</a:t>
            </a:r>
            <a:r>
              <a:rPr dirty="0"/>
              <a:t> que hay una </a:t>
            </a:r>
            <a:r>
              <a:rPr dirty="0" err="1"/>
              <a:t>demanda</a:t>
            </a:r>
            <a:r>
              <a:rPr dirty="0"/>
              <a:t> </a:t>
            </a:r>
            <a:r>
              <a:rPr dirty="0" err="1"/>
              <a:t>grande</a:t>
            </a:r>
            <a:r>
              <a:rPr dirty="0"/>
              <a:t> para la </a:t>
            </a:r>
            <a:r>
              <a:rPr dirty="0" err="1"/>
              <a:t>gente</a:t>
            </a:r>
            <a:r>
              <a:rPr dirty="0"/>
              <a:t> con </a:t>
            </a:r>
            <a:r>
              <a:rPr dirty="0" err="1"/>
              <a:t>capacidad</a:t>
            </a:r>
            <a:r>
              <a:rPr dirty="0"/>
              <a:t> de </a:t>
            </a:r>
            <a:r>
              <a:rPr dirty="0" err="1"/>
              <a:t>utilizarla</a:t>
            </a:r>
            <a:endParaRPr dirty="0"/>
          </a:p>
          <a:p>
            <a:pPr lvl="1"/>
            <a:r>
              <a:rPr dirty="0" err="1"/>
              <a:t>Citas</a:t>
            </a:r>
            <a:r>
              <a:rPr dirty="0"/>
              <a:t> Wooldridge (2015): 17,900</a:t>
            </a:r>
          </a:p>
          <a:p>
            <a:pPr lvl="1"/>
            <a:r>
              <a:rPr dirty="0" err="1"/>
              <a:t>Citas</a:t>
            </a:r>
            <a:r>
              <a:rPr dirty="0"/>
              <a:t> Byrne (2013) MPLUS y SEM: 23,900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Esencial</a:t>
            </a:r>
            <a:endParaRPr dirty="0"/>
          </a:p>
          <a:p>
            <a:pPr marL="0" indent="0">
              <a:buNone/>
            </a:pPr>
            <a:r>
              <a:rPr dirty="0"/>
              <a:t>Hanson (2018) - </a:t>
            </a:r>
            <a:r>
              <a:rPr dirty="0" err="1"/>
              <a:t>Capítulo</a:t>
            </a:r>
            <a:r>
              <a:rPr dirty="0"/>
              <a:t> 1</a:t>
            </a:r>
          </a:p>
          <a:p>
            <a:pPr marL="0" indent="0">
              <a:buNone/>
            </a:pPr>
            <a:r>
              <a:rPr dirty="0"/>
              <a:t>Stevens and others (1946)</a:t>
            </a:r>
          </a:p>
          <a:p>
            <a:pPr lvl="1"/>
            <a:r>
              <a:rPr dirty="0" err="1"/>
              <a:t>Sugeridas</a:t>
            </a:r>
            <a:endParaRPr dirty="0"/>
          </a:p>
          <a:p>
            <a:pPr marL="0" indent="0">
              <a:buNone/>
            </a:pPr>
            <a:r>
              <a:rPr dirty="0"/>
              <a:t>Hanson (1958) - </a:t>
            </a:r>
            <a:r>
              <a:rPr dirty="0" err="1"/>
              <a:t>Capítulo</a:t>
            </a:r>
            <a:r>
              <a:rPr dirty="0"/>
              <a:t> 1 (</a:t>
            </a:r>
            <a:r>
              <a:rPr dirty="0" err="1"/>
              <a:t>Observación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 err="1"/>
              <a:t>Duhem</a:t>
            </a:r>
            <a:r>
              <a:rPr dirty="0"/>
              <a:t> (2003) - Segunda </a:t>
            </a:r>
            <a:r>
              <a:rPr dirty="0" err="1"/>
              <a:t>parte</a:t>
            </a:r>
            <a:r>
              <a:rPr dirty="0"/>
              <a:t>: </a:t>
            </a:r>
            <a:r>
              <a:rPr dirty="0" err="1"/>
              <a:t>Capítulo</a:t>
            </a:r>
            <a:r>
              <a:rPr dirty="0"/>
              <a:t> 4 (El </a:t>
            </a:r>
            <a:r>
              <a:rPr dirty="0" err="1"/>
              <a:t>experimento</a:t>
            </a:r>
            <a:r>
              <a:rPr dirty="0"/>
              <a:t> de </a:t>
            </a:r>
            <a:r>
              <a:rPr dirty="0" err="1"/>
              <a:t>física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1368240"/>
            <a:ext cx="4145186" cy="52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53" y="1600200"/>
            <a:ext cx="7876494" cy="4525963"/>
          </a:xfrm>
        </p:spPr>
      </p:pic>
    </p:spTree>
    <p:extLst>
      <p:ext uri="{BB962C8B-B14F-4D97-AF65-F5344CB8AC3E}">
        <p14:creationId xmlns:p14="http://schemas.microsoft.com/office/powerpoint/2010/main" val="163715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8" y="1346745"/>
            <a:ext cx="10058400" cy="55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Dr. Curtis </a:t>
            </a:r>
            <a:r>
              <a:rPr lang="es-MX" dirty="0" err="1"/>
              <a:t>Huffman</a:t>
            </a:r>
            <a:r>
              <a:rPr lang="es-MX" dirty="0"/>
              <a:t> Espinosa</a:t>
            </a:r>
            <a:br>
              <a:rPr lang="es-MX" sz="2400" dirty="0"/>
            </a:br>
            <a:r>
              <a:rPr lang="es-MX" sz="2400" dirty="0"/>
              <a:t>Investigador (SNI-C)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Programa Universitario de Estudios del Desarrollo (PUED) </a:t>
            </a:r>
          </a:p>
          <a:p>
            <a:pPr marL="0" indent="0">
              <a:buNone/>
            </a:pPr>
            <a:r>
              <a:rPr lang="es-MX" sz="2400" dirty="0"/>
              <a:t>Universidad Nacional Autónoma de México (UNAM)</a:t>
            </a:r>
          </a:p>
          <a:p>
            <a:pPr marL="0" indent="0">
              <a:buNone/>
            </a:pPr>
            <a:r>
              <a:rPr lang="es-MX" sz="2400" dirty="0"/>
              <a:t>Antigua Unidad de Posgrado (costado sur de la Torre II de Humanidades), planta baja. </a:t>
            </a:r>
          </a:p>
          <a:p>
            <a:pPr marL="0" indent="0">
              <a:buNone/>
            </a:pPr>
            <a:r>
              <a:rPr lang="es-MX" sz="2400" dirty="0"/>
              <a:t>Campus Central, Ciudad Universitaria, Ciudad de México, México. </a:t>
            </a:r>
          </a:p>
          <a:p>
            <a:pPr marL="0" indent="0">
              <a:buNone/>
            </a:pPr>
            <a:r>
              <a:rPr lang="es-MX" sz="2400" dirty="0"/>
              <a:t>Tel. (+52) 55 5623 0222 Ext. 82616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Tel. (+52) 55 5622 0889</a:t>
            </a:r>
          </a:p>
          <a:p>
            <a:pPr marL="0" indent="0">
              <a:buNone/>
            </a:pPr>
            <a:r>
              <a:rPr lang="es-MX" sz="2400" dirty="0"/>
              <a:t>Email: </a:t>
            </a:r>
            <a:r>
              <a:rPr lang="es-MX" sz="2400" dirty="0">
                <a:hlinkClick r:id="rId2"/>
              </a:rPr>
              <a:t>chuffman@colmex.mx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0521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Dr. Héctor Nájera</a:t>
            </a:r>
            <a:br>
              <a:rPr lang="es-MX" sz="2400" dirty="0"/>
            </a:br>
            <a:r>
              <a:rPr lang="es-MX" sz="2400" dirty="0"/>
              <a:t>Investigador Asociado C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Programa Universitario de Estudios del Desarrollo (PUED) </a:t>
            </a:r>
          </a:p>
          <a:p>
            <a:pPr marL="0" indent="0">
              <a:buNone/>
            </a:pPr>
            <a:r>
              <a:rPr lang="es-MX" sz="2400" dirty="0"/>
              <a:t>Universidad Nacional Autónoma de México (UNAM)</a:t>
            </a:r>
          </a:p>
          <a:p>
            <a:pPr marL="0" indent="0">
              <a:buNone/>
            </a:pPr>
            <a:r>
              <a:rPr lang="es-MX" sz="2400" dirty="0"/>
              <a:t>Antigua Unidad de Posgrado (costado sur de la Torre II de Humanidades), planta baja. </a:t>
            </a:r>
          </a:p>
          <a:p>
            <a:pPr marL="0" indent="0">
              <a:buNone/>
            </a:pPr>
            <a:r>
              <a:rPr lang="es-MX" sz="2400" dirty="0"/>
              <a:t>Campus Central, Ciudad Universitaria, Ciudad de México, México. </a:t>
            </a:r>
          </a:p>
          <a:p>
            <a:pPr marL="0" indent="0">
              <a:buNone/>
            </a:pPr>
            <a:r>
              <a:rPr lang="es-MX" sz="2400" dirty="0"/>
              <a:t>Email: hecatalan@hotmail.com 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9720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t>Cudeck, Robert, and Robert C. MacCallum. 2012. </a:t>
            </a:r>
            <a:r>
              <a:rPr i="1"/>
              <a:t>Factor Analysis at 100: Historical Developments and Future Directions</a:t>
            </a:r>
            <a:r>
              <a:t>. Routledge.</a:t>
            </a:r>
          </a:p>
          <a:p>
            <a:pPr marL="0" indent="0">
              <a:buNone/>
            </a:pPr>
            <a:r>
              <a:t>Duhem, Pierre. 2003. </a:t>
            </a:r>
            <a:r>
              <a:rPr i="1"/>
              <a:t>La Teoría Física Su Objeto Y Estructura</a:t>
            </a:r>
            <a:r>
              <a:t>. Edited by Pierre Duhem. Heder.</a:t>
            </a:r>
          </a:p>
          <a:p>
            <a:pPr marL="0" indent="0">
              <a:buNone/>
            </a:pPr>
            <a:r>
              <a:t>Hanson, Norwood Russell. 1958. </a:t>
            </a:r>
            <a:r>
              <a:rPr i="1"/>
              <a:t>Patterns of Discovery: An Inquiry into the Conceptual Foundations of Science</a:t>
            </a:r>
            <a:r>
              <a:t>. Vol. 251. CUP Archive.</a:t>
            </a:r>
          </a:p>
          <a:p>
            <a:pPr marL="0" indent="0">
              <a:buNone/>
            </a:pPr>
            <a:r>
              <a:t>———. 2018. </a:t>
            </a:r>
            <a:r>
              <a:rPr i="1"/>
              <a:t>Perception and Discovery: An Introduction to Scientific Inquiry</a:t>
            </a:r>
            <a:r>
              <a:t>. Vol. 389. Springer.</a:t>
            </a:r>
          </a:p>
          <a:p>
            <a:pPr marL="0" indent="0">
              <a:buNone/>
            </a:pPr>
            <a:r>
              <a:t>Spearman, C. 1904. “The Proof and Measurement of Association Between Two Things.” </a:t>
            </a:r>
            <a:r>
              <a:rPr i="1"/>
              <a:t>Américan Journal of Psychology</a:t>
            </a:r>
            <a:r>
              <a:t> 15 (1): 72–101.</a:t>
            </a:r>
          </a:p>
          <a:p>
            <a:pPr marL="0" indent="0">
              <a:buNone/>
            </a:pPr>
            <a:r>
              <a:t>Stevens, Stanley Smith, and others. 1946. “On the Theory of Scales of Measurement.”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Presentación del curso: Ecuaciones Estructurales (SEM) y medición económico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dirty="0"/>
              <a:t>La medición es el corazón de la ciencia y, sin embargo, se </a:t>
            </a:r>
            <a:r>
              <a:rPr lang="es-MX" sz="3200"/>
              <a:t>hace descuidadamente</a:t>
            </a:r>
            <a:endParaRPr lang="es-MX" sz="3200" dirty="0"/>
          </a:p>
          <a:p>
            <a:pPr marL="0" indent="0" algn="ctr">
              <a:buNone/>
            </a:pPr>
            <a:endParaRPr lang="es-MX" sz="3200" dirty="0"/>
          </a:p>
          <a:p>
            <a:pPr marL="0" indent="0" algn="ctr">
              <a:buNone/>
            </a:pPr>
            <a:r>
              <a:rPr lang="es-MX" sz="3200" dirty="0"/>
              <a:t>El objetivo del curso es desarrollar las capacidades críticas y analíticas de los estudiantes para la producción y escrutinio de índices sociales como </a:t>
            </a:r>
            <a:r>
              <a:rPr lang="es-MX" sz="3200" b="1" dirty="0"/>
              <a:t>pobreza, marginación, clase social, precariedad laboral, seguridad alimentaria, derechos sociales</a:t>
            </a:r>
            <a:r>
              <a:rPr lang="es-MX" sz="3200" dirty="0"/>
              <a:t>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69948"/>
            <a:ext cx="8128000" cy="782098"/>
          </a:xfrm>
        </p:spPr>
        <p:txBody>
          <a:bodyPr>
            <a:normAutofit fontScale="90000"/>
          </a:bodyPr>
          <a:lstStyle/>
          <a:p>
            <a:r>
              <a:rPr dirty="0"/>
              <a:t>Al final del </a:t>
            </a:r>
            <a:r>
              <a:rPr dirty="0" err="1"/>
              <a:t>curso</a:t>
            </a:r>
            <a:r>
              <a:rPr dirty="0"/>
              <a:t> la </a:t>
            </a:r>
            <a:r>
              <a:rPr dirty="0" err="1"/>
              <a:t>expectativa</a:t>
            </a:r>
            <a:r>
              <a:rPr dirty="0"/>
              <a:t> es que los </a:t>
            </a:r>
            <a:r>
              <a:rPr dirty="0" err="1"/>
              <a:t>alumnos</a:t>
            </a:r>
            <a:r>
              <a:rPr dirty="0"/>
              <a:t> </a:t>
            </a:r>
            <a:r>
              <a:rPr dirty="0" err="1"/>
              <a:t>sean</a:t>
            </a:r>
            <a:r>
              <a:rPr dirty="0"/>
              <a:t> </a:t>
            </a:r>
            <a:r>
              <a:rPr dirty="0" err="1"/>
              <a:t>capaces</a:t>
            </a:r>
            <a:r>
              <a:rPr dirty="0"/>
              <a:t> 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MX" dirty="0"/>
              <a:t>Encender por qué es importante trabajar con medidas falsables en ciencias sociales</a:t>
            </a:r>
          </a:p>
          <a:p>
            <a:pPr lvl="1"/>
            <a:r>
              <a:rPr lang="es-MX" dirty="0"/>
              <a:t>Identificar la diferencia entre un método de agregación y una metodología de escrutinio empírico</a:t>
            </a:r>
          </a:p>
          <a:p>
            <a:pPr lvl="1"/>
            <a:r>
              <a:rPr lang="es-MX" dirty="0"/>
              <a:t>Apreciar la relevancia de la teoría de la medida para examinar índices sociales</a:t>
            </a:r>
          </a:p>
          <a:p>
            <a:pPr lvl="1"/>
            <a:r>
              <a:rPr lang="es-MX" dirty="0"/>
              <a:t>Comprender los vínculos entre la teoría de la medida, variables latentes y ecuaciones estructurales</a:t>
            </a:r>
          </a:p>
          <a:p>
            <a:pPr lvl="1"/>
            <a:r>
              <a:rPr lang="es-MX" dirty="0"/>
              <a:t>Entender por qué los principios de confiabilidad y validez son una necesidad necesaria para una calidad mínima de medición</a:t>
            </a:r>
          </a:p>
          <a:p>
            <a:pPr lvl="1"/>
            <a:r>
              <a:rPr lang="es-MX" dirty="0"/>
              <a:t>Implementar análisis de ecuaciones estructurales de confiabilidad y validez usando </a:t>
            </a:r>
            <a:r>
              <a:rPr lang="es-MX" b="1" dirty="0"/>
              <a:t>R-software</a:t>
            </a:r>
            <a:r>
              <a:rPr lang="es-MX" dirty="0"/>
              <a:t> y </a:t>
            </a:r>
            <a:r>
              <a:rPr lang="es-MX" b="1" dirty="0" err="1"/>
              <a:t>Mplus</a:t>
            </a:r>
            <a:endParaRPr lang="es-MX" b="1" dirty="0"/>
          </a:p>
          <a:p>
            <a:pPr lvl="1"/>
            <a:r>
              <a:rPr lang="es-MX" dirty="0"/>
              <a:t>Interpretar los resultados de los análisis de una forma crítica</a:t>
            </a:r>
          </a:p>
          <a:p>
            <a:pPr lvl="1"/>
            <a:r>
              <a:rPr lang="es-MX" dirty="0"/>
              <a:t>Identificar los usos apropiados e inapropiados de ecuaciones estructurales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las sesiones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MX" sz="2400" dirty="0"/>
              <a:t>Las sesiones combinan discusión, teoría y aplicación con el programa R.</a:t>
            </a:r>
          </a:p>
          <a:p>
            <a:pPr lvl="1"/>
            <a:r>
              <a:rPr lang="es-MX" sz="2400" dirty="0"/>
              <a:t>Antes de cada clase, los alumnos deberán leer una selección de artículos para su discusión en grupo.</a:t>
            </a:r>
          </a:p>
          <a:p>
            <a:pPr lvl="1"/>
            <a:r>
              <a:rPr lang="es-MX" sz="2400" dirty="0"/>
              <a:t>Los docentes impartirán cada sesión (prepararán un archivo.ppt que subirán a </a:t>
            </a:r>
            <a:r>
              <a:rPr lang="es-MX" sz="2400" dirty="0" err="1"/>
              <a:t>Github</a:t>
            </a:r>
            <a:r>
              <a:rPr lang="es-MX" sz="2400" dirty="0"/>
              <a:t> después de cada clase) y se dedicará siempre un espacio para discusión, ejercicios en grupo y/o implementación de análisis usando el programa 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Materiales: Github y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Los </a:t>
            </a:r>
            <a:r>
              <a:rPr dirty="0" err="1"/>
              <a:t>docentes</a:t>
            </a:r>
            <a:r>
              <a:rPr dirty="0"/>
              <a:t> </a:t>
            </a:r>
            <a:r>
              <a:rPr dirty="0" err="1"/>
              <a:t>utilizarán</a:t>
            </a:r>
            <a:r>
              <a:rPr dirty="0"/>
              <a:t>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plataforma</a:t>
            </a:r>
            <a:r>
              <a:rPr dirty="0"/>
              <a:t> para </a:t>
            </a:r>
            <a:r>
              <a:rPr dirty="0" err="1"/>
              <a:t>compartir</a:t>
            </a:r>
            <a:r>
              <a:rPr dirty="0"/>
              <a:t> los </a:t>
            </a:r>
            <a:r>
              <a:rPr dirty="0" err="1"/>
              <a:t>materiales</a:t>
            </a:r>
            <a:r>
              <a:rPr dirty="0"/>
              <a:t> del </a:t>
            </a:r>
            <a:r>
              <a:rPr dirty="0" err="1"/>
              <a:t>curso</a:t>
            </a:r>
            <a:r>
              <a:rPr dirty="0"/>
              <a:t> (</a:t>
            </a:r>
            <a:r>
              <a:rPr dirty="0" err="1"/>
              <a:t>bibliografía</a:t>
            </a:r>
            <a:r>
              <a:rPr dirty="0"/>
              <a:t>, </a:t>
            </a:r>
            <a:r>
              <a:rPr dirty="0" err="1"/>
              <a:t>presentaciones</a:t>
            </a:r>
            <a:r>
              <a:rPr dirty="0"/>
              <a:t>, </a:t>
            </a:r>
            <a:r>
              <a:rPr dirty="0" err="1"/>
              <a:t>ejercicios</a:t>
            </a:r>
            <a:r>
              <a:rPr dirty="0"/>
              <a:t>). La </a:t>
            </a:r>
            <a:r>
              <a:rPr dirty="0" err="1"/>
              <a:t>dirección</a:t>
            </a:r>
            <a:r>
              <a:rPr dirty="0"/>
              <a:t> </a:t>
            </a:r>
            <a:r>
              <a:rPr dirty="0" err="1"/>
              <a:t>relevante</a:t>
            </a:r>
            <a:r>
              <a:rPr dirty="0"/>
              <a:t> es:</a:t>
            </a:r>
          </a:p>
          <a:p>
            <a:pPr marL="0" indent="0">
              <a:buNone/>
            </a:pPr>
            <a:r>
              <a:rPr dirty="0">
                <a:hlinkClick r:id="rId2"/>
              </a:rPr>
              <a:t>https://github.com/hectornajera83/SEMindicadores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/>
              <a:t>Las </a:t>
            </a:r>
            <a:r>
              <a:rPr lang="en-GB" dirty="0" err="1"/>
              <a:t>lecturas</a:t>
            </a:r>
            <a:r>
              <a:rPr lang="en-GB" dirty="0"/>
              <a:t> se </a:t>
            </a:r>
            <a:r>
              <a:rPr lang="en-GB" dirty="0" err="1"/>
              <a:t>pondrán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OneDrive: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https://1drv.ms/u/s!AlMj8cdErzRZaUGsfummX-8yX00?e=LRSCHl</a:t>
            </a:r>
            <a:endParaRPr dirty="0">
              <a:hlinkClick r:id="rId2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b="1" dirty="0"/>
              <a:t>Lugar y hora</a:t>
            </a:r>
          </a:p>
          <a:p>
            <a:pPr marL="0" indent="0">
              <a:buNone/>
            </a:pPr>
            <a:r>
              <a:rPr dirty="0" err="1"/>
              <a:t>Miércoles</a:t>
            </a:r>
            <a:r>
              <a:rPr dirty="0"/>
              <a:t>. Salón 209. 4 a 7 pm.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Se </a:t>
            </a:r>
            <a:r>
              <a:rPr dirty="0" err="1"/>
              <a:t>utilizarán</a:t>
            </a:r>
            <a:r>
              <a:rPr dirty="0"/>
              <a:t> </a:t>
            </a:r>
            <a:r>
              <a:rPr dirty="0" err="1"/>
              <a:t>tres</a:t>
            </a:r>
            <a:r>
              <a:rPr dirty="0"/>
              <a:t> </a:t>
            </a:r>
            <a:r>
              <a:rPr dirty="0" err="1"/>
              <a:t>ejercicios</a:t>
            </a:r>
            <a:r>
              <a:rPr dirty="0"/>
              <a:t> para </a:t>
            </a:r>
            <a:r>
              <a:rPr dirty="0" err="1"/>
              <a:t>valorar</a:t>
            </a:r>
            <a:r>
              <a:rPr dirty="0"/>
              <a:t> los </a:t>
            </a:r>
            <a:r>
              <a:rPr dirty="0" err="1"/>
              <a:t>contenidos</a:t>
            </a:r>
            <a:r>
              <a:rPr dirty="0"/>
              <a:t> que los </a:t>
            </a:r>
            <a:r>
              <a:rPr dirty="0" err="1"/>
              <a:t>alumnos</a:t>
            </a:r>
            <a:r>
              <a:rPr dirty="0"/>
              <a:t> </a:t>
            </a:r>
            <a:r>
              <a:rPr dirty="0" err="1"/>
              <a:t>manejan</a:t>
            </a:r>
            <a:r>
              <a:rPr dirty="0"/>
              <a:t> con </a:t>
            </a:r>
            <a:r>
              <a:rPr dirty="0" err="1"/>
              <a:t>confianza</a:t>
            </a:r>
            <a:r>
              <a:rPr dirty="0"/>
              <a:t> y </a:t>
            </a:r>
            <a:r>
              <a:rPr dirty="0" err="1"/>
              <a:t>aquellos</a:t>
            </a:r>
            <a:r>
              <a:rPr dirty="0"/>
              <a:t> que </a:t>
            </a:r>
            <a:r>
              <a:rPr dirty="0" err="1"/>
              <a:t>necesitan</a:t>
            </a:r>
            <a:r>
              <a:rPr dirty="0"/>
              <a:t> </a:t>
            </a:r>
            <a:r>
              <a:rPr dirty="0" err="1"/>
              <a:t>reforzarse</a:t>
            </a:r>
            <a:r>
              <a:rPr dirty="0"/>
              <a:t>.</a:t>
            </a:r>
          </a:p>
          <a:p>
            <a:pPr lvl="1"/>
            <a:r>
              <a:rPr dirty="0"/>
              <a:t>Dos </a:t>
            </a:r>
            <a:r>
              <a:rPr dirty="0" err="1"/>
              <a:t>ejercicios</a:t>
            </a:r>
            <a:r>
              <a:rPr dirty="0"/>
              <a:t> que </a:t>
            </a:r>
            <a:r>
              <a:rPr dirty="0" err="1"/>
              <a:t>combinan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crítico</a:t>
            </a:r>
            <a:r>
              <a:rPr dirty="0"/>
              <a:t> y </a:t>
            </a:r>
            <a:r>
              <a:rPr dirty="0" err="1"/>
              <a:t>aplicaciones</a:t>
            </a:r>
            <a:r>
              <a:rPr dirty="0"/>
              <a:t>.</a:t>
            </a:r>
          </a:p>
          <a:p>
            <a:pPr lvl="1"/>
            <a:r>
              <a:rPr dirty="0"/>
              <a:t>Un </a:t>
            </a:r>
            <a:r>
              <a:rPr dirty="0" err="1"/>
              <a:t>ejercicio</a:t>
            </a:r>
            <a:r>
              <a:rPr dirty="0"/>
              <a:t> final que </a:t>
            </a:r>
            <a:r>
              <a:rPr dirty="0" err="1"/>
              <a:t>consiste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producir</a:t>
            </a:r>
            <a:r>
              <a:rPr dirty="0"/>
              <a:t> una </a:t>
            </a:r>
            <a:r>
              <a:rPr dirty="0" err="1"/>
              <a:t>medida</a:t>
            </a:r>
            <a:r>
              <a:rPr dirty="0"/>
              <a:t> </a:t>
            </a:r>
            <a:r>
              <a:rPr dirty="0" err="1"/>
              <a:t>válida</a:t>
            </a:r>
            <a:r>
              <a:rPr dirty="0"/>
              <a:t> y </a:t>
            </a:r>
            <a:r>
              <a:rPr dirty="0" err="1"/>
              <a:t>confiable</a:t>
            </a:r>
            <a:r>
              <a:rPr dirty="0"/>
              <a:t>.</a:t>
            </a:r>
            <a:endParaRPr lang="en-GB" dirty="0"/>
          </a:p>
          <a:p>
            <a:pPr lvl="1"/>
            <a:endParaRPr lang="en-GB" dirty="0"/>
          </a:p>
          <a:p>
            <a:pPr marL="457188" lvl="1" indent="0">
              <a:buNone/>
            </a:pPr>
            <a:endParaRPr dirty="0"/>
          </a:p>
          <a:p>
            <a:pPr lvl="1"/>
            <a:r>
              <a:rPr dirty="0"/>
              <a:t>Nuestra </a:t>
            </a:r>
            <a:r>
              <a:rPr dirty="0" err="1"/>
              <a:t>prioridad</a:t>
            </a:r>
            <a:r>
              <a:rPr dirty="0"/>
              <a:t> es que </a:t>
            </a:r>
            <a:r>
              <a:rPr dirty="0" err="1"/>
              <a:t>aprendan</a:t>
            </a:r>
            <a:r>
              <a:rPr dirty="0"/>
              <a:t> y les sea </a:t>
            </a:r>
            <a:r>
              <a:rPr dirty="0" err="1"/>
              <a:t>útil</a:t>
            </a:r>
            <a:r>
              <a:rPr dirty="0"/>
              <a:t> el </a:t>
            </a:r>
            <a:r>
              <a:rPr dirty="0" err="1"/>
              <a:t>curso</a:t>
            </a:r>
            <a:r>
              <a:rPr dirty="0"/>
              <a:t>.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aprendizaje</a:t>
            </a:r>
            <a:r>
              <a:rPr dirty="0"/>
              <a:t> </a:t>
            </a:r>
            <a:r>
              <a:rPr dirty="0" err="1"/>
              <a:t>tendrá</a:t>
            </a:r>
            <a:r>
              <a:rPr dirty="0"/>
              <a:t> una </a:t>
            </a:r>
            <a:r>
              <a:rPr dirty="0" err="1"/>
              <a:t>expresión</a:t>
            </a:r>
            <a:r>
              <a:rPr dirty="0"/>
              <a:t> </a:t>
            </a:r>
            <a:r>
              <a:rPr dirty="0" err="1"/>
              <a:t>númerica</a:t>
            </a:r>
            <a:r>
              <a:rPr dirty="0"/>
              <a:t> no tanto </a:t>
            </a:r>
            <a:r>
              <a:rPr dirty="0" err="1"/>
              <a:t>basada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sino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el </a:t>
            </a:r>
            <a:r>
              <a:rPr dirty="0" err="1"/>
              <a:t>proceso</a:t>
            </a:r>
            <a:r>
              <a:rPr dirty="0"/>
              <a:t>.</a:t>
            </a:r>
          </a:p>
          <a:p>
            <a:pPr lvl="1"/>
            <a:r>
              <a:rPr dirty="0"/>
              <a:t>Los </a:t>
            </a:r>
            <a:r>
              <a:rPr dirty="0" err="1"/>
              <a:t>ejercicios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indicarán</a:t>
            </a:r>
            <a:r>
              <a:rPr dirty="0"/>
              <a:t> la </a:t>
            </a:r>
            <a:r>
              <a:rPr dirty="0" err="1"/>
              <a:t>evolución</a:t>
            </a:r>
            <a:r>
              <a:rPr dirty="0"/>
              <a:t> del </a:t>
            </a:r>
            <a:r>
              <a:rPr dirty="0" err="1"/>
              <a:t>grupo</a:t>
            </a:r>
            <a:r>
              <a:rPr dirty="0"/>
              <a:t> e individual.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Segunda</a:t>
            </a:r>
            <a:r>
              <a:rPr dirty="0"/>
              <a:t> </a:t>
            </a:r>
            <a:r>
              <a:rPr dirty="0" err="1"/>
              <a:t>parte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Las </a:t>
            </a:r>
            <a:r>
              <a:rPr dirty="0" err="1"/>
              <a:t>preguntas</a:t>
            </a:r>
            <a:r>
              <a:rPr dirty="0"/>
              <a:t> son las </a:t>
            </a:r>
            <a:r>
              <a:rPr dirty="0" err="1"/>
              <a:t>siguientes</a:t>
            </a:r>
            <a:r>
              <a:rPr dirty="0"/>
              <a:t>: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¿Por </a:t>
            </a:r>
            <a:r>
              <a:rPr b="1" dirty="0" err="1"/>
              <a:t>qué</a:t>
            </a:r>
            <a:r>
              <a:rPr b="1" dirty="0"/>
              <a:t> el </a:t>
            </a:r>
            <a:r>
              <a:rPr b="1" dirty="0" err="1"/>
              <a:t>curso</a:t>
            </a:r>
            <a:r>
              <a:rPr b="1" dirty="0"/>
              <a:t> se llama </a:t>
            </a:r>
            <a:r>
              <a:rPr b="1" dirty="0" err="1"/>
              <a:t>así</a:t>
            </a:r>
            <a:r>
              <a:rPr b="1" dirty="0"/>
              <a:t>?</a:t>
            </a:r>
            <a:endParaRPr lang="en-GB"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r>
              <a:rPr b="1" dirty="0"/>
              <a:t>¿Por </a:t>
            </a:r>
            <a:r>
              <a:rPr b="1" dirty="0" err="1"/>
              <a:t>qué</a:t>
            </a:r>
            <a:r>
              <a:rPr b="1" dirty="0"/>
              <a:t> el </a:t>
            </a:r>
            <a:r>
              <a:rPr b="1" dirty="0" err="1"/>
              <a:t>curso</a:t>
            </a:r>
            <a:r>
              <a:rPr b="1" dirty="0"/>
              <a:t> es </a:t>
            </a:r>
            <a:r>
              <a:rPr b="1" dirty="0" err="1"/>
              <a:t>importante</a:t>
            </a:r>
            <a:r>
              <a:rPr b="1" dirty="0"/>
              <a:t> y </a:t>
            </a:r>
            <a:r>
              <a:rPr b="1" dirty="0" err="1"/>
              <a:t>útil</a:t>
            </a:r>
            <a:r>
              <a:rPr b="1" dirty="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SEM es la </a:t>
            </a:r>
            <a:r>
              <a:rPr dirty="0" err="1"/>
              <a:t>culminación</a:t>
            </a:r>
            <a:r>
              <a:rPr dirty="0"/>
              <a:t> de </a:t>
            </a:r>
            <a:r>
              <a:rPr dirty="0" err="1"/>
              <a:t>más</a:t>
            </a:r>
            <a:r>
              <a:rPr dirty="0"/>
              <a:t> de 100 </a:t>
            </a:r>
            <a:r>
              <a:rPr dirty="0" err="1"/>
              <a:t>años</a:t>
            </a:r>
            <a:r>
              <a:rPr dirty="0"/>
              <a:t> de </a:t>
            </a:r>
            <a:r>
              <a:rPr dirty="0" err="1"/>
              <a:t>evolución</a:t>
            </a:r>
            <a:r>
              <a:rPr dirty="0"/>
              <a:t> de </a:t>
            </a:r>
            <a:r>
              <a:rPr dirty="0" err="1"/>
              <a:t>teoría</a:t>
            </a:r>
            <a:r>
              <a:rPr dirty="0"/>
              <a:t> </a:t>
            </a:r>
            <a:r>
              <a:rPr dirty="0" err="1"/>
              <a:t>estadística</a:t>
            </a:r>
            <a:endParaRPr dirty="0"/>
          </a:p>
          <a:p>
            <a:pPr lvl="1"/>
            <a:r>
              <a:rPr dirty="0" err="1"/>
              <a:t>Empezó</a:t>
            </a:r>
            <a:r>
              <a:rPr dirty="0"/>
              <a:t> con Spearman (1904), </a:t>
            </a:r>
            <a:r>
              <a:rPr dirty="0" err="1"/>
              <a:t>pasando</a:t>
            </a:r>
            <a:r>
              <a:rPr dirty="0"/>
              <a:t> por Thurstone, </a:t>
            </a:r>
            <a:r>
              <a:rPr dirty="0" err="1"/>
              <a:t>Throndike</a:t>
            </a:r>
            <a:r>
              <a:rPr dirty="0"/>
              <a:t>, Hagen, </a:t>
            </a:r>
            <a:r>
              <a:rPr dirty="0" err="1"/>
              <a:t>Joreskog</a:t>
            </a:r>
            <a:r>
              <a:rPr dirty="0"/>
              <a:t> y </a:t>
            </a:r>
            <a:r>
              <a:rPr dirty="0" err="1"/>
              <a:t>culminando</a:t>
            </a:r>
            <a:r>
              <a:rPr dirty="0"/>
              <a:t> con el </a:t>
            </a:r>
            <a:r>
              <a:rPr dirty="0" err="1"/>
              <a:t>trabajo</a:t>
            </a:r>
            <a:r>
              <a:rPr dirty="0"/>
              <a:t> de </a:t>
            </a:r>
            <a:r>
              <a:rPr dirty="0" err="1"/>
              <a:t>Muthen</a:t>
            </a:r>
            <a:r>
              <a:rPr dirty="0"/>
              <a:t>.</a:t>
            </a:r>
          </a:p>
          <a:p>
            <a:pPr lvl="1"/>
            <a:r>
              <a:rPr dirty="0"/>
              <a:t>Durante </a:t>
            </a:r>
            <a:r>
              <a:rPr dirty="0" err="1"/>
              <a:t>años</a:t>
            </a:r>
            <a:r>
              <a:rPr dirty="0"/>
              <a:t>, el </a:t>
            </a:r>
            <a:r>
              <a:rPr dirty="0" err="1"/>
              <a:t>analisis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, el </a:t>
            </a:r>
            <a:r>
              <a:rPr dirty="0" err="1"/>
              <a:t>análisis</a:t>
            </a:r>
            <a:r>
              <a:rPr dirty="0"/>
              <a:t> factorial, el </a:t>
            </a:r>
            <a:r>
              <a:rPr dirty="0" err="1"/>
              <a:t>marco</a:t>
            </a:r>
            <a:r>
              <a:rPr dirty="0"/>
              <a:t> de </a:t>
            </a:r>
            <a:r>
              <a:rPr dirty="0" err="1"/>
              <a:t>medición</a:t>
            </a:r>
            <a:r>
              <a:rPr dirty="0"/>
              <a:t> </a:t>
            </a:r>
            <a:r>
              <a:rPr dirty="0" err="1"/>
              <a:t>clásico</a:t>
            </a:r>
            <a:r>
              <a:rPr dirty="0"/>
              <a:t> y el de variables </a:t>
            </a:r>
            <a:r>
              <a:rPr dirty="0" err="1"/>
              <a:t>latentes</a:t>
            </a:r>
            <a:r>
              <a:rPr dirty="0"/>
              <a:t> </a:t>
            </a:r>
            <a:r>
              <a:rPr dirty="0" err="1"/>
              <a:t>permanecieron</a:t>
            </a:r>
            <a:r>
              <a:rPr dirty="0"/>
              <a:t> </a:t>
            </a:r>
            <a:r>
              <a:rPr dirty="0" err="1"/>
              <a:t>vagamente</a:t>
            </a:r>
            <a:r>
              <a:rPr dirty="0"/>
              <a:t> </a:t>
            </a:r>
            <a:r>
              <a:rPr dirty="0" err="1"/>
              <a:t>conectados</a:t>
            </a:r>
            <a:r>
              <a:rPr dirty="0"/>
              <a:t>.</a:t>
            </a:r>
          </a:p>
          <a:p>
            <a:pPr lvl="1"/>
            <a:r>
              <a:rPr dirty="0"/>
              <a:t>Como </a:t>
            </a:r>
            <a:r>
              <a:rPr dirty="0" err="1"/>
              <a:t>todas</a:t>
            </a:r>
            <a:r>
              <a:rPr dirty="0"/>
              <a:t> las </a:t>
            </a:r>
            <a:r>
              <a:rPr dirty="0" err="1"/>
              <a:t>grandes</a:t>
            </a:r>
            <a:r>
              <a:rPr dirty="0"/>
              <a:t> ideas hay </a:t>
            </a:r>
            <a:r>
              <a:rPr dirty="0" err="1"/>
              <a:t>grupos</a:t>
            </a:r>
            <a:r>
              <a:rPr dirty="0"/>
              <a:t> de </a:t>
            </a:r>
            <a:r>
              <a:rPr dirty="0" err="1"/>
              <a:t>gente</a:t>
            </a:r>
            <a:r>
              <a:rPr dirty="0"/>
              <a:t> </a:t>
            </a:r>
            <a:r>
              <a:rPr dirty="0" err="1"/>
              <a:t>apuntanto</a:t>
            </a:r>
            <a:r>
              <a:rPr dirty="0"/>
              <a:t> al </a:t>
            </a:r>
            <a:r>
              <a:rPr dirty="0" err="1"/>
              <a:t>mismo</a:t>
            </a:r>
            <a:r>
              <a:rPr dirty="0"/>
              <a:t> l</a:t>
            </a:r>
            <a:r>
              <a:rPr lang="en-GB" dirty="0" err="1"/>
              <a:t>ugar</a:t>
            </a:r>
            <a:r>
              <a:rPr dirty="0"/>
              <a:t>.</a:t>
            </a:r>
          </a:p>
          <a:p>
            <a:pPr lvl="1"/>
            <a:r>
              <a:rPr dirty="0" err="1"/>
              <a:t>Cudeck</a:t>
            </a:r>
            <a:r>
              <a:rPr dirty="0"/>
              <a:t> and MacCallum (2012) </a:t>
            </a:r>
            <a:r>
              <a:rPr dirty="0" err="1"/>
              <a:t>tiene</a:t>
            </a:r>
            <a:r>
              <a:rPr dirty="0"/>
              <a:t> una gran </a:t>
            </a:r>
            <a:r>
              <a:rPr dirty="0" err="1"/>
              <a:t>definicion</a:t>
            </a:r>
            <a:r>
              <a:rPr dirty="0"/>
              <a:t>: </a:t>
            </a:r>
            <a:r>
              <a:rPr i="1" dirty="0"/>
              <a:t>“</a:t>
            </a:r>
            <a:r>
              <a:rPr i="1" dirty="0" err="1"/>
              <a:t>Desde</a:t>
            </a:r>
            <a:r>
              <a:rPr i="1" dirty="0"/>
              <a:t> una </a:t>
            </a:r>
            <a:r>
              <a:rPr i="1" dirty="0" err="1"/>
              <a:t>perspectiva</a:t>
            </a:r>
            <a:r>
              <a:rPr i="1" dirty="0"/>
              <a:t> </a:t>
            </a:r>
            <a:r>
              <a:rPr i="1" dirty="0" err="1"/>
              <a:t>moderna</a:t>
            </a:r>
            <a:r>
              <a:rPr i="1" dirty="0"/>
              <a:t> </a:t>
            </a:r>
            <a:r>
              <a:rPr i="1" dirty="0" err="1"/>
              <a:t>tiene</a:t>
            </a:r>
            <a:r>
              <a:rPr i="1" dirty="0"/>
              <a:t> </a:t>
            </a:r>
            <a:r>
              <a:rPr i="1" dirty="0" err="1"/>
              <a:t>todos</a:t>
            </a:r>
            <a:r>
              <a:rPr i="1" dirty="0"/>
              <a:t> los </a:t>
            </a:r>
            <a:r>
              <a:rPr i="1" dirty="0" err="1"/>
              <a:t>elementos</a:t>
            </a:r>
            <a:r>
              <a:rPr i="1" dirty="0"/>
              <a:t> de </a:t>
            </a:r>
            <a:r>
              <a:rPr i="1" dirty="0" err="1"/>
              <a:t>ciencia</a:t>
            </a:r>
            <a:r>
              <a:rPr i="1" dirty="0"/>
              <a:t> de </a:t>
            </a:r>
            <a:r>
              <a:rPr i="1" dirty="0" err="1"/>
              <a:t>excelencia</a:t>
            </a:r>
            <a:r>
              <a:rPr i="1" dirty="0"/>
              <a:t>: una </a:t>
            </a:r>
            <a:r>
              <a:rPr i="1" dirty="0" err="1"/>
              <a:t>teoría</a:t>
            </a:r>
            <a:r>
              <a:rPr i="1" dirty="0"/>
              <a:t> </a:t>
            </a:r>
            <a:r>
              <a:rPr i="1" dirty="0" err="1"/>
              <a:t>sustantiva</a:t>
            </a:r>
            <a:r>
              <a:rPr i="1" dirty="0"/>
              <a:t>, y un </a:t>
            </a:r>
            <a:r>
              <a:rPr i="1" dirty="0" err="1"/>
              <a:t>modelo</a:t>
            </a:r>
            <a:r>
              <a:rPr i="1" dirty="0"/>
              <a:t> formal que se </a:t>
            </a:r>
            <a:r>
              <a:rPr i="1" dirty="0" err="1"/>
              <a:t>basa</a:t>
            </a:r>
            <a:r>
              <a:rPr i="1" dirty="0"/>
              <a:t> </a:t>
            </a:r>
            <a:r>
              <a:rPr i="1" dirty="0" err="1"/>
              <a:t>en</a:t>
            </a:r>
            <a:r>
              <a:rPr i="1" dirty="0"/>
              <a:t> </a:t>
            </a:r>
            <a:r>
              <a:rPr i="1" dirty="0" err="1"/>
              <a:t>teoría</a:t>
            </a:r>
            <a:r>
              <a:rPr i="1" dirty="0"/>
              <a:t> que </a:t>
            </a:r>
            <a:r>
              <a:rPr i="1" dirty="0" err="1"/>
              <a:t>considera</a:t>
            </a:r>
            <a:r>
              <a:rPr i="1" dirty="0"/>
              <a:t> la </a:t>
            </a:r>
            <a:r>
              <a:rPr i="1" dirty="0" err="1"/>
              <a:t>dimensión</a:t>
            </a:r>
            <a:r>
              <a:rPr i="1" dirty="0"/>
              <a:t> </a:t>
            </a:r>
            <a:r>
              <a:rPr i="1" dirty="0" err="1"/>
              <a:t>empírica</a:t>
            </a:r>
            <a:r>
              <a:rPr i="1" dirty="0"/>
              <a:t>”</a:t>
            </a:r>
            <a:r>
              <a:rPr dirty="0"/>
              <a:t> (p.3)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SEM es un </a:t>
            </a:r>
            <a:r>
              <a:rPr dirty="0" err="1"/>
              <a:t>marco</a:t>
            </a:r>
            <a:r>
              <a:rPr dirty="0"/>
              <a:t> de </a:t>
            </a:r>
            <a:r>
              <a:rPr dirty="0" err="1"/>
              <a:t>unificado</a:t>
            </a:r>
            <a:r>
              <a:rPr dirty="0"/>
              <a:t> de </a:t>
            </a:r>
            <a:r>
              <a:rPr dirty="0" err="1"/>
              <a:t>medición</a:t>
            </a:r>
            <a:r>
              <a:rPr dirty="0"/>
              <a:t> y </a:t>
            </a:r>
            <a:r>
              <a:rPr dirty="0" err="1"/>
              <a:t>modelación</a:t>
            </a:r>
            <a:r>
              <a:rPr dirty="0"/>
              <a:t>. Es </a:t>
            </a:r>
            <a:r>
              <a:rPr dirty="0" err="1"/>
              <a:t>decir</a:t>
            </a:r>
            <a:r>
              <a:rPr dirty="0"/>
              <a:t>, </a:t>
            </a:r>
            <a:r>
              <a:rPr dirty="0" err="1"/>
              <a:t>incorpora</a:t>
            </a:r>
            <a:r>
              <a:rPr dirty="0"/>
              <a:t> el error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medición</a:t>
            </a:r>
            <a:r>
              <a:rPr dirty="0"/>
              <a:t> de la variable </a:t>
            </a:r>
            <a:r>
              <a:rPr dirty="0" err="1"/>
              <a:t>dependiente</a:t>
            </a:r>
            <a:r>
              <a:rPr dirty="0"/>
              <a:t> (por </a:t>
            </a:r>
            <a:r>
              <a:rPr dirty="0" err="1"/>
              <a:t>ejemplo</a:t>
            </a:r>
            <a:r>
              <a:rPr dirty="0"/>
              <a:t>) </a:t>
            </a:r>
            <a:r>
              <a:rPr dirty="0" err="1"/>
              <a:t>así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modelación</a:t>
            </a:r>
            <a:r>
              <a:rPr dirty="0"/>
              <a:t>. Por </a:t>
            </a:r>
            <a:r>
              <a:rPr dirty="0" err="1"/>
              <a:t>ejemplo</a:t>
            </a:r>
            <a:r>
              <a:rPr dirty="0"/>
              <a:t>,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queremos</a:t>
            </a:r>
            <a:r>
              <a:rPr dirty="0"/>
              <a:t> </a:t>
            </a:r>
            <a:r>
              <a:rPr dirty="0" err="1"/>
              <a:t>modelar</a:t>
            </a:r>
            <a:r>
              <a:rPr dirty="0"/>
              <a:t> los </a:t>
            </a:r>
            <a:r>
              <a:rPr dirty="0" err="1"/>
              <a:t>predictores</a:t>
            </a:r>
            <a:r>
              <a:rPr dirty="0"/>
              <a:t> de </a:t>
            </a:r>
            <a:r>
              <a:rPr dirty="0" err="1"/>
              <a:t>pobreza</a:t>
            </a:r>
            <a:endParaRPr dirty="0"/>
          </a:p>
          <a:p>
            <a:pPr lvl="1"/>
            <a:r>
              <a:rPr dirty="0"/>
              <a:t>Es </a:t>
            </a:r>
            <a:r>
              <a:rPr dirty="0" err="1"/>
              <a:t>posible</a:t>
            </a:r>
            <a:r>
              <a:rPr dirty="0"/>
              <a:t> saber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pobreza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bien </a:t>
            </a:r>
            <a:r>
              <a:rPr dirty="0" err="1"/>
              <a:t>medida</a:t>
            </a:r>
            <a:r>
              <a:rPr dirty="0"/>
              <a:t> o no (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mucho</a:t>
            </a:r>
            <a:r>
              <a:rPr dirty="0"/>
              <a:t> error)</a:t>
            </a:r>
          </a:p>
          <a:p>
            <a:pPr lvl="1"/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econometría</a:t>
            </a:r>
            <a:r>
              <a:rPr dirty="0"/>
              <a:t> </a:t>
            </a:r>
            <a:r>
              <a:rPr dirty="0" err="1"/>
              <a:t>muchas</a:t>
            </a:r>
            <a:r>
              <a:rPr dirty="0"/>
              <a:t> </a:t>
            </a:r>
            <a:r>
              <a:rPr dirty="0" err="1"/>
              <a:t>veces</a:t>
            </a:r>
            <a:r>
              <a:rPr dirty="0"/>
              <a:t> se </a:t>
            </a:r>
            <a:r>
              <a:rPr dirty="0" err="1"/>
              <a:t>parte</a:t>
            </a:r>
            <a:r>
              <a:rPr dirty="0"/>
              <a:t> del </a:t>
            </a:r>
            <a:r>
              <a:rPr dirty="0" err="1"/>
              <a:t>supuesto</a:t>
            </a:r>
            <a:r>
              <a:rPr dirty="0"/>
              <a:t> de que las variables </a:t>
            </a:r>
            <a:r>
              <a:rPr dirty="0" err="1"/>
              <a:t>están</a:t>
            </a:r>
            <a:r>
              <a:rPr dirty="0"/>
              <a:t> bien </a:t>
            </a:r>
            <a:r>
              <a:rPr dirty="0" err="1"/>
              <a:t>medidas</a:t>
            </a:r>
            <a:endParaRPr dirty="0"/>
          </a:p>
          <a:p>
            <a:pPr lvl="1"/>
            <a:r>
              <a:rPr dirty="0"/>
              <a:t>Tambien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tener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estructuras</a:t>
            </a:r>
            <a:r>
              <a:rPr dirty="0"/>
              <a:t> para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predicción</a:t>
            </a:r>
            <a:r>
              <a:rPr dirty="0"/>
              <a:t> (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jerárquicos</a:t>
            </a:r>
            <a:r>
              <a:rPr dirty="0"/>
              <a:t>, con </a:t>
            </a:r>
            <a:r>
              <a:rPr dirty="0" err="1"/>
              <a:t>efectos</a:t>
            </a:r>
            <a:r>
              <a:rPr dirty="0"/>
              <a:t> </a:t>
            </a:r>
            <a:r>
              <a:rPr dirty="0" err="1"/>
              <a:t>indirectos</a:t>
            </a:r>
            <a:r>
              <a:rPr dirty="0"/>
              <a:t>, </a:t>
            </a:r>
            <a:r>
              <a:rPr dirty="0" err="1"/>
              <a:t>directos</a:t>
            </a:r>
            <a:r>
              <a:rPr dirty="0"/>
              <a:t>, etc.)</a:t>
            </a:r>
          </a:p>
          <a:p>
            <a:pPr lvl="1"/>
            <a:r>
              <a:rPr dirty="0"/>
              <a:t>SEM es ideal para </a:t>
            </a:r>
            <a:r>
              <a:rPr dirty="0" err="1"/>
              <a:t>ciencias</a:t>
            </a:r>
            <a:r>
              <a:rPr dirty="0"/>
              <a:t> </a:t>
            </a:r>
            <a:r>
              <a:rPr dirty="0" err="1"/>
              <a:t>sociales</a:t>
            </a:r>
            <a:r>
              <a:rPr dirty="0"/>
              <a:t> </a:t>
            </a:r>
            <a:r>
              <a:rPr dirty="0" err="1"/>
              <a:t>porque</a:t>
            </a:r>
            <a:r>
              <a:rPr dirty="0"/>
              <a:t> </a:t>
            </a:r>
            <a:r>
              <a:rPr dirty="0" err="1"/>
              <a:t>generalmente</a:t>
            </a:r>
            <a:r>
              <a:rPr dirty="0"/>
              <a:t> </a:t>
            </a:r>
            <a:r>
              <a:rPr dirty="0" err="1"/>
              <a:t>trabajamos</a:t>
            </a:r>
            <a:r>
              <a:rPr dirty="0"/>
              <a:t> con </a:t>
            </a:r>
            <a:r>
              <a:rPr dirty="0" err="1"/>
              <a:t>conceptos</a:t>
            </a:r>
            <a:r>
              <a:rPr dirty="0"/>
              <a:t>/</a:t>
            </a:r>
            <a:r>
              <a:rPr dirty="0" err="1"/>
              <a:t>abstracciones</a:t>
            </a:r>
            <a:r>
              <a:rPr dirty="0"/>
              <a:t>. Es </a:t>
            </a:r>
            <a:r>
              <a:rPr dirty="0" err="1"/>
              <a:t>decir</a:t>
            </a:r>
            <a:r>
              <a:rPr dirty="0"/>
              <a:t>, con </a:t>
            </a:r>
            <a:r>
              <a:rPr dirty="0" err="1"/>
              <a:t>fenómenos</a:t>
            </a:r>
            <a:r>
              <a:rPr dirty="0"/>
              <a:t> que no son </a:t>
            </a:r>
            <a:r>
              <a:rPr dirty="0" err="1"/>
              <a:t>directamente</a:t>
            </a:r>
            <a:r>
              <a:rPr dirty="0"/>
              <a:t> observables.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DAFF0ADD-4D83-4FFD-8BC0-5A8C07C2B4E9}" vid="{BC99898B-6D03-40C4-A2EE-8A04A8ADA6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987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Tema de Office</vt:lpstr>
      <vt:lpstr>Clase 1. SEM y medición económico social</vt:lpstr>
      <vt:lpstr>Presentación del curso: Ecuaciones Estructurales (SEM) y medición económico social</vt:lpstr>
      <vt:lpstr>Al final del curso la expectativa es que los alumnos sean capaces de:</vt:lpstr>
      <vt:lpstr>Características de las sesiones</vt:lpstr>
      <vt:lpstr>Materiales: Github y drive</vt:lpstr>
      <vt:lpstr>Evaluación</vt:lpstr>
      <vt:lpstr>Segunda parte</vt:lpstr>
      <vt:lpstr>Ecuaciones estructurales (SEM)</vt:lpstr>
      <vt:lpstr>Ecuaciones estructurales (SEM)</vt:lpstr>
      <vt:lpstr>Ecuaciones estructurales (SEM)</vt:lpstr>
      <vt:lpstr>Próxima clase</vt:lpstr>
      <vt:lpstr>Próxima clase</vt:lpstr>
      <vt:lpstr>Próxima clase</vt:lpstr>
      <vt:lpstr>Próxima clase</vt:lpstr>
      <vt:lpstr>CONTACTO</vt:lpstr>
      <vt:lpstr>CONTACTO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Curtis Huffman</dc:creator>
  <cp:lastModifiedBy>Hector Najera Catalan</cp:lastModifiedBy>
  <cp:revision>4</cp:revision>
  <dcterms:created xsi:type="dcterms:W3CDTF">2018-06-05T23:08:33Z</dcterms:created>
  <dcterms:modified xsi:type="dcterms:W3CDTF">2019-08-07T01:46:20Z</dcterms:modified>
</cp:coreProperties>
</file>