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8" r:id="rId5"/>
    <p:sldId id="271" r:id="rId6"/>
    <p:sldId id="267" r:id="rId7"/>
    <p:sldId id="264" r:id="rId8"/>
    <p:sldId id="259" r:id="rId9"/>
    <p:sldId id="260" r:id="rId10"/>
    <p:sldId id="265" r:id="rId11"/>
    <p:sldId id="266" r:id="rId12"/>
  </p:sldIdLst>
  <p:sldSz cx="9144000" cy="6858000" type="screen4x3"/>
  <p:notesSz cx="6669088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>
      <p:cViewPr varScale="1">
        <p:scale>
          <a:sx n="91" d="100"/>
          <a:sy n="91" d="100"/>
        </p:scale>
        <p:origin x="-151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244" y="-108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4659" tIns="47329" rIns="94659" bIns="47329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332"/>
          </a:xfrm>
          <a:prstGeom prst="rect">
            <a:avLst/>
          </a:prstGeom>
        </p:spPr>
        <p:txBody>
          <a:bodyPr vert="horz" lIns="94659" tIns="47329" rIns="94659" bIns="47329" rtlCol="0"/>
          <a:lstStyle>
            <a:lvl1pPr algn="r">
              <a:defRPr sz="1200"/>
            </a:lvl1pPr>
          </a:lstStyle>
          <a:p>
            <a:fld id="{E18548B0-D246-4C0E-918C-16E63CB68483}" type="datetimeFigureOut">
              <a:rPr lang="es-ES" smtClean="0"/>
              <a:pPr/>
              <a:t>02/03/2012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4659" tIns="47329" rIns="94659" bIns="47329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4659" tIns="47329" rIns="94659" bIns="47329" rtlCol="0" anchor="b"/>
          <a:lstStyle>
            <a:lvl1pPr algn="r">
              <a:defRPr sz="1200"/>
            </a:lvl1pPr>
          </a:lstStyle>
          <a:p>
            <a:fld id="{1F156169-23FF-47A0-BF9A-62A20E6748EF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4659" tIns="47329" rIns="94659" bIns="47329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6332"/>
          </a:xfrm>
          <a:prstGeom prst="rect">
            <a:avLst/>
          </a:prstGeom>
        </p:spPr>
        <p:txBody>
          <a:bodyPr vert="horz" lIns="94659" tIns="47329" rIns="94659" bIns="47329" rtlCol="0"/>
          <a:lstStyle>
            <a:lvl1pPr algn="r">
              <a:defRPr sz="1200"/>
            </a:lvl1pPr>
          </a:lstStyle>
          <a:p>
            <a:fld id="{981396CF-EA9D-4FF3-8E29-CD0E20DF01B8}" type="datetimeFigureOut">
              <a:rPr lang="es-ES" smtClean="0"/>
              <a:pPr/>
              <a:t>02/03/2012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59" tIns="47329" rIns="94659" bIns="47329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4659" tIns="47329" rIns="94659" bIns="4732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4659" tIns="47329" rIns="94659" bIns="47329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4659" tIns="47329" rIns="94659" bIns="47329" rtlCol="0" anchor="b"/>
          <a:lstStyle>
            <a:lvl1pPr algn="r">
              <a:defRPr sz="1200"/>
            </a:lvl1pPr>
          </a:lstStyle>
          <a:p>
            <a:fld id="{3E08F6EE-F310-481E-A361-748FCA4019F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539553" y="2060848"/>
            <a:ext cx="8064896" cy="64807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s-ES" sz="2800" i="1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>
          <a:xfrm>
            <a:off x="539553" y="2852936"/>
            <a:ext cx="8064896" cy="648072"/>
          </a:xfr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s-ES" sz="2400" b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6" name="2 Marcador de texto"/>
          <p:cNvSpPr>
            <a:spLocks noGrp="1"/>
          </p:cNvSpPr>
          <p:nvPr>
            <p:ph type="body" idx="11"/>
          </p:nvPr>
        </p:nvSpPr>
        <p:spPr>
          <a:xfrm>
            <a:off x="539553" y="3645025"/>
            <a:ext cx="8064896" cy="576064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Tx/>
              <a:buNone/>
              <a:defRPr lang="es-ES" sz="2400" i="0" u="none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29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lvl2pPr>
            <a:lvl3pPr marL="12001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Calibri" pitchFamily="34" charset="0"/>
              <a:buChar char="−"/>
              <a:defRPr/>
            </a:lvl3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 flipV="1">
            <a:off x="508000" y="764706"/>
            <a:ext cx="8168456" cy="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80312" y="274640"/>
            <a:ext cx="1306488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31640" y="260650"/>
            <a:ext cx="6019800" cy="5851525"/>
          </a:xfrm>
        </p:spPr>
        <p:txBody>
          <a:bodyPr vert="eaVert"/>
          <a:lstStyle>
            <a:lvl2pPr marL="7429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lvl2pPr>
            <a:lvl3pPr marL="12001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Calibri" pitchFamily="34" charset="0"/>
              <a:buChar char="−"/>
              <a:defRPr/>
            </a:lvl3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70"/>
            <a:ext cx="8437562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5200650"/>
            <a:ext cx="22955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Font typeface="Webdings" pitchFamily="18" charset="2"/>
              <a:buChar char="&lt;"/>
              <a:defRPr lang="es-ES" sz="2800" u="none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lang="es-ES" sz="2400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 lang="es-ES" sz="24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2001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Calibri" pitchFamily="34" charset="0"/>
              <a:buChar char="−"/>
              <a:defRPr lang="es-ES" sz="24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>
              <a:buFont typeface="Arial" pitchFamily="34" charset="0"/>
              <a:buChar char="▪"/>
              <a:defRPr sz="20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 flipV="1">
            <a:off x="508000" y="764706"/>
            <a:ext cx="8168456" cy="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196754"/>
            <a:ext cx="7772400" cy="1362075"/>
          </a:xfrm>
        </p:spPr>
        <p:txBody>
          <a:bodyPr anchor="t"/>
          <a:lstStyle>
            <a:lvl1pPr algn="l">
              <a:buNone/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3568" y="278093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3008" y="980730"/>
            <a:ext cx="4038600" cy="4525963"/>
          </a:xfrm>
        </p:spPr>
        <p:txBody>
          <a:bodyPr/>
          <a:lstStyle>
            <a:lvl1pPr>
              <a:defRPr sz="2800"/>
            </a:lvl1pPr>
            <a:lvl2pPr marL="7429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 sz="2400"/>
            </a:lvl2pPr>
            <a:lvl3pPr marL="12001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Calibri" pitchFamily="34" charset="0"/>
              <a:buChar char="−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980730"/>
            <a:ext cx="4038600" cy="4525963"/>
          </a:xfrm>
        </p:spPr>
        <p:txBody>
          <a:bodyPr/>
          <a:lstStyle>
            <a:lvl1pPr>
              <a:defRPr sz="2800"/>
            </a:lvl1pPr>
            <a:lvl2pPr marL="7429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 sz="2400"/>
            </a:lvl2pPr>
            <a:lvl3pPr marL="12001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Calibri" pitchFamily="34" charset="0"/>
              <a:buChar char="−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 flipV="1">
            <a:off x="508000" y="764706"/>
            <a:ext cx="8168456" cy="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6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1620490"/>
            <a:ext cx="4040188" cy="3951288"/>
          </a:xfrm>
        </p:spPr>
        <p:txBody>
          <a:bodyPr/>
          <a:lstStyle>
            <a:lvl1pPr>
              <a:defRPr sz="2400"/>
            </a:lvl1pPr>
            <a:lvl2pPr marL="7429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 sz="2000"/>
            </a:lvl2pPr>
            <a:lvl3pPr marL="12001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Calibri" pitchFamily="34" charset="0"/>
              <a:buChar char="−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55370" y="980728"/>
            <a:ext cx="4041775" cy="639762"/>
          </a:xfrm>
        </p:spPr>
        <p:txBody>
          <a:bodyPr anchor="ctr">
            <a:noAutofit/>
          </a:bodyPr>
          <a:lstStyle>
            <a:lvl1pPr marL="0" indent="0">
              <a:buNone/>
              <a:defRPr lang="es-ES" sz="24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5370" y="1620490"/>
            <a:ext cx="4041775" cy="3951288"/>
          </a:xfrm>
        </p:spPr>
        <p:txBody>
          <a:bodyPr/>
          <a:lstStyle>
            <a:lvl1pPr>
              <a:defRPr sz="2400"/>
            </a:lvl1pPr>
            <a:lvl2pPr marL="7429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 sz="2000"/>
            </a:lvl2pPr>
            <a:lvl3pPr marL="12001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Calibri" pitchFamily="34" charset="0"/>
              <a:buChar char="−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Line 3"/>
          <p:cNvSpPr>
            <a:spLocks noChangeShapeType="1"/>
          </p:cNvSpPr>
          <p:nvPr userDrawn="1"/>
        </p:nvSpPr>
        <p:spPr bwMode="auto">
          <a:xfrm flipV="1">
            <a:off x="508000" y="764706"/>
            <a:ext cx="8168456" cy="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8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 flipV="1">
            <a:off x="508000" y="764706"/>
            <a:ext cx="8168456" cy="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 sz="2800"/>
            </a:lvl2pPr>
            <a:lvl3pPr marL="1200150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Calibri" pitchFamily="34" charset="0"/>
              <a:buChar char="−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número de diapositiva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98073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marL="742950" lvl="1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s-ES" dirty="0" smtClean="0"/>
              <a:t>Segundo nivel</a:t>
            </a:r>
          </a:p>
          <a:p>
            <a:pPr marL="1200150" lvl="2" indent="-28575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Calibri" pitchFamily="34" charset="0"/>
              <a:buChar char="−"/>
            </a:pPr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3 Marcador de número de diapositiva"/>
          <p:cNvSpPr>
            <a:spLocks noGrp="1"/>
          </p:cNvSpPr>
          <p:nvPr userDrawn="1">
            <p:ph type="sldNum" sz="quarter" idx="4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‹Nº›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1" r:id="rId3"/>
    <p:sldLayoutId id="2147483649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55" r:id="rId13"/>
  </p:sldLayoutIdLst>
  <p:hf hdr="0" ftr="0" dt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Clr>
          <a:srgbClr val="FF6600"/>
        </a:buClr>
        <a:buFont typeface="Webdings" pitchFamily="18" charset="2"/>
        <a:buChar char="&lt;"/>
        <a:defRPr lang="es-ES" sz="2800" u="none" kern="1200" dirty="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s-ES" sz="2400" kern="1200" dirty="0" smtClean="0">
          <a:solidFill>
            <a:srgbClr val="0033CC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s-ES" sz="2400" kern="1200" dirty="0" smtClean="0">
          <a:solidFill>
            <a:schemeClr val="tx1"/>
          </a:solidFill>
          <a:latin typeface="Calibri" pitchFamily="34" charset="0"/>
          <a:ea typeface="+mn-ea"/>
          <a:cs typeface="Arial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s-ES" sz="2400" kern="1200" dirty="0" smtClean="0">
          <a:solidFill>
            <a:schemeClr val="tx1"/>
          </a:solidFill>
          <a:latin typeface="Calibri" pitchFamily="34" charset="0"/>
          <a:ea typeface="+mn-ea"/>
          <a:cs typeface="Arial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s-ES" sz="2000" kern="120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s-ES" sz="1800" kern="120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Hoja_de_c_lculo_de_Microsoft_Office_Excel_97-20032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Hoja_de_c_lculo_de_Microsoft_Office_Excel_97-20034.xls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s-ES" sz="1000" i="1" dirty="0" smtClean="0">
                <a:solidFill>
                  <a:srgbClr val="0000FF"/>
                </a:solidFill>
              </a:rPr>
              <a:t>&lt;Introducir autor&gt;</a:t>
            </a:r>
          </a:p>
          <a:p>
            <a:pPr algn="r"/>
            <a:r>
              <a:rPr lang="es-ES" sz="1000" i="1" dirty="0" smtClean="0">
                <a:solidFill>
                  <a:srgbClr val="0000FF"/>
                </a:solidFill>
              </a:rPr>
              <a:t>dd/mm/aaaa</a:t>
            </a:r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1</a:t>
            </a:fld>
            <a:endParaRPr lang="es-ES" sz="800" i="1" dirty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Comité de Dirección del Proyecto</a:t>
            </a: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539553" y="2708920"/>
            <a:ext cx="8064896" cy="792088"/>
          </a:xfrm>
        </p:spPr>
        <p:txBody>
          <a:bodyPr/>
          <a:lstStyle/>
          <a:p>
            <a:r>
              <a:rPr lang="es-ES" sz="1800" dirty="0">
                <a:solidFill>
                  <a:schemeClr val="tx1"/>
                </a:solidFill>
              </a:rPr>
              <a:t>Proyecto Nº: </a:t>
            </a:r>
            <a:r>
              <a:rPr lang="es-ES" sz="1800" dirty="0"/>
              <a:t>Referencia</a:t>
            </a:r>
          </a:p>
          <a:p>
            <a:r>
              <a:rPr lang="es-ES" dirty="0"/>
              <a:t>Nombre del Proyecto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/>
              <a:t>Informe de Situación a </a:t>
            </a:r>
            <a:r>
              <a:rPr lang="es-ES" sz="3200" dirty="0" smtClean="0">
                <a:solidFill>
                  <a:srgbClr val="0000FF"/>
                </a:solidFill>
              </a:rPr>
              <a:t>dd/mm/aaaa</a:t>
            </a:r>
            <a:endParaRPr lang="es-ES" sz="3200" dirty="0">
              <a:solidFill>
                <a:srgbClr val="0000FF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Organización del Proyecto</a:t>
            </a:r>
          </a:p>
          <a:p>
            <a:r>
              <a:rPr lang="es-ES" dirty="0"/>
              <a:t>Calendario del Proyecto</a:t>
            </a:r>
          </a:p>
          <a:p>
            <a:r>
              <a:rPr lang="es-ES" dirty="0"/>
              <a:t>Situación actual</a:t>
            </a:r>
          </a:p>
          <a:p>
            <a:r>
              <a:rPr lang="es-ES" dirty="0"/>
              <a:t>Incidencias</a:t>
            </a:r>
          </a:p>
          <a:p>
            <a:r>
              <a:rPr lang="es-ES" dirty="0"/>
              <a:t>Control de Cambios</a:t>
            </a:r>
          </a:p>
          <a:p>
            <a:r>
              <a:rPr lang="es-ES" dirty="0"/>
              <a:t>Diversos</a:t>
            </a:r>
          </a:p>
          <a:p>
            <a:pPr marL="800100" lvl="2" indent="-342900" algn="l">
              <a:buFont typeface="Arial" pitchFamily="34" charset="0"/>
              <a:buChar char="•"/>
            </a:pPr>
            <a:r>
              <a:rPr lang="es-ES" dirty="0"/>
              <a:t>…</a:t>
            </a:r>
          </a:p>
          <a:p>
            <a:endParaRPr lang="es-ES" dirty="0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s-ES" i="1" dirty="0" smtClean="0"/>
          </a:p>
          <a:p>
            <a:pPr algn="r"/>
            <a:fld id="{E4C6F5C8-56D7-4033-877D-E41BC79F2491}" type="slidenum">
              <a:rPr lang="es-ES" sz="800" i="1" smtClean="0">
                <a:solidFill>
                  <a:schemeClr val="tx1"/>
                </a:solidFill>
              </a:rPr>
              <a:pPr algn="r"/>
              <a:t>2</a:t>
            </a:fld>
            <a:endParaRPr lang="es-E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 del </a:t>
            </a:r>
            <a:r>
              <a:rPr lang="es-ES" dirty="0" smtClean="0"/>
              <a:t>Proyecto</a:t>
            </a:r>
            <a:endParaRPr lang="es-ES" dirty="0"/>
          </a:p>
        </p:txBody>
      </p:sp>
      <p:grpSp>
        <p:nvGrpSpPr>
          <p:cNvPr id="7" name="Group 261"/>
          <p:cNvGrpSpPr>
            <a:grpSpLocks noChangeAspect="1"/>
          </p:cNvGrpSpPr>
          <p:nvPr/>
        </p:nvGrpSpPr>
        <p:grpSpPr bwMode="auto">
          <a:xfrm>
            <a:off x="479425" y="1258889"/>
            <a:ext cx="8269039" cy="1178759"/>
            <a:chOff x="302" y="793"/>
            <a:chExt cx="5598" cy="798"/>
          </a:xfrm>
        </p:grpSpPr>
        <p:sp>
          <p:nvSpPr>
            <p:cNvPr id="8" name="AutoShape 260"/>
            <p:cNvSpPr>
              <a:spLocks noChangeAspect="1" noChangeArrowheads="1" noTextEdit="1"/>
            </p:cNvSpPr>
            <p:nvPr/>
          </p:nvSpPr>
          <p:spPr bwMode="auto">
            <a:xfrm>
              <a:off x="306" y="797"/>
              <a:ext cx="5590" cy="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9" name="Rectangle 262"/>
            <p:cNvSpPr>
              <a:spLocks noChangeArrowheads="1"/>
            </p:cNvSpPr>
            <p:nvPr/>
          </p:nvSpPr>
          <p:spPr bwMode="auto">
            <a:xfrm>
              <a:off x="310" y="801"/>
              <a:ext cx="5583" cy="23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10" name="Rectangle 263"/>
            <p:cNvSpPr>
              <a:spLocks noChangeArrowheads="1"/>
            </p:cNvSpPr>
            <p:nvPr/>
          </p:nvSpPr>
          <p:spPr bwMode="auto">
            <a:xfrm>
              <a:off x="364" y="1083"/>
              <a:ext cx="70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i="1">
                  <a:solidFill>
                    <a:srgbClr val="000000"/>
                  </a:solidFill>
                  <a:latin typeface="Calibri" pitchFamily="34" charset="0"/>
                </a:rPr>
                <a:t>&lt;Introducir Cargo del 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264"/>
            <p:cNvSpPr>
              <a:spLocks noChangeArrowheads="1"/>
            </p:cNvSpPr>
            <p:nvPr/>
          </p:nvSpPr>
          <p:spPr bwMode="auto">
            <a:xfrm>
              <a:off x="430" y="1178"/>
              <a:ext cx="58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i="1">
                  <a:solidFill>
                    <a:srgbClr val="000000"/>
                  </a:solidFill>
                  <a:latin typeface="Calibri" pitchFamily="34" charset="0"/>
                </a:rPr>
                <a:t>Representante de 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2" name="Rectangle 265"/>
            <p:cNvSpPr>
              <a:spLocks noChangeArrowheads="1"/>
            </p:cNvSpPr>
            <p:nvPr/>
          </p:nvSpPr>
          <p:spPr bwMode="auto">
            <a:xfrm>
              <a:off x="429" y="1272"/>
              <a:ext cx="57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i="1">
                  <a:solidFill>
                    <a:srgbClr val="000000"/>
                  </a:solidFill>
                  <a:latin typeface="Calibri" pitchFamily="34" charset="0"/>
                </a:rPr>
                <a:t>Cliente Interno 1&gt;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3" name="Rectangle 266"/>
            <p:cNvSpPr>
              <a:spLocks noChangeArrowheads="1"/>
            </p:cNvSpPr>
            <p:nvPr/>
          </p:nvSpPr>
          <p:spPr bwMode="auto">
            <a:xfrm>
              <a:off x="1210" y="1083"/>
              <a:ext cx="70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i="1">
                  <a:solidFill>
                    <a:srgbClr val="000000"/>
                  </a:solidFill>
                  <a:latin typeface="Calibri" pitchFamily="34" charset="0"/>
                </a:rPr>
                <a:t>&lt;Introducir Cargo del 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67"/>
            <p:cNvSpPr>
              <a:spLocks noChangeArrowheads="1"/>
            </p:cNvSpPr>
            <p:nvPr/>
          </p:nvSpPr>
          <p:spPr bwMode="auto">
            <a:xfrm>
              <a:off x="1276" y="1178"/>
              <a:ext cx="58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i="1">
                  <a:solidFill>
                    <a:srgbClr val="000000"/>
                  </a:solidFill>
                  <a:latin typeface="Calibri" pitchFamily="34" charset="0"/>
                </a:rPr>
                <a:t>Representante de 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5" name="Rectangle 268"/>
            <p:cNvSpPr>
              <a:spLocks noChangeArrowheads="1"/>
            </p:cNvSpPr>
            <p:nvPr/>
          </p:nvSpPr>
          <p:spPr bwMode="auto">
            <a:xfrm>
              <a:off x="1275" y="1272"/>
              <a:ext cx="57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i="1">
                  <a:solidFill>
                    <a:srgbClr val="000000"/>
                  </a:solidFill>
                  <a:latin typeface="Calibri" pitchFamily="34" charset="0"/>
                </a:rPr>
                <a:t>Cliente Interno 1&gt;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6" name="Rectangle 269"/>
            <p:cNvSpPr>
              <a:spLocks noChangeArrowheads="1"/>
            </p:cNvSpPr>
            <p:nvPr/>
          </p:nvSpPr>
          <p:spPr bwMode="auto">
            <a:xfrm>
              <a:off x="2236" y="1129"/>
              <a:ext cx="28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Ejecutor 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7" name="Rectangle 270"/>
            <p:cNvSpPr>
              <a:spLocks noChangeArrowheads="1"/>
            </p:cNvSpPr>
            <p:nvPr/>
          </p:nvSpPr>
          <p:spPr bwMode="auto">
            <a:xfrm>
              <a:off x="2228" y="1225"/>
              <a:ext cx="28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Principal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8" name="Rectangle 271"/>
            <p:cNvSpPr>
              <a:spLocks noChangeArrowheads="1"/>
            </p:cNvSpPr>
            <p:nvPr/>
          </p:nvSpPr>
          <p:spPr bwMode="auto">
            <a:xfrm>
              <a:off x="2942" y="1129"/>
              <a:ext cx="40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Impulsor del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9" name="Rectangle 272"/>
            <p:cNvSpPr>
              <a:spLocks noChangeArrowheads="1"/>
            </p:cNvSpPr>
            <p:nvPr/>
          </p:nvSpPr>
          <p:spPr bwMode="auto">
            <a:xfrm>
              <a:off x="3005" y="1225"/>
              <a:ext cx="29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Proyecto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0" name="Rectangle 273"/>
            <p:cNvSpPr>
              <a:spLocks noChangeArrowheads="1"/>
            </p:cNvSpPr>
            <p:nvPr/>
          </p:nvSpPr>
          <p:spPr bwMode="auto">
            <a:xfrm>
              <a:off x="3629" y="1129"/>
              <a:ext cx="55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Jefe de Proyecto 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1" name="Rectangle 274"/>
            <p:cNvSpPr>
              <a:spLocks noChangeArrowheads="1"/>
            </p:cNvSpPr>
            <p:nvPr/>
          </p:nvSpPr>
          <p:spPr bwMode="auto">
            <a:xfrm>
              <a:off x="3803" y="1225"/>
              <a:ext cx="19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SEPES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2" name="Rectangle 275"/>
            <p:cNvSpPr>
              <a:spLocks noChangeArrowheads="1"/>
            </p:cNvSpPr>
            <p:nvPr/>
          </p:nvSpPr>
          <p:spPr bwMode="auto">
            <a:xfrm>
              <a:off x="4330" y="1129"/>
              <a:ext cx="68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Director de Proyecto 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3" name="Rectangle 276"/>
            <p:cNvSpPr>
              <a:spLocks noChangeArrowheads="1"/>
            </p:cNvSpPr>
            <p:nvPr/>
          </p:nvSpPr>
          <p:spPr bwMode="auto">
            <a:xfrm>
              <a:off x="4448" y="1225"/>
              <a:ext cx="45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del Proveedor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4" name="Rectangle 277"/>
            <p:cNvSpPr>
              <a:spLocks noChangeArrowheads="1"/>
            </p:cNvSpPr>
            <p:nvPr/>
          </p:nvSpPr>
          <p:spPr bwMode="auto">
            <a:xfrm>
              <a:off x="5200" y="1129"/>
              <a:ext cx="552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Jefe de Proyecto 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5" name="Rectangle 278"/>
            <p:cNvSpPr>
              <a:spLocks noChangeArrowheads="1"/>
            </p:cNvSpPr>
            <p:nvPr/>
          </p:nvSpPr>
          <p:spPr bwMode="auto">
            <a:xfrm>
              <a:off x="5249" y="1225"/>
              <a:ext cx="45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Calibri" pitchFamily="34" charset="0"/>
                </a:rPr>
                <a:t>del Proveedor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6" name="Rectangle 279"/>
            <p:cNvSpPr>
              <a:spLocks noChangeArrowheads="1"/>
            </p:cNvSpPr>
            <p:nvPr/>
          </p:nvSpPr>
          <p:spPr bwMode="auto">
            <a:xfrm>
              <a:off x="408" y="1453"/>
              <a:ext cx="65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Calibri" pitchFamily="34" charset="0"/>
                </a:rPr>
                <a:t>&lt;Introducir nombre&gt;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7" name="Rectangle 280"/>
            <p:cNvSpPr>
              <a:spLocks noChangeArrowheads="1"/>
            </p:cNvSpPr>
            <p:nvPr/>
          </p:nvSpPr>
          <p:spPr bwMode="auto">
            <a:xfrm>
              <a:off x="1254" y="1453"/>
              <a:ext cx="65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Calibri" pitchFamily="34" charset="0"/>
                </a:rPr>
                <a:t>&lt;Introducir nombre&gt;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8" name="Rectangle 281"/>
            <p:cNvSpPr>
              <a:spLocks noChangeArrowheads="1"/>
            </p:cNvSpPr>
            <p:nvPr/>
          </p:nvSpPr>
          <p:spPr bwMode="auto">
            <a:xfrm>
              <a:off x="2045" y="1453"/>
              <a:ext cx="65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Calibri" pitchFamily="34" charset="0"/>
                </a:rPr>
                <a:t>&lt;Introducir nombre&gt;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29" name="Rectangle 282"/>
            <p:cNvSpPr>
              <a:spLocks noChangeArrowheads="1"/>
            </p:cNvSpPr>
            <p:nvPr/>
          </p:nvSpPr>
          <p:spPr bwMode="auto">
            <a:xfrm>
              <a:off x="2822" y="1453"/>
              <a:ext cx="65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Calibri" pitchFamily="34" charset="0"/>
                </a:rPr>
                <a:t>&lt;Introducir nombre&gt;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0" name="Rectangle 283"/>
            <p:cNvSpPr>
              <a:spLocks noChangeArrowheads="1"/>
            </p:cNvSpPr>
            <p:nvPr/>
          </p:nvSpPr>
          <p:spPr bwMode="auto">
            <a:xfrm>
              <a:off x="3586" y="1453"/>
              <a:ext cx="65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Calibri" pitchFamily="34" charset="0"/>
                </a:rPr>
                <a:t>&lt;Introducir nombre&gt;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1" name="Rectangle 284"/>
            <p:cNvSpPr>
              <a:spLocks noChangeArrowheads="1"/>
            </p:cNvSpPr>
            <p:nvPr/>
          </p:nvSpPr>
          <p:spPr bwMode="auto">
            <a:xfrm>
              <a:off x="4356" y="1453"/>
              <a:ext cx="65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Calibri" pitchFamily="34" charset="0"/>
                </a:rPr>
                <a:t>&lt;Introducir nombre&gt;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2" name="Rectangle 285"/>
            <p:cNvSpPr>
              <a:spLocks noChangeArrowheads="1"/>
            </p:cNvSpPr>
            <p:nvPr/>
          </p:nvSpPr>
          <p:spPr bwMode="auto">
            <a:xfrm>
              <a:off x="5157" y="1453"/>
              <a:ext cx="653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Calibri" pitchFamily="34" charset="0"/>
                </a:rPr>
                <a:t>&lt;Introducir nombre&gt;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286"/>
            <p:cNvSpPr>
              <a:spLocks noChangeArrowheads="1"/>
            </p:cNvSpPr>
            <p:nvPr/>
          </p:nvSpPr>
          <p:spPr bwMode="auto">
            <a:xfrm>
              <a:off x="2269" y="852"/>
              <a:ext cx="155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Calibri" pitchFamily="34" charset="0"/>
                </a:rPr>
                <a:t>Comité de Dirección del Proyecto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34" name="Rectangle 287"/>
            <p:cNvSpPr>
              <a:spLocks noChangeArrowheads="1"/>
            </p:cNvSpPr>
            <p:nvPr/>
          </p:nvSpPr>
          <p:spPr bwMode="auto">
            <a:xfrm>
              <a:off x="302" y="793"/>
              <a:ext cx="15" cy="79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35" name="Rectangle 288"/>
            <p:cNvSpPr>
              <a:spLocks noChangeArrowheads="1"/>
            </p:cNvSpPr>
            <p:nvPr/>
          </p:nvSpPr>
          <p:spPr bwMode="auto">
            <a:xfrm>
              <a:off x="5885" y="808"/>
              <a:ext cx="15" cy="7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36" name="Line 289"/>
            <p:cNvSpPr>
              <a:spLocks noChangeShapeType="1"/>
            </p:cNvSpPr>
            <p:nvPr/>
          </p:nvSpPr>
          <p:spPr bwMode="auto">
            <a:xfrm>
              <a:off x="1179" y="1041"/>
              <a:ext cx="1" cy="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37" name="Rectangle 290"/>
            <p:cNvSpPr>
              <a:spLocks noChangeArrowheads="1"/>
            </p:cNvSpPr>
            <p:nvPr/>
          </p:nvSpPr>
          <p:spPr bwMode="auto">
            <a:xfrm>
              <a:off x="1179" y="1041"/>
              <a:ext cx="7" cy="53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38" name="Line 291"/>
            <p:cNvSpPr>
              <a:spLocks noChangeShapeType="1"/>
            </p:cNvSpPr>
            <p:nvPr/>
          </p:nvSpPr>
          <p:spPr bwMode="auto">
            <a:xfrm>
              <a:off x="1998" y="1041"/>
              <a:ext cx="1" cy="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39" name="Rectangle 292"/>
            <p:cNvSpPr>
              <a:spLocks noChangeArrowheads="1"/>
            </p:cNvSpPr>
            <p:nvPr/>
          </p:nvSpPr>
          <p:spPr bwMode="auto">
            <a:xfrm>
              <a:off x="1998" y="1041"/>
              <a:ext cx="7" cy="53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0" name="Line 293"/>
            <p:cNvSpPr>
              <a:spLocks noChangeShapeType="1"/>
            </p:cNvSpPr>
            <p:nvPr/>
          </p:nvSpPr>
          <p:spPr bwMode="auto">
            <a:xfrm>
              <a:off x="2759" y="1041"/>
              <a:ext cx="1" cy="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1" name="Rectangle 294"/>
            <p:cNvSpPr>
              <a:spLocks noChangeArrowheads="1"/>
            </p:cNvSpPr>
            <p:nvPr/>
          </p:nvSpPr>
          <p:spPr bwMode="auto">
            <a:xfrm>
              <a:off x="2759" y="1041"/>
              <a:ext cx="7" cy="53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2" name="Line 295"/>
            <p:cNvSpPr>
              <a:spLocks noChangeShapeType="1"/>
            </p:cNvSpPr>
            <p:nvPr/>
          </p:nvSpPr>
          <p:spPr bwMode="auto">
            <a:xfrm>
              <a:off x="3554" y="1041"/>
              <a:ext cx="1" cy="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3" name="Rectangle 296"/>
            <p:cNvSpPr>
              <a:spLocks noChangeArrowheads="1"/>
            </p:cNvSpPr>
            <p:nvPr/>
          </p:nvSpPr>
          <p:spPr bwMode="auto">
            <a:xfrm>
              <a:off x="3554" y="1041"/>
              <a:ext cx="8" cy="53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4" name="Line 297"/>
            <p:cNvSpPr>
              <a:spLocks noChangeShapeType="1"/>
            </p:cNvSpPr>
            <p:nvPr/>
          </p:nvSpPr>
          <p:spPr bwMode="auto">
            <a:xfrm>
              <a:off x="4286" y="1041"/>
              <a:ext cx="1" cy="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5" name="Rectangle 298"/>
            <p:cNvSpPr>
              <a:spLocks noChangeArrowheads="1"/>
            </p:cNvSpPr>
            <p:nvPr/>
          </p:nvSpPr>
          <p:spPr bwMode="auto">
            <a:xfrm>
              <a:off x="4286" y="1041"/>
              <a:ext cx="7" cy="53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6" name="Line 299"/>
            <p:cNvSpPr>
              <a:spLocks noChangeShapeType="1"/>
            </p:cNvSpPr>
            <p:nvPr/>
          </p:nvSpPr>
          <p:spPr bwMode="auto">
            <a:xfrm>
              <a:off x="5093" y="1041"/>
              <a:ext cx="1" cy="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7" name="Rectangle 300"/>
            <p:cNvSpPr>
              <a:spLocks noChangeArrowheads="1"/>
            </p:cNvSpPr>
            <p:nvPr/>
          </p:nvSpPr>
          <p:spPr bwMode="auto">
            <a:xfrm>
              <a:off x="5093" y="1041"/>
              <a:ext cx="7" cy="53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8" name="Rectangle 301"/>
            <p:cNvSpPr>
              <a:spLocks noChangeArrowheads="1"/>
            </p:cNvSpPr>
            <p:nvPr/>
          </p:nvSpPr>
          <p:spPr bwMode="auto">
            <a:xfrm>
              <a:off x="317" y="793"/>
              <a:ext cx="5583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49" name="Rectangle 302"/>
            <p:cNvSpPr>
              <a:spLocks noChangeArrowheads="1"/>
            </p:cNvSpPr>
            <p:nvPr/>
          </p:nvSpPr>
          <p:spPr bwMode="auto">
            <a:xfrm>
              <a:off x="317" y="1027"/>
              <a:ext cx="5583" cy="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50" name="Line 303"/>
            <p:cNvSpPr>
              <a:spLocks noChangeShapeType="1"/>
            </p:cNvSpPr>
            <p:nvPr/>
          </p:nvSpPr>
          <p:spPr bwMode="auto">
            <a:xfrm>
              <a:off x="317" y="1400"/>
              <a:ext cx="55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51" name="Rectangle 304"/>
            <p:cNvSpPr>
              <a:spLocks noChangeArrowheads="1"/>
            </p:cNvSpPr>
            <p:nvPr/>
          </p:nvSpPr>
          <p:spPr bwMode="auto">
            <a:xfrm>
              <a:off x="317" y="1400"/>
              <a:ext cx="556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  <p:sp>
          <p:nvSpPr>
            <p:cNvPr id="52" name="Rectangle 305"/>
            <p:cNvSpPr>
              <a:spLocks noChangeArrowheads="1"/>
            </p:cNvSpPr>
            <p:nvPr/>
          </p:nvSpPr>
          <p:spPr bwMode="auto">
            <a:xfrm>
              <a:off x="317" y="1576"/>
              <a:ext cx="5583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Calibri" pitchFamily="34" charset="0"/>
              </a:endParaRPr>
            </a:p>
          </p:txBody>
        </p:sp>
      </p:grpSp>
      <p:sp>
        <p:nvSpPr>
          <p:cNvPr id="53" name="52 CuadroTexto"/>
          <p:cNvSpPr txBox="1"/>
          <p:nvPr/>
        </p:nvSpPr>
        <p:spPr>
          <a:xfrm>
            <a:off x="467544" y="2996952"/>
            <a:ext cx="8179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rgbClr val="0000FF"/>
                </a:solidFill>
                <a:latin typeface="Calibri" pitchFamily="34" charset="0"/>
              </a:rPr>
              <a:t> Cambios ocurridos en la organización del proyecto desde la última reunión:</a:t>
            </a:r>
          </a:p>
          <a:p>
            <a:pPr lvl="1">
              <a:buFontTx/>
              <a:buChar char="•"/>
            </a:pPr>
            <a:r>
              <a:rPr lang="es-ES_tradnl" sz="2000" dirty="0" smtClean="0">
                <a:latin typeface="Calibri" pitchFamily="34" charset="0"/>
              </a:rPr>
              <a:t>...</a:t>
            </a:r>
            <a:endParaRPr lang="es-ES" dirty="0"/>
          </a:p>
        </p:txBody>
      </p:sp>
      <p:sp>
        <p:nvSpPr>
          <p:cNvPr id="55" name="3 Marcador de número de diapositiva"/>
          <p:cNvSpPr txBox="1">
            <a:spLocks/>
          </p:cNvSpPr>
          <p:nvPr/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C6F5C8-56D7-4033-877D-E41BC79F2491}" type="slidenum">
              <a:rPr kumimoji="0" lang="es-ES" sz="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Calendario del Proyecto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4026" y="4329113"/>
            <a:ext cx="87979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_tradnl" sz="2000" dirty="0">
                <a:solidFill>
                  <a:srgbClr val="0000FF"/>
                </a:solidFill>
                <a:latin typeface="Calibri" pitchFamily="34" charset="0"/>
              </a:rPr>
              <a:t>  Cambios ocurridos en el calendario del proyecto desde la última reunión:</a:t>
            </a:r>
          </a:p>
          <a:p>
            <a:pPr lvl="1">
              <a:buFontTx/>
              <a:buChar char="•"/>
            </a:pPr>
            <a:r>
              <a:rPr lang="es-ES_tradnl" sz="2000" dirty="0">
                <a:latin typeface="Calibri" pitchFamily="34" charset="0"/>
              </a:rPr>
              <a:t>...</a:t>
            </a:r>
          </a:p>
          <a:p>
            <a:pPr>
              <a:buFont typeface="Wingdings" pitchFamily="2" charset="2"/>
              <a:buNone/>
            </a:pPr>
            <a:endParaRPr lang="es-ES_tradnl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1790700"/>
            <a:ext cx="8031360" cy="2181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7689" y="1168401"/>
            <a:ext cx="8056760" cy="3163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ES_tradnl" sz="1000" i="1">
                <a:solidFill>
                  <a:srgbClr val="FF0000"/>
                </a:solidFill>
                <a:latin typeface="Calibri" pitchFamily="34" charset="0"/>
              </a:rPr>
              <a:t>Introducir un diagrama de Gantt con las principales etapas e hitos, y que muestre tanto la línea de base como la ultima estimación realizada.</a:t>
            </a:r>
            <a:endParaRPr lang="en-US" sz="100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WordArt 11"/>
          <p:cNvSpPr>
            <a:spLocks noChangeArrowheads="1" noChangeShapeType="1" noTextEdit="1"/>
          </p:cNvSpPr>
          <p:nvPr/>
        </p:nvSpPr>
        <p:spPr bwMode="auto">
          <a:xfrm rot="-1742607">
            <a:off x="3124200" y="2576513"/>
            <a:ext cx="285591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525">
                  <a:solidFill>
                    <a:srgbClr val="C0C0C0"/>
                  </a:solidFill>
                  <a:round/>
                  <a:headEnd/>
                  <a:tailEnd/>
                </a:ln>
                <a:solidFill>
                  <a:srgbClr val="C0C0C0"/>
                </a:solidFill>
                <a:latin typeface="Calibri" pitchFamily="34" charset="0"/>
              </a:rPr>
              <a:t>Ejemplo</a:t>
            </a:r>
          </a:p>
        </p:txBody>
      </p:sp>
      <p:sp>
        <p:nvSpPr>
          <p:cNvPr id="11" name="3 Marcador de número de diapositiva"/>
          <p:cNvSpPr txBox="1">
            <a:spLocks/>
          </p:cNvSpPr>
          <p:nvPr/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C6F5C8-56D7-4033-877D-E41BC79F2491}" type="slidenum">
              <a:rPr kumimoji="0" lang="es-ES" sz="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actual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4827" y="1738315"/>
            <a:ext cx="817163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  <a:latin typeface="Calibri" pitchFamily="34" charset="0"/>
              </a:rPr>
              <a:t> …</a:t>
            </a:r>
          </a:p>
          <a:p>
            <a:pPr marL="228600" lvl="2">
              <a:buFontTx/>
              <a:buChar char="•"/>
            </a:pPr>
            <a:r>
              <a:rPr lang="es-ES" sz="2400" dirty="0">
                <a:latin typeface="Calibri" pitchFamily="34" charset="0"/>
              </a:rPr>
              <a:t> …</a:t>
            </a: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85788" y="1320802"/>
            <a:ext cx="8090668" cy="434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ES_tradnl" sz="1000" i="1" dirty="0">
                <a:solidFill>
                  <a:srgbClr val="FF0000"/>
                </a:solidFill>
                <a:latin typeface="Calibri" pitchFamily="34" charset="0"/>
              </a:rPr>
              <a:t>Introducir un pequeño resumen actualizado del avance del proyecto (tareas completadas, tareas en curso, tareas canceladas…)</a:t>
            </a:r>
            <a:endParaRPr lang="en-US" sz="10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3 Marcador de número de diapositiva"/>
          <p:cNvSpPr txBox="1">
            <a:spLocks/>
          </p:cNvSpPr>
          <p:nvPr/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C6F5C8-56D7-4033-877D-E41BC79F2491}" type="slidenum">
              <a:rPr kumimoji="0" lang="es-ES" sz="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Incidencias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3225" y="3376613"/>
            <a:ext cx="650104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_tradnl" sz="2000">
                <a:solidFill>
                  <a:srgbClr val="0000FF"/>
                </a:solidFill>
                <a:latin typeface="Calibri" pitchFamily="34" charset="0"/>
              </a:rPr>
              <a:t>  Principales incidencias cerradas desde la última reunión:</a:t>
            </a:r>
            <a:endParaRPr lang="en-US" sz="2000">
              <a:solidFill>
                <a:srgbClr val="0000FF"/>
              </a:solidFill>
              <a:latin typeface="Calibri" pitchFamily="34" charset="0"/>
            </a:endParaRP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82600" y="1612901"/>
          <a:ext cx="8121848" cy="1341668"/>
        </p:xfrm>
        <a:graphic>
          <a:graphicData uri="http://schemas.openxmlformats.org/presentationml/2006/ole">
            <p:oleObj spid="_x0000_s1026" name="Worksheet" r:id="rId3" imgW="8743950" imgH="1724025" progId="Excel.Sheet.8">
              <p:embed/>
            </p:oleObj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03226" y="963613"/>
            <a:ext cx="668905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_tradnl" sz="2000" dirty="0">
                <a:solidFill>
                  <a:srgbClr val="0000FF"/>
                </a:solidFill>
                <a:latin typeface="Calibri" pitchFamily="34" charset="0"/>
              </a:rPr>
              <a:t>  Principales incidencias generadas desde la última reunión: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469900" y="4038600"/>
          <a:ext cx="8063843" cy="1332443"/>
        </p:xfrm>
        <a:graphic>
          <a:graphicData uri="http://schemas.openxmlformats.org/presentationml/2006/ole">
            <p:oleObj spid="_x0000_s1027" name="Worksheet" r:id="rId4" imgW="8743950" imgH="1724025" progId="Excel.Sheet.8">
              <p:embed/>
            </p:oleObj>
          </a:graphicData>
        </a:graphic>
      </p:graphicFrame>
      <p:sp>
        <p:nvSpPr>
          <p:cNvPr id="11" name="3 Marcador de número de diapositiva"/>
          <p:cNvSpPr txBox="1">
            <a:spLocks/>
          </p:cNvSpPr>
          <p:nvPr/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C6F5C8-56D7-4033-877D-E41BC79F2491}" type="slidenum">
              <a:rPr kumimoji="0" lang="es-ES" sz="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Cambios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79425" y="925513"/>
            <a:ext cx="633301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_tradnl" sz="2000" dirty="0">
                <a:solidFill>
                  <a:srgbClr val="0000FF"/>
                </a:solidFill>
                <a:latin typeface="Calibri" pitchFamily="34" charset="0"/>
              </a:rPr>
              <a:t>  Principales cambios solicitados y pendientes de decisión: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17525" y="3224213"/>
            <a:ext cx="87598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s-ES_tradnl" sz="200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_tradnl" sz="2000">
                <a:solidFill>
                  <a:srgbClr val="0000FF"/>
                </a:solidFill>
                <a:latin typeface="Calibri" pitchFamily="34" charset="0"/>
              </a:rPr>
              <a:t>  Cambios cerrados desde la ultima reunión</a:t>
            </a:r>
            <a:endParaRPr lang="en-US" sz="2000">
              <a:solidFill>
                <a:srgbClr val="0000FF"/>
              </a:solidFill>
              <a:latin typeface="Calibri" pitchFamily="34" charset="0"/>
            </a:endParaRPr>
          </a:p>
        </p:txBody>
      </p:sp>
      <p:graphicFrame>
        <p:nvGraphicFramePr>
          <p:cNvPr id="8" name="Object 280"/>
          <p:cNvGraphicFramePr>
            <a:graphicFrameLocks noChangeAspect="1"/>
          </p:cNvGraphicFramePr>
          <p:nvPr/>
        </p:nvGraphicFramePr>
        <p:xfrm>
          <a:off x="465138" y="1589088"/>
          <a:ext cx="8386741" cy="1565326"/>
        </p:xfrm>
        <a:graphic>
          <a:graphicData uri="http://schemas.openxmlformats.org/presentationml/2006/ole">
            <p:oleObj spid="_x0000_s2050" name="Worksheet" r:id="rId3" imgW="8753475" imgH="1733550" progId="Excel.Sheet.8">
              <p:embed/>
            </p:oleObj>
          </a:graphicData>
        </a:graphic>
      </p:graphicFrame>
      <p:graphicFrame>
        <p:nvGraphicFramePr>
          <p:cNvPr id="9" name="Object 281"/>
          <p:cNvGraphicFramePr>
            <a:graphicFrameLocks noChangeAspect="1"/>
          </p:cNvGraphicFramePr>
          <p:nvPr/>
        </p:nvGraphicFramePr>
        <p:xfrm>
          <a:off x="484189" y="4154489"/>
          <a:ext cx="8373298" cy="1578768"/>
        </p:xfrm>
        <a:graphic>
          <a:graphicData uri="http://schemas.openxmlformats.org/presentationml/2006/ole">
            <p:oleObj spid="_x0000_s2051" name="Worksheet" r:id="rId4" imgW="8667750" imgH="1733550" progId="Excel.Sheet.8">
              <p:embed/>
            </p:oleObj>
          </a:graphicData>
        </a:graphic>
      </p:graphicFrame>
      <p:sp>
        <p:nvSpPr>
          <p:cNvPr id="11" name="3 Marcador de número de diapositiva"/>
          <p:cNvSpPr txBox="1">
            <a:spLocks/>
          </p:cNvSpPr>
          <p:nvPr/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C6F5C8-56D7-4033-877D-E41BC79F2491}" type="slidenum">
              <a:rPr kumimoji="0" lang="es-ES" sz="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Diversos</a:t>
            </a: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600075" y="977900"/>
            <a:ext cx="8148389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  <a:latin typeface="Calibri" pitchFamily="34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  <a:latin typeface="Calibri" pitchFamily="34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2400" dirty="0">
                <a:solidFill>
                  <a:srgbClr val="4D4D4D"/>
                </a:solidFill>
                <a:latin typeface="Calibri" pitchFamily="34" charset="0"/>
              </a:rPr>
              <a:t>Revisión acciones reunión anterior</a:t>
            </a:r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6876256" y="6381330"/>
            <a:ext cx="217058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C6F5C8-56D7-4033-877D-E41BC79F2491}" type="slidenum">
              <a:rPr kumimoji="0" lang="es-ES" sz="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9238FD839DE1458C9EF746D117716A" ma:contentTypeVersion="0" ma:contentTypeDescription="Crear nuevo documento." ma:contentTypeScope="" ma:versionID="ef525560dd58d0c6ee7dc12abc3ec8e7">
  <xsd:schema xmlns:xsd="http://www.w3.org/2001/XMLSchema" xmlns:p="http://schemas.microsoft.com/office/2006/metadata/properties" targetNamespace="http://schemas.microsoft.com/office/2006/metadata/properties" ma:root="true" ma:fieldsID="ae13a4600d56dd4d917937c2caf43fa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i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9E61FB9-8557-4F73-A8E6-203DF2BE89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F8B6FF-2FD8-43D0-9CEC-A7115B62D42F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53479D-285C-4CA0-88AE-9FEBECED62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249</Words>
  <Application>Microsoft Office PowerPoint</Application>
  <PresentationFormat>Presentación en pantalla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Presentación1</vt:lpstr>
      <vt:lpstr>Worksheet</vt:lpstr>
      <vt:lpstr>Comité de Dirección del Proyecto</vt:lpstr>
      <vt:lpstr>Agenda</vt:lpstr>
      <vt:lpstr>Organización del Proyecto</vt:lpstr>
      <vt:lpstr>Calendario del Proyecto</vt:lpstr>
      <vt:lpstr>Situación actual</vt:lpstr>
      <vt:lpstr>Incidencias</vt:lpstr>
      <vt:lpstr>Control de Cambios</vt:lpstr>
      <vt:lpstr>Diversos</vt:lpstr>
    </vt:vector>
  </TitlesOfParts>
  <Company>SEPES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División de Sistemas y Tecnologías de la Informción</dc:title>
  <dc:subject>Reunión de Seguimiento</dc:subject>
  <dc:creator>Susana López Román</dc:creator>
  <dc:description>PMO</dc:description>
  <cp:lastModifiedBy>JSC</cp:lastModifiedBy>
  <cp:revision>72</cp:revision>
  <dcterms:created xsi:type="dcterms:W3CDTF">2010-09-03T08:50:33Z</dcterms:created>
  <dcterms:modified xsi:type="dcterms:W3CDTF">2012-03-02T12:47:26Z</dcterms:modified>
  <cp:contentType>Documento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0x010100FB9238FD839DE1458C9EF746D117716A</vt:lpwstr>
  </property>
</Properties>
</file>