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slide" Target="slides/slide2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7438e50b8a_7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7438e50b8a_7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7438e50b8a_7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7438e50b8a_7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7438e50b8a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7438e50b8a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7438e50b8a_7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7438e50b8a_7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can see that bad weathers affect the trend , </a:t>
            </a:r>
            <a:r>
              <a:rPr lang="en"/>
              <a:t>even though,</a:t>
            </a:r>
            <a:r>
              <a:rPr lang="en"/>
              <a:t>l more than 5000 tickets/per day.</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7438e50b8a_7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7438e50b8a_7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7438e50b8a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7438e50b8a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7442f12397_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7442f12397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7438e50b8a_3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7438e50b8a_3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742ed06829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742ed06829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Toronto income is based on 25 regional wards/areas</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7438e50b8a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7438e50b8a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g742ed0682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742ed0682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800"/>
              <a:t>Around 2 million tickets are issued per annum, which brings considerable revenue to the City (avg $50*2mln=$100mln approx)</a:t>
            </a:r>
            <a:endParaRPr sz="1800"/>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7438e50b8a_7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7438e50b8a_7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From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7438e50b8a_7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7438e50b8a_7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7438e50b8a_7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7438e50b8a_7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742ed06829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742ed06829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g742ed06829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742ed06829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g742ed06829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742ed06829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742ed0682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742ed0682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742ed0682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742ed0682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7442f12397_4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7442f12397_4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7442f12397_4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7442f12397_4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7442f12397_4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7442f12397_4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7442f12397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7442f12397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7442f12397_4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7442f12397_4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0.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open.toronto.ca/dataset/parking-tickets/" TargetMode="External"/><Relationship Id="rId4" Type="http://schemas.openxmlformats.org/officeDocument/2006/relationships/hyperlink" Target="https://open.toronto.ca/dataset/ward-profiles-2018-25-ward-mode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451600"/>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200"/>
              <a:t>Toronto Parking Infraction </a:t>
            </a:r>
            <a:endParaRPr sz="4200"/>
          </a:p>
          <a:p>
            <a:pPr indent="0" lvl="0" marL="0" rtl="0" algn="ctr">
              <a:spcBef>
                <a:spcPts val="0"/>
              </a:spcBef>
              <a:spcAft>
                <a:spcPts val="0"/>
              </a:spcAft>
              <a:buNone/>
            </a:pPr>
            <a:r>
              <a:rPr lang="en" sz="4200"/>
              <a:t>Tickets</a:t>
            </a:r>
            <a:endParaRPr sz="4200"/>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sz="900"/>
          </a:p>
          <a:p>
            <a:pPr indent="0" lvl="0" marL="0" rtl="0" algn="ctr">
              <a:spcBef>
                <a:spcPts val="0"/>
              </a:spcBef>
              <a:spcAft>
                <a:spcPts val="0"/>
              </a:spcAft>
              <a:buNone/>
            </a:pPr>
            <a:r>
              <a:rPr lang="en" sz="1100"/>
              <a:t>Chao Zhao</a:t>
            </a:r>
            <a:endParaRPr sz="1100"/>
          </a:p>
          <a:p>
            <a:pPr indent="0" lvl="0" marL="0" rtl="0" algn="ctr">
              <a:spcBef>
                <a:spcPts val="0"/>
              </a:spcBef>
              <a:spcAft>
                <a:spcPts val="0"/>
              </a:spcAft>
              <a:buNone/>
            </a:pPr>
            <a:r>
              <a:rPr lang="en" sz="1100"/>
              <a:t>Damir Galiullin</a:t>
            </a:r>
            <a:endParaRPr sz="1100"/>
          </a:p>
          <a:p>
            <a:pPr indent="0" lvl="0" marL="0" rtl="0" algn="ctr">
              <a:spcBef>
                <a:spcPts val="0"/>
              </a:spcBef>
              <a:spcAft>
                <a:spcPts val="0"/>
              </a:spcAft>
              <a:buNone/>
            </a:pPr>
            <a:r>
              <a:rPr lang="en" sz="1100"/>
              <a:t>Hao Chu</a:t>
            </a:r>
            <a:endParaRPr sz="1100"/>
          </a:p>
          <a:p>
            <a:pPr indent="0" lvl="0" marL="0" rtl="0" algn="ctr">
              <a:spcBef>
                <a:spcPts val="0"/>
              </a:spcBef>
              <a:spcAft>
                <a:spcPts val="0"/>
              </a:spcAft>
              <a:buNone/>
            </a:pPr>
            <a:r>
              <a:rPr lang="en" sz="1100"/>
              <a:t>Mugu Thangarasa</a:t>
            </a:r>
            <a:endParaRPr sz="1100"/>
          </a:p>
          <a:p>
            <a:pPr indent="0" lvl="0" marL="0" rtl="0" algn="ctr">
              <a:spcBef>
                <a:spcPts val="0"/>
              </a:spcBef>
              <a:spcAft>
                <a:spcPts val="0"/>
              </a:spcAft>
              <a:buNone/>
            </a:pPr>
            <a:r>
              <a:t/>
            </a:r>
            <a:endParaRPr sz="800"/>
          </a:p>
          <a:p>
            <a:pPr indent="0" lvl="0" marL="0" rtl="0" algn="ctr">
              <a:spcBef>
                <a:spcPts val="0"/>
              </a:spcBef>
              <a:spcAft>
                <a:spcPts val="0"/>
              </a:spcAft>
              <a:buNone/>
            </a:pPr>
            <a:r>
              <a:t/>
            </a:r>
            <a:endParaRPr sz="800"/>
          </a:p>
          <a:p>
            <a:pPr indent="0" lvl="0" marL="0" rtl="0" algn="ctr">
              <a:spcBef>
                <a:spcPts val="0"/>
              </a:spcBef>
              <a:spcAft>
                <a:spcPts val="0"/>
              </a:spcAft>
              <a:buNone/>
            </a:pPr>
            <a:r>
              <a:t/>
            </a:r>
            <a:endParaRPr sz="800"/>
          </a:p>
          <a:p>
            <a:pPr indent="0" lvl="0" marL="0" rtl="0" algn="ctr">
              <a:spcBef>
                <a:spcPts val="0"/>
              </a:spcBef>
              <a:spcAft>
                <a:spcPts val="0"/>
              </a:spcAft>
              <a:buNone/>
            </a:pPr>
            <a:r>
              <a:rPr lang="en" sz="1100"/>
              <a:t>2019-Nov-13</a:t>
            </a:r>
            <a:endParaRPr sz="1100"/>
          </a:p>
        </p:txBody>
      </p:sp>
      <p:pic>
        <p:nvPicPr>
          <p:cNvPr id="56" name="Google Shape;56;p13"/>
          <p:cNvPicPr preferRelativeResize="0"/>
          <p:nvPr/>
        </p:nvPicPr>
        <p:blipFill>
          <a:blip r:embed="rId3">
            <a:alphaModFix/>
          </a:blip>
          <a:stretch>
            <a:fillRect/>
          </a:stretch>
        </p:blipFill>
        <p:spPr>
          <a:xfrm>
            <a:off x="5747300" y="2406475"/>
            <a:ext cx="3134150" cy="23093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Analysis(rainy days vs parking tickets)</a:t>
            </a:r>
            <a:endParaRPr/>
          </a:p>
        </p:txBody>
      </p:sp>
      <p:sp>
        <p:nvSpPr>
          <p:cNvPr id="121" name="Google Shape;121;p22"/>
          <p:cNvSpPr txBox="1"/>
          <p:nvPr>
            <p:ph idx="1" type="body"/>
          </p:nvPr>
        </p:nvSpPr>
        <p:spPr>
          <a:xfrm>
            <a:off x="311700" y="1152475"/>
            <a:ext cx="36801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With very little rain or sunny days, violations are about 6000 per day.</a:t>
            </a:r>
            <a:endParaRPr/>
          </a:p>
          <a:p>
            <a:pPr indent="-342900" lvl="0" marL="457200" rtl="0" algn="l">
              <a:spcBef>
                <a:spcPts val="0"/>
              </a:spcBef>
              <a:spcAft>
                <a:spcPts val="0"/>
              </a:spcAft>
              <a:buSzPts val="1800"/>
              <a:buChar char="❖"/>
            </a:pPr>
            <a:r>
              <a:rPr lang="en"/>
              <a:t>With heavier rains(&gt;5mm), most violations also around 6000</a:t>
            </a:r>
            <a:endParaRPr/>
          </a:p>
          <a:p>
            <a:pPr indent="-342900" lvl="0" marL="457200" rtl="0" algn="l">
              <a:spcBef>
                <a:spcPts val="0"/>
              </a:spcBef>
              <a:spcAft>
                <a:spcPts val="0"/>
              </a:spcAft>
              <a:buSzPts val="1800"/>
              <a:buChar char="❖"/>
            </a:pPr>
            <a:r>
              <a:rPr lang="en"/>
              <a:t>Conclusion: rainy days  don’t </a:t>
            </a:r>
            <a:r>
              <a:rPr lang="en"/>
              <a:t>affect the amount of parking violations very much </a:t>
            </a:r>
            <a:endParaRPr/>
          </a:p>
        </p:txBody>
      </p:sp>
      <p:pic>
        <p:nvPicPr>
          <p:cNvPr id="122" name="Google Shape;122;p22"/>
          <p:cNvPicPr preferRelativeResize="0"/>
          <p:nvPr/>
        </p:nvPicPr>
        <p:blipFill>
          <a:blip r:embed="rId3">
            <a:alphaModFix/>
          </a:blip>
          <a:stretch>
            <a:fillRect/>
          </a:stretch>
        </p:blipFill>
        <p:spPr>
          <a:xfrm>
            <a:off x="3991838" y="1152463"/>
            <a:ext cx="4791075" cy="32670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Analysis(snow days vs parking tickets)</a:t>
            </a:r>
            <a:endParaRPr/>
          </a:p>
        </p:txBody>
      </p:sp>
      <p:sp>
        <p:nvSpPr>
          <p:cNvPr id="128" name="Google Shape;128;p23"/>
          <p:cNvSpPr txBox="1"/>
          <p:nvPr>
            <p:ph idx="1" type="body"/>
          </p:nvPr>
        </p:nvSpPr>
        <p:spPr>
          <a:xfrm>
            <a:off x="311700" y="1152475"/>
            <a:ext cx="3729600" cy="3419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Heavier snow days tend to have fewer parking violations</a:t>
            </a:r>
            <a:endParaRPr/>
          </a:p>
          <a:p>
            <a:pPr indent="-342900" lvl="0" marL="457200" rtl="0" algn="l">
              <a:spcBef>
                <a:spcPts val="0"/>
              </a:spcBef>
              <a:spcAft>
                <a:spcPts val="0"/>
              </a:spcAft>
              <a:buSzPts val="1800"/>
              <a:buChar char="❖"/>
            </a:pPr>
            <a:r>
              <a:rPr lang="en"/>
              <a:t>With small amount of snows(&lt;2cm), we can see violations still are very high</a:t>
            </a:r>
            <a:endParaRPr/>
          </a:p>
          <a:p>
            <a:pPr indent="-342900" lvl="0" marL="457200" rtl="0" algn="l">
              <a:spcBef>
                <a:spcPts val="0"/>
              </a:spcBef>
              <a:spcAft>
                <a:spcPts val="0"/>
              </a:spcAft>
              <a:buSzPts val="1800"/>
              <a:buChar char="❖"/>
            </a:pPr>
            <a:r>
              <a:rPr lang="en"/>
              <a:t>Conclusion: heavier snow tends to decrease the violations granted</a:t>
            </a:r>
            <a:endParaRPr/>
          </a:p>
        </p:txBody>
      </p:sp>
      <p:pic>
        <p:nvPicPr>
          <p:cNvPr id="129" name="Google Shape;129;p23"/>
          <p:cNvPicPr preferRelativeResize="0"/>
          <p:nvPr/>
        </p:nvPicPr>
        <p:blipFill>
          <a:blip r:embed="rId3">
            <a:alphaModFix/>
          </a:blip>
          <a:stretch>
            <a:fillRect/>
          </a:stretch>
        </p:blipFill>
        <p:spPr>
          <a:xfrm>
            <a:off x="4041213" y="1152463"/>
            <a:ext cx="4791075" cy="32670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4"/>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Analysis(weather vs parking tickets)</a:t>
            </a:r>
            <a:endParaRPr/>
          </a:p>
        </p:txBody>
      </p:sp>
      <p:sp>
        <p:nvSpPr>
          <p:cNvPr id="135" name="Google Shape;135;p24"/>
          <p:cNvSpPr txBox="1"/>
          <p:nvPr>
            <p:ph idx="1" type="body"/>
          </p:nvPr>
        </p:nvSpPr>
        <p:spPr>
          <a:xfrm>
            <a:off x="83100" y="847675"/>
            <a:ext cx="8520600" cy="39627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1400"/>
              <a:t>Extreme cold temperature  (below -10 degree C) </a:t>
            </a:r>
            <a:endParaRPr sz="1400"/>
          </a:p>
          <a:p>
            <a:pPr indent="0" lvl="0" marL="0" rtl="0" algn="l">
              <a:spcBef>
                <a:spcPts val="1200"/>
              </a:spcBef>
              <a:spcAft>
                <a:spcPts val="0"/>
              </a:spcAft>
              <a:buNone/>
            </a:pPr>
            <a:r>
              <a:rPr lang="en" sz="1400"/>
              <a:t>shows trend that less parking tickets issued.</a:t>
            </a:r>
            <a:endParaRPr sz="1400"/>
          </a:p>
          <a:p>
            <a:pPr indent="0" lvl="0" marL="0" rtl="0" algn="l">
              <a:spcBef>
                <a:spcPts val="1200"/>
              </a:spcBef>
              <a:spcAft>
                <a:spcPts val="0"/>
              </a:spcAft>
              <a:buNone/>
            </a:pPr>
            <a:r>
              <a:rPr lang="en" sz="1400"/>
              <a:t>At the same time there are not significant </a:t>
            </a:r>
            <a:endParaRPr sz="1400"/>
          </a:p>
          <a:p>
            <a:pPr indent="0" lvl="0" marL="0" rtl="0" algn="l">
              <a:spcBef>
                <a:spcPts val="1200"/>
              </a:spcBef>
              <a:spcAft>
                <a:spcPts val="0"/>
              </a:spcAft>
              <a:buNone/>
            </a:pPr>
            <a:r>
              <a:rPr lang="en" sz="1400"/>
              <a:t>difference between mild cold (-5 to 15 C) and </a:t>
            </a:r>
            <a:endParaRPr sz="1400"/>
          </a:p>
          <a:p>
            <a:pPr indent="0" lvl="0" marL="0" rtl="0" algn="l">
              <a:spcBef>
                <a:spcPts val="1200"/>
              </a:spcBef>
              <a:spcAft>
                <a:spcPts val="0"/>
              </a:spcAft>
              <a:buNone/>
            </a:pPr>
            <a:r>
              <a:rPr lang="en" sz="1400"/>
              <a:t>hot summer (above 20 C).</a:t>
            </a:r>
            <a:endParaRPr sz="1400"/>
          </a:p>
          <a:p>
            <a:pPr indent="0" lvl="0" marL="0" rtl="0" algn="l">
              <a:spcBef>
                <a:spcPts val="1200"/>
              </a:spcBef>
              <a:spcAft>
                <a:spcPts val="0"/>
              </a:spcAft>
              <a:buNone/>
            </a:pPr>
            <a:r>
              <a:t/>
            </a:r>
            <a:endParaRPr sz="1400"/>
          </a:p>
          <a:p>
            <a:pPr indent="0" lvl="0" marL="457200" rtl="0" algn="l">
              <a:spcBef>
                <a:spcPts val="1200"/>
              </a:spcBef>
              <a:spcAft>
                <a:spcPts val="0"/>
              </a:spcAft>
              <a:buNone/>
            </a:pPr>
            <a:r>
              <a:t/>
            </a:r>
            <a:endParaRPr sz="1400"/>
          </a:p>
          <a:p>
            <a:pPr indent="0" lvl="0" marL="0" rtl="0" algn="l">
              <a:spcBef>
                <a:spcPts val="1200"/>
              </a:spcBef>
              <a:spcAft>
                <a:spcPts val="1600"/>
              </a:spcAft>
              <a:buNone/>
            </a:pPr>
            <a:r>
              <a:t/>
            </a:r>
            <a:endParaRPr/>
          </a:p>
        </p:txBody>
      </p:sp>
      <p:pic>
        <p:nvPicPr>
          <p:cNvPr id="136" name="Google Shape;136;p24"/>
          <p:cNvPicPr preferRelativeResize="0"/>
          <p:nvPr/>
        </p:nvPicPr>
        <p:blipFill>
          <a:blip r:embed="rId3">
            <a:alphaModFix/>
          </a:blip>
          <a:stretch>
            <a:fillRect/>
          </a:stretch>
        </p:blipFill>
        <p:spPr>
          <a:xfrm>
            <a:off x="4069225" y="847675"/>
            <a:ext cx="4998575" cy="38838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5"/>
          <p:cNvSpPr txBox="1"/>
          <p:nvPr>
            <p:ph type="title"/>
          </p:nvPr>
        </p:nvSpPr>
        <p:spPr>
          <a:xfrm>
            <a:off x="235500"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Bad weather Day vs Parking Ticket</a:t>
            </a:r>
            <a:endParaRPr/>
          </a:p>
        </p:txBody>
      </p:sp>
      <p:sp>
        <p:nvSpPr>
          <p:cNvPr id="142" name="Google Shape;142;p25"/>
          <p:cNvSpPr txBox="1"/>
          <p:nvPr>
            <p:ph idx="1" type="body"/>
          </p:nvPr>
        </p:nvSpPr>
        <p:spPr>
          <a:xfrm>
            <a:off x="83100" y="781300"/>
            <a:ext cx="8520600" cy="3863700"/>
          </a:xfrm>
          <a:prstGeom prst="rect">
            <a:avLst/>
          </a:prstGeom>
        </p:spPr>
        <p:txBody>
          <a:bodyPr anchorCtr="0" anchor="t" bIns="91425" lIns="91425" spcFirstLastPara="1" rIns="91425" wrap="square" tIns="91425">
            <a:noAutofit/>
          </a:bodyPr>
          <a:lstStyle/>
          <a:p>
            <a:pPr indent="-342900" lvl="0" marL="457200" rtl="0" algn="l">
              <a:spcBef>
                <a:spcPts val="1200"/>
              </a:spcBef>
              <a:spcAft>
                <a:spcPts val="0"/>
              </a:spcAft>
              <a:buSzPts val="1800"/>
              <a:buChar char="●"/>
            </a:pPr>
            <a:r>
              <a:rPr lang="en"/>
              <a:t>Rain has no effect on trend,</a:t>
            </a:r>
            <a:endParaRPr/>
          </a:p>
          <a:p>
            <a:pPr indent="-342900" lvl="0" marL="457200" rtl="0" algn="l">
              <a:spcBef>
                <a:spcPts val="0"/>
              </a:spcBef>
              <a:spcAft>
                <a:spcPts val="0"/>
              </a:spcAft>
              <a:buSzPts val="1800"/>
              <a:buChar char="●"/>
            </a:pPr>
            <a:r>
              <a:rPr lang="en"/>
              <a:t>But same time snow days approx. </a:t>
            </a:r>
            <a:endParaRPr/>
          </a:p>
          <a:p>
            <a:pPr indent="0" lvl="0" marL="0" rtl="0" algn="l">
              <a:spcBef>
                <a:spcPts val="1200"/>
              </a:spcBef>
              <a:spcAft>
                <a:spcPts val="0"/>
              </a:spcAft>
              <a:buNone/>
            </a:pPr>
            <a:r>
              <a:rPr lang="en"/>
              <a:t>9% less tickets issued</a:t>
            </a:r>
            <a:endParaRPr/>
          </a:p>
          <a:p>
            <a:pPr indent="-342900" lvl="0" marL="457200" rtl="0" algn="l">
              <a:spcBef>
                <a:spcPts val="1200"/>
              </a:spcBef>
              <a:spcAft>
                <a:spcPts val="0"/>
              </a:spcAft>
              <a:buSzPts val="1800"/>
              <a:buChar char="●"/>
            </a:pPr>
            <a:r>
              <a:rPr lang="en"/>
              <a:t>Rain/snow days 13% less tickets </a:t>
            </a:r>
            <a:endParaRPr/>
          </a:p>
          <a:p>
            <a:pPr indent="0" lvl="0" marL="0" rtl="0" algn="l">
              <a:spcBef>
                <a:spcPts val="1200"/>
              </a:spcBef>
              <a:spcAft>
                <a:spcPts val="0"/>
              </a:spcAft>
              <a:buNone/>
            </a:pPr>
            <a:r>
              <a:rPr lang="en"/>
              <a:t>Issued.</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600"/>
              </a:spcAft>
              <a:buNone/>
            </a:pPr>
            <a:r>
              <a:t/>
            </a:r>
            <a:endParaRPr/>
          </a:p>
        </p:txBody>
      </p:sp>
      <p:pic>
        <p:nvPicPr>
          <p:cNvPr id="143" name="Google Shape;143;p25"/>
          <p:cNvPicPr preferRelativeResize="0"/>
          <p:nvPr/>
        </p:nvPicPr>
        <p:blipFill>
          <a:blip r:embed="rId3">
            <a:alphaModFix/>
          </a:blip>
          <a:stretch>
            <a:fillRect/>
          </a:stretch>
        </p:blipFill>
        <p:spPr>
          <a:xfrm>
            <a:off x="4049425" y="944050"/>
            <a:ext cx="4875850" cy="36155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KDE Plot</a:t>
            </a:r>
            <a:endParaRPr/>
          </a:p>
        </p:txBody>
      </p:sp>
      <p:sp>
        <p:nvSpPr>
          <p:cNvPr id="149" name="Google Shape;149;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50" name="Google Shape;150;p26"/>
          <p:cNvPicPr preferRelativeResize="0"/>
          <p:nvPr/>
        </p:nvPicPr>
        <p:blipFill>
          <a:blip r:embed="rId3">
            <a:alphaModFix/>
          </a:blip>
          <a:stretch>
            <a:fillRect/>
          </a:stretch>
        </p:blipFill>
        <p:spPr>
          <a:xfrm>
            <a:off x="2491962" y="1152475"/>
            <a:ext cx="4160075" cy="34164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a:t>Static choropleth map for income </a:t>
            </a:r>
            <a:endParaRPr/>
          </a:p>
          <a:p>
            <a:pPr indent="0" lvl="0" marL="0" rtl="0" algn="l">
              <a:spcBef>
                <a:spcPts val="0"/>
              </a:spcBef>
              <a:spcAft>
                <a:spcPts val="0"/>
              </a:spcAft>
              <a:buNone/>
            </a:pPr>
            <a:r>
              <a:t/>
            </a:r>
            <a:endParaRPr/>
          </a:p>
        </p:txBody>
      </p:sp>
      <p:sp>
        <p:nvSpPr>
          <p:cNvPr id="156" name="Google Shape;156;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57" name="Google Shape;157;p27"/>
          <p:cNvPicPr preferRelativeResize="0"/>
          <p:nvPr/>
        </p:nvPicPr>
        <p:blipFill>
          <a:blip r:embed="rId3">
            <a:alphaModFix/>
          </a:blip>
          <a:stretch>
            <a:fillRect/>
          </a:stretch>
        </p:blipFill>
        <p:spPr>
          <a:xfrm>
            <a:off x="4360600" y="1226075"/>
            <a:ext cx="4613075" cy="3342801"/>
          </a:xfrm>
          <a:prstGeom prst="rect">
            <a:avLst/>
          </a:prstGeom>
          <a:noFill/>
          <a:ln>
            <a:noFill/>
          </a:ln>
        </p:spPr>
      </p:pic>
      <p:pic>
        <p:nvPicPr>
          <p:cNvPr id="158" name="Google Shape;158;p27"/>
          <p:cNvPicPr preferRelativeResize="0"/>
          <p:nvPr/>
        </p:nvPicPr>
        <p:blipFill>
          <a:blip r:embed="rId4">
            <a:alphaModFix/>
          </a:blip>
          <a:stretch>
            <a:fillRect/>
          </a:stretch>
        </p:blipFill>
        <p:spPr>
          <a:xfrm>
            <a:off x="311700" y="1894375"/>
            <a:ext cx="4048901" cy="2674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65" name="Google Shape;165;p28"/>
          <p:cNvPicPr preferRelativeResize="0"/>
          <p:nvPr/>
        </p:nvPicPr>
        <p:blipFill rotWithShape="1">
          <a:blip r:embed="rId3">
            <a:alphaModFix/>
          </a:blip>
          <a:srcRect b="20086" l="0" r="0" t="22409"/>
          <a:stretch/>
        </p:blipFill>
        <p:spPr>
          <a:xfrm>
            <a:off x="4850" y="0"/>
            <a:ext cx="9144001" cy="51435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a:t>Static choropleth map for parking tickets</a:t>
            </a:r>
            <a:endParaRPr/>
          </a:p>
          <a:p>
            <a:pPr indent="0" lvl="0" marL="0" rtl="0" algn="l">
              <a:spcBef>
                <a:spcPts val="0"/>
              </a:spcBef>
              <a:spcAft>
                <a:spcPts val="0"/>
              </a:spcAft>
              <a:buNone/>
            </a:pPr>
            <a:r>
              <a:t/>
            </a:r>
            <a:endParaRPr/>
          </a:p>
        </p:txBody>
      </p:sp>
      <p:sp>
        <p:nvSpPr>
          <p:cNvPr id="171" name="Google Shape;171;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1200"/>
              </a:spcBef>
              <a:spcAft>
                <a:spcPts val="0"/>
              </a:spcAft>
              <a:buSzPts val="1800"/>
              <a:buChar char="●"/>
            </a:pPr>
            <a:r>
              <a:rPr lang="en"/>
              <a:t>University</a:t>
            </a:r>
            <a:endParaRPr/>
          </a:p>
          <a:p>
            <a:pPr indent="0" lvl="0" marL="0" rtl="0" algn="l">
              <a:spcBef>
                <a:spcPts val="1200"/>
              </a:spcBef>
              <a:spcAft>
                <a:spcPts val="0"/>
              </a:spcAft>
              <a:buNone/>
            </a:pPr>
            <a:r>
              <a:rPr lang="en"/>
              <a:t> -Rosedale ward has highest</a:t>
            </a:r>
            <a:endParaRPr/>
          </a:p>
          <a:p>
            <a:pPr indent="0" lvl="0" marL="0" rtl="0" algn="l">
              <a:spcBef>
                <a:spcPts val="1200"/>
              </a:spcBef>
              <a:spcAft>
                <a:spcPts val="0"/>
              </a:spcAft>
              <a:buNone/>
            </a:pPr>
            <a:r>
              <a:rPr lang="en"/>
              <a:t>ticket issued followed by </a:t>
            </a:r>
            <a:endParaRPr/>
          </a:p>
          <a:p>
            <a:pPr indent="0" lvl="0" marL="0" rtl="0" algn="l">
              <a:spcBef>
                <a:spcPts val="1200"/>
              </a:spcBef>
              <a:spcAft>
                <a:spcPts val="0"/>
              </a:spcAft>
              <a:buNone/>
            </a:pPr>
            <a:r>
              <a:rPr lang="en"/>
              <a:t>Spadiana-Ford York, Toronto </a:t>
            </a:r>
            <a:endParaRPr/>
          </a:p>
          <a:p>
            <a:pPr indent="0" lvl="0" marL="0" rtl="0" algn="l">
              <a:spcBef>
                <a:spcPts val="1200"/>
              </a:spcBef>
              <a:spcAft>
                <a:spcPts val="0"/>
              </a:spcAft>
              <a:buNone/>
            </a:pPr>
            <a:r>
              <a:rPr lang="en"/>
              <a:t>Center (core downtown wards).</a:t>
            </a:r>
            <a:endParaRPr/>
          </a:p>
          <a:p>
            <a:pPr indent="-342900" lvl="0" marL="457200" rtl="0" algn="l">
              <a:spcBef>
                <a:spcPts val="1200"/>
              </a:spcBef>
              <a:spcAft>
                <a:spcPts val="0"/>
              </a:spcAft>
              <a:buSzPts val="1800"/>
              <a:buChar char="●"/>
            </a:pPr>
            <a:r>
              <a:rPr lang="en"/>
              <a:t>Scarborough and Etobicoke </a:t>
            </a:r>
            <a:endParaRPr/>
          </a:p>
          <a:p>
            <a:pPr indent="0" lvl="0" marL="0" rtl="0" algn="l">
              <a:spcBef>
                <a:spcPts val="1200"/>
              </a:spcBef>
              <a:spcAft>
                <a:spcPts val="0"/>
              </a:spcAft>
              <a:buNone/>
            </a:pPr>
            <a:r>
              <a:rPr lang="en"/>
              <a:t>wards has less ticket issued </a:t>
            </a:r>
            <a:endParaRPr/>
          </a:p>
          <a:p>
            <a:pPr indent="0" lvl="0" marL="0" rtl="0" algn="l">
              <a:spcBef>
                <a:spcPts val="1200"/>
              </a:spcBef>
              <a:spcAft>
                <a:spcPts val="1600"/>
              </a:spcAft>
              <a:buNone/>
            </a:pPr>
            <a:r>
              <a:t/>
            </a:r>
            <a:endParaRPr/>
          </a:p>
        </p:txBody>
      </p:sp>
      <p:pic>
        <p:nvPicPr>
          <p:cNvPr id="172" name="Google Shape;172;p29"/>
          <p:cNvPicPr preferRelativeResize="0"/>
          <p:nvPr/>
        </p:nvPicPr>
        <p:blipFill>
          <a:blip r:embed="rId3">
            <a:alphaModFix/>
          </a:blip>
          <a:stretch>
            <a:fillRect/>
          </a:stretch>
        </p:blipFill>
        <p:spPr>
          <a:xfrm>
            <a:off x="4056950" y="1192375"/>
            <a:ext cx="4775348" cy="337649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Analysis(regional income vs parking tickets)</a:t>
            </a:r>
            <a:endParaRPr/>
          </a:p>
        </p:txBody>
      </p:sp>
      <p:sp>
        <p:nvSpPr>
          <p:cNvPr id="178" name="Google Shape;178;p30"/>
          <p:cNvSpPr txBox="1"/>
          <p:nvPr>
            <p:ph idx="1" type="body"/>
          </p:nvPr>
        </p:nvSpPr>
        <p:spPr>
          <a:xfrm>
            <a:off x="311700" y="917225"/>
            <a:ext cx="8520600" cy="37959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a:t>Based on the plot below we can see the</a:t>
            </a:r>
            <a:r>
              <a:rPr lang="en"/>
              <a:t> trend that high-income area has less parking tickets.</a:t>
            </a:r>
            <a:endParaRPr/>
          </a:p>
          <a:p>
            <a:pPr indent="0" lvl="0" marL="0" rtl="0" algn="l">
              <a:spcBef>
                <a:spcPts val="1200"/>
              </a:spcBef>
              <a:spcAft>
                <a:spcPts val="0"/>
              </a:spcAft>
              <a:buNone/>
            </a:pPr>
            <a:r>
              <a:rPr b="1" lang="en" u="sng"/>
              <a:t> Note:-</a:t>
            </a:r>
            <a:endParaRPr sz="1000"/>
          </a:p>
          <a:p>
            <a:pPr indent="0" lvl="0" marL="0" rtl="0" algn="l">
              <a:spcBef>
                <a:spcPts val="1200"/>
              </a:spcBef>
              <a:spcAft>
                <a:spcPts val="0"/>
              </a:spcAft>
              <a:buNone/>
            </a:pPr>
            <a:r>
              <a:rPr lang="en" sz="1400"/>
              <a:t>In order to draw the solid conclusions,</a:t>
            </a:r>
            <a:endParaRPr sz="1400"/>
          </a:p>
          <a:p>
            <a:pPr indent="0" lvl="0" marL="0" rtl="0" algn="l">
              <a:spcBef>
                <a:spcPts val="1200"/>
              </a:spcBef>
              <a:spcAft>
                <a:spcPts val="0"/>
              </a:spcAft>
              <a:buNone/>
            </a:pPr>
            <a:r>
              <a:rPr lang="en" sz="1400"/>
              <a:t>we need additional data like</a:t>
            </a:r>
            <a:endParaRPr sz="1400"/>
          </a:p>
          <a:p>
            <a:pPr indent="0" lvl="0" marL="0" rtl="0" algn="l">
              <a:spcBef>
                <a:spcPts val="1200"/>
              </a:spcBef>
              <a:spcAft>
                <a:spcPts val="0"/>
              </a:spcAft>
              <a:buNone/>
            </a:pPr>
            <a:r>
              <a:rPr lang="en" sz="1400"/>
              <a:t>Number of car vs real estate, </a:t>
            </a:r>
            <a:endParaRPr sz="1400"/>
          </a:p>
          <a:p>
            <a:pPr indent="0" lvl="0" marL="0" rtl="0" algn="l">
              <a:spcBef>
                <a:spcPts val="1200"/>
              </a:spcBef>
              <a:spcAft>
                <a:spcPts val="0"/>
              </a:spcAft>
              <a:buNone/>
            </a:pPr>
            <a:r>
              <a:rPr lang="en" sz="1400"/>
              <a:t>street parking permit availability and etc.</a:t>
            </a:r>
            <a:endParaRPr sz="1400"/>
          </a:p>
          <a:p>
            <a:pPr indent="0" lvl="0" marL="0" rtl="0" algn="l">
              <a:spcBef>
                <a:spcPts val="1200"/>
              </a:spcBef>
              <a:spcAft>
                <a:spcPts val="1600"/>
              </a:spcAft>
              <a:buNone/>
            </a:pPr>
            <a:r>
              <a:t/>
            </a:r>
            <a:endParaRPr sz="1400" u="sng"/>
          </a:p>
        </p:txBody>
      </p:sp>
      <p:pic>
        <p:nvPicPr>
          <p:cNvPr id="179" name="Google Shape;179;p30"/>
          <p:cNvPicPr preferRelativeResize="0"/>
          <p:nvPr/>
        </p:nvPicPr>
        <p:blipFill>
          <a:blip r:embed="rId3">
            <a:alphaModFix/>
          </a:blip>
          <a:stretch>
            <a:fillRect/>
          </a:stretch>
        </p:blipFill>
        <p:spPr>
          <a:xfrm>
            <a:off x="3616525" y="1429225"/>
            <a:ext cx="5352051" cy="345602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31"/>
          <p:cNvSpPr txBox="1"/>
          <p:nvPr>
            <p:ph type="title"/>
          </p:nvPr>
        </p:nvSpPr>
        <p:spPr>
          <a:xfrm>
            <a:off x="139475" y="206385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Some Fun Facts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Motivation</a:t>
            </a:r>
            <a:endParaRPr/>
          </a:p>
        </p:txBody>
      </p:sp>
      <p:sp>
        <p:nvSpPr>
          <p:cNvPr id="62" name="Google Shape;62;p14"/>
          <p:cNvSpPr txBox="1"/>
          <p:nvPr>
            <p:ph idx="1" type="body"/>
          </p:nvPr>
        </p:nvSpPr>
        <p:spPr>
          <a:xfrm>
            <a:off x="246375" y="863550"/>
            <a:ext cx="8520600" cy="404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Motivation: Vehicle is now a daly need, </a:t>
            </a:r>
            <a:r>
              <a:rPr lang="en"/>
              <a:t>especially</a:t>
            </a:r>
            <a:r>
              <a:rPr lang="en"/>
              <a:t> for people living in areas with inconvenient public transit. With the amount of private cars increasing, we believe the tendency of violations related with parking increases due to a lack of parking area provided and increasing parking fees. </a:t>
            </a:r>
            <a:endParaRPr/>
          </a:p>
          <a:p>
            <a:pPr indent="0" lvl="0" marL="0" rtl="0" algn="l">
              <a:spcBef>
                <a:spcPts val="1600"/>
              </a:spcBef>
              <a:spcAft>
                <a:spcPts val="0"/>
              </a:spcAft>
              <a:buNone/>
            </a:pPr>
            <a:r>
              <a:rPr lang="en" sz="1200"/>
              <a:t>U</a:t>
            </a:r>
            <a:r>
              <a:rPr lang="en" sz="1400"/>
              <a:t>nder this situation, our team is interested in the parking infractions in Toronto area. </a:t>
            </a:r>
            <a:endParaRPr sz="1400"/>
          </a:p>
          <a:p>
            <a:pPr indent="0" lvl="0" marL="0" rtl="0" algn="l">
              <a:spcBef>
                <a:spcPts val="1600"/>
              </a:spcBef>
              <a:spcAft>
                <a:spcPts val="0"/>
              </a:spcAft>
              <a:buNone/>
            </a:pPr>
            <a:r>
              <a:rPr lang="en" sz="1400"/>
              <a:t>We believe the amount of </a:t>
            </a:r>
            <a:r>
              <a:rPr lang="en" sz="1400"/>
              <a:t>infractions is related to the seasonal weather, i.e. winter, more tickets issued than in summer due to the cold weather.</a:t>
            </a:r>
            <a:endParaRPr sz="1400"/>
          </a:p>
          <a:p>
            <a:pPr indent="0" lvl="0" marL="0" rtl="0" algn="l">
              <a:spcBef>
                <a:spcPts val="1600"/>
              </a:spcBef>
              <a:spcAft>
                <a:spcPts val="0"/>
              </a:spcAft>
              <a:buNone/>
            </a:pPr>
            <a:r>
              <a:rPr lang="en" sz="1400"/>
              <a:t>We also believe downtown area has a higher infraction rate than uptown and other suburb areas with the fact that traffic in downtown is heavier, roads are more complicated and you need to pay wherever you park. </a:t>
            </a:r>
            <a:endParaRPr sz="1400"/>
          </a:p>
          <a:p>
            <a:pPr indent="0" lvl="0" marL="0" rtl="0" algn="l">
              <a:spcBef>
                <a:spcPts val="1600"/>
              </a:spcBef>
              <a:spcAft>
                <a:spcPts val="1600"/>
              </a:spcAft>
              <a:buNone/>
            </a:pPr>
            <a:r>
              <a:rPr lang="en" sz="1400"/>
              <a:t>Also, income has some relationship with the parking tickets amount</a:t>
            </a:r>
            <a:endParaRPr sz="14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Weekdays Trend </a:t>
            </a:r>
            <a:endParaRPr/>
          </a:p>
        </p:txBody>
      </p:sp>
      <p:sp>
        <p:nvSpPr>
          <p:cNvPr id="190" name="Google Shape;190;p32"/>
          <p:cNvSpPr txBox="1"/>
          <p:nvPr>
            <p:ph idx="1" type="body"/>
          </p:nvPr>
        </p:nvSpPr>
        <p:spPr>
          <a:xfrm>
            <a:off x="311700" y="1152475"/>
            <a:ext cx="8520600" cy="38772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91" name="Google Shape;191;p32"/>
          <p:cNvPicPr preferRelativeResize="0"/>
          <p:nvPr/>
        </p:nvPicPr>
        <p:blipFill>
          <a:blip r:embed="rId3">
            <a:alphaModFix/>
          </a:blip>
          <a:stretch>
            <a:fillRect/>
          </a:stretch>
        </p:blipFill>
        <p:spPr>
          <a:xfrm>
            <a:off x="3407850" y="1300650"/>
            <a:ext cx="5473849" cy="33017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33"/>
          <p:cNvSpPr txBox="1"/>
          <p:nvPr>
            <p:ph type="title"/>
          </p:nvPr>
        </p:nvSpPr>
        <p:spPr>
          <a:xfrm>
            <a:off x="373950" y="268050"/>
            <a:ext cx="8520600" cy="60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Monthly Trend (Eg:- March 2018)</a:t>
            </a:r>
            <a:endParaRPr/>
          </a:p>
        </p:txBody>
      </p:sp>
      <p:sp>
        <p:nvSpPr>
          <p:cNvPr id="197" name="Google Shape;197;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98" name="Google Shape;198;p33"/>
          <p:cNvPicPr preferRelativeResize="0"/>
          <p:nvPr/>
        </p:nvPicPr>
        <p:blipFill>
          <a:blip r:embed="rId3">
            <a:alphaModFix/>
          </a:blip>
          <a:stretch>
            <a:fillRect/>
          </a:stretch>
        </p:blipFill>
        <p:spPr>
          <a:xfrm>
            <a:off x="373950" y="1152475"/>
            <a:ext cx="8338399" cy="366502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Monthly Trend (Eg:- May 2018)</a:t>
            </a:r>
            <a:endParaRPr/>
          </a:p>
        </p:txBody>
      </p:sp>
      <p:sp>
        <p:nvSpPr>
          <p:cNvPr id="204" name="Google Shape;204;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05" name="Google Shape;205;p34"/>
          <p:cNvPicPr preferRelativeResize="0"/>
          <p:nvPr/>
        </p:nvPicPr>
        <p:blipFill>
          <a:blip r:embed="rId3">
            <a:alphaModFix/>
          </a:blip>
          <a:stretch>
            <a:fillRect/>
          </a:stretch>
        </p:blipFill>
        <p:spPr>
          <a:xfrm>
            <a:off x="311700" y="1093900"/>
            <a:ext cx="8569900" cy="37091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Post Mortem</a:t>
            </a:r>
            <a:endParaRPr/>
          </a:p>
        </p:txBody>
      </p:sp>
      <p:sp>
        <p:nvSpPr>
          <p:cNvPr id="211" name="Google Shape;211;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API RATE (mapbox) for huge amounts of geo data</a:t>
            </a:r>
            <a:endParaRPr/>
          </a:p>
          <a:p>
            <a:pPr indent="-342900" lvl="0" marL="457200" rtl="0" algn="l">
              <a:spcBef>
                <a:spcPts val="0"/>
              </a:spcBef>
              <a:spcAft>
                <a:spcPts val="0"/>
              </a:spcAft>
              <a:buSzPts val="1800"/>
              <a:buChar char="●"/>
            </a:pPr>
            <a:r>
              <a:rPr lang="en"/>
              <a:t>Geo pandas/bokeh module conflicts</a:t>
            </a:r>
            <a:endParaRPr/>
          </a:p>
          <a:p>
            <a:pPr indent="-342900" lvl="0" marL="457200" rtl="0" algn="l">
              <a:spcBef>
                <a:spcPts val="0"/>
              </a:spcBef>
              <a:spcAft>
                <a:spcPts val="0"/>
              </a:spcAft>
              <a:buSzPts val="1800"/>
              <a:buChar char="●"/>
            </a:pPr>
            <a:r>
              <a:rPr lang="en"/>
              <a:t>Toronto has multiple weather stations and not all station have all the data, So we collected datas from three stations which are close to each other (Toronto City, Toronto City Center and Toronto Inter A). </a:t>
            </a:r>
            <a:endParaRPr/>
          </a:p>
          <a:p>
            <a:pPr indent="-317500" lvl="1" marL="914400" rtl="0" algn="l">
              <a:spcBef>
                <a:spcPts val="0"/>
              </a:spcBef>
              <a:spcAft>
                <a:spcPts val="0"/>
              </a:spcAft>
              <a:buSzPts val="1400"/>
              <a:buChar char="○"/>
            </a:pPr>
            <a:r>
              <a:rPr lang="en"/>
              <a:t>How to improve accuracy?</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Discussion</a:t>
            </a:r>
            <a:endParaRPr/>
          </a:p>
        </p:txBody>
      </p:sp>
      <p:sp>
        <p:nvSpPr>
          <p:cNvPr id="217" name="Google Shape;217;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After the analysis, we found out that the weather doesn’t really affect the total infractions much, either monthly-wise or seasonal-wise. </a:t>
            </a:r>
            <a:endParaRPr/>
          </a:p>
          <a:p>
            <a:pPr indent="0" lvl="0" marL="0" rtl="0" algn="l">
              <a:spcBef>
                <a:spcPts val="1600"/>
              </a:spcBef>
              <a:spcAft>
                <a:spcPts val="0"/>
              </a:spcAft>
              <a:buNone/>
            </a:pPr>
            <a:r>
              <a:rPr lang="en"/>
              <a:t>However, downtown area does show a higher infraction rate than other areas.</a:t>
            </a:r>
            <a:endParaRPr/>
          </a:p>
          <a:p>
            <a:pPr indent="0" lvl="0" marL="0" rtl="0" algn="l">
              <a:spcBef>
                <a:spcPts val="1600"/>
              </a:spcBef>
              <a:spcAft>
                <a:spcPts val="0"/>
              </a:spcAft>
              <a:buNone/>
            </a:pPr>
            <a:r>
              <a:rPr lang="en"/>
              <a:t>Limitations is that the location data is based on one month (February 2018).</a:t>
            </a:r>
            <a:endParaRPr/>
          </a:p>
          <a:p>
            <a:pPr indent="0" lvl="0" marL="0" rtl="0" algn="l">
              <a:spcBef>
                <a:spcPts val="1600"/>
              </a:spcBef>
              <a:spcAft>
                <a:spcPts val="1600"/>
              </a:spcAft>
              <a:buNone/>
            </a:pPr>
            <a:r>
              <a:rPr lang="en"/>
              <a:t>Toronto has 8 weather stations and our analysis is based on 3 sources and hence the output may vary accordingly.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37"/>
          <p:cNvSpPr txBox="1"/>
          <p:nvPr>
            <p:ph type="title"/>
          </p:nvPr>
        </p:nvSpPr>
        <p:spPr>
          <a:xfrm>
            <a:off x="311700" y="1797450"/>
            <a:ext cx="8520600" cy="1548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6000"/>
              <a:t>Any Questions?</a:t>
            </a:r>
            <a:endParaRPr sz="6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Questions &amp; Data</a:t>
            </a:r>
            <a:endParaRPr/>
          </a:p>
        </p:txBody>
      </p:sp>
      <p:sp>
        <p:nvSpPr>
          <p:cNvPr id="68" name="Google Shape;68;p15"/>
          <p:cNvSpPr txBox="1"/>
          <p:nvPr>
            <p:ph idx="1" type="body"/>
          </p:nvPr>
        </p:nvSpPr>
        <p:spPr>
          <a:xfrm>
            <a:off x="311700" y="695275"/>
            <a:ext cx="8520600" cy="437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the weather conditions impact on the number of issuing ticket fines?</a:t>
            </a:r>
            <a:endParaRPr/>
          </a:p>
          <a:p>
            <a:pPr indent="0" lvl="0" marL="0" rtl="0" algn="l">
              <a:spcBef>
                <a:spcPts val="1600"/>
              </a:spcBef>
              <a:spcAft>
                <a:spcPts val="0"/>
              </a:spcAft>
              <a:buNone/>
            </a:pPr>
            <a:r>
              <a:rPr lang="en"/>
              <a:t>If number of parking tickets depends on household income distribution by area?  </a:t>
            </a:r>
            <a:endParaRPr/>
          </a:p>
          <a:p>
            <a:pPr indent="0" lvl="0" marL="0" rtl="0" algn="l">
              <a:spcBef>
                <a:spcPts val="1600"/>
              </a:spcBef>
              <a:spcAft>
                <a:spcPts val="0"/>
              </a:spcAft>
              <a:buNone/>
            </a:pPr>
            <a:r>
              <a:rPr lang="en"/>
              <a:t>In order to </a:t>
            </a:r>
            <a:r>
              <a:rPr lang="en"/>
              <a:t>answer the two questions,</a:t>
            </a:r>
            <a:r>
              <a:rPr lang="en"/>
              <a:t> we need the parking violation data by geographic data of Toronto.</a:t>
            </a:r>
            <a:endParaRPr/>
          </a:p>
          <a:p>
            <a:pPr indent="0" lvl="0" marL="0" rtl="0" algn="l">
              <a:spcBef>
                <a:spcPts val="1600"/>
              </a:spcBef>
              <a:spcAft>
                <a:spcPts val="0"/>
              </a:spcAft>
              <a:buNone/>
            </a:pPr>
            <a:r>
              <a:rPr lang="en"/>
              <a:t>The parking violation data can be found in the Open Data-City of Toronto, refer the link: </a:t>
            </a:r>
            <a:r>
              <a:rPr lang="en" sz="1100" u="sng">
                <a:solidFill>
                  <a:schemeClr val="hlink"/>
                </a:solidFill>
                <a:hlinkClick r:id="rId3"/>
              </a:rPr>
              <a:t>https://open.toronto.ca/dataset/parking-tickets/</a:t>
            </a:r>
            <a:r>
              <a:rPr lang="en" sz="1100"/>
              <a:t> </a:t>
            </a:r>
            <a:endParaRPr/>
          </a:p>
          <a:p>
            <a:pPr indent="0" lvl="0" marL="0" rtl="0" algn="l">
              <a:spcBef>
                <a:spcPts val="1600"/>
              </a:spcBef>
              <a:spcAft>
                <a:spcPts val="0"/>
              </a:spcAft>
              <a:buNone/>
            </a:pPr>
            <a:r>
              <a:rPr lang="en"/>
              <a:t>The income data can be found in the Open Data-City of Toronto, refer the link: </a:t>
            </a:r>
            <a:r>
              <a:rPr lang="en" sz="1100" u="sng">
                <a:solidFill>
                  <a:schemeClr val="hlink"/>
                </a:solidFill>
                <a:hlinkClick r:id="rId4"/>
              </a:rPr>
              <a:t>https://open.toronto.ca/dataset/ward-profiles-2018-25-ward-model/</a:t>
            </a:r>
            <a:endParaRPr/>
          </a:p>
          <a:p>
            <a:pPr indent="0" lvl="0" marL="0" rtl="0" algn="l">
              <a:spcBef>
                <a:spcPts val="1600"/>
              </a:spcBef>
              <a:spcAft>
                <a:spcPts val="1600"/>
              </a:spcAft>
              <a:buNone/>
            </a:pPr>
            <a:r>
              <a:rPr lang="en"/>
              <a:t>The geographic data is used to plot the parking violation “heat map”, and we basically use mapbox </a:t>
            </a:r>
            <a:r>
              <a:rPr lang="en"/>
              <a:t>API</a:t>
            </a:r>
            <a:r>
              <a:rPr lang="en"/>
              <a:t> to get the data. And overlapping all the addresses where violations occurred with the map.</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Cleanup &amp; Exploration</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1200"/>
              </a:spcBef>
              <a:spcAft>
                <a:spcPts val="0"/>
              </a:spcAft>
              <a:buSzPts val="1800"/>
              <a:buChar char="❖"/>
            </a:pPr>
            <a:r>
              <a:rPr lang="en"/>
              <a:t>Three Year’s parking data for year 2016 to 2018</a:t>
            </a:r>
            <a:endParaRPr/>
          </a:p>
          <a:p>
            <a:pPr indent="-317500" lvl="1" marL="914400" rtl="0" algn="l">
              <a:spcBef>
                <a:spcPts val="0"/>
              </a:spcBef>
              <a:spcAft>
                <a:spcPts val="0"/>
              </a:spcAft>
              <a:buSzPts val="1400"/>
              <a:buChar char="➢"/>
            </a:pPr>
            <a:r>
              <a:rPr lang="en"/>
              <a:t>Fill NaN values with blank for addresses with no unit number</a:t>
            </a:r>
            <a:endParaRPr/>
          </a:p>
          <a:p>
            <a:pPr indent="-317500" lvl="1" marL="914400" rtl="0" algn="l">
              <a:spcBef>
                <a:spcPts val="0"/>
              </a:spcBef>
              <a:spcAft>
                <a:spcPts val="0"/>
              </a:spcAft>
              <a:buSzPts val="1400"/>
              <a:buChar char="➢"/>
            </a:pPr>
            <a:r>
              <a:rPr lang="en"/>
              <a:t>Grouped by dates and calculated tickets amount by seasons and months</a:t>
            </a:r>
            <a:endParaRPr/>
          </a:p>
          <a:p>
            <a:pPr indent="-317500" lvl="1" marL="914400" rtl="0" algn="l">
              <a:spcBef>
                <a:spcPts val="0"/>
              </a:spcBef>
              <a:spcAft>
                <a:spcPts val="0"/>
              </a:spcAft>
              <a:buSzPts val="1400"/>
              <a:buChar char="➢"/>
            </a:pPr>
            <a:r>
              <a:rPr lang="en"/>
              <a:t>Extract all the addresses base on dates for year 2018</a:t>
            </a:r>
            <a:endParaRPr/>
          </a:p>
          <a:p>
            <a:pPr indent="-342900" lvl="0" marL="457200" rtl="0" algn="l">
              <a:spcBef>
                <a:spcPts val="0"/>
              </a:spcBef>
              <a:spcAft>
                <a:spcPts val="0"/>
              </a:spcAft>
              <a:buSzPts val="1800"/>
              <a:buChar char="❖"/>
            </a:pPr>
            <a:r>
              <a:rPr lang="en"/>
              <a:t>Collected data from three weather stations</a:t>
            </a:r>
            <a:endParaRPr/>
          </a:p>
          <a:p>
            <a:pPr indent="-317500" lvl="1" marL="914400" rtl="0" algn="l">
              <a:spcBef>
                <a:spcPts val="0"/>
              </a:spcBef>
              <a:spcAft>
                <a:spcPts val="0"/>
              </a:spcAft>
              <a:buSzPts val="1400"/>
              <a:buChar char="➢"/>
            </a:pPr>
            <a:r>
              <a:rPr lang="en"/>
              <a:t>Combined all data sets and got mean weather data for this project</a:t>
            </a:r>
            <a:endParaRPr/>
          </a:p>
          <a:p>
            <a:pPr indent="-342900" lvl="0" marL="457200" rtl="0" algn="l">
              <a:spcBef>
                <a:spcPts val="0"/>
              </a:spcBef>
              <a:spcAft>
                <a:spcPts val="0"/>
              </a:spcAft>
              <a:buSzPts val="1800"/>
              <a:buChar char="❖"/>
            </a:pPr>
            <a:r>
              <a:rPr lang="en"/>
              <a:t>Mapbox API calls and data transfers</a:t>
            </a:r>
            <a:endParaRPr/>
          </a:p>
          <a:p>
            <a:pPr indent="-342900" lvl="0" marL="457200" rtl="0" algn="l">
              <a:spcBef>
                <a:spcPts val="0"/>
              </a:spcBef>
              <a:spcAft>
                <a:spcPts val="0"/>
              </a:spcAft>
              <a:buSzPts val="1800"/>
              <a:buChar char="❖"/>
            </a:pPr>
            <a:r>
              <a:rPr lang="en"/>
              <a:t>Toronto Open Data API</a:t>
            </a:r>
            <a:endParaRPr/>
          </a:p>
          <a:p>
            <a:pPr indent="-342900" lvl="0" marL="457200" rtl="0" algn="l">
              <a:spcBef>
                <a:spcPts val="0"/>
              </a:spcBef>
              <a:spcAft>
                <a:spcPts val="0"/>
              </a:spcAft>
              <a:buSzPts val="1800"/>
              <a:buChar char="❖"/>
            </a:pPr>
            <a:r>
              <a:rPr lang="en"/>
              <a:t>Toronto Income source data is based on 2016 census and show income by average or median of 25 wards/areas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Get the parking data from Toronto open data</a:t>
            </a:r>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81" name="Google Shape;81;p17"/>
          <p:cNvPicPr preferRelativeResize="0"/>
          <p:nvPr/>
        </p:nvPicPr>
        <p:blipFill>
          <a:blip r:embed="rId3">
            <a:alphaModFix/>
          </a:blip>
          <a:stretch>
            <a:fillRect/>
          </a:stretch>
        </p:blipFill>
        <p:spPr>
          <a:xfrm>
            <a:off x="656493" y="1017725"/>
            <a:ext cx="7907084" cy="4002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Download and unzip the parking data files and combine them together</a:t>
            </a:r>
            <a:endParaRPr sz="1800"/>
          </a:p>
        </p:txBody>
      </p:sp>
      <p:sp>
        <p:nvSpPr>
          <p:cNvPr id="87" name="Google Shape;87;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88" name="Google Shape;88;p18"/>
          <p:cNvPicPr preferRelativeResize="0"/>
          <p:nvPr/>
        </p:nvPicPr>
        <p:blipFill>
          <a:blip r:embed="rId3">
            <a:alphaModFix/>
          </a:blip>
          <a:stretch>
            <a:fillRect/>
          </a:stretch>
        </p:blipFill>
        <p:spPr>
          <a:xfrm>
            <a:off x="366725" y="1152475"/>
            <a:ext cx="8465576" cy="3614899"/>
          </a:xfrm>
          <a:prstGeom prst="rect">
            <a:avLst/>
          </a:prstGeom>
          <a:noFill/>
          <a:ln>
            <a:noFill/>
          </a:ln>
        </p:spPr>
      </p:pic>
      <p:cxnSp>
        <p:nvCxnSpPr>
          <p:cNvPr id="89" name="Google Shape;89;p18"/>
          <p:cNvCxnSpPr/>
          <p:nvPr/>
        </p:nvCxnSpPr>
        <p:spPr>
          <a:xfrm flipH="1" rot="10800000">
            <a:off x="1696650" y="1535775"/>
            <a:ext cx="2911200" cy="18000"/>
          </a:xfrm>
          <a:prstGeom prst="straightConnector1">
            <a:avLst/>
          </a:prstGeom>
          <a:noFill/>
          <a:ln cap="flat" cmpd="sng" w="19050">
            <a:solidFill>
              <a:srgbClr val="FF0000"/>
            </a:solidFill>
            <a:prstDash val="solid"/>
            <a:round/>
            <a:headEnd len="med" w="med" type="none"/>
            <a:tailEnd len="med" w="med" type="none"/>
          </a:ln>
        </p:spPr>
      </p:cxnSp>
      <p:cxnSp>
        <p:nvCxnSpPr>
          <p:cNvPr id="90" name="Google Shape;90;p18"/>
          <p:cNvCxnSpPr/>
          <p:nvPr/>
        </p:nvCxnSpPr>
        <p:spPr>
          <a:xfrm flipH="1" rot="10800000">
            <a:off x="964400" y="2348450"/>
            <a:ext cx="1964700" cy="9000"/>
          </a:xfrm>
          <a:prstGeom prst="straightConnector1">
            <a:avLst/>
          </a:prstGeom>
          <a:noFill/>
          <a:ln cap="flat" cmpd="sng" w="19050">
            <a:solidFill>
              <a:srgbClr val="FF0000"/>
            </a:solidFill>
            <a:prstDash val="solid"/>
            <a:round/>
            <a:headEnd len="med" w="med" type="none"/>
            <a:tailEnd len="med" w="med" type="none"/>
          </a:ln>
        </p:spPr>
      </p:cxnSp>
      <p:cxnSp>
        <p:nvCxnSpPr>
          <p:cNvPr id="91" name="Google Shape;91;p18"/>
          <p:cNvCxnSpPr/>
          <p:nvPr/>
        </p:nvCxnSpPr>
        <p:spPr>
          <a:xfrm flipH="1" rot="10800000">
            <a:off x="446475" y="3643175"/>
            <a:ext cx="1625100" cy="18000"/>
          </a:xfrm>
          <a:prstGeom prst="straightConnector1">
            <a:avLst/>
          </a:prstGeom>
          <a:noFill/>
          <a:ln cap="flat" cmpd="sng" w="19050">
            <a:solidFill>
              <a:srgbClr val="FF0000"/>
            </a:solidFill>
            <a:prstDash val="solid"/>
            <a:round/>
            <a:headEnd len="med" w="med" type="none"/>
            <a:tailEnd len="med" w="med"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1319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API calls from Mapbox and convert addresses into geo-coordinates </a:t>
            </a:r>
            <a:endParaRPr/>
          </a:p>
        </p:txBody>
      </p:sp>
      <p:sp>
        <p:nvSpPr>
          <p:cNvPr id="97" name="Google Shape;97;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cxnSp>
        <p:nvCxnSpPr>
          <p:cNvPr id="98" name="Google Shape;98;p19"/>
          <p:cNvCxnSpPr/>
          <p:nvPr/>
        </p:nvCxnSpPr>
        <p:spPr>
          <a:xfrm>
            <a:off x="2491375" y="3062875"/>
            <a:ext cx="5286300" cy="18000"/>
          </a:xfrm>
          <a:prstGeom prst="straightConnector1">
            <a:avLst/>
          </a:prstGeom>
          <a:noFill/>
          <a:ln cap="flat" cmpd="sng" w="19050">
            <a:solidFill>
              <a:srgbClr val="FF0000"/>
            </a:solidFill>
            <a:prstDash val="solid"/>
            <a:round/>
            <a:headEnd len="med" w="med" type="none"/>
            <a:tailEnd len="med" w="med" type="none"/>
          </a:ln>
        </p:spPr>
      </p:cxnSp>
      <p:pic>
        <p:nvPicPr>
          <p:cNvPr id="99" name="Google Shape;99;p19"/>
          <p:cNvPicPr preferRelativeResize="0"/>
          <p:nvPr/>
        </p:nvPicPr>
        <p:blipFill>
          <a:blip r:embed="rId3">
            <a:alphaModFix/>
          </a:blip>
          <a:stretch>
            <a:fillRect/>
          </a:stretch>
        </p:blipFill>
        <p:spPr>
          <a:xfrm>
            <a:off x="0" y="1221149"/>
            <a:ext cx="9144000" cy="2701202"/>
          </a:xfrm>
          <a:prstGeom prst="rect">
            <a:avLst/>
          </a:prstGeom>
          <a:noFill/>
          <a:ln>
            <a:noFill/>
          </a:ln>
        </p:spPr>
      </p:pic>
      <p:cxnSp>
        <p:nvCxnSpPr>
          <p:cNvPr id="100" name="Google Shape;100;p19"/>
          <p:cNvCxnSpPr/>
          <p:nvPr/>
        </p:nvCxnSpPr>
        <p:spPr>
          <a:xfrm>
            <a:off x="116075" y="1928825"/>
            <a:ext cx="2777100" cy="0"/>
          </a:xfrm>
          <a:prstGeom prst="straightConnector1">
            <a:avLst/>
          </a:prstGeom>
          <a:noFill/>
          <a:ln cap="flat" cmpd="sng" w="19050">
            <a:solidFill>
              <a:srgbClr val="FF0000"/>
            </a:solidFill>
            <a:prstDash val="solid"/>
            <a:round/>
            <a:headEnd len="med" w="med" type="none"/>
            <a:tailEnd len="med" w="med" type="none"/>
          </a:ln>
        </p:spPr>
      </p:cxnSp>
      <p:cxnSp>
        <p:nvCxnSpPr>
          <p:cNvPr id="101" name="Google Shape;101;p19"/>
          <p:cNvCxnSpPr/>
          <p:nvPr/>
        </p:nvCxnSpPr>
        <p:spPr>
          <a:xfrm flipH="1" rot="10800000">
            <a:off x="2000250" y="3062750"/>
            <a:ext cx="6474000" cy="18000"/>
          </a:xfrm>
          <a:prstGeom prst="straightConnector1">
            <a:avLst/>
          </a:prstGeom>
          <a:noFill/>
          <a:ln cap="flat" cmpd="sng" w="19050">
            <a:solidFill>
              <a:srgbClr val="FF0000"/>
            </a:solidFill>
            <a:prstDash val="solid"/>
            <a:round/>
            <a:headEnd len="med" w="med" type="none"/>
            <a:tailEnd len="med" w="med"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Analysis(seasons vs parking tickets)</a:t>
            </a:r>
            <a:endParaRPr/>
          </a:p>
        </p:txBody>
      </p:sp>
      <p:sp>
        <p:nvSpPr>
          <p:cNvPr id="107" name="Google Shape;107;p20"/>
          <p:cNvSpPr txBox="1"/>
          <p:nvPr>
            <p:ph idx="1" type="body"/>
          </p:nvPr>
        </p:nvSpPr>
        <p:spPr>
          <a:xfrm>
            <a:off x="311700" y="1152475"/>
            <a:ext cx="40893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Horizontal comparison </a:t>
            </a:r>
            <a:endParaRPr/>
          </a:p>
          <a:p>
            <a:pPr indent="-317500" lvl="1" marL="914400" rtl="0" algn="l">
              <a:spcBef>
                <a:spcPts val="0"/>
              </a:spcBef>
              <a:spcAft>
                <a:spcPts val="0"/>
              </a:spcAft>
              <a:buSzPts val="1400"/>
              <a:buChar char="➢"/>
            </a:pPr>
            <a:r>
              <a:rPr lang="en"/>
              <a:t>Almost evenly distributed for all three years</a:t>
            </a:r>
            <a:endParaRPr/>
          </a:p>
          <a:p>
            <a:pPr indent="-317500" lvl="1" marL="914400" rtl="0" algn="l">
              <a:spcBef>
                <a:spcPts val="0"/>
              </a:spcBef>
              <a:spcAft>
                <a:spcPts val="0"/>
              </a:spcAft>
              <a:buSzPts val="1400"/>
              <a:buChar char="➢"/>
            </a:pPr>
            <a:r>
              <a:rPr lang="en"/>
              <a:t>Usually spring has the most violations</a:t>
            </a:r>
            <a:endParaRPr/>
          </a:p>
          <a:p>
            <a:pPr indent="-342900" lvl="0" marL="457200" rtl="0" algn="l">
              <a:spcBef>
                <a:spcPts val="0"/>
              </a:spcBef>
              <a:spcAft>
                <a:spcPts val="0"/>
              </a:spcAft>
              <a:buSzPts val="1800"/>
              <a:buChar char="❖"/>
            </a:pPr>
            <a:r>
              <a:rPr lang="en"/>
              <a:t>Vertical comparison</a:t>
            </a:r>
            <a:endParaRPr/>
          </a:p>
          <a:p>
            <a:pPr indent="-317500" lvl="1" marL="914400" rtl="0" algn="l">
              <a:spcBef>
                <a:spcPts val="0"/>
              </a:spcBef>
              <a:spcAft>
                <a:spcPts val="0"/>
              </a:spcAft>
              <a:buSzPts val="1400"/>
              <a:buChar char="➢"/>
            </a:pPr>
            <a:r>
              <a:rPr lang="en"/>
              <a:t>The distributions are kind of stable through the three years, parking violations decrease from spring to winter</a:t>
            </a:r>
            <a:endParaRPr/>
          </a:p>
          <a:p>
            <a:pPr indent="-317500" lvl="1" marL="914400" rtl="0" algn="l">
              <a:spcBef>
                <a:spcPts val="0"/>
              </a:spcBef>
              <a:spcAft>
                <a:spcPts val="0"/>
              </a:spcAft>
              <a:buSzPts val="1400"/>
              <a:buChar char="➢"/>
            </a:pPr>
            <a:r>
              <a:rPr lang="en"/>
              <a:t>A slight </a:t>
            </a:r>
            <a:r>
              <a:rPr lang="en"/>
              <a:t>fluctuation in year 2018</a:t>
            </a:r>
            <a:endParaRPr/>
          </a:p>
          <a:p>
            <a:pPr indent="-342900" lvl="0" marL="457200" rtl="0" algn="l">
              <a:spcBef>
                <a:spcPts val="0"/>
              </a:spcBef>
              <a:spcAft>
                <a:spcPts val="0"/>
              </a:spcAft>
              <a:buSzPts val="1800"/>
              <a:buChar char="❖"/>
            </a:pPr>
            <a:r>
              <a:rPr lang="en"/>
              <a:t>Conclusion: we don’t see a much difference among	seasons that affect the parking violations </a:t>
            </a:r>
            <a:endParaRPr/>
          </a:p>
        </p:txBody>
      </p:sp>
      <p:pic>
        <p:nvPicPr>
          <p:cNvPr id="108" name="Google Shape;108;p20"/>
          <p:cNvPicPr preferRelativeResize="0"/>
          <p:nvPr/>
        </p:nvPicPr>
        <p:blipFill>
          <a:blip r:embed="rId3">
            <a:alphaModFix/>
          </a:blip>
          <a:stretch>
            <a:fillRect/>
          </a:stretch>
        </p:blipFill>
        <p:spPr>
          <a:xfrm>
            <a:off x="4356300" y="1152475"/>
            <a:ext cx="4386526" cy="33627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Analysis(months vs parking tickets)</a:t>
            </a:r>
            <a:endParaRPr/>
          </a:p>
        </p:txBody>
      </p:sp>
      <p:sp>
        <p:nvSpPr>
          <p:cNvPr id="114" name="Google Shape;114;p21"/>
          <p:cNvSpPr txBox="1"/>
          <p:nvPr>
            <p:ph idx="1" type="body"/>
          </p:nvPr>
        </p:nvSpPr>
        <p:spPr>
          <a:xfrm>
            <a:off x="311700" y="1152475"/>
            <a:ext cx="4026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Similarly, there is not much relationships between months and parking violations, as you can see.</a:t>
            </a:r>
            <a:endParaRPr/>
          </a:p>
          <a:p>
            <a:pPr indent="0" lvl="0" marL="0" rtl="0" algn="l">
              <a:spcBef>
                <a:spcPts val="1600"/>
              </a:spcBef>
              <a:spcAft>
                <a:spcPts val="1600"/>
              </a:spcAft>
              <a:buNone/>
            </a:pPr>
            <a:r>
              <a:rPr lang="en"/>
              <a:t>For all three years, the tickets amount fluctuates but stable through the entire year</a:t>
            </a:r>
            <a:endParaRPr/>
          </a:p>
        </p:txBody>
      </p:sp>
      <p:pic>
        <p:nvPicPr>
          <p:cNvPr id="115" name="Google Shape;115;p21"/>
          <p:cNvPicPr preferRelativeResize="0"/>
          <p:nvPr/>
        </p:nvPicPr>
        <p:blipFill>
          <a:blip r:embed="rId3">
            <a:alphaModFix/>
          </a:blip>
          <a:stretch>
            <a:fillRect/>
          </a:stretch>
        </p:blipFill>
        <p:spPr>
          <a:xfrm>
            <a:off x="4392350" y="1152475"/>
            <a:ext cx="4374950" cy="36457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