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005F1-BD09-4E7E-A6F1-0C71B284D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B71968-1141-4BCA-BEF8-F87C90131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078029-DB34-4296-A2CA-77525161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F51A-B160-4132-BC67-999445C79F7F}" type="datetimeFigureOut">
              <a:rPr lang="ko-KR" altLang="en-US" smtClean="0"/>
              <a:t>2020-09-23 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F62302-947F-413B-B048-4C7B79BD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8F503E-EBDE-42DC-ACE9-8546672E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BA22-F10E-4AD4-8963-6C227FA67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30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A50A7-00CF-4318-9B8B-6971E65A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B4DE1-ED4D-456A-BBC7-5A27817A4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2E2E9-2F2C-457F-A18B-82D6CA4F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F51A-B160-4132-BC67-999445C79F7F}" type="datetimeFigureOut">
              <a:rPr lang="ko-KR" altLang="en-US" smtClean="0"/>
              <a:t>2020-09-23 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77071-215D-4FBE-91A3-49FD91A0F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626E7-8701-45AC-8173-922DEDB8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BA22-F10E-4AD4-8963-6C227FA67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1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CBCC4E-444D-42AC-82DB-D5761E61F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64D919-28B0-48B6-9A66-22F350BC4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654034-B941-438E-A134-AB8A5406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F51A-B160-4132-BC67-999445C79F7F}" type="datetimeFigureOut">
              <a:rPr lang="ko-KR" altLang="en-US" smtClean="0"/>
              <a:t>2020-09-23 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9C426-B607-47D8-9776-4D30EE98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50FDCB-45E2-4631-8D56-D2F5FD65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BA22-F10E-4AD4-8963-6C227FA67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41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2A3E9-DE43-43AB-B19F-9A6997C7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6F30C-4CC6-4D96-ACDD-E940AA32D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7FD57-F657-4794-84C3-67D5D1B4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F51A-B160-4132-BC67-999445C79F7F}" type="datetimeFigureOut">
              <a:rPr lang="ko-KR" altLang="en-US" smtClean="0"/>
              <a:t>2020-09-23 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C43625-71C9-40B5-9200-12A6CD61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A89A7F-22BE-4676-8CDD-19B091D1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BA22-F10E-4AD4-8963-6C227FA67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94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24B82-2BE1-4D7A-AF2D-94C8C170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E74734-F33E-4FB5-AE59-AB4E34FB0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06BD8-F67F-4132-977E-9FD67579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F51A-B160-4132-BC67-999445C79F7F}" type="datetimeFigureOut">
              <a:rPr lang="ko-KR" altLang="en-US" smtClean="0"/>
              <a:t>2020-09-23 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A2659B-E4C9-4C46-A78C-E7827DB0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EE4165-142F-4968-846F-69B1E348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BA22-F10E-4AD4-8963-6C227FA67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42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12FEE-3695-462C-A34B-B884B74BF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A579E-5836-4044-A44E-81FA4BBC3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755A20-942F-48E3-8A6E-4851DB9F5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33CCFA-224D-43F9-B3A0-76EAD4801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F51A-B160-4132-BC67-999445C79F7F}" type="datetimeFigureOut">
              <a:rPr lang="ko-KR" altLang="en-US" smtClean="0"/>
              <a:t>2020-09-23 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F43665-2EC9-49DD-A15B-817BBE0B5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3C84C1-0FFD-48A0-9CC1-6D6E75E2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BA22-F10E-4AD4-8963-6C227FA67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13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0AC95-5E82-4A33-9D69-4798B026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AC547-9116-47E9-93EA-FCBD7B9F0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2F1707-15F1-4801-B6D5-9A46FECF3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90C944-E949-4BF3-BF22-D4045CD24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F4EEC5-96A9-4F57-9BD7-2F41F6F73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D3DCBE-D3A7-4012-BD2F-1D2DE59D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F51A-B160-4132-BC67-999445C79F7F}" type="datetimeFigureOut">
              <a:rPr lang="ko-KR" altLang="en-US" smtClean="0"/>
              <a:t>2020-09-23 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4FCACE-8CE4-4861-BE93-1D0E5650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8FAF97-5B45-4B28-8CD9-82C3C313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BA22-F10E-4AD4-8963-6C227FA67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56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BCEA3-697D-4969-A8C3-9D2014FA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B9F1E5-784A-4D37-BA23-B4A886755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F51A-B160-4132-BC67-999445C79F7F}" type="datetimeFigureOut">
              <a:rPr lang="ko-KR" altLang="en-US" smtClean="0"/>
              <a:t>2020-09-23 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179D21-D567-4B28-AF69-63EF7908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E1F7D8-C26F-4FBC-9050-2F13DFB7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BA22-F10E-4AD4-8963-6C227FA67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04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52B927-6BB2-44EA-B204-D86CF718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F51A-B160-4132-BC67-999445C79F7F}" type="datetimeFigureOut">
              <a:rPr lang="ko-KR" altLang="en-US" smtClean="0"/>
              <a:t>2020-09-23 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4A082E-8EA5-4787-8C58-BDFB5737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2F2FEB-8002-4CD6-AFFC-1D554410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BA22-F10E-4AD4-8963-6C227FA67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87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9B404-F5E0-473C-AC17-F9A5D878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68F6D-23A5-488B-B108-F1E4CF4B1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613430-D4F6-4CCC-8CDD-B5EE65254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4C4FAD-EB54-428D-9427-5568B51D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F51A-B160-4132-BC67-999445C79F7F}" type="datetimeFigureOut">
              <a:rPr lang="ko-KR" altLang="en-US" smtClean="0"/>
              <a:t>2020-09-23 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102261-0483-4550-840F-244F0A8B9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F5D527-A5C5-4EFB-B9D1-4183582C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BA22-F10E-4AD4-8963-6C227FA67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81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AB748-C88A-403D-81CB-E3377EB1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8129F4-1D3A-4A47-ABEC-3C614E6BF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876B61-86E1-43A4-BAA5-9ECA0DEE9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171AB2-9794-490F-9952-8A705F19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F51A-B160-4132-BC67-999445C79F7F}" type="datetimeFigureOut">
              <a:rPr lang="ko-KR" altLang="en-US" smtClean="0"/>
              <a:t>2020-09-23 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738BE0-DA3A-40FB-A5F1-2C41FF52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71D109-3916-4EDA-AF93-F7D72064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BA22-F10E-4AD4-8963-6C227FA67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14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08E491-6D46-456A-B5C2-2FE8FA54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CFEFDD-22F0-4EF0-BE14-B3CCD1880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49F7AD-7850-4853-9C36-B774DBC48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0F51A-B160-4132-BC67-999445C79F7F}" type="datetimeFigureOut">
              <a:rPr lang="ko-KR" altLang="en-US" smtClean="0"/>
              <a:t>2020-09-23 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130B09-BB1A-412D-9562-6EB02FC89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B3FE9-8D1C-43F3-97A7-1B2775AF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7BA22-F10E-4AD4-8963-6C227FA67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22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B7AEE-1E1D-4B0E-B1AD-D9D72456B7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800" dirty="0"/>
              <a:t>인공지능 학습 원리 및 간단한 용어 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E27056-2142-4DEC-91E2-6327F36263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발표자 </a:t>
            </a:r>
            <a:r>
              <a:rPr lang="en-US" altLang="ko-KR" dirty="0"/>
              <a:t>: </a:t>
            </a:r>
            <a:r>
              <a:rPr lang="ko-KR" altLang="en-US" dirty="0"/>
              <a:t>임상균</a:t>
            </a:r>
          </a:p>
        </p:txBody>
      </p:sp>
    </p:spTree>
    <p:extLst>
      <p:ext uri="{BB962C8B-B14F-4D97-AF65-F5344CB8AC3E}">
        <p14:creationId xmlns:p14="http://schemas.microsoft.com/office/powerpoint/2010/main" val="885164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BCAD683-9ADB-440E-B486-FF6A18B8D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96410" cy="400877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8F0206F-C9AB-4D14-8730-AE40A83E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인공지능 학습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1B5945-AB62-481E-88E9-1D3371FF5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023" y="1825625"/>
            <a:ext cx="50417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파란색 점은 데이터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Overfitting </a:t>
            </a:r>
            <a:r>
              <a:rPr lang="ko-KR" altLang="en-US" sz="2400" dirty="0"/>
              <a:t>이란 너무 데이터에 맞춰서 학습을 시킴으로 인해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오히려 나중에 주어질 임의의 데이터에 대해서는 잘못된 결과를 줄 가능성이 더 높아짐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077845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E255D-51E1-49A3-8EB6-0391B664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딥러닝</a:t>
            </a:r>
            <a:r>
              <a:rPr lang="en-US" altLang="ko-KR" dirty="0"/>
              <a:t>(</a:t>
            </a:r>
            <a:r>
              <a:rPr lang="ko-KR" altLang="en-US" dirty="0"/>
              <a:t>심층신경망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A6637F-6AC1-43D6-A944-0303F1B73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23" y="1690688"/>
            <a:ext cx="3368476" cy="37069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87DEE9-7157-48D2-A217-FC1CE90B4311}"/>
              </a:ext>
            </a:extLst>
          </p:cNvPr>
          <p:cNvSpPr txBox="1"/>
          <p:nvPr/>
        </p:nvSpPr>
        <p:spPr>
          <a:xfrm>
            <a:off x="2047575" y="5459767"/>
            <a:ext cx="148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인공신경망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F5C9D97-E900-4FFD-9A40-12D5803B2CB3}"/>
              </a:ext>
            </a:extLst>
          </p:cNvPr>
          <p:cNvSpPr/>
          <p:nvPr/>
        </p:nvSpPr>
        <p:spPr>
          <a:xfrm>
            <a:off x="4739522" y="2796466"/>
            <a:ext cx="1589103" cy="96766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11FCD57-7FAC-45DA-A04B-D21DA3B56E7D}"/>
              </a:ext>
            </a:extLst>
          </p:cNvPr>
          <p:cNvGrpSpPr/>
          <p:nvPr/>
        </p:nvGrpSpPr>
        <p:grpSpPr>
          <a:xfrm>
            <a:off x="7008135" y="2110342"/>
            <a:ext cx="3660832" cy="3287281"/>
            <a:chOff x="7008135" y="2110342"/>
            <a:chExt cx="3660832" cy="328728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61B8189-40A5-4FCD-A020-792735645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8135" y="2110342"/>
              <a:ext cx="3660832" cy="233991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E5E056-6FB3-4E91-A48B-B62522909397}"/>
                </a:ext>
              </a:extLst>
            </p:cNvPr>
            <p:cNvSpPr txBox="1"/>
            <p:nvPr/>
          </p:nvSpPr>
          <p:spPr>
            <a:xfrm>
              <a:off x="8097265" y="4751292"/>
              <a:ext cx="1482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심층신경망</a:t>
              </a:r>
              <a:endParaRPr lang="en-US" altLang="ko-KR" dirty="0"/>
            </a:p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딥러닝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059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094BF-D6C0-4BEB-A25B-6FA62F3B2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인공지능을 공부하는데 </a:t>
            </a:r>
            <a:r>
              <a:rPr lang="en-US" altLang="ko-KR" dirty="0"/>
              <a:t>GPU</a:t>
            </a:r>
            <a:r>
              <a:rPr lang="ko-KR" altLang="en-US" dirty="0"/>
              <a:t>가 좋아야 하는 이유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8D355-3D20-43B0-B305-B7A4CB3E7E0D}"/>
              </a:ext>
            </a:extLst>
          </p:cNvPr>
          <p:cNvSpPr txBox="1"/>
          <p:nvPr/>
        </p:nvSpPr>
        <p:spPr>
          <a:xfrm>
            <a:off x="958788" y="2068497"/>
            <a:ext cx="529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CUDA : Compute Unified Device Architecture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649115-D037-42CA-906A-98E86AD0414F}"/>
              </a:ext>
            </a:extLst>
          </p:cNvPr>
          <p:cNvSpPr txBox="1"/>
          <p:nvPr/>
        </p:nvSpPr>
        <p:spPr>
          <a:xfrm>
            <a:off x="958788" y="2630972"/>
            <a:ext cx="5903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NVIDIA GPU</a:t>
            </a:r>
            <a:r>
              <a:rPr lang="ko-KR" altLang="en-US" dirty="0"/>
              <a:t>에서 제공하는 병렬처리 플랫폼 및 </a:t>
            </a:r>
            <a:r>
              <a:rPr lang="en-US" altLang="ko-KR" dirty="0"/>
              <a:t>API</a:t>
            </a:r>
          </a:p>
          <a:p>
            <a:endParaRPr lang="en-US" altLang="ko-KR" dirty="0"/>
          </a:p>
          <a:p>
            <a:r>
              <a:rPr lang="ko-KR" altLang="en-US" dirty="0"/>
              <a:t>즉 연산속도가 빠름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449703-EBD1-4532-AD4C-2F84EBDAC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88" y="3625298"/>
            <a:ext cx="6924583" cy="30033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38EDE0-CD30-4083-BB8F-1C9FB4FBA36F}"/>
              </a:ext>
            </a:extLst>
          </p:cNvPr>
          <p:cNvSpPr txBox="1"/>
          <p:nvPr/>
        </p:nvSpPr>
        <p:spPr>
          <a:xfrm>
            <a:off x="8131946" y="3350063"/>
            <a:ext cx="34800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ALU : </a:t>
            </a:r>
            <a:r>
              <a:rPr lang="en-US" altLang="ko-KR" dirty="0" err="1"/>
              <a:t>Arthmetic</a:t>
            </a:r>
            <a:r>
              <a:rPr lang="en-US" altLang="ko-KR" dirty="0"/>
              <a:t> Logic Unit</a:t>
            </a:r>
          </a:p>
          <a:p>
            <a:r>
              <a:rPr lang="ko-KR" altLang="en-US" dirty="0"/>
              <a:t>산술 논리 장치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딱봐도</a:t>
            </a:r>
            <a:r>
              <a:rPr lang="ko-KR" altLang="en-US" dirty="0"/>
              <a:t> </a:t>
            </a:r>
            <a:r>
              <a:rPr lang="en-US" altLang="ko-KR" dirty="0"/>
              <a:t>CPU</a:t>
            </a:r>
            <a:r>
              <a:rPr lang="ko-KR" altLang="en-US" dirty="0"/>
              <a:t>보다 </a:t>
            </a:r>
            <a:r>
              <a:rPr lang="en-US" altLang="ko-KR" dirty="0"/>
              <a:t>GPU</a:t>
            </a:r>
            <a:r>
              <a:rPr lang="ko-KR" altLang="en-US" dirty="0"/>
              <a:t>가 </a:t>
            </a:r>
            <a:r>
              <a:rPr lang="ko-KR" altLang="en-US" dirty="0" err="1"/>
              <a:t>훨신</a:t>
            </a:r>
            <a:r>
              <a:rPr lang="ko-KR" altLang="en-US" dirty="0"/>
              <a:t> 많은 산술논리장치를 가지고 있으며 저 산술논리장치를 병렬처리</a:t>
            </a:r>
            <a:r>
              <a:rPr lang="en-US" altLang="ko-KR" dirty="0"/>
              <a:t>(</a:t>
            </a:r>
            <a:r>
              <a:rPr lang="ko-KR" altLang="en-US" dirty="0"/>
              <a:t>동시처리</a:t>
            </a:r>
            <a:r>
              <a:rPr lang="en-US" altLang="ko-KR" dirty="0"/>
              <a:t>)</a:t>
            </a:r>
            <a:r>
              <a:rPr lang="ko-KR" altLang="en-US" dirty="0"/>
              <a:t>함으로써 최대한 빠른 학습을 시킬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2527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26A6C-6BDD-43D6-B50E-883F6EAB6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머신러닝의</a:t>
            </a:r>
            <a:r>
              <a:rPr lang="ko-KR" altLang="en-US" dirty="0"/>
              <a:t> 종류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AED810D-F73E-4EF1-B919-CA0B2A3EF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0978"/>
            <a:ext cx="6421430" cy="51077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3B3126-E3A4-40A0-A1AE-230989FE73A2}"/>
              </a:ext>
            </a:extLst>
          </p:cNvPr>
          <p:cNvSpPr txBox="1"/>
          <p:nvPr/>
        </p:nvSpPr>
        <p:spPr>
          <a:xfrm>
            <a:off x="7590407" y="2715428"/>
            <a:ext cx="41192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Supervised Learning : </a:t>
            </a:r>
            <a:r>
              <a:rPr lang="ko-KR" altLang="en-US" dirty="0"/>
              <a:t>지도학습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Unsupervised Learning : </a:t>
            </a:r>
            <a:r>
              <a:rPr lang="ko-KR" altLang="en-US" dirty="0"/>
              <a:t>비지도학습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Reinforcement Learning : </a:t>
            </a:r>
            <a:r>
              <a:rPr lang="ko-KR" altLang="en-US" dirty="0"/>
              <a:t>강화학습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우리가 앞으로 할 </a:t>
            </a:r>
            <a:r>
              <a:rPr lang="en-US" altLang="ko-KR" dirty="0"/>
              <a:t>GAN</a:t>
            </a:r>
            <a:r>
              <a:rPr lang="ko-KR" altLang="en-US" dirty="0"/>
              <a:t>은 비지도학습의 알고리즘 중 하나이다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1047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4B7CA-2449-4F21-8AD3-06C0A8AA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머신러닝의</a:t>
            </a:r>
            <a:r>
              <a:rPr lang="ko-KR" altLang="en-US" dirty="0"/>
              <a:t> 종류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1BA1D34-9F52-4386-B38E-2757FE36A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1019"/>
            <a:ext cx="4035641" cy="34333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93CDD2-9E3F-450A-A500-BE9C418FABA2}"/>
              </a:ext>
            </a:extLst>
          </p:cNvPr>
          <p:cNvSpPr txBox="1"/>
          <p:nvPr/>
        </p:nvSpPr>
        <p:spPr>
          <a:xfrm>
            <a:off x="4998128" y="1690688"/>
            <a:ext cx="6454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#Supervised Learning (</a:t>
            </a:r>
            <a:r>
              <a:rPr lang="ko-KR" altLang="en-US" dirty="0"/>
              <a:t>지도학습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지도학습은 정답이 주어진 상태에서 학습하는 알고리즘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지도학습의 목적은 분류</a:t>
            </a:r>
            <a:r>
              <a:rPr lang="en-US" altLang="ko-KR" dirty="0"/>
              <a:t>(Classification)</a:t>
            </a:r>
            <a:r>
              <a:rPr lang="ko-KR" altLang="en-US" dirty="0"/>
              <a:t>와 회귀생성</a:t>
            </a:r>
            <a:r>
              <a:rPr lang="en-US" altLang="ko-KR" dirty="0"/>
              <a:t>(Regression)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334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3A077-1FC6-4479-AD8D-2E1D0AC4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머신러닝의</a:t>
            </a:r>
            <a:r>
              <a:rPr lang="ko-KR" altLang="en-US" dirty="0"/>
              <a:t> 종류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68EC71-212F-4068-8E26-8FA3821FB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8422"/>
            <a:ext cx="3544384" cy="34552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6EF64B-9D36-49FD-A64E-797E2644D5CB}"/>
              </a:ext>
            </a:extLst>
          </p:cNvPr>
          <p:cNvSpPr txBox="1"/>
          <p:nvPr/>
        </p:nvSpPr>
        <p:spPr>
          <a:xfrm>
            <a:off x="4811697" y="1578422"/>
            <a:ext cx="6951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#Unsupervised Learning(</a:t>
            </a:r>
            <a:r>
              <a:rPr lang="ko-KR" altLang="en-US" dirty="0"/>
              <a:t>비지도학습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비지도 학습이란 정답이 주어지지 않은 상태에서 학습하는 알고리즘</a:t>
            </a:r>
            <a:endParaRPr lang="en-US" altLang="ko-KR" dirty="0"/>
          </a:p>
          <a:p>
            <a:r>
              <a:rPr lang="ko-KR" altLang="en-US" dirty="0"/>
              <a:t>대표적인 비지도학습으로는 군집화</a:t>
            </a:r>
            <a:r>
              <a:rPr lang="en-US" altLang="ko-KR" dirty="0"/>
              <a:t>(Clustering)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 </a:t>
            </a:r>
            <a:r>
              <a:rPr lang="ko-KR" altLang="en-US" dirty="0" err="1"/>
              <a:t>머신이</a:t>
            </a:r>
            <a:r>
              <a:rPr lang="ko-KR" altLang="en-US" dirty="0"/>
              <a:t> 데이터만 보고 스스로 데이터의 특성에 따라 군집을 나누는 방식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26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3A077-1FC6-4479-AD8D-2E1D0AC4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머신러닝의</a:t>
            </a:r>
            <a:r>
              <a:rPr lang="ko-KR" altLang="en-US" dirty="0"/>
              <a:t> 종류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A46939-2E4D-472B-B51C-5D10501A7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26" y="1690688"/>
            <a:ext cx="4829175" cy="2657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2EA5B5-F1D1-4243-8B44-9C9840A90A09}"/>
              </a:ext>
            </a:extLst>
          </p:cNvPr>
          <p:cNvSpPr txBox="1"/>
          <p:nvPr/>
        </p:nvSpPr>
        <p:spPr>
          <a:xfrm>
            <a:off x="5672831" y="1606858"/>
            <a:ext cx="62321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#Reinforcement Learning(</a:t>
            </a:r>
            <a:r>
              <a:rPr lang="ko-KR" altLang="en-US" dirty="0"/>
              <a:t>강화학습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강화학습은 특정 상태에서 어떠한 행동을 </a:t>
            </a:r>
            <a:r>
              <a:rPr lang="ko-KR" altLang="en-US" dirty="0" err="1"/>
              <a:t>취하는것이</a:t>
            </a:r>
            <a:r>
              <a:rPr lang="ko-KR" altLang="en-US" dirty="0"/>
              <a:t> 가장 최적인지를 학습하는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특정 행동을 </a:t>
            </a:r>
            <a:r>
              <a:rPr lang="ko-KR" altLang="en-US" dirty="0" err="1"/>
              <a:t>취할때마다</a:t>
            </a:r>
            <a:r>
              <a:rPr lang="ko-KR" altLang="en-US" dirty="0"/>
              <a:t> 보상</a:t>
            </a:r>
            <a:r>
              <a:rPr lang="en-US" altLang="ko-KR" dirty="0"/>
              <a:t>(Reward)</a:t>
            </a:r>
            <a:r>
              <a:rPr lang="ko-KR" altLang="en-US" dirty="0"/>
              <a:t>가 주어지기도 하고 주어지지 않기도 하는데</a:t>
            </a:r>
            <a:r>
              <a:rPr lang="en-US" altLang="ko-KR" dirty="0"/>
              <a:t>, </a:t>
            </a:r>
            <a:r>
              <a:rPr lang="ko-KR" altLang="en-US" dirty="0"/>
              <a:t>강화학습은 이 보상</a:t>
            </a:r>
            <a:r>
              <a:rPr lang="en-US" altLang="ko-KR" dirty="0"/>
              <a:t>(Reward)</a:t>
            </a:r>
            <a:r>
              <a:rPr lang="ko-KR" altLang="en-US" dirty="0"/>
              <a:t>을 최대로 획득할 수 있는 방향으로 학습하여 행동하게 되는 원리이다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0356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3A077-1FC6-4479-AD8D-2E1D0AC4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용어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ED3C4-6BF4-4875-B9A3-6FC1D8BE3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875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F4A96-998B-4C6D-A6D9-130EA843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3589" y="2874716"/>
            <a:ext cx="3804821" cy="1108568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314079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EBE06-B51A-4776-A9BF-BC6497EE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문서버전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79FBFFF-6556-4DFF-9C4E-B08A7FE79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455325"/>
              </p:ext>
            </p:extLst>
          </p:nvPr>
        </p:nvGraphicFramePr>
        <p:xfrm>
          <a:off x="838200" y="1545290"/>
          <a:ext cx="107116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064">
                  <a:extLst>
                    <a:ext uri="{9D8B030D-6E8A-4147-A177-3AD203B41FA5}">
                      <a16:colId xmlns:a16="http://schemas.microsoft.com/office/drawing/2014/main" val="1315923919"/>
                    </a:ext>
                  </a:extLst>
                </a:gridCol>
                <a:gridCol w="2494625">
                  <a:extLst>
                    <a:ext uri="{9D8B030D-6E8A-4147-A177-3AD203B41FA5}">
                      <a16:colId xmlns:a16="http://schemas.microsoft.com/office/drawing/2014/main" val="662287842"/>
                    </a:ext>
                  </a:extLst>
                </a:gridCol>
                <a:gridCol w="6098961">
                  <a:extLst>
                    <a:ext uri="{9D8B030D-6E8A-4147-A177-3AD203B41FA5}">
                      <a16:colId xmlns:a16="http://schemas.microsoft.com/office/drawing/2014/main" val="593370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수정일자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변경사항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60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2020-09-23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임상균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PPT </a:t>
                      </a:r>
                      <a:r>
                        <a:rPr lang="ko-KR" altLang="en-US" dirty="0"/>
                        <a:t>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10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80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2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372E2-0D02-4D54-B7D7-910392CB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4F1F53-24CA-47ED-8C52-F4B81012A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인공지능 </a:t>
            </a:r>
            <a:r>
              <a:rPr lang="ko-KR" altLang="en-US" dirty="0" err="1"/>
              <a:t>머신러닝과</a:t>
            </a:r>
            <a:r>
              <a:rPr lang="ko-KR" altLang="en-US" dirty="0"/>
              <a:t> </a:t>
            </a:r>
            <a:r>
              <a:rPr lang="ko-KR" altLang="en-US" dirty="0" err="1"/>
              <a:t>딥러딩의</a:t>
            </a:r>
            <a:r>
              <a:rPr lang="ko-KR" altLang="en-US" dirty="0"/>
              <a:t> 차이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 err="1"/>
              <a:t>머신러닝과</a:t>
            </a:r>
            <a:r>
              <a:rPr lang="ko-KR" altLang="en-US" dirty="0"/>
              <a:t> 기존의 패러다임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인공지능 학습 원리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딥러닝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인공지능을 공부하는데 </a:t>
            </a:r>
            <a:r>
              <a:rPr lang="en-US" altLang="ko-KR" dirty="0"/>
              <a:t>GPU</a:t>
            </a:r>
            <a:r>
              <a:rPr lang="ko-KR" altLang="en-US" dirty="0"/>
              <a:t>가 좋아야 하는 이유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 err="1"/>
              <a:t>머신러닝의</a:t>
            </a:r>
            <a:r>
              <a:rPr lang="ko-KR" altLang="en-US" dirty="0"/>
              <a:t> 종류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7. </a:t>
            </a:r>
            <a:r>
              <a:rPr lang="ko-KR" altLang="en-US" dirty="0"/>
              <a:t>용어 정리</a:t>
            </a:r>
          </a:p>
        </p:txBody>
      </p:sp>
    </p:spTree>
    <p:extLst>
      <p:ext uri="{BB962C8B-B14F-4D97-AF65-F5344CB8AC3E}">
        <p14:creationId xmlns:p14="http://schemas.microsoft.com/office/powerpoint/2010/main" val="179651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ED87D-E29F-4240-9FDF-77E5CA90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머신러닝과</a:t>
            </a:r>
            <a:r>
              <a:rPr lang="ko-KR" altLang="en-US" dirty="0"/>
              <a:t> </a:t>
            </a:r>
            <a:r>
              <a:rPr lang="ko-KR" altLang="en-US" dirty="0" err="1"/>
              <a:t>딥러딩의</a:t>
            </a:r>
            <a:r>
              <a:rPr lang="ko-KR" altLang="en-US" dirty="0"/>
              <a:t> 차이는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CEF18BB-4DAD-400E-84E4-0C41063F2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887637" cy="4351338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4436B30-183A-42B6-9B1A-C3363FC7BCCA}"/>
              </a:ext>
            </a:extLst>
          </p:cNvPr>
          <p:cNvSpPr/>
          <p:nvPr/>
        </p:nvSpPr>
        <p:spPr>
          <a:xfrm>
            <a:off x="8103139" y="1690687"/>
            <a:ext cx="3704162" cy="4351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76DA0D4-B8B4-4934-95DA-7CAA3CD635E5}"/>
              </a:ext>
            </a:extLst>
          </p:cNvPr>
          <p:cNvSpPr/>
          <p:nvPr/>
        </p:nvSpPr>
        <p:spPr>
          <a:xfrm>
            <a:off x="8540318" y="2325950"/>
            <a:ext cx="2813482" cy="305391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5753A4D-750B-4BA0-B71B-8ED6C3297F63}"/>
              </a:ext>
            </a:extLst>
          </p:cNvPr>
          <p:cNvSpPr/>
          <p:nvPr/>
        </p:nvSpPr>
        <p:spPr>
          <a:xfrm>
            <a:off x="8917620" y="3145222"/>
            <a:ext cx="2055180" cy="132943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81915A-904E-48AF-AF43-7CE2E96AAB5E}"/>
              </a:ext>
            </a:extLst>
          </p:cNvPr>
          <p:cNvSpPr txBox="1"/>
          <p:nvPr/>
        </p:nvSpPr>
        <p:spPr>
          <a:xfrm>
            <a:off x="8917620" y="1864311"/>
            <a:ext cx="205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인공지능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AC23DC-58EE-41B0-83D1-56784ECFE3F2}"/>
              </a:ext>
            </a:extLst>
          </p:cNvPr>
          <p:cNvSpPr txBox="1"/>
          <p:nvPr/>
        </p:nvSpPr>
        <p:spPr>
          <a:xfrm>
            <a:off x="8927630" y="2568977"/>
            <a:ext cx="205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머신러닝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F94C40-60E5-41A0-9B87-6020D366D797}"/>
              </a:ext>
            </a:extLst>
          </p:cNvPr>
          <p:cNvSpPr txBox="1"/>
          <p:nvPr/>
        </p:nvSpPr>
        <p:spPr>
          <a:xfrm>
            <a:off x="8917620" y="3440606"/>
            <a:ext cx="205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딥러닝</a:t>
            </a:r>
          </a:p>
        </p:txBody>
      </p:sp>
    </p:spTree>
    <p:extLst>
      <p:ext uri="{BB962C8B-B14F-4D97-AF65-F5344CB8AC3E}">
        <p14:creationId xmlns:p14="http://schemas.microsoft.com/office/powerpoint/2010/main" val="419118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DBFEF-DE0D-4EFA-BDA4-08FE9E38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인공지능</a:t>
            </a:r>
            <a:r>
              <a:rPr lang="en-US" altLang="ko-KR" dirty="0"/>
              <a:t>(</a:t>
            </a:r>
            <a:r>
              <a:rPr lang="ko-KR" altLang="en-US" dirty="0" err="1"/>
              <a:t>머신러닝</a:t>
            </a:r>
            <a:r>
              <a:rPr lang="en-US" altLang="ko-KR" dirty="0"/>
              <a:t>)</a:t>
            </a:r>
            <a:r>
              <a:rPr lang="ko-KR" altLang="en-US" dirty="0"/>
              <a:t>과 기존의 패러다임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41B0A-F9D4-4FAF-AA8C-52B2930F1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172" y="1825625"/>
            <a:ext cx="6213628" cy="4351338"/>
          </a:xfrm>
        </p:spPr>
        <p:txBody>
          <a:bodyPr/>
          <a:lstStyle/>
          <a:p>
            <a:r>
              <a:rPr lang="ko-KR" altLang="en-US" dirty="0"/>
              <a:t>기존의 프로그래밍은 프로그래머가 모든 프로세스를 통제하며 완벽하게 통제된 원하는 결과값을 얻어내는 방식</a:t>
            </a:r>
            <a:endParaRPr lang="en-US" altLang="ko-KR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1CE2DA3-73D8-471A-9D29-3A5036198B19}"/>
              </a:ext>
            </a:extLst>
          </p:cNvPr>
          <p:cNvSpPr/>
          <p:nvPr/>
        </p:nvSpPr>
        <p:spPr>
          <a:xfrm>
            <a:off x="1145217" y="1825625"/>
            <a:ext cx="1216240" cy="1216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C5F0B24-659D-4BCF-A806-3BEA19E5E6E9}"/>
              </a:ext>
            </a:extLst>
          </p:cNvPr>
          <p:cNvSpPr/>
          <p:nvPr/>
        </p:nvSpPr>
        <p:spPr>
          <a:xfrm>
            <a:off x="2197224" y="2516821"/>
            <a:ext cx="1216240" cy="1216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7053CA6-C9B1-4E63-A259-D908A86C1EC2}"/>
              </a:ext>
            </a:extLst>
          </p:cNvPr>
          <p:cNvSpPr/>
          <p:nvPr/>
        </p:nvSpPr>
        <p:spPr>
          <a:xfrm>
            <a:off x="3382391" y="1896646"/>
            <a:ext cx="1216240" cy="1216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C++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96B6D7-197D-4161-90BC-537D41C7D83B}"/>
              </a:ext>
            </a:extLst>
          </p:cNvPr>
          <p:cNvSpPr txBox="1"/>
          <p:nvPr/>
        </p:nvSpPr>
        <p:spPr>
          <a:xfrm>
            <a:off x="2743200" y="3891571"/>
            <a:ext cx="319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78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3EB47-CD84-400D-9C4C-70D4B446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인공지능</a:t>
            </a:r>
            <a:r>
              <a:rPr lang="en-US" altLang="ko-KR" dirty="0"/>
              <a:t>(</a:t>
            </a:r>
            <a:r>
              <a:rPr lang="ko-KR" altLang="en-US" dirty="0" err="1"/>
              <a:t>머신러닝</a:t>
            </a:r>
            <a:r>
              <a:rPr lang="en-US" altLang="ko-KR" dirty="0"/>
              <a:t>)</a:t>
            </a:r>
            <a:r>
              <a:rPr lang="ko-KR" altLang="en-US" dirty="0"/>
              <a:t>과 기존의 패러다임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DE1747A-4B6D-4621-9EEC-07F71A7FF952}"/>
              </a:ext>
            </a:extLst>
          </p:cNvPr>
          <p:cNvGrpSpPr/>
          <p:nvPr/>
        </p:nvGrpSpPr>
        <p:grpSpPr>
          <a:xfrm>
            <a:off x="1271610" y="1690688"/>
            <a:ext cx="3247806" cy="2152834"/>
            <a:chOff x="587347" y="2324639"/>
            <a:chExt cx="3247806" cy="215283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CC15DEA-FA8F-41BF-B584-53C96D36ED54}"/>
                </a:ext>
              </a:extLst>
            </p:cNvPr>
            <p:cNvGrpSpPr/>
            <p:nvPr/>
          </p:nvGrpSpPr>
          <p:grpSpPr>
            <a:xfrm>
              <a:off x="1597981" y="2749859"/>
              <a:ext cx="2112885" cy="1358282"/>
              <a:chOff x="1526960" y="2716568"/>
              <a:chExt cx="2112885" cy="1358282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4804598-5FC7-46AD-99FC-4B454D8FC73E}"/>
                  </a:ext>
                </a:extLst>
              </p:cNvPr>
              <p:cNvSpPr/>
              <p:nvPr/>
            </p:nvSpPr>
            <p:spPr>
              <a:xfrm>
                <a:off x="1526960" y="2858610"/>
                <a:ext cx="2112885" cy="9854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이등변 삼각형 4">
                <a:extLst>
                  <a:ext uri="{FF2B5EF4-FFF2-40B4-BE49-F238E27FC236}">
                    <a16:creationId xmlns:a16="http://schemas.microsoft.com/office/drawing/2014/main" id="{7F91B0A4-079D-4FC1-BA90-760EC1DA6ED9}"/>
                  </a:ext>
                </a:extLst>
              </p:cNvPr>
              <p:cNvSpPr/>
              <p:nvPr/>
            </p:nvSpPr>
            <p:spPr>
              <a:xfrm rot="10800000">
                <a:off x="1695635" y="2716568"/>
                <a:ext cx="535501" cy="461639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이등변 삼각형 5">
                <a:extLst>
                  <a:ext uri="{FF2B5EF4-FFF2-40B4-BE49-F238E27FC236}">
                    <a16:creationId xmlns:a16="http://schemas.microsoft.com/office/drawing/2014/main" id="{1E43835F-03BB-45B2-945C-C1579F164A46}"/>
                  </a:ext>
                </a:extLst>
              </p:cNvPr>
              <p:cNvSpPr/>
              <p:nvPr/>
            </p:nvSpPr>
            <p:spPr>
              <a:xfrm>
                <a:off x="2974019" y="3613211"/>
                <a:ext cx="535501" cy="461639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F540B2-852F-4A13-BF60-1F81100551AD}"/>
                </a:ext>
              </a:extLst>
            </p:cNvPr>
            <p:cNvSpPr txBox="1"/>
            <p:nvPr/>
          </p:nvSpPr>
          <p:spPr>
            <a:xfrm>
              <a:off x="587347" y="3193292"/>
              <a:ext cx="1010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함수</a:t>
              </a:r>
              <a:r>
                <a:rPr lang="en-US" altLang="ko-KR" dirty="0"/>
                <a:t>F(x)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6DCB28-6298-4850-A0CD-17263A6F962E}"/>
                </a:ext>
              </a:extLst>
            </p:cNvPr>
            <p:cNvSpPr txBox="1"/>
            <p:nvPr/>
          </p:nvSpPr>
          <p:spPr>
            <a:xfrm>
              <a:off x="1731146" y="2324639"/>
              <a:ext cx="923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   b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866586A-EE07-4BA8-AE7E-1A1A10D39DD5}"/>
                </a:ext>
              </a:extLst>
            </p:cNvPr>
            <p:cNvSpPr txBox="1"/>
            <p:nvPr/>
          </p:nvSpPr>
          <p:spPr>
            <a:xfrm>
              <a:off x="2478290" y="3199945"/>
              <a:ext cx="352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+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84928E-D0C8-4571-BBF8-86F8B99B20CE}"/>
                </a:ext>
              </a:extLst>
            </p:cNvPr>
            <p:cNvSpPr txBox="1"/>
            <p:nvPr/>
          </p:nvSpPr>
          <p:spPr>
            <a:xfrm>
              <a:off x="2954843" y="4108141"/>
              <a:ext cx="880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 + b</a:t>
              </a:r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C197F41-136E-4322-8BE9-9CDB9CB37E3B}"/>
              </a:ext>
            </a:extLst>
          </p:cNvPr>
          <p:cNvGrpSpPr/>
          <p:nvPr/>
        </p:nvGrpSpPr>
        <p:grpSpPr>
          <a:xfrm>
            <a:off x="7503910" y="2229606"/>
            <a:ext cx="2112885" cy="1358282"/>
            <a:chOff x="1526960" y="2716568"/>
            <a:chExt cx="2112885" cy="135828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F7EA793-ACC7-48F3-832E-673202692EB5}"/>
                </a:ext>
              </a:extLst>
            </p:cNvPr>
            <p:cNvSpPr/>
            <p:nvPr/>
          </p:nvSpPr>
          <p:spPr>
            <a:xfrm>
              <a:off x="1526960" y="2858610"/>
              <a:ext cx="2112885" cy="985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09183E37-94C8-4F4B-98B2-2D15E2E142B5}"/>
                </a:ext>
              </a:extLst>
            </p:cNvPr>
            <p:cNvSpPr/>
            <p:nvPr/>
          </p:nvSpPr>
          <p:spPr>
            <a:xfrm rot="10800000">
              <a:off x="1695635" y="2716568"/>
              <a:ext cx="535501" cy="46163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79D40520-CCE1-4CCA-A0B2-928598756B10}"/>
                </a:ext>
              </a:extLst>
            </p:cNvPr>
            <p:cNvSpPr/>
            <p:nvPr/>
          </p:nvSpPr>
          <p:spPr>
            <a:xfrm>
              <a:off x="2974019" y="3613211"/>
              <a:ext cx="535501" cy="46163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8ADFA90-5308-4AF0-85C6-1FAD5D9FEE9B}"/>
              </a:ext>
            </a:extLst>
          </p:cNvPr>
          <p:cNvSpPr txBox="1"/>
          <p:nvPr/>
        </p:nvSpPr>
        <p:spPr>
          <a:xfrm>
            <a:off x="6263876" y="2673039"/>
            <a:ext cx="124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머신러닝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333FA4-0340-4E55-82F8-280AF2D64224}"/>
              </a:ext>
            </a:extLst>
          </p:cNvPr>
          <p:cNvSpPr txBox="1"/>
          <p:nvPr/>
        </p:nvSpPr>
        <p:spPr>
          <a:xfrm>
            <a:off x="7637075" y="1804386"/>
            <a:ext cx="92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  b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333F30-DB98-4807-8A09-D291D71F7189}"/>
              </a:ext>
            </a:extLst>
          </p:cNvPr>
          <p:cNvSpPr txBox="1"/>
          <p:nvPr/>
        </p:nvSpPr>
        <p:spPr>
          <a:xfrm>
            <a:off x="8445649" y="2651854"/>
            <a:ext cx="41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8ECDB9-FE66-4806-A7B0-CBE3D3EBC956}"/>
              </a:ext>
            </a:extLst>
          </p:cNvPr>
          <p:cNvSpPr txBox="1"/>
          <p:nvPr/>
        </p:nvSpPr>
        <p:spPr>
          <a:xfrm>
            <a:off x="8452221" y="3587888"/>
            <a:ext cx="1532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c</a:t>
            </a:r>
            <a:r>
              <a:rPr lang="ko-KR" altLang="en-US" dirty="0" err="1"/>
              <a:t>일것</a:t>
            </a:r>
            <a:r>
              <a:rPr lang="ko-KR" altLang="en-US" dirty="0"/>
              <a:t> 같아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0CD86717-B6B8-405E-8E3B-E9A642E57564}"/>
              </a:ext>
            </a:extLst>
          </p:cNvPr>
          <p:cNvSpPr/>
          <p:nvPr/>
        </p:nvSpPr>
        <p:spPr>
          <a:xfrm rot="10800000">
            <a:off x="8950969" y="2651853"/>
            <a:ext cx="1240596" cy="39051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0E4306-0FAB-4750-9E2A-19C224973D36}"/>
              </a:ext>
            </a:extLst>
          </p:cNvPr>
          <p:cNvSpPr txBox="1"/>
          <p:nvPr/>
        </p:nvSpPr>
        <p:spPr>
          <a:xfrm>
            <a:off x="10262926" y="2673038"/>
            <a:ext cx="179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</a:t>
            </a:r>
            <a:r>
              <a:rPr lang="ko-KR" altLang="en-US" dirty="0"/>
              <a:t>인공신경망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CDFA22-BED9-4077-8405-471BC78AC04D}"/>
              </a:ext>
            </a:extLst>
          </p:cNvPr>
          <p:cNvSpPr txBox="1"/>
          <p:nvPr/>
        </p:nvSpPr>
        <p:spPr>
          <a:xfrm>
            <a:off x="7290487" y="4003534"/>
            <a:ext cx="272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개발자가 원하는 값 </a:t>
            </a:r>
            <a:r>
              <a:rPr lang="en-US" altLang="ko-KR" dirty="0"/>
              <a:t>: 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93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7C242-5C41-40BC-9FBE-8B93E48B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인공지능</a:t>
            </a:r>
            <a:r>
              <a:rPr lang="en-US" altLang="ko-KR" dirty="0"/>
              <a:t>(</a:t>
            </a:r>
            <a:r>
              <a:rPr lang="ko-KR" altLang="en-US" dirty="0" err="1"/>
              <a:t>머신러닝</a:t>
            </a:r>
            <a:r>
              <a:rPr lang="en-US" altLang="ko-KR" dirty="0"/>
              <a:t>)</a:t>
            </a:r>
            <a:r>
              <a:rPr lang="ko-KR" altLang="en-US" dirty="0"/>
              <a:t>과 기존의 패러다임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BEF0F80-B588-4BA6-A7A6-1EA658C755FF}"/>
              </a:ext>
            </a:extLst>
          </p:cNvPr>
          <p:cNvSpPr/>
          <p:nvPr/>
        </p:nvSpPr>
        <p:spPr>
          <a:xfrm>
            <a:off x="3474868" y="2228296"/>
            <a:ext cx="1526960" cy="6059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인공지능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28B6CDF-3E69-44CE-95CA-D178CBEB75F1}"/>
              </a:ext>
            </a:extLst>
          </p:cNvPr>
          <p:cNvSpPr/>
          <p:nvPr/>
        </p:nvSpPr>
        <p:spPr>
          <a:xfrm>
            <a:off x="6403758" y="2228296"/>
            <a:ext cx="2028549" cy="6059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훈련 가능한 기계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9861FDA-A219-4880-8F0E-15268569C6FA}"/>
              </a:ext>
            </a:extLst>
          </p:cNvPr>
          <p:cNvSpPr/>
          <p:nvPr/>
        </p:nvSpPr>
        <p:spPr>
          <a:xfrm>
            <a:off x="5243004" y="2362570"/>
            <a:ext cx="861134" cy="33735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A0F3EE-6F03-4E09-99D1-F2244AF7C08E}"/>
              </a:ext>
            </a:extLst>
          </p:cNvPr>
          <p:cNvSpPr txBox="1"/>
          <p:nvPr/>
        </p:nvSpPr>
        <p:spPr>
          <a:xfrm>
            <a:off x="4367814" y="3506079"/>
            <a:ext cx="311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어떻게 훈련을 시키는가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71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7C242-5C41-40BC-9FBE-8B93E48B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인공지능 학습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4DEEA-5396-4F6E-98D3-6798D09B1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637" y="4491424"/>
            <a:ext cx="4464728" cy="15338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dirty="0"/>
              <a:t>Y = Activation Function(X * W + b)</a:t>
            </a:r>
          </a:p>
          <a:p>
            <a:pPr marL="0" indent="0">
              <a:buNone/>
            </a:pPr>
            <a:r>
              <a:rPr lang="en-US" altLang="ko-KR" sz="2000" dirty="0"/>
              <a:t>X : </a:t>
            </a:r>
            <a:r>
              <a:rPr lang="ko-KR" altLang="en-US" sz="2000" dirty="0" err="1"/>
              <a:t>입력값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W : </a:t>
            </a:r>
            <a:r>
              <a:rPr lang="ko-KR" altLang="en-US" sz="2000" dirty="0"/>
              <a:t>가중치</a:t>
            </a:r>
            <a:r>
              <a:rPr lang="en-US" altLang="ko-KR" sz="2000" dirty="0"/>
              <a:t>(Weight)</a:t>
            </a:r>
          </a:p>
          <a:p>
            <a:pPr marL="0" indent="0">
              <a:buNone/>
            </a:pPr>
            <a:r>
              <a:rPr lang="en-US" altLang="ko-KR" sz="2000" dirty="0"/>
              <a:t>b : </a:t>
            </a:r>
            <a:r>
              <a:rPr lang="ko-KR" altLang="en-US" sz="2000" dirty="0"/>
              <a:t>편향</a:t>
            </a:r>
            <a:r>
              <a:rPr lang="en-US" altLang="ko-KR" sz="2000" dirty="0"/>
              <a:t>(Bias)</a:t>
            </a:r>
            <a:endParaRPr lang="ko-KR" altLang="en-US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CFD4C69-4F4C-4269-99C1-02147B2E8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19" y="1771650"/>
            <a:ext cx="5234081" cy="26132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D6F989-87BF-4CA2-A096-6C53EE567CBB}"/>
              </a:ext>
            </a:extLst>
          </p:cNvPr>
          <p:cNvSpPr txBox="1"/>
          <p:nvPr/>
        </p:nvSpPr>
        <p:spPr>
          <a:xfrm>
            <a:off x="399495" y="2077375"/>
            <a:ext cx="56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6CFCDE-2665-4920-9805-AE0EF257894F}"/>
              </a:ext>
            </a:extLst>
          </p:cNvPr>
          <p:cNvSpPr txBox="1"/>
          <p:nvPr/>
        </p:nvSpPr>
        <p:spPr>
          <a:xfrm>
            <a:off x="1127464" y="1514699"/>
            <a:ext cx="50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5106C9-E730-403B-B06A-94AAE253C483}"/>
              </a:ext>
            </a:extLst>
          </p:cNvPr>
          <p:cNvSpPr txBox="1"/>
          <p:nvPr/>
        </p:nvSpPr>
        <p:spPr>
          <a:xfrm>
            <a:off x="577833" y="2893627"/>
            <a:ext cx="56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9DB13B-AEE6-454B-B12A-1DE704245A9C}"/>
              </a:ext>
            </a:extLst>
          </p:cNvPr>
          <p:cNvSpPr txBox="1"/>
          <p:nvPr/>
        </p:nvSpPr>
        <p:spPr>
          <a:xfrm>
            <a:off x="3052830" y="2645052"/>
            <a:ext cx="56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Y1</a:t>
            </a:r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A8E7705D-79A6-4C7E-9D5A-B0D43ECAD101}"/>
              </a:ext>
            </a:extLst>
          </p:cNvPr>
          <p:cNvSpPr/>
          <p:nvPr/>
        </p:nvSpPr>
        <p:spPr>
          <a:xfrm>
            <a:off x="6356412" y="2556769"/>
            <a:ext cx="852256" cy="261328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9B20952-6FCC-4842-B050-2C1CFAF16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929" y="1514699"/>
            <a:ext cx="3506871" cy="401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5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CDD7-F75F-45B6-8328-14FD63B5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인공지능 학습 원리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E048D9F-3262-4A8F-856E-EA552D55C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673" y="1778972"/>
            <a:ext cx="3801851" cy="4351338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03A4AA2-75BB-4EF6-826A-AF1F656619AA}"/>
              </a:ext>
            </a:extLst>
          </p:cNvPr>
          <p:cNvSpPr txBox="1">
            <a:spLocks/>
          </p:cNvSpPr>
          <p:nvPr/>
        </p:nvSpPr>
        <p:spPr>
          <a:xfrm>
            <a:off x="6244722" y="1683923"/>
            <a:ext cx="4464728" cy="4541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Y = Activation Function(X * W + b)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X : </a:t>
            </a:r>
            <a:r>
              <a:rPr lang="ko-KR" altLang="en-US" sz="2000" dirty="0" err="1"/>
              <a:t>입력값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W : </a:t>
            </a:r>
            <a:r>
              <a:rPr lang="ko-KR" altLang="en-US" sz="2000" dirty="0"/>
              <a:t>가중치</a:t>
            </a:r>
            <a:r>
              <a:rPr lang="en-US" altLang="ko-KR" sz="2000" dirty="0"/>
              <a:t>(Weight)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b : </a:t>
            </a:r>
            <a:r>
              <a:rPr lang="ko-KR" altLang="en-US" sz="2000" dirty="0"/>
              <a:t>편향</a:t>
            </a:r>
            <a:r>
              <a:rPr lang="en-US" altLang="ko-KR" sz="2000" dirty="0"/>
              <a:t>(Bias)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/>
              <a:t>초기에는 </a:t>
            </a:r>
            <a:r>
              <a:rPr lang="en-US" altLang="ko-KR" sz="2000" dirty="0"/>
              <a:t>W</a:t>
            </a:r>
            <a:r>
              <a:rPr lang="ko-KR" altLang="en-US" sz="2000" dirty="0"/>
              <a:t>와 </a:t>
            </a:r>
            <a:r>
              <a:rPr lang="en-US" altLang="ko-KR" sz="2000" dirty="0"/>
              <a:t>b</a:t>
            </a:r>
            <a:r>
              <a:rPr lang="ko-KR" altLang="en-US" sz="2000" dirty="0"/>
              <a:t>가 임의의 값으로 설정 되어 있다</a:t>
            </a:r>
            <a:r>
              <a:rPr lang="en-US" altLang="ko-KR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err="1"/>
              <a:t>입력층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데이터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err="1"/>
              <a:t>출력층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정답인 결과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0763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61225-6232-4821-A308-B1EFF11A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인공지능 학습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59D46-193C-4CF0-8E1E-ACBDBBB7E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968" y="1825625"/>
            <a:ext cx="62088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err="1"/>
              <a:t>역전파</a:t>
            </a:r>
            <a:r>
              <a:rPr lang="en-US" altLang="ko-KR" sz="2400" dirty="0"/>
              <a:t>(Backpropagation)</a:t>
            </a:r>
            <a:r>
              <a:rPr lang="ko-KR" altLang="en-US" sz="2400" dirty="0"/>
              <a:t>를 통해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가중치 </a:t>
            </a:r>
            <a:r>
              <a:rPr lang="en-US" altLang="ko-KR" sz="2400" dirty="0"/>
              <a:t>W</a:t>
            </a:r>
            <a:r>
              <a:rPr lang="ko-KR" altLang="en-US" sz="2400" dirty="0"/>
              <a:t>와 </a:t>
            </a:r>
            <a:r>
              <a:rPr lang="en-US" altLang="ko-KR" sz="2400" dirty="0"/>
              <a:t>Bias </a:t>
            </a:r>
            <a:r>
              <a:rPr lang="ko-KR" altLang="en-US" sz="2400" dirty="0"/>
              <a:t>값 조정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이후 조정된 </a:t>
            </a:r>
            <a:r>
              <a:rPr lang="en-US" altLang="ko-KR" sz="2400" dirty="0"/>
              <a:t>W</a:t>
            </a:r>
            <a:r>
              <a:rPr lang="ko-KR" altLang="en-US" sz="2400" dirty="0"/>
              <a:t>와 </a:t>
            </a:r>
            <a:r>
              <a:rPr lang="en-US" altLang="ko-KR" sz="2400" dirty="0"/>
              <a:t>b </a:t>
            </a:r>
            <a:r>
              <a:rPr lang="ko-KR" altLang="en-US" sz="2400" dirty="0"/>
              <a:t>값의 인공신경망에 다시한번 전파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이후 다시 </a:t>
            </a:r>
            <a:r>
              <a:rPr lang="ko-KR" altLang="en-US" sz="2400" dirty="0" err="1"/>
              <a:t>역전파를통해</a:t>
            </a:r>
            <a:r>
              <a:rPr lang="ko-KR" altLang="en-US" sz="2400" dirty="0"/>
              <a:t> </a:t>
            </a:r>
            <a:r>
              <a:rPr lang="en-US" altLang="ko-KR" sz="2400" dirty="0"/>
              <a:t>W</a:t>
            </a:r>
            <a:r>
              <a:rPr lang="ko-KR" altLang="en-US" sz="2400" dirty="0"/>
              <a:t>와 </a:t>
            </a:r>
            <a:r>
              <a:rPr lang="en-US" altLang="ko-KR" sz="2400" dirty="0"/>
              <a:t>b</a:t>
            </a:r>
            <a:r>
              <a:rPr lang="ko-KR" altLang="en-US" sz="2400" dirty="0"/>
              <a:t>를 조정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11DA20-82AE-4DBB-8FF0-327A4CC6D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026" y="1690688"/>
            <a:ext cx="3635115" cy="420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6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517</Words>
  <Application>Microsoft Office PowerPoint</Application>
  <PresentationFormat>와이드스크린</PresentationFormat>
  <Paragraphs>120</Paragraphs>
  <Slides>19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인공지능 학습 원리 및 간단한 용어 정리</vt:lpstr>
      <vt:lpstr>목차</vt:lpstr>
      <vt:lpstr>1. 머신러닝과 딥러딩의 차이는 무엇인가?</vt:lpstr>
      <vt:lpstr>2. 인공지능(머신러닝)과 기존의 패러다임</vt:lpstr>
      <vt:lpstr>2. 인공지능(머신러닝)과 기존의 패러다임</vt:lpstr>
      <vt:lpstr>2. 인공지능(머신러닝)과 기존의 패러다임</vt:lpstr>
      <vt:lpstr>3. 인공지능 학습 원리</vt:lpstr>
      <vt:lpstr>3. 인공지능 학습 원리</vt:lpstr>
      <vt:lpstr>3. 인공지능 학습 원리</vt:lpstr>
      <vt:lpstr>3. 인공지능 학습 원리</vt:lpstr>
      <vt:lpstr>4. 딥러닝(심층신경망)</vt:lpstr>
      <vt:lpstr>5. 인공지능을 공부하는데 GPU가 좋아야 하는 이유</vt:lpstr>
      <vt:lpstr>6. 머신러닝의 종류</vt:lpstr>
      <vt:lpstr>6. 머신러닝의 종류</vt:lpstr>
      <vt:lpstr>6. 머신러닝의 종류</vt:lpstr>
      <vt:lpstr>6. 머신러닝의 종류</vt:lpstr>
      <vt:lpstr>7. 용어 정리</vt:lpstr>
      <vt:lpstr>감사합니다</vt:lpstr>
      <vt:lpstr>문서버전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학습 원리 및 간단한 용어 정리</dc:title>
  <dc:creator>임 상균</dc:creator>
  <cp:lastModifiedBy>임 상균</cp:lastModifiedBy>
  <cp:revision>20</cp:revision>
  <dcterms:created xsi:type="dcterms:W3CDTF">2020-09-23T05:10:54Z</dcterms:created>
  <dcterms:modified xsi:type="dcterms:W3CDTF">2020-09-23T07:10:22Z</dcterms:modified>
</cp:coreProperties>
</file>