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57" r:id="rId4"/>
    <p:sldId id="258" r:id="rId5"/>
    <p:sldId id="288" r:id="rId6"/>
    <p:sldId id="285" r:id="rId7"/>
    <p:sldId id="284" r:id="rId8"/>
    <p:sldId id="286" r:id="rId9"/>
    <p:sldId id="289" r:id="rId10"/>
    <p:sldId id="290" r:id="rId11"/>
    <p:sldId id="291" r:id="rId12"/>
    <p:sldId id="269" r:id="rId1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0783" autoAdjust="0"/>
  </p:normalViewPr>
  <p:slideViewPr>
    <p:cSldViewPr snapToGrid="0">
      <p:cViewPr varScale="1">
        <p:scale>
          <a:sx n="58" d="100"/>
          <a:sy n="58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73727FA-96F2-4585-AC38-8365A279DEE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1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슬라이드에서의 설명을 수식으로 옮기면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 </a:t>
            </a:r>
            <a:r>
              <a:rPr lang="ko-KR" altLang="en-US" dirty="0"/>
              <a:t>라는 함수를 새로 정의하는데</a:t>
            </a:r>
            <a:r>
              <a:rPr lang="en-US" altLang="ko-KR" dirty="0"/>
              <a:t>, D</a:t>
            </a:r>
            <a:r>
              <a:rPr lang="ko-KR" altLang="en-US" dirty="0"/>
              <a:t>를 최대로 하면서</a:t>
            </a:r>
            <a:r>
              <a:rPr lang="en-US" altLang="ko-KR" dirty="0"/>
              <a:t>, G</a:t>
            </a:r>
            <a:r>
              <a:rPr lang="ko-KR" altLang="en-US" dirty="0"/>
              <a:t>를 최소로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식은 두개의 </a:t>
            </a:r>
            <a:r>
              <a:rPr lang="en-US" altLang="ko-KR" dirty="0"/>
              <a:t>error</a:t>
            </a:r>
            <a:r>
              <a:rPr lang="ko-KR" altLang="en-US" dirty="0"/>
              <a:t> 항으로 이루어져 있다</a:t>
            </a:r>
            <a:r>
              <a:rPr lang="en-US" altLang="ko-KR" dirty="0"/>
              <a:t>.  </a:t>
            </a:r>
            <a:r>
              <a:rPr lang="ko-KR" altLang="en-US" dirty="0"/>
              <a:t>이 두 </a:t>
            </a:r>
            <a:r>
              <a:rPr lang="en-US" altLang="ko-KR" dirty="0"/>
              <a:t>error </a:t>
            </a:r>
            <a:r>
              <a:rPr lang="ko-KR" altLang="en-US" dirty="0"/>
              <a:t>를 최소로 만들어야 한다</a:t>
            </a:r>
            <a:r>
              <a:rPr lang="en-US" altLang="ko-KR" dirty="0"/>
              <a:t>. (</a:t>
            </a:r>
            <a:r>
              <a:rPr lang="ko-KR" altLang="en-US" dirty="0" err="1"/>
              <a:t>딥러닝의</a:t>
            </a:r>
            <a:r>
              <a:rPr lang="ko-KR" altLang="en-US" dirty="0"/>
              <a:t> 목적 함수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하나는 </a:t>
            </a:r>
            <a:r>
              <a:rPr lang="en-US" altLang="ko-KR" dirty="0"/>
              <a:t>D</a:t>
            </a:r>
            <a:r>
              <a:rPr lang="ko-KR" altLang="en-US" dirty="0"/>
              <a:t>에 관한 항</a:t>
            </a:r>
            <a:r>
              <a:rPr lang="en-US" altLang="ko-KR" dirty="0"/>
              <a:t>, </a:t>
            </a:r>
            <a:r>
              <a:rPr lang="ko-KR" altLang="en-US" dirty="0"/>
              <a:t>또다른 하나는</a:t>
            </a:r>
            <a:r>
              <a:rPr lang="en-US" altLang="ko-KR" dirty="0"/>
              <a:t> D,G </a:t>
            </a:r>
            <a:r>
              <a:rPr lang="ko-KR" altLang="en-US" dirty="0"/>
              <a:t>에 관한 항이다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첫번째 항을 보면</a:t>
            </a:r>
            <a:r>
              <a:rPr lang="en-US" altLang="ko-KR" dirty="0"/>
              <a:t>, </a:t>
            </a:r>
            <a:r>
              <a:rPr lang="ko-KR" altLang="en-US" dirty="0"/>
              <a:t>데이터 인풋</a:t>
            </a:r>
            <a:r>
              <a:rPr lang="en-US" altLang="ko-KR" dirty="0"/>
              <a:t>x </a:t>
            </a:r>
            <a:r>
              <a:rPr lang="ko-KR" altLang="en-US" dirty="0"/>
              <a:t>가 </a:t>
            </a:r>
            <a:r>
              <a:rPr lang="ko-KR" altLang="en-US" dirty="0" err="1"/>
              <a:t>들어갔을때</a:t>
            </a:r>
            <a:r>
              <a:rPr lang="en-US" altLang="ko-KR" dirty="0"/>
              <a:t>, </a:t>
            </a:r>
            <a:r>
              <a:rPr lang="ko-KR" altLang="en-US" dirty="0"/>
              <a:t>판별모델이 옳게 판단을 할 확률은 최대화 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이는 원본 인풋에 대해서 판별 모델이 정확한 판별 기준을 마련하기 위함이다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항을 보면</a:t>
            </a:r>
            <a:r>
              <a:rPr lang="en-US" altLang="ko-KR" dirty="0"/>
              <a:t>, </a:t>
            </a:r>
            <a:r>
              <a:rPr lang="ko-KR" altLang="en-US" dirty="0"/>
              <a:t>노이즈 </a:t>
            </a:r>
            <a:r>
              <a:rPr lang="en-US" altLang="ko-KR" dirty="0"/>
              <a:t>z</a:t>
            </a:r>
            <a:r>
              <a:rPr lang="ko-KR" altLang="en-US" dirty="0"/>
              <a:t>를 가지고 생성모델이 만들어낸 아웃풋을 판별모델이 판별 하는 모습을 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항이 </a:t>
            </a:r>
            <a:r>
              <a:rPr lang="en-US" altLang="ko-KR" dirty="0"/>
              <a:t>1 </a:t>
            </a:r>
            <a:r>
              <a:rPr lang="ko-KR" altLang="en-US" dirty="0"/>
              <a:t>에서 빼는 모습을 하고 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D(G(z)) </a:t>
            </a:r>
            <a:r>
              <a:rPr lang="ko-KR" altLang="en-US" dirty="0"/>
              <a:t>가 </a:t>
            </a:r>
            <a:r>
              <a:rPr lang="en-US" altLang="ko-KR" dirty="0"/>
              <a:t>D(x) </a:t>
            </a:r>
            <a:r>
              <a:rPr lang="ko-KR" altLang="en-US" dirty="0"/>
              <a:t>와는 반대로 판별하도록 유도한다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초기에 </a:t>
            </a:r>
            <a:r>
              <a:rPr lang="en-US" altLang="ko-KR" dirty="0"/>
              <a:t>G </a:t>
            </a:r>
            <a:r>
              <a:rPr lang="ko-KR" altLang="en-US" dirty="0"/>
              <a:t>가 아직 학습이 잘 </a:t>
            </a:r>
            <a:r>
              <a:rPr lang="ko-KR" altLang="en-US" dirty="0" err="1"/>
              <a:t>안되서</a:t>
            </a:r>
            <a:r>
              <a:rPr lang="ko-KR" altLang="en-US" dirty="0"/>
              <a:t> 노이즈와 같은 아웃풋을 내보낼 경우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D</a:t>
            </a:r>
            <a:r>
              <a:rPr lang="ko-KR" altLang="en-US" dirty="0"/>
              <a:t>가 매우 높은 확률로 </a:t>
            </a:r>
            <a:r>
              <a:rPr lang="en-US" altLang="ko-KR" dirty="0"/>
              <a:t>fake</a:t>
            </a:r>
            <a:r>
              <a:rPr lang="ko-KR" altLang="en-US" dirty="0"/>
              <a:t>로 판단을 하기 때문에  </a:t>
            </a:r>
            <a:r>
              <a:rPr lang="en-US" altLang="ko-KR" dirty="0"/>
              <a:t>G</a:t>
            </a:r>
            <a:r>
              <a:rPr lang="ko-KR" altLang="en-US" dirty="0"/>
              <a:t> 가 학습하기에 적절한 </a:t>
            </a:r>
            <a:r>
              <a:rPr lang="en-US" altLang="ko-KR" dirty="0"/>
              <a:t>gradient</a:t>
            </a:r>
            <a:r>
              <a:rPr lang="ko-KR" altLang="en-US" dirty="0"/>
              <a:t>를 제공하지 못할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 </a:t>
            </a:r>
            <a:r>
              <a:rPr lang="en-US" altLang="ko-KR" dirty="0"/>
              <a:t>log(1 – D(G(z))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최소화 하지 말고 </a:t>
            </a:r>
            <a:r>
              <a:rPr lang="en-US" altLang="ko-KR" dirty="0"/>
              <a:t>log(D(G(z))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최대화 하기 위하여 </a:t>
            </a:r>
            <a:r>
              <a:rPr lang="en-US" altLang="ko-KR" dirty="0"/>
              <a:t>G </a:t>
            </a:r>
            <a:r>
              <a:rPr lang="ko-KR" altLang="en-US" dirty="0"/>
              <a:t>를 학습한다면</a:t>
            </a:r>
            <a:r>
              <a:rPr lang="en-US" altLang="ko-KR" dirty="0"/>
              <a:t>, </a:t>
            </a:r>
            <a:r>
              <a:rPr lang="ko-KR" altLang="en-US" dirty="0"/>
              <a:t>학습 초기에 </a:t>
            </a:r>
            <a:r>
              <a:rPr lang="en-US" altLang="ko-KR" dirty="0"/>
              <a:t>G</a:t>
            </a:r>
            <a:r>
              <a:rPr lang="ko-KR" altLang="en-US" dirty="0"/>
              <a:t>를 더 빨리 학습 시킬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원본 데이터의 분포가 저렇게 존재하고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처음에 생성 데이터가 원본 데이터와 다른 모습으로 존재하면</a:t>
            </a:r>
            <a:r>
              <a:rPr lang="en-US" altLang="ko-KR" dirty="0"/>
              <a:t>,  </a:t>
            </a:r>
            <a:r>
              <a:rPr lang="ko-KR" altLang="en-US" dirty="0"/>
              <a:t>판별 모델은 학습 되기 전이니까</a:t>
            </a:r>
            <a:r>
              <a:rPr lang="en-US" altLang="ko-KR" dirty="0"/>
              <a:t>, </a:t>
            </a:r>
            <a:r>
              <a:rPr lang="ko-KR" altLang="en-US" dirty="0" err="1"/>
              <a:t>랜덤한</a:t>
            </a:r>
            <a:r>
              <a:rPr lang="ko-KR" altLang="en-US" dirty="0"/>
              <a:t> 값을 띄고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 초기엔 생성 데이터가 원본 데이터와 다른 모습으로 존재하면</a:t>
            </a:r>
            <a:r>
              <a:rPr lang="en-US" altLang="ko-KR" dirty="0"/>
              <a:t>,  </a:t>
            </a:r>
            <a:r>
              <a:rPr lang="ko-KR" altLang="en-US" dirty="0"/>
              <a:t>판별 모델은 원본 모델의 분포가 </a:t>
            </a:r>
            <a:r>
              <a:rPr lang="ko-KR" altLang="en-US" dirty="0" err="1"/>
              <a:t>높은쪽에선</a:t>
            </a:r>
            <a:r>
              <a:rPr lang="ko-KR" altLang="en-US" dirty="0"/>
              <a:t> 높은 값</a:t>
            </a:r>
            <a:r>
              <a:rPr lang="en-US" altLang="ko-KR" dirty="0"/>
              <a:t>, </a:t>
            </a:r>
            <a:r>
              <a:rPr lang="ko-KR" altLang="en-US" dirty="0"/>
              <a:t>생성 모델의 분포가 높은 쪽에선 낮은 값을 띄고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생성 모델이 학습하여 원본 데이터와 분포가 근접해질수록 판별 모델은 원본 데이터 </a:t>
            </a:r>
            <a:r>
              <a:rPr lang="en-US" altLang="ko-KR" dirty="0"/>
              <a:t>input</a:t>
            </a:r>
            <a:r>
              <a:rPr lang="ko-KR" altLang="en-US" dirty="0"/>
              <a:t>이 진짜인지 가짜인지 구분을 하지 못하여 </a:t>
            </a:r>
            <a:r>
              <a:rPr lang="en-US" altLang="ko-KR" dirty="0"/>
              <a:t>1/2</a:t>
            </a:r>
            <a:r>
              <a:rPr lang="ko-KR" altLang="en-US" dirty="0"/>
              <a:t>에 근접한 값을 나타낼 것임을 그림으로 나타내고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3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저자는 이런 알고리즘으로 학습 </a:t>
            </a:r>
            <a:r>
              <a:rPr lang="ko-KR" altLang="en-US" dirty="0" err="1"/>
              <a:t>하는것을</a:t>
            </a:r>
            <a:r>
              <a:rPr lang="ko-KR" altLang="en-US" dirty="0"/>
              <a:t> 제안했다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 하는 </a:t>
            </a:r>
            <a:r>
              <a:rPr lang="en-US" altLang="ko-KR" dirty="0"/>
              <a:t>optimizer </a:t>
            </a:r>
            <a:r>
              <a:rPr lang="ko-KR" altLang="en-US" dirty="0"/>
              <a:t>는 </a:t>
            </a:r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SGD </a:t>
            </a:r>
            <a:r>
              <a:rPr lang="ko-KR" altLang="en-US" dirty="0"/>
              <a:t>를 이용하였다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는 판별 모델에 적용할 수를 나타내는 </a:t>
            </a:r>
            <a:r>
              <a:rPr lang="en-US" altLang="ko-KR" dirty="0"/>
              <a:t>hyper </a:t>
            </a:r>
            <a:r>
              <a:rPr lang="en-US" altLang="ko-KR" dirty="0" err="1"/>
              <a:t>parameater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목적 함수 </a:t>
            </a:r>
            <a:r>
              <a:rPr lang="en-US" altLang="ko-KR" dirty="0"/>
              <a:t>V</a:t>
            </a:r>
            <a:r>
              <a:rPr lang="ko-KR" altLang="en-US" dirty="0"/>
              <a:t>는 </a:t>
            </a:r>
            <a:r>
              <a:rPr lang="en-US" altLang="ko-KR" dirty="0"/>
              <a:t>, mini(G)</a:t>
            </a:r>
            <a:r>
              <a:rPr lang="ko-KR" altLang="en-US" dirty="0"/>
              <a:t> </a:t>
            </a:r>
            <a:r>
              <a:rPr lang="en-US" altLang="ko-KR" dirty="0"/>
              <a:t>max(D) </a:t>
            </a:r>
            <a:r>
              <a:rPr lang="ko-KR" altLang="en-US" dirty="0"/>
              <a:t>이므로</a:t>
            </a:r>
            <a:r>
              <a:rPr lang="en-US" altLang="ko-KR" dirty="0"/>
              <a:t>, D</a:t>
            </a:r>
            <a:r>
              <a:rPr lang="ko-KR" altLang="en-US" dirty="0"/>
              <a:t>의 </a:t>
            </a:r>
            <a:r>
              <a:rPr lang="en-US" altLang="ko-KR" dirty="0"/>
              <a:t>max, G</a:t>
            </a:r>
            <a:r>
              <a:rPr lang="ko-KR" altLang="en-US" dirty="0"/>
              <a:t>의 </a:t>
            </a:r>
            <a:r>
              <a:rPr lang="en-US" altLang="ko-KR" dirty="0"/>
              <a:t>min </a:t>
            </a:r>
            <a:r>
              <a:rPr lang="ko-KR" altLang="en-US" dirty="0"/>
              <a:t>을 찾아가도록 가중치를 </a:t>
            </a:r>
            <a:r>
              <a:rPr lang="en-US" altLang="ko-KR" dirty="0"/>
              <a:t>update </a:t>
            </a:r>
            <a:r>
              <a:rPr lang="ko-KR" altLang="en-US" dirty="0"/>
              <a:t>시켜야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</a:t>
            </a:r>
            <a:r>
              <a:rPr lang="en-US" altLang="ko-KR" dirty="0" err="1"/>
              <a:t>dnn</a:t>
            </a:r>
            <a:r>
              <a:rPr lang="ko-KR" altLang="en-US" dirty="0"/>
              <a:t>에서 </a:t>
            </a:r>
            <a:r>
              <a:rPr lang="en-US" altLang="ko-KR" dirty="0"/>
              <a:t>gradient descent </a:t>
            </a:r>
            <a:r>
              <a:rPr lang="ko-KR" altLang="en-US" dirty="0"/>
              <a:t>로 최적의 </a:t>
            </a:r>
            <a:r>
              <a:rPr lang="en-US" altLang="ko-KR" dirty="0"/>
              <a:t>weight</a:t>
            </a:r>
            <a:r>
              <a:rPr lang="ko-KR" altLang="en-US" dirty="0"/>
              <a:t>를 찾지만</a:t>
            </a:r>
            <a:r>
              <a:rPr lang="en-US" altLang="ko-KR" dirty="0"/>
              <a:t>, (loss </a:t>
            </a:r>
            <a:r>
              <a:rPr lang="ko-KR" altLang="en-US" dirty="0"/>
              <a:t>의 최소를 찾기 위해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Discriminator </a:t>
            </a:r>
            <a:r>
              <a:rPr lang="ko-KR" altLang="en-US" dirty="0"/>
              <a:t>네트워크는 </a:t>
            </a:r>
            <a:r>
              <a:rPr lang="en-US" altLang="ko-KR" dirty="0"/>
              <a:t>max </a:t>
            </a:r>
            <a:r>
              <a:rPr lang="ko-KR" altLang="en-US" dirty="0"/>
              <a:t>를 찾아야 하기 때문에 </a:t>
            </a:r>
            <a:r>
              <a:rPr lang="en-US" altLang="ko-KR" dirty="0"/>
              <a:t>gradient ascend </a:t>
            </a:r>
            <a:r>
              <a:rPr lang="ko-KR" altLang="en-US" dirty="0"/>
              <a:t>를 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15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00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16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algn="l" fontAlgn="base"/>
            <a:r>
              <a:rPr lang="en-US" altLang="ko-KR" dirty="0" err="1"/>
              <a:t>markov</a:t>
            </a:r>
            <a:r>
              <a:rPr lang="ko-KR" altLang="en-US" dirty="0"/>
              <a:t> </a:t>
            </a:r>
            <a:r>
              <a:rPr lang="en-US" altLang="ko-KR" dirty="0"/>
              <a:t>chain (</a:t>
            </a:r>
            <a:r>
              <a:rPr lang="ko-KR" altLang="en-US" dirty="0" err="1"/>
              <a:t>마르코프</a:t>
            </a:r>
            <a:r>
              <a:rPr lang="ko-KR" altLang="en-US" dirty="0"/>
              <a:t> 연쇄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b="0" i="0" dirty="0">
                <a:solidFill>
                  <a:srgbClr val="464646"/>
                </a:solidFill>
                <a:effectLst/>
                <a:latin typeface="se-nanumgothic"/>
              </a:rPr>
              <a:t>특정 상태의 확률은 오직 과거의 상태에 의존한다</a:t>
            </a:r>
            <a:r>
              <a:rPr lang="en-US" altLang="ko-KR" b="0" i="0" dirty="0">
                <a:solidFill>
                  <a:srgbClr val="464646"/>
                </a:solidFill>
                <a:effectLst/>
                <a:latin typeface="se-nanumgothic"/>
              </a:rPr>
              <a:t>'</a:t>
            </a:r>
            <a:r>
              <a:rPr lang="ko-KR" altLang="en-US" b="0" i="0" dirty="0">
                <a:solidFill>
                  <a:srgbClr val="464646"/>
                </a:solidFill>
                <a:effectLst/>
                <a:latin typeface="se-nanumgothic"/>
              </a:rPr>
              <a:t>라는 것이다</a:t>
            </a:r>
            <a:r>
              <a:rPr lang="en-US" altLang="ko-KR" b="0" i="0" dirty="0">
                <a:solidFill>
                  <a:srgbClr val="464646"/>
                </a:solidFill>
                <a:effectLst/>
                <a:latin typeface="se-nanumgothic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A80EF-BB58-41CB-BC0F-EBF5A26766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8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4CB9-8624-4A43-B9D3-C194A257225F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FDBE-F99D-46CF-99C9-539110D11259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EB7D-91D8-4765-BEA8-09FEBD8C5C7B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757A-E143-4BAE-8690-7A1720212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16C5-8CBB-418A-9769-D6F1CFD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8EF0-5178-4D4C-8C25-D4142CCE0CD1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731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r"/>
            <a:fld id="{4EA935F0-8334-4551-BE06-663268227FA8}" type="slidenum">
              <a:rPr lang="ko-KR" altLang="en-US" smtClean="0"/>
              <a:pPr algn="r"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951F-3236-4F4C-B9F2-0B39C9044ECF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D5B2-637A-46AB-9D4D-C1E59844FDF4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AE76-3356-44F1-B259-6B3D2717441D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DE79-4E82-404E-AFF1-0B0A945321C5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4BA1-FB25-4705-83ED-C4443AF847DA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2274-1BDA-4903-81B8-01C875E83629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DD76-92DD-4AB3-970E-5B836BE6FD42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B679-50A1-4A3D-9E10-2FCF5F56501C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685A7-8238-4FAB-8FE2-E631DF15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donghwa-kim.github.io/GAN.htm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논문 리뷰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&lt;Generative Adversarial Nets&gt;</a:t>
            </a:r>
            <a:endParaRPr lang="ko-KR" altLang="en-US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10F4C-49D0-4322-BDF0-08376F8B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GAN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때문이야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발표자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정창현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4B9A-57CC-4BC3-A346-FCA3E955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en-US" altLang="ko-KR" dirty="0" err="1"/>
              <a:t>Theroical</a:t>
            </a:r>
            <a:r>
              <a:rPr lang="en-US" altLang="ko-KR" dirty="0"/>
              <a:t> Results (4.2 Convergence of Algorithm 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F5E1C-D837-4470-9EC6-CAF4D7BF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10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6C830-33A7-45CF-9682-CE764F331927}"/>
              </a:ext>
            </a:extLst>
          </p:cNvPr>
          <p:cNvSpPr txBox="1"/>
          <p:nvPr/>
        </p:nvSpPr>
        <p:spPr>
          <a:xfrm>
            <a:off x="394978" y="1531214"/>
            <a:ext cx="1140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Proposition2. </a:t>
            </a:r>
            <a:r>
              <a:rPr lang="ko-KR" altLang="en-US" dirty="0"/>
              <a:t>만약 </a:t>
            </a:r>
            <a:r>
              <a:rPr lang="en-US" altLang="ko-KR" dirty="0"/>
              <a:t>G, D</a:t>
            </a:r>
            <a:r>
              <a:rPr lang="ko-KR" altLang="en-US" dirty="0"/>
              <a:t>가 충분한 수용성이 있다면</a:t>
            </a:r>
            <a:r>
              <a:rPr lang="en-US" altLang="ko-KR" dirty="0"/>
              <a:t>, Algorithm1</a:t>
            </a:r>
            <a:r>
              <a:rPr lang="ko-KR" altLang="en-US" dirty="0"/>
              <a:t> 의 매 </a:t>
            </a:r>
            <a:r>
              <a:rPr lang="en-US" altLang="ko-KR" dirty="0"/>
              <a:t>step </a:t>
            </a:r>
            <a:r>
              <a:rPr lang="ko-KR" altLang="en-US" dirty="0"/>
              <a:t>에서</a:t>
            </a:r>
            <a:r>
              <a:rPr lang="en-US" altLang="ko-KR" dirty="0"/>
              <a:t>, discriminator</a:t>
            </a:r>
            <a:r>
              <a:rPr lang="ko-KR" altLang="en-US" dirty="0"/>
              <a:t>는 주어진 </a:t>
            </a:r>
            <a:r>
              <a:rPr lang="en-US" altLang="ko-KR" dirty="0"/>
              <a:t>G</a:t>
            </a:r>
            <a:r>
              <a:rPr lang="ko-KR" altLang="en-US" dirty="0"/>
              <a:t>에 대하여 최적에 도달하고</a:t>
            </a:r>
            <a:r>
              <a:rPr lang="en-US" altLang="ko-KR" dirty="0"/>
              <a:t>,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g</a:t>
            </a:r>
            <a:r>
              <a:rPr lang="en-US" altLang="ko-KR" dirty="0"/>
              <a:t> </a:t>
            </a:r>
            <a:r>
              <a:rPr lang="ko-KR" altLang="en-US" dirty="0"/>
              <a:t>는 다음의 식을 향상시키기 위하여 업데이트 되어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g</a:t>
            </a:r>
            <a:r>
              <a:rPr lang="ko-KR" altLang="en-US" dirty="0"/>
              <a:t>는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data</a:t>
            </a:r>
            <a:r>
              <a:rPr lang="ko-KR" altLang="en-US" dirty="0"/>
              <a:t>로 수렴한다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3ABA58-B072-4B87-92B9-BFA77AD7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17" y="2272282"/>
            <a:ext cx="4551966" cy="3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7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4B9A-57CC-4BC3-A346-FCA3E955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4. Advantages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disadvantages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F5E1C-D837-4470-9EC6-CAF4D7BF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11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6C830-33A7-45CF-9682-CE764F331927}"/>
              </a:ext>
            </a:extLst>
          </p:cNvPr>
          <p:cNvSpPr txBox="1"/>
          <p:nvPr/>
        </p:nvSpPr>
        <p:spPr>
          <a:xfrm>
            <a:off x="394978" y="1531214"/>
            <a:ext cx="11402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생성모델의 분포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g</a:t>
            </a:r>
            <a:r>
              <a:rPr lang="en-US" altLang="ko-KR" dirty="0"/>
              <a:t>(x) </a:t>
            </a:r>
            <a:r>
              <a:rPr lang="ko-KR" altLang="en-US" dirty="0"/>
              <a:t>를 명시하지 않는다</a:t>
            </a:r>
            <a:r>
              <a:rPr lang="en-US" altLang="ko-KR" dirty="0"/>
              <a:t>. </a:t>
            </a:r>
            <a:r>
              <a:rPr lang="ko-KR" altLang="en-US" dirty="0"/>
              <a:t>따라서 학습하는 동안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G </a:t>
            </a:r>
            <a:r>
              <a:rPr lang="ko-KR" altLang="en-US" dirty="0"/>
              <a:t>와 잘 </a:t>
            </a:r>
            <a:r>
              <a:rPr lang="en-US" altLang="ko-KR" dirty="0"/>
              <a:t>synchronize </a:t>
            </a:r>
            <a:r>
              <a:rPr lang="ko-KR" altLang="en-US" dirty="0"/>
              <a:t>되어야 한다</a:t>
            </a:r>
            <a:r>
              <a:rPr lang="en-US" altLang="ko-KR" dirty="0"/>
              <a:t>. ( D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충분히 학습되기 전에 </a:t>
            </a:r>
            <a:r>
              <a:rPr lang="en-US" altLang="ko-KR" dirty="0"/>
              <a:t>G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너무 많이 학습 되면 안된다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- </a:t>
            </a:r>
            <a:r>
              <a:rPr lang="en-US" altLang="ko-KR" dirty="0" err="1"/>
              <a:t>markov</a:t>
            </a:r>
            <a:r>
              <a:rPr lang="en-US" altLang="ko-KR" dirty="0"/>
              <a:t> chain</a:t>
            </a:r>
            <a:r>
              <a:rPr lang="ko-KR" altLang="en-US" dirty="0"/>
              <a:t>이 필요 없고</a:t>
            </a:r>
            <a:r>
              <a:rPr lang="en-US" altLang="ko-KR" dirty="0"/>
              <a:t>, backpropagation </a:t>
            </a:r>
            <a:r>
              <a:rPr lang="ko-KR" altLang="en-US" dirty="0"/>
              <a:t>만으로 학습이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학습하는데 추론이 필요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75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8FE87-FECB-4C16-B3B5-AC2B5BBA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알아둬야</a:t>
            </a:r>
            <a:r>
              <a:rPr lang="ko-KR" altLang="en-US" dirty="0"/>
              <a:t> 할 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6B56D-34EE-43AA-97BC-04D37D81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1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D : Discriminator (</a:t>
            </a:r>
            <a:r>
              <a:rPr lang="ko-KR" altLang="en-US" sz="2400" dirty="0"/>
              <a:t>판별 모델</a:t>
            </a:r>
            <a:r>
              <a:rPr lang="en-US" altLang="ko-KR" sz="2400" dirty="0"/>
              <a:t>) ; output  == </a:t>
            </a:r>
            <a:r>
              <a:rPr lang="ko-KR" altLang="en-US" sz="2400" dirty="0"/>
              <a:t>하나의 값</a:t>
            </a:r>
            <a:r>
              <a:rPr lang="en-US" altLang="ko-KR" sz="2400" dirty="0"/>
              <a:t>(scalar), 0~1</a:t>
            </a:r>
          </a:p>
          <a:p>
            <a:pPr marL="0" indent="0">
              <a:buNone/>
            </a:pPr>
            <a:r>
              <a:rPr lang="en-US" altLang="ko-KR" sz="2400" dirty="0"/>
              <a:t>G : Generator (</a:t>
            </a:r>
            <a:r>
              <a:rPr lang="ko-KR" altLang="en-US" sz="2400" dirty="0"/>
              <a:t>생성 모델</a:t>
            </a:r>
            <a:r>
              <a:rPr lang="en-US" altLang="ko-KR" sz="2400" dirty="0"/>
              <a:t>) ; output == </a:t>
            </a:r>
            <a:r>
              <a:rPr lang="ko-KR" altLang="en-US" sz="2400" dirty="0"/>
              <a:t>확률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 : (</a:t>
            </a:r>
            <a:r>
              <a:rPr lang="ko-KR" altLang="en-US" sz="2400" dirty="0"/>
              <a:t>확률</a:t>
            </a:r>
            <a:r>
              <a:rPr lang="en-US" altLang="ko-KR" sz="2400" dirty="0"/>
              <a:t>)</a:t>
            </a:r>
            <a:r>
              <a:rPr lang="ko-KR" altLang="en-US" sz="2400" dirty="0"/>
              <a:t>분포 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</a:t>
            </a:r>
            <a:r>
              <a:rPr lang="en-US" altLang="ko-KR" sz="2400" baseline="-25000" dirty="0" err="1"/>
              <a:t>g</a:t>
            </a:r>
            <a:r>
              <a:rPr lang="en-US" altLang="ko-KR" sz="2400" baseline="-25000" dirty="0"/>
              <a:t>  </a:t>
            </a:r>
            <a:r>
              <a:rPr lang="en-US" altLang="ko-KR" sz="2400" dirty="0"/>
              <a:t>: </a:t>
            </a:r>
            <a:r>
              <a:rPr lang="ko-KR" altLang="en-US" sz="2400" dirty="0"/>
              <a:t>생성자의 분포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</a:t>
            </a:r>
            <a:r>
              <a:rPr lang="en-US" altLang="ko-KR" sz="2400" baseline="-25000" dirty="0" err="1"/>
              <a:t>data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데이터의 분포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z : </a:t>
            </a:r>
            <a:r>
              <a:rPr lang="ko-KR" altLang="en-US" sz="2400" dirty="0"/>
              <a:t>노이즈 </a:t>
            </a:r>
            <a:r>
              <a:rPr lang="en-US" altLang="ko-KR" sz="2400" dirty="0"/>
              <a:t>(random</a:t>
            </a:r>
            <a:r>
              <a:rPr lang="ko-KR" altLang="en-US" sz="2400" dirty="0"/>
              <a:t> </a:t>
            </a:r>
            <a:r>
              <a:rPr lang="en-US" altLang="ko-KR" sz="2400" dirty="0"/>
              <a:t>value)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err="1">
                <a:sym typeface="Wingdings" panose="05000000000000000000" pitchFamily="2" charset="2"/>
              </a:rPr>
              <a:t>p</a:t>
            </a:r>
            <a:r>
              <a:rPr lang="en-US" altLang="ko-KR" sz="2400" baseline="-25000" dirty="0" err="1">
                <a:sym typeface="Wingdings" panose="05000000000000000000" pitchFamily="2" charset="2"/>
              </a:rPr>
              <a:t>z</a:t>
            </a:r>
            <a:r>
              <a:rPr lang="en-US" altLang="ko-KR" sz="2400" dirty="0">
                <a:sym typeface="Wingdings" panose="05000000000000000000" pitchFamily="2" charset="2"/>
              </a:rPr>
              <a:t>(z) : z </a:t>
            </a:r>
            <a:r>
              <a:rPr lang="ko-KR" altLang="en-US" sz="2400" dirty="0">
                <a:sym typeface="Wingdings" panose="05000000000000000000" pitchFamily="2" charset="2"/>
              </a:rPr>
              <a:t>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 err="1">
                <a:sym typeface="Wingdings" panose="05000000000000000000" pitchFamily="2" charset="2"/>
              </a:rPr>
              <a:t>입력했을때</a:t>
            </a:r>
            <a:r>
              <a:rPr lang="en-US" altLang="ko-KR" sz="2400" dirty="0">
                <a:sym typeface="Wingdings" panose="05000000000000000000" pitchFamily="2" charset="2"/>
              </a:rPr>
              <a:t>, z</a:t>
            </a:r>
            <a:r>
              <a:rPr lang="ko-KR" altLang="en-US" sz="2400" dirty="0">
                <a:sym typeface="Wingdings" panose="05000000000000000000" pitchFamily="2" charset="2"/>
              </a:rPr>
              <a:t>의 분포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θ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: parameter (weight)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err="1">
                <a:sym typeface="Wingdings" panose="05000000000000000000" pitchFamily="2" charset="2"/>
              </a:rPr>
              <a:t>θ</a:t>
            </a:r>
            <a:r>
              <a:rPr lang="en-US" altLang="ko-KR" sz="2400" baseline="-25000" dirty="0" err="1">
                <a:sym typeface="Wingdings" panose="05000000000000000000" pitchFamily="2" charset="2"/>
              </a:rPr>
              <a:t>g</a:t>
            </a:r>
            <a:r>
              <a:rPr lang="en-US" altLang="ko-KR" sz="2400" baseline="-25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생성 모델 가중치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en-US" altLang="ko-KR" sz="2400" dirty="0" err="1">
                <a:sym typeface="Wingdings" panose="05000000000000000000" pitchFamily="2" charset="2"/>
              </a:rPr>
              <a:t>θ</a:t>
            </a:r>
            <a:r>
              <a:rPr lang="en-US" altLang="ko-KR" sz="2400" baseline="-25000" dirty="0" err="1">
                <a:sym typeface="Wingdings" panose="05000000000000000000" pitchFamily="2" charset="2"/>
              </a:rPr>
              <a:t>d</a:t>
            </a:r>
            <a:r>
              <a:rPr lang="en-US" altLang="ko-KR" sz="2400" baseline="-25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판별 모델 가중치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 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D(</a:t>
            </a:r>
            <a:r>
              <a:rPr lang="en-US" altLang="ko-KR" sz="2400" dirty="0" err="1">
                <a:sym typeface="Wingdings" panose="05000000000000000000" pitchFamily="2" charset="2"/>
              </a:rPr>
              <a:t>x;θ</a:t>
            </a:r>
            <a:r>
              <a:rPr lang="en-US" altLang="ko-KR" sz="2400" baseline="-25000" dirty="0" err="1">
                <a:sym typeface="Wingdings" panose="05000000000000000000" pitchFamily="2" charset="2"/>
              </a:rPr>
              <a:t>d</a:t>
            </a:r>
            <a:r>
              <a:rPr lang="en-US" altLang="ko-KR" sz="2400" dirty="0">
                <a:sym typeface="Wingdings" panose="05000000000000000000" pitchFamily="2" charset="2"/>
              </a:rPr>
              <a:t>) : </a:t>
            </a:r>
            <a:r>
              <a:rPr lang="ko-KR" altLang="en-US" sz="2400" dirty="0">
                <a:sym typeface="Wingdings" panose="05000000000000000000" pitchFamily="2" charset="2"/>
              </a:rPr>
              <a:t>판별 모델의 가중치가 </a:t>
            </a:r>
            <a:r>
              <a:rPr lang="en-US" altLang="ko-KR" sz="2400" dirty="0" err="1">
                <a:sym typeface="Wingdings" panose="05000000000000000000" pitchFamily="2" charset="2"/>
              </a:rPr>
              <a:t>θ</a:t>
            </a:r>
            <a:r>
              <a:rPr lang="en-US" altLang="ko-KR" sz="2400" baseline="-25000" dirty="0" err="1">
                <a:sym typeface="Wingdings" panose="05000000000000000000" pitchFamily="2" charset="2"/>
              </a:rPr>
              <a:t>d</a:t>
            </a:r>
            <a:r>
              <a:rPr lang="en-US" altLang="ko-KR" sz="2400" baseline="-25000" dirty="0">
                <a:sym typeface="Wingdings" panose="05000000000000000000" pitchFamily="2" charset="2"/>
              </a:rPr>
              <a:t> </a:t>
            </a:r>
            <a:r>
              <a:rPr lang="ko-KR" altLang="en-US" sz="2400" dirty="0" err="1">
                <a:sym typeface="Wingdings" panose="05000000000000000000" pitchFamily="2" charset="2"/>
              </a:rPr>
              <a:t>일때</a:t>
            </a:r>
            <a:r>
              <a:rPr lang="en-US" altLang="ko-KR" sz="2400" dirty="0">
                <a:sym typeface="Wingdings" panose="05000000000000000000" pitchFamily="2" charset="2"/>
              </a:rPr>
              <a:t>, input</a:t>
            </a:r>
            <a:r>
              <a:rPr lang="ko-KR" altLang="en-US" sz="2400" dirty="0">
                <a:sym typeface="Wingdings" panose="05000000000000000000" pitchFamily="2" charset="2"/>
              </a:rPr>
              <a:t>으로 </a:t>
            </a:r>
            <a:r>
              <a:rPr lang="en-US" altLang="ko-KR" sz="2400" dirty="0">
                <a:sym typeface="Wingdings" panose="05000000000000000000" pitchFamily="2" charset="2"/>
              </a:rPr>
              <a:t>x </a:t>
            </a:r>
            <a:r>
              <a:rPr lang="ko-KR" altLang="en-US" sz="2400" dirty="0">
                <a:sym typeface="Wingdings" panose="05000000000000000000" pitchFamily="2" charset="2"/>
              </a:rPr>
              <a:t>를 넣은 결과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G(</a:t>
            </a:r>
            <a:r>
              <a:rPr lang="en-US" altLang="ko-KR" sz="2400" dirty="0" err="1">
                <a:sym typeface="Wingdings" panose="05000000000000000000" pitchFamily="2" charset="2"/>
              </a:rPr>
              <a:t>z;θ</a:t>
            </a:r>
            <a:r>
              <a:rPr lang="en-US" altLang="ko-KR" sz="2400" baseline="-25000" dirty="0" err="1">
                <a:sym typeface="Wingdings" panose="05000000000000000000" pitchFamily="2" charset="2"/>
              </a:rPr>
              <a:t>g</a:t>
            </a:r>
            <a:r>
              <a:rPr lang="en-US" altLang="ko-KR" sz="2400" dirty="0">
                <a:sym typeface="Wingdings" panose="05000000000000000000" pitchFamily="2" charset="2"/>
              </a:rPr>
              <a:t>) : </a:t>
            </a:r>
            <a:r>
              <a:rPr lang="ko-KR" altLang="en-US" sz="2400" dirty="0">
                <a:sym typeface="Wingdings" panose="05000000000000000000" pitchFamily="2" charset="2"/>
              </a:rPr>
              <a:t>생성 모델의 가중치가 </a:t>
            </a:r>
            <a:r>
              <a:rPr lang="en-US" altLang="ko-KR" sz="2400" dirty="0" err="1">
                <a:sym typeface="Wingdings" panose="05000000000000000000" pitchFamily="2" charset="2"/>
              </a:rPr>
              <a:t>θ</a:t>
            </a:r>
            <a:r>
              <a:rPr lang="en-US" altLang="ko-KR" sz="2400" baseline="-25000" dirty="0" err="1">
                <a:sym typeface="Wingdings" panose="05000000000000000000" pitchFamily="2" charset="2"/>
              </a:rPr>
              <a:t>g</a:t>
            </a:r>
            <a:r>
              <a:rPr lang="en-US" altLang="ko-KR" sz="2400" baseline="-25000" dirty="0">
                <a:sym typeface="Wingdings" panose="05000000000000000000" pitchFamily="2" charset="2"/>
              </a:rPr>
              <a:t> </a:t>
            </a:r>
            <a:r>
              <a:rPr lang="ko-KR" altLang="en-US" sz="2400" dirty="0" err="1">
                <a:sym typeface="Wingdings" panose="05000000000000000000" pitchFamily="2" charset="2"/>
              </a:rPr>
              <a:t>일때</a:t>
            </a:r>
            <a:r>
              <a:rPr lang="en-US" altLang="ko-KR" sz="2400" dirty="0">
                <a:sym typeface="Wingdings" panose="05000000000000000000" pitchFamily="2" charset="2"/>
              </a:rPr>
              <a:t>, input</a:t>
            </a:r>
            <a:r>
              <a:rPr lang="ko-KR" altLang="en-US" sz="2400" dirty="0">
                <a:sym typeface="Wingdings" panose="05000000000000000000" pitchFamily="2" charset="2"/>
              </a:rPr>
              <a:t>으로 노이즈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를 넣고 나온 결과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61F1A-E9B7-43A4-B587-349A1F6D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2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4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altLang="ko-KR" sz="4400" dirty="0"/>
              <a:t>Abstract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altLang="ko-KR" sz="4400" dirty="0"/>
              <a:t>Adversarial nets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altLang="ko-KR" sz="4400" dirty="0"/>
              <a:t>Theoretical Result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altLang="ko-KR" sz="4400" dirty="0"/>
              <a:t>Advantages and disadvantages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BBA44-0ACB-40B7-93F8-0B262C80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3</a:t>
            </a:fld>
            <a:r>
              <a:rPr lang="en-US" altLang="ko-KR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17AC5-B6CB-4243-AC76-AF56FA25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9436"/>
            <a:ext cx="10609729" cy="473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GAN</a:t>
            </a:r>
            <a:r>
              <a:rPr lang="ko-KR" altLang="en-US" dirty="0"/>
              <a:t>은 동시에 두가지의 모델을 </a:t>
            </a:r>
            <a:r>
              <a:rPr lang="ko-KR" altLang="en-US" dirty="0" err="1"/>
              <a:t>학습해야한다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생성모델 </a:t>
            </a:r>
            <a:r>
              <a:rPr lang="en-US" altLang="ko-KR" dirty="0"/>
              <a:t>G, </a:t>
            </a:r>
            <a:r>
              <a:rPr lang="ko-KR" altLang="en-US" dirty="0"/>
              <a:t>판별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</a:t>
            </a:r>
            <a:r>
              <a:rPr lang="ko-KR" altLang="en-US" dirty="0"/>
              <a:t>는 데이터의 분포를 파악하고</a:t>
            </a:r>
            <a:r>
              <a:rPr lang="en-US" altLang="ko-KR" dirty="0"/>
              <a:t>, D</a:t>
            </a:r>
            <a:r>
              <a:rPr lang="ko-KR" altLang="en-US" dirty="0"/>
              <a:t>는 들어온 샘플이 </a:t>
            </a:r>
            <a:r>
              <a:rPr lang="en-US" altLang="ko-KR" dirty="0"/>
              <a:t>G</a:t>
            </a:r>
            <a:r>
              <a:rPr lang="ko-KR" altLang="en-US" dirty="0"/>
              <a:t>에서 나오지 않았을 확률을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가 최소화 되도록 학습한다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학습이 완료되면 모든 데이터 분포에서 </a:t>
            </a:r>
            <a:r>
              <a:rPr lang="en-US" altLang="ko-KR" dirty="0"/>
              <a:t>D</a:t>
            </a:r>
            <a:r>
              <a:rPr lang="ko-KR" altLang="en-US" dirty="0"/>
              <a:t>의 결과가 </a:t>
            </a:r>
            <a:r>
              <a:rPr lang="en-US" altLang="ko-KR" dirty="0"/>
              <a:t>1/2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나온다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37E53-08BF-4039-97C7-70A20826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4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8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17AC5-B6CB-4243-AC76-AF56FA25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GAN</a:t>
            </a:r>
            <a:r>
              <a:rPr lang="ko-KR" altLang="en-US" dirty="0"/>
              <a:t> 을 구현하는 가장 직접적인 방법은 </a:t>
            </a:r>
            <a:r>
              <a:rPr lang="en-US" altLang="ko-KR" dirty="0"/>
              <a:t>D, G </a:t>
            </a:r>
            <a:r>
              <a:rPr lang="ko-KR" altLang="en-US" dirty="0"/>
              <a:t>모두 </a:t>
            </a:r>
            <a:r>
              <a:rPr lang="en-US" altLang="ko-KR" dirty="0" err="1"/>
              <a:t>mlp</a:t>
            </a:r>
            <a:r>
              <a:rPr lang="ko-KR" altLang="en-US" dirty="0"/>
              <a:t>를 이용해서 구현하는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</a:t>
            </a:r>
            <a:r>
              <a:rPr lang="en-US" altLang="ko-KR" dirty="0"/>
              <a:t>x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생성자의 분포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g</a:t>
            </a:r>
            <a:r>
              <a:rPr lang="ko-KR" altLang="en-US" dirty="0"/>
              <a:t>를 학습하기 위해서 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z</a:t>
            </a:r>
            <a:r>
              <a:rPr lang="en-US" altLang="ko-KR" dirty="0"/>
              <a:t>(z)</a:t>
            </a:r>
            <a:r>
              <a:rPr lang="ko-KR" altLang="en-US" dirty="0"/>
              <a:t>를 정의해야 한다</a:t>
            </a:r>
            <a:r>
              <a:rPr lang="en-US" altLang="ko-KR" dirty="0"/>
              <a:t>.  </a:t>
            </a:r>
            <a:r>
              <a:rPr lang="ko-KR" altLang="en-US" dirty="0"/>
              <a:t>그리고 나서</a:t>
            </a:r>
            <a:r>
              <a:rPr lang="en-US" altLang="ko-KR" dirty="0"/>
              <a:t>, G(</a:t>
            </a:r>
            <a:r>
              <a:rPr lang="en-US" altLang="ko-KR" dirty="0" err="1"/>
              <a:t>z;θ</a:t>
            </a:r>
            <a:r>
              <a:rPr lang="en-US" altLang="ko-KR" baseline="-25000" dirty="0" err="1"/>
              <a:t>g</a:t>
            </a:r>
            <a:r>
              <a:rPr lang="en-US" altLang="ko-KR" dirty="0"/>
              <a:t>) </a:t>
            </a:r>
            <a:r>
              <a:rPr lang="ko-KR" altLang="en-US" dirty="0"/>
              <a:t>로 표현되는 데이터 스페이스에 매핑을</a:t>
            </a:r>
            <a:r>
              <a:rPr lang="en-US" altLang="ko-KR" dirty="0"/>
              <a:t> </a:t>
            </a:r>
            <a:r>
              <a:rPr lang="ko-KR" altLang="en-US" dirty="0"/>
              <a:t>나타낸다</a:t>
            </a:r>
            <a:r>
              <a:rPr lang="en-US" altLang="ko-KR" dirty="0"/>
              <a:t>. </a:t>
            </a:r>
            <a:r>
              <a:rPr lang="ko-KR" altLang="en-US" dirty="0"/>
              <a:t>또한 두번째 모델 </a:t>
            </a:r>
            <a:r>
              <a:rPr lang="en-US" altLang="ko-KR" dirty="0"/>
              <a:t>D(x; </a:t>
            </a:r>
            <a:r>
              <a:rPr lang="en-US" altLang="ko-KR" dirty="0" err="1"/>
              <a:t>θ</a:t>
            </a:r>
            <a:r>
              <a:rPr lang="en-US" altLang="ko-KR" baseline="-25000" dirty="0" err="1"/>
              <a:t>d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정의한다</a:t>
            </a:r>
            <a:r>
              <a:rPr lang="en-US" altLang="ko-KR" dirty="0"/>
              <a:t>. D(x)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 가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g</a:t>
            </a:r>
            <a:r>
              <a:rPr lang="en-US" altLang="ko-KR" dirty="0"/>
              <a:t> </a:t>
            </a:r>
            <a:r>
              <a:rPr lang="ko-KR" altLang="en-US" dirty="0"/>
              <a:t>에서 나오지 않았을 확률을</a:t>
            </a:r>
            <a:r>
              <a:rPr lang="en-US" altLang="ko-KR" dirty="0"/>
              <a:t> </a:t>
            </a:r>
            <a:r>
              <a:rPr lang="ko-KR" altLang="en-US" dirty="0"/>
              <a:t>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</a:t>
            </a:r>
            <a:r>
              <a:rPr lang="ko-KR" altLang="en-US" dirty="0"/>
              <a:t>에서 나오는 샘플들에 올은 </a:t>
            </a:r>
            <a:r>
              <a:rPr lang="en-US" altLang="ko-KR" dirty="0"/>
              <a:t>label</a:t>
            </a:r>
            <a:r>
              <a:rPr lang="ko-KR" altLang="en-US" dirty="0"/>
              <a:t>을 붙일 확률을 높이도록 </a:t>
            </a:r>
            <a:r>
              <a:rPr lang="en-US" altLang="ko-KR" dirty="0"/>
              <a:t>D</a:t>
            </a:r>
            <a:r>
              <a:rPr lang="ko-KR" altLang="en-US" dirty="0"/>
              <a:t>를 학습해야 한다</a:t>
            </a:r>
            <a:r>
              <a:rPr lang="en-US" altLang="ko-KR" dirty="0"/>
              <a:t>.</a:t>
            </a:r>
            <a:r>
              <a:rPr lang="ko-KR" altLang="en-US" dirty="0"/>
              <a:t> 동시에</a:t>
            </a:r>
            <a:r>
              <a:rPr lang="en-US" altLang="ko-KR" dirty="0"/>
              <a:t>, G</a:t>
            </a:r>
            <a:r>
              <a:rPr lang="ko-KR" altLang="en-US" dirty="0"/>
              <a:t>는 </a:t>
            </a:r>
            <a:r>
              <a:rPr lang="en-US" altLang="ko-KR" dirty="0"/>
              <a:t>log(1 – D(G(z)))</a:t>
            </a:r>
            <a:r>
              <a:rPr lang="ko-KR" altLang="en-US" dirty="0"/>
              <a:t>가 최소가 되게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2. Adversarial nets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37E53-08BF-4039-97C7-70A20826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5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47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4B9A-57CC-4BC3-A346-FCA3E955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2. Adversarial nets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F5E1C-D837-4470-9EC6-CAF4D7BF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6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C5A9E-FA8B-48B5-A461-DC5CA650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3" y="2305034"/>
            <a:ext cx="10780049" cy="6600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E68A69-F0EB-4F82-9C01-ECB9CD4C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06" y="3177360"/>
            <a:ext cx="7043981" cy="307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8E617-D546-4B61-8154-C3159A37AAB3}"/>
              </a:ext>
            </a:extLst>
          </p:cNvPr>
          <p:cNvSpPr txBox="1"/>
          <p:nvPr/>
        </p:nvSpPr>
        <p:spPr>
          <a:xfrm>
            <a:off x="7699130" y="6412436"/>
            <a:ext cx="3924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 </a:t>
            </a:r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5"/>
              </a:rPr>
              <a:t>https://donghwa-kim.github.io/GAN.html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879951-4791-490E-BEC6-5B8D529FD18A}"/>
                  </a:ext>
                </a:extLst>
              </p:cNvPr>
              <p:cNvSpPr txBox="1"/>
              <p:nvPr/>
            </p:nvSpPr>
            <p:spPr>
              <a:xfrm>
                <a:off x="4052703" y="3669044"/>
                <a:ext cx="2337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879951-4791-490E-BEC6-5B8D529F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03" y="3669044"/>
                <a:ext cx="233782" cy="307777"/>
              </a:xfrm>
              <a:prstGeom prst="rect">
                <a:avLst/>
              </a:prstGeom>
              <a:blipFill>
                <a:blip r:embed="rId6"/>
                <a:stretch>
                  <a:fillRect l="-10526" r="-2632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B629A1-6934-4FC1-8787-3BAE8469BE6F}"/>
                  </a:ext>
                </a:extLst>
              </p:cNvPr>
              <p:cNvSpPr txBox="1"/>
              <p:nvPr/>
            </p:nvSpPr>
            <p:spPr>
              <a:xfrm>
                <a:off x="2663214" y="4506805"/>
                <a:ext cx="4581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B629A1-6934-4FC1-8787-3BAE8469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14" y="4506805"/>
                <a:ext cx="458193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194D17-5CD1-4176-AE7D-CDCBB67330B0}"/>
              </a:ext>
            </a:extLst>
          </p:cNvPr>
          <p:cNvSpPr txBox="1"/>
          <p:nvPr/>
        </p:nvSpPr>
        <p:spPr>
          <a:xfrm>
            <a:off x="9661510" y="4313478"/>
            <a:ext cx="5217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68F352-6427-4F17-ADED-FFF538D77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465" y="3356411"/>
            <a:ext cx="1392097" cy="29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1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4B9A-57CC-4BC3-A346-FCA3E955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2. Adversarial nets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F5E1C-D837-4470-9EC6-CAF4D7BF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7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A60B7C3-5B9D-4C6D-9525-B82AC342F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872"/>
            <a:ext cx="12192000" cy="3934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1710DD-F579-4093-85BE-6D7AAE08B741}"/>
              </a:ext>
            </a:extLst>
          </p:cNvPr>
          <p:cNvSpPr txBox="1"/>
          <p:nvPr/>
        </p:nvSpPr>
        <p:spPr>
          <a:xfrm>
            <a:off x="2235731" y="2119450"/>
            <a:ext cx="105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생성 모델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5736B-E437-4FC1-B8C9-30B55B5130DB}"/>
              </a:ext>
            </a:extLst>
          </p:cNvPr>
          <p:cNvSpPr txBox="1"/>
          <p:nvPr/>
        </p:nvSpPr>
        <p:spPr>
          <a:xfrm>
            <a:off x="1692357" y="1488030"/>
            <a:ext cx="108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원본 데이터</a:t>
            </a:r>
            <a:br>
              <a:rPr lang="en-US" altLang="ko-KR" sz="1200" dirty="0"/>
            </a:br>
            <a:r>
              <a:rPr lang="ko-KR" altLang="en-US" sz="1200" dirty="0"/>
              <a:t>분포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F12AF-CB85-48C0-8548-86172BC9A849}"/>
              </a:ext>
            </a:extLst>
          </p:cNvPr>
          <p:cNvSpPr txBox="1"/>
          <p:nvPr/>
        </p:nvSpPr>
        <p:spPr>
          <a:xfrm>
            <a:off x="404536" y="1888617"/>
            <a:ext cx="131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판별 모델</a:t>
            </a:r>
            <a:b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분포</a:t>
            </a:r>
          </a:p>
        </p:txBody>
      </p:sp>
    </p:spTree>
    <p:extLst>
      <p:ext uri="{BB962C8B-B14F-4D97-AF65-F5344CB8AC3E}">
        <p14:creationId xmlns:p14="http://schemas.microsoft.com/office/powerpoint/2010/main" val="278259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4B9A-57CC-4BC3-A346-FCA3E955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en-US" altLang="ko-KR" dirty="0" err="1"/>
              <a:t>Theroical</a:t>
            </a:r>
            <a:r>
              <a:rPr lang="en-US" altLang="ko-KR" dirty="0"/>
              <a:t> Results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F5E1C-D837-4470-9EC6-CAF4D7BF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8</a:t>
            </a:fld>
            <a:r>
              <a:rPr lang="en-US" altLang="ko-KR"/>
              <a:t>/14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69AF8-CDA6-4021-89C6-ACD8BF23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82" y="1184341"/>
            <a:ext cx="8606831" cy="56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4B9A-57CC-4BC3-A346-FCA3E955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en-US" altLang="ko-KR" dirty="0" err="1"/>
              <a:t>Theroical</a:t>
            </a:r>
            <a:r>
              <a:rPr lang="en-US" altLang="ko-KR" dirty="0"/>
              <a:t> Results (4.1 Global Optimality of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g</a:t>
            </a:r>
            <a:r>
              <a:rPr lang="en-US" altLang="ko-KR" baseline="-25000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p</a:t>
            </a:r>
            <a:r>
              <a:rPr lang="en-US" altLang="ko-KR" baseline="-25000" dirty="0" err="1"/>
              <a:t>data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8F5E1C-D837-4470-9EC6-CAF4D7BF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A935F0-8334-4551-BE06-663268227FA8}" type="slidenum">
              <a:rPr lang="ko-KR" altLang="en-US" smtClean="0"/>
              <a:pPr algn="r"/>
              <a:t>9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6C830-33A7-45CF-9682-CE764F331927}"/>
              </a:ext>
            </a:extLst>
          </p:cNvPr>
          <p:cNvSpPr txBox="1"/>
          <p:nvPr/>
        </p:nvSpPr>
        <p:spPr>
          <a:xfrm>
            <a:off x="394978" y="1531214"/>
            <a:ext cx="11402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어떠한 </a:t>
            </a:r>
            <a:r>
              <a:rPr lang="en-US" altLang="ko-KR" dirty="0"/>
              <a:t>G </a:t>
            </a:r>
            <a:r>
              <a:rPr lang="ko-KR" altLang="en-US" dirty="0"/>
              <a:t>에 대해서도 잘 구분해내는 최적의 </a:t>
            </a:r>
            <a:r>
              <a:rPr lang="en-US" altLang="ko-KR" dirty="0"/>
              <a:t>D</a:t>
            </a:r>
            <a:r>
              <a:rPr lang="ko-KR" altLang="en-US" dirty="0"/>
              <a:t>를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proposition 1.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</a:t>
            </a:r>
            <a:r>
              <a:rPr lang="ko-KR" altLang="en-US" dirty="0"/>
              <a:t>가 고정이면</a:t>
            </a:r>
            <a:r>
              <a:rPr lang="en-US" altLang="ko-KR" dirty="0"/>
              <a:t>, </a:t>
            </a:r>
            <a:r>
              <a:rPr lang="ko-KR" altLang="en-US" dirty="0"/>
              <a:t>최적의 </a:t>
            </a:r>
            <a:r>
              <a:rPr lang="en-US" altLang="ko-KR" dirty="0"/>
              <a:t>D </a:t>
            </a:r>
            <a:r>
              <a:rPr lang="ko-KR" altLang="en-US" dirty="0"/>
              <a:t>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F85ECF-6C44-402E-82C6-4166D212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032" y="2147074"/>
            <a:ext cx="3158584" cy="8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0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957</Words>
  <Application>Microsoft Office PowerPoint</Application>
  <PresentationFormat>와이드스크린</PresentationFormat>
  <Paragraphs>108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se-nanumgothic</vt:lpstr>
      <vt:lpstr>나눔스퀘어라운드 ExtraBold</vt:lpstr>
      <vt:lpstr>맑은 고딕</vt:lpstr>
      <vt:lpstr>Arial</vt:lpstr>
      <vt:lpstr>Cambria Math</vt:lpstr>
      <vt:lpstr>Office 테마</vt:lpstr>
      <vt:lpstr>논문 리뷰 &lt;Generative Adversarial Nets&gt;</vt:lpstr>
      <vt:lpstr> 알아둬야 할 함수, 변수, 기호</vt:lpstr>
      <vt:lpstr>  목차</vt:lpstr>
      <vt:lpstr> 1. Abstract</vt:lpstr>
      <vt:lpstr> 2. Adversarial nets</vt:lpstr>
      <vt:lpstr> 2. Adversarial nets</vt:lpstr>
      <vt:lpstr> 2. Adversarial nets</vt:lpstr>
      <vt:lpstr> 3. Theroical Results</vt:lpstr>
      <vt:lpstr> 3. Theroical Results (4.1 Global Optimality of pg = pdata)</vt:lpstr>
      <vt:lpstr> 3. Theroical Results (4.2 Convergence of Algorithm 1)</vt:lpstr>
      <vt:lpstr> 4. Advantages and disadvantages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정 창현</cp:lastModifiedBy>
  <cp:revision>134</cp:revision>
  <cp:lastPrinted>2019-12-09T01:27:56Z</cp:lastPrinted>
  <dcterms:created xsi:type="dcterms:W3CDTF">2019-09-20T10:13:33Z</dcterms:created>
  <dcterms:modified xsi:type="dcterms:W3CDTF">2020-09-16T13:49:56Z</dcterms:modified>
</cp:coreProperties>
</file>