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38"/>
  </p:notesMasterIdLst>
  <p:sldIdLst>
    <p:sldId id="261" r:id="rId2"/>
    <p:sldId id="262" r:id="rId3"/>
    <p:sldId id="257" r:id="rId4"/>
    <p:sldId id="258" r:id="rId5"/>
    <p:sldId id="259" r:id="rId6"/>
    <p:sldId id="263" r:id="rId7"/>
    <p:sldId id="264" r:id="rId8"/>
    <p:sldId id="265" r:id="rId9"/>
    <p:sldId id="266" r:id="rId10"/>
    <p:sldId id="269" r:id="rId11"/>
    <p:sldId id="304" r:id="rId12"/>
    <p:sldId id="271" r:id="rId13"/>
    <p:sldId id="272" r:id="rId14"/>
    <p:sldId id="278" r:id="rId15"/>
    <p:sldId id="305" r:id="rId16"/>
    <p:sldId id="275" r:id="rId17"/>
    <p:sldId id="277" r:id="rId18"/>
    <p:sldId id="281" r:id="rId19"/>
    <p:sldId id="283" r:id="rId20"/>
    <p:sldId id="284" r:id="rId21"/>
    <p:sldId id="285" r:id="rId22"/>
    <p:sldId id="286" r:id="rId23"/>
    <p:sldId id="287" r:id="rId24"/>
    <p:sldId id="291" r:id="rId25"/>
    <p:sldId id="293" r:id="rId26"/>
    <p:sldId id="292" r:id="rId27"/>
    <p:sldId id="295" r:id="rId28"/>
    <p:sldId id="296" r:id="rId29"/>
    <p:sldId id="307" r:id="rId30"/>
    <p:sldId id="298" r:id="rId31"/>
    <p:sldId id="299" r:id="rId32"/>
    <p:sldId id="300" r:id="rId33"/>
    <p:sldId id="301" r:id="rId34"/>
    <p:sldId id="302" r:id="rId35"/>
    <p:sldId id="303" r:id="rId36"/>
    <p:sldId id="30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6" autoAdjust="0"/>
  </p:normalViewPr>
  <p:slideViewPr>
    <p:cSldViewPr>
      <p:cViewPr varScale="1">
        <p:scale>
          <a:sx n="65" d="100"/>
          <a:sy n="65" d="100"/>
        </p:scale>
        <p:origin x="-66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53FEFA-4BB7-41C0-BA20-7697D77F3D6D}" type="datetimeFigureOut">
              <a:rPr lang="en-US" smtClean="0"/>
              <a:pPr/>
              <a:t>9/19/2011</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13F4B9-4DB2-4471-9B9A-900D6B1D009D}" type="slidenum">
              <a:rPr lang="en-US" smtClean="0"/>
              <a:pPr/>
              <a:t>‹#›</a:t>
            </a:fld>
            <a:endParaRPr lang="en-US"/>
          </a:p>
        </p:txBody>
      </p:sp>
    </p:spTree>
    <p:extLst>
      <p:ext uri="{BB962C8B-B14F-4D97-AF65-F5344CB8AC3E}">
        <p14:creationId xmlns:p14="http://schemas.microsoft.com/office/powerpoint/2010/main" val="2031775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13F4B9-4DB2-4471-9B9A-900D6B1D009D}"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The mesh quality of</a:t>
            </a:r>
            <a:r>
              <a:rPr lang="en-US" altLang="zh-CN" baseline="0" dirty="0" smtClean="0"/>
              <a:t> dense region is relatively good, and many presented segmentation method can be employed.</a:t>
            </a:r>
          </a:p>
          <a:p>
            <a:r>
              <a:rPr lang="en-US" altLang="zh-CN" baseline="0" dirty="0" smtClean="0"/>
              <a:t>But the aims of segmentation may be different for computer graphics models and CAD models.</a:t>
            </a:r>
          </a:p>
          <a:p>
            <a:r>
              <a:rPr lang="en-US" altLang="zh-CN" baseline="0" dirty="0" smtClean="0"/>
              <a:t>The mean shift method presented by Yamauchi et al. will over-segment circular surfaces such as torus and </a:t>
            </a:r>
            <a:r>
              <a:rPr lang="en-US" altLang="zh-CN" sz="1200" kern="1200" baseline="0" dirty="0" smtClean="0">
                <a:solidFill>
                  <a:schemeClr val="tx1"/>
                </a:solidFill>
                <a:latin typeface="+mn-lt"/>
                <a:ea typeface="+mn-ea"/>
                <a:cs typeface="+mn-cs"/>
              </a:rPr>
              <a:t>spherical surfaces.</a:t>
            </a:r>
          </a:p>
          <a:p>
            <a:r>
              <a:rPr lang="en-US" altLang="zh-CN" sz="1200" kern="1200" baseline="0" dirty="0" smtClean="0">
                <a:solidFill>
                  <a:schemeClr val="tx1"/>
                </a:solidFill>
                <a:latin typeface="+mn-lt"/>
                <a:ea typeface="+mn-ea"/>
                <a:cs typeface="+mn-cs"/>
              </a:rPr>
              <a:t>We propose a new segmentation method based on mean shift on the mean curvature.</a:t>
            </a:r>
            <a:endParaRPr lang="en-US" altLang="zh-CN" baseline="0" dirty="0" smtClean="0"/>
          </a:p>
          <a:p>
            <a:r>
              <a:rPr lang="en-US" altLang="zh-CN" sz="1200" kern="1200" baseline="0" dirty="0" smtClean="0">
                <a:solidFill>
                  <a:schemeClr val="tx1"/>
                </a:solidFill>
                <a:latin typeface="+mn-lt"/>
                <a:ea typeface="+mn-ea"/>
                <a:cs typeface="+mn-cs"/>
              </a:rPr>
              <a:t>H. Yamauchi, S. Lee, Y. Lee, Y. </a:t>
            </a:r>
            <a:r>
              <a:rPr lang="en-US" altLang="zh-CN" sz="1200" kern="1200" baseline="0" dirty="0" err="1" smtClean="0">
                <a:solidFill>
                  <a:schemeClr val="tx1"/>
                </a:solidFill>
                <a:latin typeface="+mn-lt"/>
                <a:ea typeface="+mn-ea"/>
                <a:cs typeface="+mn-cs"/>
              </a:rPr>
              <a:t>Ohtake</a:t>
            </a:r>
            <a:r>
              <a:rPr lang="en-US" altLang="zh-CN" sz="1200" kern="1200" baseline="0" dirty="0" smtClean="0">
                <a:solidFill>
                  <a:schemeClr val="tx1"/>
                </a:solidFill>
                <a:latin typeface="+mn-lt"/>
                <a:ea typeface="+mn-ea"/>
                <a:cs typeface="+mn-cs"/>
              </a:rPr>
              <a:t>, A. </a:t>
            </a:r>
            <a:r>
              <a:rPr lang="en-US" altLang="zh-CN" sz="1200" kern="1200" baseline="0" dirty="0" err="1" smtClean="0">
                <a:solidFill>
                  <a:schemeClr val="tx1"/>
                </a:solidFill>
                <a:latin typeface="+mn-lt"/>
                <a:ea typeface="+mn-ea"/>
                <a:cs typeface="+mn-cs"/>
              </a:rPr>
              <a:t>Belyaev</a:t>
            </a:r>
            <a:r>
              <a:rPr lang="en-US" altLang="zh-CN" sz="1200" kern="1200" baseline="0" dirty="0" smtClean="0">
                <a:solidFill>
                  <a:schemeClr val="tx1"/>
                </a:solidFill>
                <a:latin typeface="+mn-lt"/>
                <a:ea typeface="+mn-ea"/>
                <a:cs typeface="+mn-cs"/>
              </a:rPr>
              <a:t>, H. Seidel, Feature sensitive mesh segmentation with mean shift, in: Shape Modeling and Applications, 2005 International Conference, IEEE, pp. 236–243.</a:t>
            </a:r>
            <a:endParaRPr lang="zh-CN" altLang="en-US" dirty="0"/>
          </a:p>
        </p:txBody>
      </p:sp>
      <p:sp>
        <p:nvSpPr>
          <p:cNvPr id="4" name="灯片编号占位符 3"/>
          <p:cNvSpPr>
            <a:spLocks noGrp="1"/>
          </p:cNvSpPr>
          <p:nvPr>
            <p:ph type="sldNum" sz="quarter" idx="10"/>
          </p:nvPr>
        </p:nvSpPr>
        <p:spPr/>
        <p:txBody>
          <a:bodyPr/>
          <a:lstStyle/>
          <a:p>
            <a:fld id="{B313F4B9-4DB2-4471-9B9A-900D6B1D009D}" type="slidenum">
              <a:rPr lang="en-US" smtClean="0"/>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 model</a:t>
            </a:r>
            <a:r>
              <a:rPr lang="en-US" altLang="zh-CN" baseline="0" dirty="0" smtClean="0"/>
              <a:t> with only sparse region.</a:t>
            </a:r>
            <a:endParaRPr lang="zh-CN" altLang="en-US" dirty="0"/>
          </a:p>
        </p:txBody>
      </p:sp>
      <p:sp>
        <p:nvSpPr>
          <p:cNvPr id="4" name="灯片编号占位符 3"/>
          <p:cNvSpPr>
            <a:spLocks noGrp="1"/>
          </p:cNvSpPr>
          <p:nvPr>
            <p:ph type="sldNum" sz="quarter" idx="10"/>
          </p:nvPr>
        </p:nvSpPr>
        <p:spPr/>
        <p:txBody>
          <a:bodyPr/>
          <a:lstStyle/>
          <a:p>
            <a:fld id="{B313F4B9-4DB2-4471-9B9A-900D6B1D009D}" type="slidenum">
              <a:rPr lang="en-US" smtClean="0"/>
              <a:pPr/>
              <a:t>27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Comparison between our method and the method in [3] on a CAD mesh model. (</a:t>
            </a:r>
            <a:r>
              <a:rPr lang="en-US" altLang="zh-CN" sz="1200" kern="1200" baseline="0" dirty="0" err="1" smtClean="0">
                <a:solidFill>
                  <a:schemeClr val="tx1"/>
                </a:solidFill>
                <a:latin typeface="+mn-lt"/>
                <a:ea typeface="+mn-ea"/>
                <a:cs typeface="+mn-cs"/>
              </a:rPr>
              <a:t>a,c</a:t>
            </a:r>
            <a:r>
              <a:rPr lang="en-US" altLang="zh-CN" sz="1200" kern="1200" baseline="0" dirty="0" smtClean="0">
                <a:solidFill>
                  <a:schemeClr val="tx1"/>
                </a:solidFill>
                <a:latin typeface="+mn-lt"/>
                <a:ea typeface="+mn-ea"/>
                <a:cs typeface="+mn-cs"/>
              </a:rPr>
              <a:t>) Two views of the segmentation results by our method. (</a:t>
            </a:r>
            <a:r>
              <a:rPr lang="en-US" altLang="zh-CN" sz="1200" kern="1200" baseline="0" dirty="0" err="1" smtClean="0">
                <a:solidFill>
                  <a:schemeClr val="tx1"/>
                </a:solidFill>
                <a:latin typeface="+mn-lt"/>
                <a:ea typeface="+mn-ea"/>
                <a:cs typeface="+mn-cs"/>
              </a:rPr>
              <a:t>b,d</a:t>
            </a:r>
            <a:r>
              <a:rPr lang="en-US" altLang="zh-CN" sz="1200" kern="1200" baseline="0" dirty="0" smtClean="0">
                <a:solidFill>
                  <a:schemeClr val="tx1"/>
                </a:solidFill>
                <a:latin typeface="+mn-lt"/>
                <a:ea typeface="+mn-ea"/>
                <a:cs typeface="+mn-cs"/>
              </a:rPr>
              <a:t>) Two possible segmentation results by the method in [3].</a:t>
            </a:r>
            <a:endParaRPr lang="zh-CN" altLang="en-US" dirty="0"/>
          </a:p>
        </p:txBody>
      </p:sp>
      <p:sp>
        <p:nvSpPr>
          <p:cNvPr id="4" name="灯片编号占位符 3"/>
          <p:cNvSpPr>
            <a:spLocks noGrp="1"/>
          </p:cNvSpPr>
          <p:nvPr>
            <p:ph type="sldNum" sz="quarter" idx="10"/>
          </p:nvPr>
        </p:nvSpPr>
        <p:spPr/>
        <p:txBody>
          <a:bodyPr/>
          <a:lstStyle/>
          <a:p>
            <a:fld id="{B313F4B9-4DB2-4471-9B9A-900D6B1D009D}"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Although there are lots of mesh segmentation methods in literature, the majority of them are suitable only to computer graphics mesh models, with dense mesh vertices and relatively uniform vertex distribution.</a:t>
            </a:r>
          </a:p>
          <a:p>
            <a:r>
              <a:rPr lang="en-US" altLang="zh-CN" sz="1200" kern="1200" baseline="0" dirty="0" smtClean="0">
                <a:solidFill>
                  <a:schemeClr val="tx1"/>
                </a:solidFill>
                <a:latin typeface="+mn-lt"/>
                <a:ea typeface="+mn-ea"/>
                <a:cs typeface="+mn-cs"/>
              </a:rPr>
              <a:t>Source of the picture: </a:t>
            </a:r>
            <a:r>
              <a:rPr lang="en-US" altLang="zh-CN" sz="1200" kern="1200" baseline="0" dirty="0" err="1" smtClean="0">
                <a:solidFill>
                  <a:schemeClr val="tx1"/>
                </a:solidFill>
                <a:latin typeface="+mn-lt"/>
                <a:ea typeface="+mn-ea"/>
                <a:cs typeface="+mn-cs"/>
              </a:rPr>
              <a:t>Attene</a:t>
            </a:r>
            <a:r>
              <a:rPr lang="en-US" altLang="zh-CN" sz="1200" kern="1200" baseline="0" dirty="0" smtClean="0">
                <a:solidFill>
                  <a:schemeClr val="tx1"/>
                </a:solidFill>
                <a:latin typeface="+mn-lt"/>
                <a:ea typeface="+mn-ea"/>
                <a:cs typeface="+mn-cs"/>
              </a:rPr>
              <a:t> M, Katz S, </a:t>
            </a:r>
            <a:r>
              <a:rPr lang="en-US" altLang="zh-CN" sz="1200" kern="1200" baseline="0" dirty="0" err="1" smtClean="0">
                <a:solidFill>
                  <a:schemeClr val="tx1"/>
                </a:solidFill>
                <a:latin typeface="+mn-lt"/>
                <a:ea typeface="+mn-ea"/>
                <a:cs typeface="+mn-cs"/>
              </a:rPr>
              <a:t>Mortara</a:t>
            </a:r>
            <a:r>
              <a:rPr lang="en-US" altLang="zh-CN" sz="1200" kern="1200" baseline="0" dirty="0" smtClean="0">
                <a:solidFill>
                  <a:schemeClr val="tx1"/>
                </a:solidFill>
                <a:latin typeface="+mn-lt"/>
                <a:ea typeface="+mn-ea"/>
                <a:cs typeface="+mn-cs"/>
              </a:rPr>
              <a:t> M, </a:t>
            </a:r>
            <a:r>
              <a:rPr lang="en-US" altLang="zh-CN" sz="1200" kern="1200" baseline="0" dirty="0" err="1" smtClean="0">
                <a:solidFill>
                  <a:schemeClr val="tx1"/>
                </a:solidFill>
                <a:latin typeface="+mn-lt"/>
                <a:ea typeface="+mn-ea"/>
                <a:cs typeface="+mn-cs"/>
              </a:rPr>
              <a:t>Patane</a:t>
            </a:r>
            <a:r>
              <a:rPr lang="en-US" altLang="zh-CN" sz="1200" kern="1200" baseline="0" dirty="0" smtClean="0">
                <a:solidFill>
                  <a:schemeClr val="tx1"/>
                </a:solidFill>
                <a:latin typeface="+mn-lt"/>
                <a:ea typeface="+mn-ea"/>
                <a:cs typeface="+mn-cs"/>
              </a:rPr>
              <a:t> G, </a:t>
            </a:r>
            <a:r>
              <a:rPr lang="en-US" altLang="zh-CN" sz="1200" kern="1200" baseline="0" dirty="0" err="1" smtClean="0">
                <a:solidFill>
                  <a:schemeClr val="tx1"/>
                </a:solidFill>
                <a:latin typeface="+mn-lt"/>
                <a:ea typeface="+mn-ea"/>
                <a:cs typeface="+mn-cs"/>
              </a:rPr>
              <a:t>Spagnuolo</a:t>
            </a:r>
            <a:r>
              <a:rPr lang="en-US" altLang="zh-CN" sz="1200" kern="1200" baseline="0" dirty="0" smtClean="0">
                <a:solidFill>
                  <a:schemeClr val="tx1"/>
                </a:solidFill>
                <a:latin typeface="+mn-lt"/>
                <a:ea typeface="+mn-ea"/>
                <a:cs typeface="+mn-cs"/>
              </a:rPr>
              <a:t> M, Tal A. Mesh segmentation—a comparative study. In: IEEE international conference on shape modeling and applications, SMI2006. IEEE; 2006. p.7. </a:t>
            </a:r>
            <a:endParaRPr lang="zh-CN" altLang="en-US" dirty="0"/>
          </a:p>
        </p:txBody>
      </p:sp>
      <p:sp>
        <p:nvSpPr>
          <p:cNvPr id="4" name="灯片编号占位符 3"/>
          <p:cNvSpPr>
            <a:spLocks noGrp="1"/>
          </p:cNvSpPr>
          <p:nvPr>
            <p:ph type="sldNum" sz="quarter" idx="10"/>
          </p:nvPr>
        </p:nvSpPr>
        <p:spPr/>
        <p:txBody>
          <a:bodyPr/>
          <a:lstStyle/>
          <a:p>
            <a:fld id="{B313F4B9-4DB2-4471-9B9A-900D6B1D009D}"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A CAD mesh model usually contains two typical regions, dense and sparse regions.</a:t>
            </a:r>
          </a:p>
          <a:p>
            <a:r>
              <a:rPr lang="en-US" altLang="zh-CN" sz="1200" kern="1200" baseline="0" dirty="0" smtClean="0">
                <a:solidFill>
                  <a:schemeClr val="tx1"/>
                </a:solidFill>
                <a:latin typeface="+mn-lt"/>
                <a:ea typeface="+mn-ea"/>
                <a:cs typeface="+mn-cs"/>
              </a:rPr>
              <a:t>Specifically, the sparse regions are generated from the triangulation of the planar, cylindrical and conical surfaces in a CAD model, while the dense regions are from the triangulation of the blending surfaces.</a:t>
            </a:r>
            <a:endParaRPr lang="zh-CN" altLang="en-US" dirty="0"/>
          </a:p>
        </p:txBody>
      </p:sp>
      <p:sp>
        <p:nvSpPr>
          <p:cNvPr id="4" name="灯片编号占位符 3"/>
          <p:cNvSpPr>
            <a:spLocks noGrp="1"/>
          </p:cNvSpPr>
          <p:nvPr>
            <p:ph type="sldNum" sz="quarter" idx="10"/>
          </p:nvPr>
        </p:nvSpPr>
        <p:spPr/>
        <p:txBody>
          <a:bodyPr/>
          <a:lstStyle/>
          <a:p>
            <a:fld id="{B313F4B9-4DB2-4471-9B9A-900D6B1D009D}"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Sparse regions: large triangles</a:t>
            </a:r>
            <a:r>
              <a:rPr lang="en-US" altLang="zh-CN" baseline="0" dirty="0" smtClean="0"/>
              <a:t> and slender triangles.</a:t>
            </a:r>
          </a:p>
          <a:p>
            <a:r>
              <a:rPr lang="en-US" altLang="zh-CN" baseline="0" dirty="0" smtClean="0"/>
              <a:t>Dense regions: small and relatively regular triangles.</a:t>
            </a:r>
            <a:endParaRPr lang="zh-CN" altLang="en-US" dirty="0"/>
          </a:p>
        </p:txBody>
      </p:sp>
      <p:sp>
        <p:nvSpPr>
          <p:cNvPr id="4" name="灯片编号占位符 3"/>
          <p:cNvSpPr>
            <a:spLocks noGrp="1"/>
          </p:cNvSpPr>
          <p:nvPr>
            <p:ph type="sldNum" sz="quarter" idx="10"/>
          </p:nvPr>
        </p:nvSpPr>
        <p:spPr/>
        <p:txBody>
          <a:bodyPr/>
          <a:lstStyle/>
          <a:p>
            <a:fld id="{B313F4B9-4DB2-4471-9B9A-900D6B1D009D}"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en-US" altLang="zh-CN" dirty="0" err="1" smtClean="0"/>
              <a:t>EdgeRatio</a:t>
            </a:r>
            <a:r>
              <a:rPr lang="en-US" altLang="zh-CN" dirty="0" smtClean="0"/>
              <a:t>: the length ratio between the longest and shortest edges of a triangle.</a:t>
            </a:r>
            <a:endParaRPr lang="zh-CN" altLang="en-US" dirty="0"/>
          </a:p>
        </p:txBody>
      </p:sp>
      <p:sp>
        <p:nvSpPr>
          <p:cNvPr id="4" name="灯片编号占位符 3"/>
          <p:cNvSpPr>
            <a:spLocks noGrp="1"/>
          </p:cNvSpPr>
          <p:nvPr>
            <p:ph type="sldNum" sz="quarter" idx="10"/>
          </p:nvPr>
        </p:nvSpPr>
        <p:spPr/>
        <p:txBody>
          <a:bodyPr/>
          <a:lstStyle/>
          <a:p>
            <a:fld id="{B313F4B9-4DB2-4471-9B9A-900D6B1D009D}"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The blue curve is the Logarithm curve of </a:t>
            </a:r>
            <a:r>
              <a:rPr lang="en-US" altLang="zh-CN" sz="1200" kern="1200" baseline="0" dirty="0" err="1" smtClean="0">
                <a:solidFill>
                  <a:schemeClr val="tx1"/>
                </a:solidFill>
                <a:latin typeface="+mn-lt"/>
                <a:ea typeface="+mn-ea"/>
                <a:cs typeface="+mn-cs"/>
              </a:rPr>
              <a:t>log</a:t>
            </a:r>
            <a:r>
              <a:rPr lang="en-US" altLang="zh-CN" sz="1200" i="1" kern="1200" baseline="0" dirty="0" err="1" smtClean="0">
                <a:solidFill>
                  <a:schemeClr val="tx1"/>
                </a:solidFill>
                <a:latin typeface="+mn-lt"/>
                <a:ea typeface="+mn-ea"/>
                <a:cs typeface="+mn-cs"/>
              </a:rPr>
              <a:t>m</a:t>
            </a:r>
            <a:r>
              <a:rPr lang="en-US" altLang="zh-CN" sz="1200" i="1" kern="1200" baseline="0" dirty="0" smtClean="0">
                <a:solidFill>
                  <a:schemeClr val="tx1"/>
                </a:solidFill>
                <a:latin typeface="+mn-lt"/>
                <a:ea typeface="+mn-ea"/>
                <a:cs typeface="+mn-cs"/>
              </a:rPr>
              <a:t> </a:t>
            </a:r>
            <a:r>
              <a:rPr lang="en-US" altLang="zh-CN" sz="1200" i="0" kern="1200" baseline="0" dirty="0" smtClean="0">
                <a:solidFill>
                  <a:schemeClr val="tx1"/>
                </a:solidFill>
                <a:latin typeface="+mn-lt"/>
                <a:ea typeface="+mn-ea"/>
                <a:cs typeface="+mn-cs"/>
              </a:rPr>
              <a:t>versus s, the serials of the triangles in order.</a:t>
            </a:r>
          </a:p>
          <a:p>
            <a:r>
              <a:rPr lang="en-US" altLang="zh-CN" sz="1200" i="0" kern="1200" baseline="0" dirty="0" smtClean="0">
                <a:solidFill>
                  <a:schemeClr val="tx1"/>
                </a:solidFill>
                <a:latin typeface="+mn-lt"/>
                <a:ea typeface="+mn-ea"/>
                <a:cs typeface="+mn-cs"/>
              </a:rPr>
              <a:t>The </a:t>
            </a:r>
            <a:r>
              <a:rPr lang="en-US" altLang="zh-CN" sz="1200" kern="1200" baseline="0" dirty="0" smtClean="0">
                <a:solidFill>
                  <a:schemeClr val="tx1"/>
                </a:solidFill>
                <a:latin typeface="+mn-lt"/>
                <a:ea typeface="+mn-ea"/>
                <a:cs typeface="+mn-cs"/>
              </a:rPr>
              <a:t>green horizontal lines are the dividing lines for the data set </a:t>
            </a:r>
            <a:r>
              <a:rPr lang="en-US" altLang="zh-CN" sz="1200" kern="1200" baseline="0" dirty="0" err="1" smtClean="0">
                <a:solidFill>
                  <a:schemeClr val="tx1"/>
                </a:solidFill>
                <a:latin typeface="+mn-lt"/>
                <a:ea typeface="+mn-ea"/>
                <a:cs typeface="+mn-cs"/>
              </a:rPr>
              <a:t>log</a:t>
            </a:r>
            <a:r>
              <a:rPr lang="en-US" altLang="zh-CN" sz="1200" i="1" kern="1200" baseline="0" dirty="0" err="1" smtClean="0">
                <a:solidFill>
                  <a:schemeClr val="tx1"/>
                </a:solidFill>
                <a:latin typeface="+mn-lt"/>
                <a:ea typeface="+mn-ea"/>
                <a:cs typeface="+mn-cs"/>
              </a:rPr>
              <a:t>m</a:t>
            </a:r>
            <a:r>
              <a:rPr lang="en-US" altLang="zh-CN" sz="1200" i="0" kern="1200" baseline="0" dirty="0" smtClean="0">
                <a:solidFill>
                  <a:schemeClr val="tx1"/>
                </a:solidFill>
                <a:latin typeface="+mn-lt"/>
                <a:ea typeface="+mn-ea"/>
                <a:cs typeface="+mn-cs"/>
              </a:rPr>
              <a:t>.</a:t>
            </a:r>
          </a:p>
          <a:p>
            <a:r>
              <a:rPr lang="en-US" altLang="zh-CN" sz="1200" kern="1200" baseline="0" dirty="0" smtClean="0">
                <a:solidFill>
                  <a:schemeClr val="tx1"/>
                </a:solidFill>
                <a:latin typeface="+mn-lt"/>
                <a:ea typeface="+mn-ea"/>
                <a:cs typeface="+mn-cs"/>
              </a:rPr>
              <a:t>The red vertical line is the corresponding dividing line for the triangles.</a:t>
            </a:r>
          </a:p>
          <a:p>
            <a:r>
              <a:rPr lang="en-US" altLang="zh-CN" sz="1200" kern="1200" baseline="0" dirty="0" smtClean="0">
                <a:solidFill>
                  <a:schemeClr val="tx1"/>
                </a:solidFill>
                <a:latin typeface="+mn-lt"/>
                <a:ea typeface="+mn-ea"/>
                <a:cs typeface="+mn-cs"/>
              </a:rPr>
              <a:t>The black brackets illustrate the last 4 merge operation (from 6 clusters to 2 clusters).</a:t>
            </a:r>
            <a:endParaRPr lang="zh-CN" altLang="en-US" dirty="0"/>
          </a:p>
        </p:txBody>
      </p:sp>
      <p:sp>
        <p:nvSpPr>
          <p:cNvPr id="4" name="灯片编号占位符 3"/>
          <p:cNvSpPr>
            <a:spLocks noGrp="1"/>
          </p:cNvSpPr>
          <p:nvPr>
            <p:ph type="sldNum" sz="quarter" idx="10"/>
          </p:nvPr>
        </p:nvSpPr>
        <p:spPr/>
        <p:txBody>
          <a:bodyPr/>
          <a:lstStyle/>
          <a:p>
            <a:fld id="{B313F4B9-4DB2-4471-9B9A-900D6B1D009D}"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The above clustering algorithm works well for the most CAD models in our experiments.</a:t>
            </a:r>
          </a:p>
          <a:p>
            <a:r>
              <a:rPr lang="en-US" altLang="zh-CN" sz="1200" kern="1200" baseline="0" dirty="0" smtClean="0">
                <a:solidFill>
                  <a:schemeClr val="tx1"/>
                </a:solidFill>
                <a:latin typeface="+mn-lt"/>
                <a:ea typeface="+mn-ea"/>
                <a:cs typeface="+mn-cs"/>
              </a:rPr>
              <a:t>Moreover, it is very easy for the users to improve the clustering results.</a:t>
            </a:r>
          </a:p>
          <a:p>
            <a:r>
              <a:rPr lang="en-US" altLang="zh-CN" sz="1200" kern="1200" baseline="0" dirty="0" smtClean="0">
                <a:solidFill>
                  <a:schemeClr val="tx1"/>
                </a:solidFill>
                <a:latin typeface="+mn-lt"/>
                <a:ea typeface="+mn-ea"/>
                <a:cs typeface="+mn-cs"/>
              </a:rPr>
              <a:t>In our implementation, the users can adjust the dividing line directly on the logarithm curve, and the clustering result is updated interactively, till the users get the desired result.</a:t>
            </a:r>
          </a:p>
          <a:p>
            <a:r>
              <a:rPr lang="en-US" altLang="zh-CN" sz="1200" kern="1200" baseline="0" dirty="0" smtClean="0">
                <a:solidFill>
                  <a:schemeClr val="tx1"/>
                </a:solidFill>
                <a:latin typeface="+mn-lt"/>
                <a:ea typeface="+mn-ea"/>
                <a:cs typeface="+mn-cs"/>
              </a:rPr>
              <a:t>Among all examples in the paper, only this model requires manual adjustment.</a:t>
            </a:r>
            <a:endParaRPr lang="zh-CN" altLang="en-US" dirty="0"/>
          </a:p>
        </p:txBody>
      </p:sp>
      <p:sp>
        <p:nvSpPr>
          <p:cNvPr id="4" name="灯片编号占位符 3"/>
          <p:cNvSpPr>
            <a:spLocks noGrp="1"/>
          </p:cNvSpPr>
          <p:nvPr>
            <p:ph type="sldNum" sz="quarter" idx="10"/>
          </p:nvPr>
        </p:nvSpPr>
        <p:spPr/>
        <p:txBody>
          <a:bodyPr/>
          <a:lstStyle/>
          <a:p>
            <a:fld id="{B313F4B9-4DB2-4471-9B9A-900D6B1D009D}"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de-DE" altLang="zh-CN" sz="1200" kern="1200" baseline="0" dirty="0" smtClean="0">
                <a:solidFill>
                  <a:schemeClr val="tx1"/>
                </a:solidFill>
                <a:latin typeface="+mn-lt"/>
                <a:ea typeface="+mn-ea"/>
                <a:cs typeface="+mn-cs"/>
              </a:rPr>
              <a:t>D. Borrmann, J. Elseberg, K. Lingemann, A. Nuchter, A data</a:t>
            </a:r>
            <a:r>
              <a:rPr lang="en-US" altLang="zh-CN" sz="1200" kern="1200" baseline="0" dirty="0" smtClean="0">
                <a:solidFill>
                  <a:schemeClr val="tx1"/>
                </a:solidFill>
                <a:latin typeface="+mn-lt"/>
                <a:ea typeface="+mn-ea"/>
                <a:cs typeface="+mn-cs"/>
              </a:rPr>
              <a:t>structure for the 3d </a:t>
            </a:r>
            <a:r>
              <a:rPr lang="en-US" altLang="zh-CN" sz="1200" kern="1200" baseline="0" dirty="0" err="1" smtClean="0">
                <a:solidFill>
                  <a:schemeClr val="tx1"/>
                </a:solidFill>
                <a:latin typeface="+mn-lt"/>
                <a:ea typeface="+mn-ea"/>
                <a:cs typeface="+mn-cs"/>
              </a:rPr>
              <a:t>hough</a:t>
            </a:r>
            <a:r>
              <a:rPr lang="en-US" altLang="zh-CN" sz="1200" kern="1200" baseline="0" dirty="0" smtClean="0">
                <a:solidFill>
                  <a:schemeClr val="tx1"/>
                </a:solidFill>
                <a:latin typeface="+mn-lt"/>
                <a:ea typeface="+mn-ea"/>
                <a:cs typeface="+mn-cs"/>
              </a:rPr>
              <a:t> transform for plane detection, in: Proceedings of the 7th IFAC Symposium on Intelligent Autonomous Vehicles (IAV ’10), Lecce, Italy.</a:t>
            </a:r>
            <a:endParaRPr lang="zh-CN" altLang="en-US" dirty="0"/>
          </a:p>
        </p:txBody>
      </p:sp>
      <p:sp>
        <p:nvSpPr>
          <p:cNvPr id="4" name="灯片编号占位符 3"/>
          <p:cNvSpPr>
            <a:spLocks noGrp="1"/>
          </p:cNvSpPr>
          <p:nvPr>
            <p:ph type="sldNum" sz="quarter" idx="10"/>
          </p:nvPr>
        </p:nvSpPr>
        <p:spPr/>
        <p:txBody>
          <a:bodyPr/>
          <a:lstStyle/>
          <a:p>
            <a:fld id="{B313F4B9-4DB2-4471-9B9A-900D6B1D009D}"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kern="1200" baseline="0" dirty="0" smtClean="0">
                <a:solidFill>
                  <a:schemeClr val="tx1"/>
                </a:solidFill>
                <a:latin typeface="+mn-lt"/>
                <a:ea typeface="+mn-ea"/>
                <a:cs typeface="+mn-cs"/>
              </a:rPr>
              <a:t>In many CAD models, the dense regions are isolated by the sparse regions, each of which is generated from a single blending surface, and does not require further segmentation.</a:t>
            </a:r>
            <a:endParaRPr lang="zh-CN" altLang="en-US" dirty="0"/>
          </a:p>
        </p:txBody>
      </p:sp>
      <p:sp>
        <p:nvSpPr>
          <p:cNvPr id="4" name="灯片编号占位符 3"/>
          <p:cNvSpPr>
            <a:spLocks noGrp="1"/>
          </p:cNvSpPr>
          <p:nvPr>
            <p:ph type="sldNum" sz="quarter" idx="10"/>
          </p:nvPr>
        </p:nvSpPr>
        <p:spPr/>
        <p:txBody>
          <a:bodyPr/>
          <a:lstStyle/>
          <a:p>
            <a:fld id="{B313F4B9-4DB2-4471-9B9A-900D6B1D009D}"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5FF8C476-0977-4CCF-B570-DAFCFD3F405C}" type="datetimeFigureOut">
              <a:rPr lang="en-US" smtClean="0"/>
              <a:pPr/>
              <a:t>9/19/2011</a:t>
            </a:fld>
            <a:endParaRPr lang="en-US"/>
          </a:p>
        </p:txBody>
      </p:sp>
      <p:sp>
        <p:nvSpPr>
          <p:cNvPr id="17" name="页脚占位符 16"/>
          <p:cNvSpPr>
            <a:spLocks noGrp="1"/>
          </p:cNvSpPr>
          <p:nvPr>
            <p:ph type="ftr" sz="quarter" idx="11"/>
          </p:nvPr>
        </p:nvSpPr>
        <p:spPr>
          <a:xfrm>
            <a:off x="2898648" y="6355080"/>
            <a:ext cx="3474720" cy="365760"/>
          </a:xfrm>
        </p:spPr>
        <p:txBody>
          <a:bodyPr/>
          <a:lstStyle/>
          <a:p>
            <a:endParaRPr lang="en-US"/>
          </a:p>
        </p:txBody>
      </p:sp>
      <p:sp>
        <p:nvSpPr>
          <p:cNvPr id="29" name="灯片编号占位符 28"/>
          <p:cNvSpPr>
            <a:spLocks noGrp="1"/>
          </p:cNvSpPr>
          <p:nvPr>
            <p:ph type="sldNum" sz="quarter" idx="12"/>
          </p:nvPr>
        </p:nvSpPr>
        <p:spPr>
          <a:xfrm>
            <a:off x="1216152" y="6355080"/>
            <a:ext cx="1219200" cy="365760"/>
          </a:xfrm>
        </p:spPr>
        <p:txBody>
          <a:bodyPr/>
          <a:lstStyle/>
          <a:p>
            <a:fld id="{1D4381EF-387C-4FB8-8E68-E549996C36C9}" type="slidenum">
              <a:rPr lang="en-US" smtClean="0"/>
              <a:pPr/>
              <a:t>‹#›</a:t>
            </a:fld>
            <a:endParaRPr 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FF8C476-0977-4CCF-B570-DAFCFD3F405C}" type="datetimeFigureOut">
              <a:rPr lang="en-US" smtClean="0"/>
              <a:pPr/>
              <a:t>9/19/2011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D4381EF-387C-4FB8-8E68-E549996C36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FF8C476-0977-4CCF-B570-DAFCFD3F405C}" type="datetimeFigureOut">
              <a:rPr lang="en-US" smtClean="0"/>
              <a:pPr/>
              <a:t>9/19/2011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D4381EF-387C-4FB8-8E68-E549996C36C9}" type="slidenum">
              <a:rPr lang="en-US" smtClean="0"/>
              <a:pPr/>
              <a:t>‹#›</a:t>
            </a:fld>
            <a:endParaRPr 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FF8C476-0977-4CCF-B570-DAFCFD3F405C}" type="datetimeFigureOut">
              <a:rPr lang="en-US" smtClean="0"/>
              <a:pPr/>
              <a:t>9/19/2011</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1D4381EF-387C-4FB8-8E68-E549996C36C9}" type="slidenum">
              <a:rPr lang="en-US" smtClean="0"/>
              <a:pPr/>
              <a:t>‹#›</a:t>
            </a:fld>
            <a:endParaRPr 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5FF8C476-0977-4CCF-B570-DAFCFD3F405C}" type="datetimeFigureOut">
              <a:rPr lang="en-US" smtClean="0"/>
              <a:pPr/>
              <a:t>9/19/2011</a:t>
            </a:fld>
            <a:endParaRPr lang="en-US"/>
          </a:p>
        </p:txBody>
      </p:sp>
      <p:sp>
        <p:nvSpPr>
          <p:cNvPr id="5" name="页脚占位符 4"/>
          <p:cNvSpPr>
            <a:spLocks noGrp="1"/>
          </p:cNvSpPr>
          <p:nvPr>
            <p:ph type="ftr" sz="quarter" idx="11"/>
          </p:nvPr>
        </p:nvSpPr>
        <p:spPr>
          <a:xfrm>
            <a:off x="2898648" y="6355080"/>
            <a:ext cx="3474720" cy="365760"/>
          </a:xfrm>
        </p:spPr>
        <p:txBody>
          <a:bodyPr/>
          <a:lstStyle/>
          <a:p>
            <a:endParaRPr lang="en-US"/>
          </a:p>
        </p:txBody>
      </p:sp>
      <p:sp>
        <p:nvSpPr>
          <p:cNvPr id="6" name="灯片编号占位符 5"/>
          <p:cNvSpPr>
            <a:spLocks noGrp="1"/>
          </p:cNvSpPr>
          <p:nvPr>
            <p:ph type="sldNum" sz="quarter" idx="12"/>
          </p:nvPr>
        </p:nvSpPr>
        <p:spPr>
          <a:xfrm>
            <a:off x="1069848" y="6355080"/>
            <a:ext cx="1520952" cy="365760"/>
          </a:xfrm>
        </p:spPr>
        <p:txBody>
          <a:bodyPr/>
          <a:lstStyle/>
          <a:p>
            <a:fld id="{1D4381EF-387C-4FB8-8E68-E549996C36C9}" type="slidenum">
              <a:rPr lang="en-US" smtClean="0"/>
              <a:pPr/>
              <a:t>‹#›</a:t>
            </a:fld>
            <a:endParaRPr 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FF8C476-0977-4CCF-B570-DAFCFD3F405C}" type="datetimeFigureOut">
              <a:rPr lang="en-US" smtClean="0"/>
              <a:pPr/>
              <a:t>9/19/2011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1D4381EF-387C-4FB8-8E68-E549996C36C9}" type="slidenum">
              <a:rPr lang="en-US" smtClean="0"/>
              <a:pPr/>
              <a:t>‹#›</a:t>
            </a:fld>
            <a:endParaRPr 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FF8C476-0977-4CCF-B570-DAFCFD3F405C}" type="datetimeFigureOut">
              <a:rPr lang="en-US" smtClean="0"/>
              <a:pPr/>
              <a:t>9/19/2011</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1D4381EF-387C-4FB8-8E68-E549996C36C9}" type="slidenum">
              <a:rPr lang="en-US" smtClean="0"/>
              <a:pPr/>
              <a:t>‹#›</a:t>
            </a:fld>
            <a:endParaRPr 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FF8C476-0977-4CCF-B570-DAFCFD3F405C}" type="datetimeFigureOut">
              <a:rPr lang="en-US" smtClean="0"/>
              <a:pPr/>
              <a:t>9/19/2011</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1D4381EF-387C-4FB8-8E68-E549996C36C9}" type="slidenum">
              <a:rPr lang="en-US" smtClean="0"/>
              <a:pPr/>
              <a:t>‹#›</a:t>
            </a:fld>
            <a:endParaRPr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F8C476-0977-4CCF-B570-DAFCFD3F405C}" type="datetimeFigureOut">
              <a:rPr lang="en-US" smtClean="0"/>
              <a:pPr/>
              <a:t>9/19/2011</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1D4381EF-387C-4FB8-8E68-E549996C36C9}" type="slidenum">
              <a:rPr lang="en-US" smtClean="0"/>
              <a:pPr/>
              <a:t>‹#›</a:t>
            </a:fld>
            <a:endParaRPr 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FF8C476-0977-4CCF-B570-DAFCFD3F405C}" type="datetimeFigureOut">
              <a:rPr lang="en-US" smtClean="0"/>
              <a:pPr/>
              <a:t>9/19/2011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1D4381EF-387C-4FB8-8E68-E549996C36C9}" type="slidenum">
              <a:rPr lang="en-US" smtClean="0"/>
              <a:pPr/>
              <a:t>‹#›</a:t>
            </a:fld>
            <a:endParaRPr 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FF8C476-0977-4CCF-B570-DAFCFD3F405C}" type="datetimeFigureOut">
              <a:rPr lang="en-US" smtClean="0"/>
              <a:pPr/>
              <a:t>9/19/2011</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1D4381EF-387C-4FB8-8E68-E549996C36C9}" type="slidenum">
              <a:rPr lang="en-US" smtClean="0"/>
              <a:pPr/>
              <a:t>‹#›</a:t>
            </a:fld>
            <a:endParaRPr 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FF8C476-0977-4CCF-B570-DAFCFD3F405C}" type="datetimeFigureOut">
              <a:rPr lang="en-US" smtClean="0"/>
              <a:pPr/>
              <a:t>9/19/2011</a:t>
            </a:fld>
            <a:endParaRPr 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1D4381EF-387C-4FB8-8E68-E549996C36C9}" type="slidenum">
              <a:rPr lang="en-US" smtClean="0"/>
              <a:pPr/>
              <a:t>‹#›</a:t>
            </a:fld>
            <a:endParaRPr 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3733800"/>
            <a:ext cx="7086600" cy="1143000"/>
          </a:xfrm>
        </p:spPr>
        <p:txBody>
          <a:bodyPr>
            <a:normAutofit/>
          </a:bodyPr>
          <a:lstStyle/>
          <a:p>
            <a:r>
              <a:rPr lang="en-US" dirty="0" smtClean="0"/>
              <a:t>CAD Mesh Model Segmentation by Clustering</a:t>
            </a:r>
            <a:endParaRPr lang="en-US" dirty="0"/>
          </a:p>
        </p:txBody>
      </p:sp>
      <p:sp>
        <p:nvSpPr>
          <p:cNvPr id="3" name="副标题 2"/>
          <p:cNvSpPr>
            <a:spLocks noGrp="1"/>
          </p:cNvSpPr>
          <p:nvPr>
            <p:ph type="subTitle" idx="1"/>
          </p:nvPr>
        </p:nvSpPr>
        <p:spPr>
          <a:xfrm>
            <a:off x="1219200" y="5029200"/>
            <a:ext cx="6858000" cy="762000"/>
          </a:xfrm>
        </p:spPr>
        <p:txBody>
          <a:bodyPr>
            <a:normAutofit fontScale="92500"/>
          </a:bodyPr>
          <a:lstStyle/>
          <a:p>
            <a:r>
              <a:rPr lang="en-US" dirty="0" smtClean="0"/>
              <a:t>Dong Xiao, </a:t>
            </a:r>
            <a:r>
              <a:rPr lang="en-US" dirty="0" err="1" smtClean="0"/>
              <a:t>Hongwei</a:t>
            </a:r>
            <a:r>
              <a:rPr lang="en-US" dirty="0" smtClean="0"/>
              <a:t> Lin, </a:t>
            </a:r>
            <a:r>
              <a:rPr lang="en-US" dirty="0" err="1" smtClean="0"/>
              <a:t>Chuhua</a:t>
            </a:r>
            <a:r>
              <a:rPr lang="en-US" dirty="0" smtClean="0"/>
              <a:t> Xian, </a:t>
            </a:r>
            <a:r>
              <a:rPr lang="en-US" dirty="0" err="1" smtClean="0"/>
              <a:t>Shuming</a:t>
            </a:r>
            <a:r>
              <a:rPr lang="en-US" dirty="0" smtClean="0"/>
              <a:t> </a:t>
            </a:r>
            <a:r>
              <a:rPr lang="en-US" dirty="0" err="1" smtClean="0"/>
              <a:t>Gao</a:t>
            </a:r>
            <a:endParaRPr lang="en-US" dirty="0" smtClean="0"/>
          </a:p>
          <a:p>
            <a:r>
              <a:rPr lang="en-US" dirty="0" smtClean="0"/>
              <a:t>State Key Lab of CAD&amp;CG, Zhejiang University</a:t>
            </a:r>
            <a:endParaRPr lang="en-US" dirty="0"/>
          </a:p>
        </p:txBody>
      </p:sp>
      <p:pic>
        <p:nvPicPr>
          <p:cNvPr id="4" name="Picture 2" descr="D:\Studio\CAD\Dissertation\pics\Result6-2.png"/>
          <p:cNvPicPr>
            <a:picLocks noChangeAspect="1" noChangeArrowheads="1"/>
          </p:cNvPicPr>
          <p:nvPr/>
        </p:nvPicPr>
        <p:blipFill>
          <a:blip r:embed="rId2" cstate="print"/>
          <a:srcRect/>
          <a:stretch>
            <a:fillRect/>
          </a:stretch>
        </p:blipFill>
        <p:spPr bwMode="auto">
          <a:xfrm>
            <a:off x="1143000" y="152400"/>
            <a:ext cx="6858000" cy="33718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Clustering Triangles</a:t>
            </a:r>
            <a:endParaRPr lang="en-US" dirty="0"/>
          </a:p>
        </p:txBody>
      </p:sp>
      <p:pic>
        <p:nvPicPr>
          <p:cNvPr id="3074" name="Picture 2"/>
          <p:cNvPicPr>
            <a:picLocks noGrp="1" noChangeAspect="1" noChangeArrowheads="1"/>
          </p:cNvPicPr>
          <p:nvPr>
            <p:ph sz="quarter" idx="1"/>
          </p:nvPr>
        </p:nvPicPr>
        <p:blipFill>
          <a:blip r:embed="rId3" cstate="print"/>
          <a:srcRect/>
          <a:stretch>
            <a:fillRect/>
          </a:stretch>
        </p:blipFill>
        <p:spPr bwMode="auto">
          <a:xfrm>
            <a:off x="1030149" y="1219200"/>
            <a:ext cx="7083701" cy="4937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Issue of Automatic Clustering</a:t>
            </a:r>
            <a:endParaRPr lang="zh-CN" altLang="en-US" dirty="0"/>
          </a:p>
        </p:txBody>
      </p:sp>
      <p:pic>
        <p:nvPicPr>
          <p:cNvPr id="4" name="内容占位符 7" descr="D:\Studio\CAD\Dissertation\pics\Classification3.png"/>
          <p:cNvPicPr>
            <a:picLocks noChangeAspect="1"/>
          </p:cNvPicPr>
          <p:nvPr/>
        </p:nvPicPr>
        <p:blipFill>
          <a:blip r:embed="rId3" cstate="print"/>
          <a:srcRect b="4881"/>
          <a:stretch>
            <a:fillRect/>
          </a:stretch>
        </p:blipFill>
        <p:spPr bwMode="auto">
          <a:xfrm>
            <a:off x="2362200" y="1219200"/>
            <a:ext cx="4191000" cy="2939998"/>
          </a:xfrm>
          <a:prstGeom prst="rect">
            <a:avLst/>
          </a:prstGeom>
          <a:noFill/>
          <a:ln w="9525">
            <a:noFill/>
            <a:miter lim="800000"/>
            <a:headEnd/>
            <a:tailEnd/>
          </a:ln>
        </p:spPr>
      </p:pic>
      <p:pic>
        <p:nvPicPr>
          <p:cNvPr id="5" name="Picture 3" descr="D:\Studio\CAD\Dissertation\pics\Curve2.png"/>
          <p:cNvPicPr>
            <a:picLocks noChangeAspect="1" noChangeArrowheads="1"/>
          </p:cNvPicPr>
          <p:nvPr/>
        </p:nvPicPr>
        <p:blipFill>
          <a:blip r:embed="rId4" cstate="print"/>
          <a:srcRect/>
          <a:stretch>
            <a:fillRect/>
          </a:stretch>
        </p:blipFill>
        <p:spPr bwMode="auto">
          <a:xfrm>
            <a:off x="2819400" y="4267200"/>
            <a:ext cx="3571875" cy="202406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Segmentation of the Sparse Region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Planar Patch Recognition</a:t>
            </a:r>
            <a:endParaRPr lang="en-US" dirty="0"/>
          </a:p>
        </p:txBody>
      </p:sp>
      <p:sp>
        <p:nvSpPr>
          <p:cNvPr id="3" name="内容占位符 2"/>
          <p:cNvSpPr>
            <a:spLocks noGrp="1"/>
          </p:cNvSpPr>
          <p:nvPr>
            <p:ph sz="quarter" idx="1"/>
          </p:nvPr>
        </p:nvSpPr>
        <p:spPr/>
        <p:txBody>
          <a:bodyPr/>
          <a:lstStyle/>
          <a:p>
            <a:r>
              <a:rPr lang="en-US" dirty="0" smtClean="0"/>
              <a:t>Merge the adjacent sparse triangles with the same normal. (Inner product &gt;= </a:t>
            </a:r>
            <a:r>
              <a:rPr lang="en-US" i="1" dirty="0" smtClean="0">
                <a:latin typeface="Arial" pitchFamily="34" charset="0"/>
                <a:cs typeface="Arial" pitchFamily="34" charset="0"/>
              </a:rPr>
              <a:t>1 – 10</a:t>
            </a:r>
            <a:r>
              <a:rPr lang="en-US" i="1" baseline="30000" dirty="0" smtClean="0">
                <a:latin typeface="Arial" pitchFamily="34" charset="0"/>
                <a:cs typeface="Arial" pitchFamily="34" charset="0"/>
              </a:rPr>
              <a:t>-5</a:t>
            </a:r>
            <a:r>
              <a:rPr lang="en-US" dirty="0" smtClean="0"/>
              <a:t>)</a:t>
            </a:r>
          </a:p>
          <a:p>
            <a:r>
              <a:rPr lang="en-US" dirty="0" smtClean="0"/>
              <a:t>Some small triangles that are </a:t>
            </a:r>
            <a:r>
              <a:rPr lang="en-US" altLang="zh-CN" dirty="0" smtClean="0"/>
              <a:t>recognized as dense triangles by mistake are also merged if they are in the same plane with a neighboring sparse triangle.</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809750" y="3308195"/>
            <a:ext cx="5429250" cy="30360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Gauss Map</a:t>
            </a:r>
            <a:endParaRPr lang="en-US" dirty="0"/>
          </a:p>
        </p:txBody>
      </p:sp>
      <p:sp>
        <p:nvSpPr>
          <p:cNvPr id="3" name="内容占位符 2"/>
          <p:cNvSpPr>
            <a:spLocks noGrp="1"/>
          </p:cNvSpPr>
          <p:nvPr>
            <p:ph sz="quarter" idx="1"/>
          </p:nvPr>
        </p:nvSpPr>
        <p:spPr/>
        <p:txBody>
          <a:bodyPr/>
          <a:lstStyle/>
          <a:p>
            <a:r>
              <a:rPr lang="en-US" dirty="0" smtClean="0"/>
              <a:t>The planar region is mapped to a point on the Gauss sphere surface. The cylindrical and conical regions are mapped to great and small circles on the Gauss sphere surface, respectively.</a:t>
            </a:r>
            <a:endParaRPr lang="en-US" dirty="0"/>
          </a:p>
        </p:txBody>
      </p:sp>
      <p:pic>
        <p:nvPicPr>
          <p:cNvPr id="6" name="内容占位符 5" descr="D:\Studio\CAD\docs\submission\SegmentationSparse.png"/>
          <p:cNvPicPr>
            <a:picLocks noChangeAspect="1"/>
          </p:cNvPicPr>
          <p:nvPr/>
        </p:nvPicPr>
        <p:blipFill>
          <a:blip r:embed="rId2" cstate="print"/>
          <a:srcRect b="4893"/>
          <a:stretch>
            <a:fillRect/>
          </a:stretch>
        </p:blipFill>
        <p:spPr bwMode="auto">
          <a:xfrm>
            <a:off x="609600" y="2971800"/>
            <a:ext cx="7667625" cy="32340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Gauss Map</a:t>
            </a:r>
            <a:endParaRPr lang="zh-CN" altLang="en-US" dirty="0"/>
          </a:p>
        </p:txBody>
      </p:sp>
      <p:sp>
        <p:nvSpPr>
          <p:cNvPr id="3" name="内容占位符 2"/>
          <p:cNvSpPr>
            <a:spLocks noGrp="1"/>
          </p:cNvSpPr>
          <p:nvPr>
            <p:ph sz="quarter" idx="1"/>
          </p:nvPr>
        </p:nvSpPr>
        <p:spPr/>
        <p:txBody>
          <a:bodyPr/>
          <a:lstStyle/>
          <a:p>
            <a:r>
              <a:rPr lang="en-US" altLang="zh-CN" dirty="0" smtClean="0"/>
              <a:t>Map the normalized </a:t>
            </a:r>
            <a:r>
              <a:rPr lang="en-US" altLang="zh-CN" dirty="0" err="1" smtClean="0"/>
              <a:t>normals</a:t>
            </a:r>
            <a:r>
              <a:rPr lang="en-US" altLang="zh-CN" dirty="0" smtClean="0"/>
              <a:t> of these merged planar patches and non-merged triangular patches into the Gauss sphere, then use randomized Hough transformation to recognize the planes.</a:t>
            </a:r>
            <a:endParaRPr lang="zh-CN" altLang="en-US" dirty="0"/>
          </a:p>
        </p:txBody>
      </p:sp>
      <p:pic>
        <p:nvPicPr>
          <p:cNvPr id="4" name="图片 3" descr="D:\Studio\CAD\Dissertation\pics\SegmentationSparse2.png"/>
          <p:cNvPicPr>
            <a:picLocks noChangeAspect="1"/>
          </p:cNvPicPr>
          <p:nvPr/>
        </p:nvPicPr>
        <p:blipFill>
          <a:blip r:embed="rId2" cstate="print"/>
          <a:srcRect b="7024"/>
          <a:stretch>
            <a:fillRect/>
          </a:stretch>
        </p:blipFill>
        <p:spPr bwMode="auto">
          <a:xfrm>
            <a:off x="762000" y="3069907"/>
            <a:ext cx="7658100" cy="302609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Randomized Hough Transformation</a:t>
            </a:r>
            <a:endParaRPr lang="en-US" dirty="0"/>
          </a:p>
        </p:txBody>
      </p:sp>
      <p:sp>
        <p:nvSpPr>
          <p:cNvPr id="5" name="内容占位符 4"/>
          <p:cNvSpPr>
            <a:spLocks noGrp="1"/>
          </p:cNvSpPr>
          <p:nvPr>
            <p:ph sz="quarter" idx="1"/>
          </p:nvPr>
        </p:nvSpPr>
        <p:spPr/>
        <p:txBody>
          <a:bodyPr/>
          <a:lstStyle/>
          <a:p>
            <a:pPr marL="514350" indent="-514350">
              <a:buFont typeface="+mj-lt"/>
              <a:buAutoNum type="arabicPeriod"/>
            </a:pPr>
            <a:r>
              <a:rPr lang="en-US" dirty="0" smtClean="0"/>
              <a:t>Randomly choose </a:t>
            </a:r>
            <a:r>
              <a:rPr lang="en-US" dirty="0" smtClean="0">
                <a:cs typeface="Arial" pitchFamily="34" charset="0"/>
              </a:rPr>
              <a:t>3</a:t>
            </a:r>
            <a:r>
              <a:rPr lang="en-US" dirty="0" smtClean="0"/>
              <a:t> points from the data points on the Gauss sphere, insert the plane constructed from them into the accumulator.</a:t>
            </a:r>
          </a:p>
          <a:p>
            <a:pPr marL="514350" indent="-514350">
              <a:buFont typeface="+mj-lt"/>
              <a:buAutoNum type="arabicPeriod"/>
            </a:pPr>
            <a:r>
              <a:rPr lang="en-US" dirty="0" smtClean="0"/>
              <a:t>Repeat step </a:t>
            </a:r>
            <a:r>
              <a:rPr lang="en-US" dirty="0" smtClean="0">
                <a:latin typeface="Arial" pitchFamily="34" charset="0"/>
                <a:cs typeface="Arial" pitchFamily="34" charset="0"/>
              </a:rPr>
              <a:t>1</a:t>
            </a:r>
            <a:r>
              <a:rPr lang="en-US" dirty="0" smtClean="0"/>
              <a:t> until a plane appears a number of times in the accumulator (e.g. </a:t>
            </a:r>
            <a:r>
              <a:rPr lang="en-US" dirty="0" smtClean="0">
                <a:cs typeface="Arial" pitchFamily="34" charset="0"/>
              </a:rPr>
              <a:t>1,000</a:t>
            </a:r>
            <a:r>
              <a:rPr lang="en-US" dirty="0" smtClean="0"/>
              <a:t> times). </a:t>
            </a:r>
            <a:r>
              <a:rPr lang="en-US" altLang="zh-CN" dirty="0" smtClean="0"/>
              <a:t>Report the plane and remove all points on the plane from the data set.</a:t>
            </a:r>
            <a:endParaRPr lang="en-US" dirty="0" smtClean="0"/>
          </a:p>
          <a:p>
            <a:pPr marL="514350" indent="-514350">
              <a:buFont typeface="+mj-lt"/>
              <a:buAutoNum type="arabicPeriod"/>
            </a:pPr>
            <a:r>
              <a:rPr lang="en-US" dirty="0" smtClean="0"/>
              <a:t>Repeat step </a:t>
            </a:r>
            <a:r>
              <a:rPr lang="en-US" dirty="0" smtClean="0">
                <a:latin typeface="Arial" pitchFamily="34" charset="0"/>
                <a:cs typeface="Arial" pitchFamily="34" charset="0"/>
              </a:rPr>
              <a:t>1</a:t>
            </a:r>
            <a:r>
              <a:rPr lang="en-US" dirty="0" smtClean="0"/>
              <a:t> until there’re no enough points left (6).</a:t>
            </a:r>
          </a:p>
          <a:p>
            <a:pPr marL="514350" indent="-514350">
              <a:buFont typeface="+mj-lt"/>
              <a:buAutoNum type="arabicPeriod"/>
            </a:pPr>
            <a:endParaRPr lang="en-US" dirty="0" smtClean="0"/>
          </a:p>
          <a:p>
            <a:pPr marL="514350" indent="-514350"/>
            <a:r>
              <a:rPr lang="en-US" dirty="0" smtClean="0"/>
              <a:t>In the accumulator, similar planes are</a:t>
            </a:r>
          </a:p>
          <a:p>
            <a:pPr marL="514350" indent="-514350">
              <a:buNone/>
            </a:pPr>
            <a:r>
              <a:rPr lang="en-US" dirty="0" smtClean="0"/>
              <a:t>	merged.</a:t>
            </a:r>
            <a:endParaRPr lang="en-US" dirty="0"/>
          </a:p>
        </p:txBody>
      </p:sp>
      <p:pic>
        <p:nvPicPr>
          <p:cNvPr id="4" name="图片 3"/>
          <p:cNvPicPr>
            <a:picLocks noChangeAspect="1"/>
          </p:cNvPicPr>
          <p:nvPr/>
        </p:nvPicPr>
        <p:blipFill>
          <a:blip r:embed="rId3" cstate="print"/>
          <a:srcRect/>
          <a:stretch>
            <a:fillRect/>
          </a:stretch>
        </p:blipFill>
        <p:spPr bwMode="auto">
          <a:xfrm>
            <a:off x="6324600" y="4267200"/>
            <a:ext cx="2250281" cy="2071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Postprocessing</a:t>
            </a:r>
            <a:endParaRPr lang="en-US" dirty="0"/>
          </a:p>
        </p:txBody>
      </p:sp>
      <p:sp>
        <p:nvSpPr>
          <p:cNvPr id="3" name="内容占位符 2"/>
          <p:cNvSpPr>
            <a:spLocks noGrp="1"/>
          </p:cNvSpPr>
          <p:nvPr>
            <p:ph sz="quarter" idx="1"/>
          </p:nvPr>
        </p:nvSpPr>
        <p:spPr/>
        <p:txBody>
          <a:bodyPr/>
          <a:lstStyle/>
          <a:p>
            <a:r>
              <a:rPr lang="en-US" dirty="0" smtClean="0"/>
              <a:t>A great circle in the Gauss sphere may contain planar patches that:</a:t>
            </a:r>
          </a:p>
          <a:p>
            <a:pPr lvl="1"/>
            <a:r>
              <a:rPr lang="en-US" dirty="0" smtClean="0"/>
              <a:t>are not connected in the model;</a:t>
            </a:r>
          </a:p>
          <a:p>
            <a:pPr lvl="1"/>
            <a:r>
              <a:rPr lang="en-US" dirty="0" smtClean="0"/>
              <a:t>form several connected cylindrical regions with different but parallel axes;</a:t>
            </a:r>
          </a:p>
          <a:p>
            <a:pPr lvl="1"/>
            <a:r>
              <a:rPr lang="en-US" dirty="0" smtClean="0"/>
              <a:t>form a cylindrical region and a tangential planar region;</a:t>
            </a:r>
          </a:p>
          <a:p>
            <a:pPr lvl="1"/>
            <a:r>
              <a:rPr lang="en-US" dirty="0" smtClean="0"/>
              <a:t>is inside another cylindrical region with different direction.</a:t>
            </a:r>
          </a:p>
          <a:p>
            <a:r>
              <a:rPr lang="en-US" dirty="0" smtClean="0"/>
              <a:t>Employ constraints on connectivity, dihedral angel (20</a:t>
            </a:r>
            <a:r>
              <a:rPr lang="en-US" altLang="zh-CN" dirty="0" smtClean="0">
                <a:ea typeface="Cambria Math" pitchFamily="18" charset="0"/>
                <a:cs typeface="Arial" pitchFamily="34" charset="0"/>
              </a:rPr>
              <a:t>˚)</a:t>
            </a:r>
            <a:r>
              <a:rPr lang="en-US" dirty="0" smtClean="0"/>
              <a:t> and area ratio (5 or 2.5) to recognize the real cylindrical regions.</a:t>
            </a:r>
          </a:p>
          <a:p>
            <a:r>
              <a:rPr lang="en-US" dirty="0" smtClean="0"/>
              <a:t>The same for conical regions.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Current Results</a:t>
            </a:r>
            <a:endParaRPr lang="en-US" dirty="0"/>
          </a:p>
        </p:txBody>
      </p:sp>
      <p:pic>
        <p:nvPicPr>
          <p:cNvPr id="7" name="内容占位符 3" descr="D:\Studio\CAD\Dissertation\pics\SparseResult1-2.png"/>
          <p:cNvPicPr>
            <a:picLocks noGrp="1"/>
          </p:cNvPicPr>
          <p:nvPr>
            <p:ph sz="quarter" idx="1"/>
          </p:nvPr>
        </p:nvPicPr>
        <p:blipFill>
          <a:blip r:embed="rId3" cstate="print"/>
          <a:srcRect b="5923"/>
          <a:stretch>
            <a:fillRect/>
          </a:stretch>
        </p:blipFill>
        <p:spPr bwMode="auto">
          <a:xfrm>
            <a:off x="457200" y="1921347"/>
            <a:ext cx="8229600" cy="35328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Segmentation of the Dense Region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Introduction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Mean Shift Normal &amp; Curvature</a:t>
            </a:r>
            <a:endParaRPr lang="en-US" dirty="0"/>
          </a:p>
        </p:txBody>
      </p:sp>
      <p:pic>
        <p:nvPicPr>
          <p:cNvPr id="6" name="内容占位符 3" descr="D:\Studio\CAD\Dissertation\pics\MeanShiftCmp.png"/>
          <p:cNvPicPr>
            <a:picLocks noGrp="1"/>
          </p:cNvPicPr>
          <p:nvPr>
            <p:ph sz="quarter" idx="1"/>
          </p:nvPr>
        </p:nvPicPr>
        <p:blipFill>
          <a:blip r:embed="rId3" cstate="print"/>
          <a:srcRect b="4800"/>
          <a:stretch>
            <a:fillRect/>
          </a:stretch>
        </p:blipFill>
        <p:spPr bwMode="auto">
          <a:xfrm>
            <a:off x="457200" y="1776371"/>
            <a:ext cx="8229600" cy="37909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Curvature Computation in Triangles</a:t>
            </a:r>
            <a:endParaRPr lang="en-US" dirty="0"/>
          </a:p>
        </p:txBody>
      </p:sp>
      <p:pic>
        <p:nvPicPr>
          <p:cNvPr id="11266" name="Picture 2"/>
          <p:cNvPicPr>
            <a:picLocks noGrp="1" noChangeAspect="1" noChangeArrowheads="1"/>
          </p:cNvPicPr>
          <p:nvPr>
            <p:ph sz="quarter" idx="1"/>
          </p:nvPr>
        </p:nvPicPr>
        <p:blipFill>
          <a:blip r:embed="rId2" cstate="print"/>
          <a:srcRect/>
          <a:stretch>
            <a:fillRect/>
          </a:stretch>
        </p:blipFill>
        <p:spPr bwMode="auto">
          <a:xfrm>
            <a:off x="928687" y="1409700"/>
            <a:ext cx="7286625" cy="2600325"/>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1981200" y="4229100"/>
            <a:ext cx="5219700" cy="590550"/>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2438400" y="4991100"/>
            <a:ext cx="4210050" cy="80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Mean Shift</a:t>
            </a:r>
            <a:endParaRPr lang="en-US" dirty="0"/>
          </a:p>
        </p:txBody>
      </p:sp>
      <p:sp>
        <p:nvSpPr>
          <p:cNvPr id="3" name="内容占位符 2"/>
          <p:cNvSpPr>
            <a:spLocks noGrp="1"/>
          </p:cNvSpPr>
          <p:nvPr>
            <p:ph sz="quarter" idx="1"/>
          </p:nvPr>
        </p:nvSpPr>
        <p:spPr/>
        <p:txBody>
          <a:bodyPr/>
          <a:lstStyle/>
          <a:p>
            <a:r>
              <a:rPr lang="en-US" dirty="0" smtClean="0"/>
              <a:t>Mean-shift is a non-parametric feature-space analysis technique.</a:t>
            </a:r>
          </a:p>
          <a:p>
            <a:r>
              <a:rPr lang="en-US" dirty="0" smtClean="0"/>
              <a:t>It is a procedure for locating the maxima of a density function given discrete data sampled from that function. It is useful for detecting the modes of this density.</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895600" y="3352800"/>
            <a:ext cx="3232144" cy="2962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Mean Shift on Curvature</a:t>
            </a:r>
            <a:endParaRPr lang="en-US" dirty="0"/>
          </a:p>
        </p:txBody>
      </p:sp>
      <p:sp>
        <p:nvSpPr>
          <p:cNvPr id="3" name="内容占位符 2"/>
          <p:cNvSpPr>
            <a:spLocks noGrp="1"/>
          </p:cNvSpPr>
          <p:nvPr>
            <p:ph sz="quarter" idx="1"/>
          </p:nvPr>
        </p:nvSpPr>
        <p:spPr/>
        <p:txBody>
          <a:bodyPr/>
          <a:lstStyle/>
          <a:p>
            <a:r>
              <a:rPr lang="en-US" dirty="0" smtClean="0">
                <a:cs typeface="Arial" pitchFamily="34" charset="0"/>
              </a:rPr>
              <a:t>Mean curvature </a:t>
            </a:r>
            <a:r>
              <a:rPr lang="en-US" i="1" dirty="0" err="1" smtClean="0">
                <a:latin typeface="Arial" pitchFamily="34" charset="0"/>
                <a:cs typeface="Arial" pitchFamily="34" charset="0"/>
              </a:rPr>
              <a:t>c</a:t>
            </a:r>
            <a:r>
              <a:rPr lang="en-US" i="1" baseline="-25000" dirty="0" err="1" smtClean="0">
                <a:latin typeface="Arial" pitchFamily="34" charset="0"/>
                <a:cs typeface="Arial" pitchFamily="34" charset="0"/>
              </a:rPr>
              <a:t>i</a:t>
            </a:r>
            <a:r>
              <a:rPr lang="en-US" dirty="0" smtClean="0">
                <a:cs typeface="Arial" pitchFamily="34" charset="0"/>
              </a:rPr>
              <a:t> at the center </a:t>
            </a:r>
            <a:r>
              <a:rPr lang="en-US" dirty="0" smtClean="0">
                <a:latin typeface="Arial" pitchFamily="34" charset="0"/>
                <a:cs typeface="Arial" pitchFamily="34" charset="0"/>
              </a:rPr>
              <a:t>P</a:t>
            </a:r>
            <a:r>
              <a:rPr lang="en-US" i="1" baseline="-25000" dirty="0" smtClean="0">
                <a:latin typeface="Arial" pitchFamily="34" charset="0"/>
                <a:cs typeface="Arial" pitchFamily="34" charset="0"/>
              </a:rPr>
              <a:t>i</a:t>
            </a:r>
            <a:r>
              <a:rPr lang="en-US" dirty="0" smtClean="0">
                <a:cs typeface="Arial" pitchFamily="34" charset="0"/>
              </a:rPr>
              <a:t> of each triangle </a:t>
            </a:r>
            <a:r>
              <a:rPr lang="en-US" dirty="0" smtClean="0"/>
              <a:t>constitute the mean curvature field</a:t>
            </a:r>
            <a:r>
              <a:rPr lang="en-US" dirty="0" smtClean="0">
                <a:cs typeface="Arial" pitchFamily="34" charset="0"/>
              </a:rPr>
              <a:t> </a:t>
            </a:r>
            <a:r>
              <a:rPr lang="el-GR" b="1" i="1" dirty="0" smtClean="0">
                <a:latin typeface="Arial" pitchFamily="34" charset="0"/>
                <a:cs typeface="Arial" pitchFamily="34" charset="0"/>
              </a:rPr>
              <a:t>χ</a:t>
            </a:r>
            <a:r>
              <a:rPr lang="el-GR" i="1" dirty="0" smtClean="0">
                <a:latin typeface="Arial" pitchFamily="34" charset="0"/>
                <a:cs typeface="Arial" pitchFamily="34" charset="0"/>
              </a:rPr>
              <a:t> = {</a:t>
            </a:r>
            <a:r>
              <a:rPr lang="en-US" b="1" i="1" dirty="0" smtClean="0">
                <a:latin typeface="Arial" pitchFamily="34" charset="0"/>
                <a:cs typeface="Arial" pitchFamily="34" charset="0"/>
              </a:rPr>
              <a:t>x</a:t>
            </a:r>
            <a:r>
              <a:rPr lang="en-US" i="1" baseline="-25000" dirty="0" smtClean="0">
                <a:latin typeface="Arial" pitchFamily="34" charset="0"/>
                <a:cs typeface="Arial" pitchFamily="34" charset="0"/>
              </a:rPr>
              <a:t>i</a:t>
            </a:r>
            <a:r>
              <a:rPr lang="en-US" i="1" dirty="0" smtClean="0">
                <a:latin typeface="Arial" pitchFamily="34" charset="0"/>
                <a:cs typeface="Arial" pitchFamily="34" charset="0"/>
              </a:rPr>
              <a:t> = (</a:t>
            </a:r>
            <a:r>
              <a:rPr lang="en-US" b="1" i="1" dirty="0" smtClean="0">
                <a:latin typeface="Arial" pitchFamily="34" charset="0"/>
                <a:cs typeface="Arial" pitchFamily="34" charset="0"/>
              </a:rPr>
              <a:t>P</a:t>
            </a:r>
            <a:r>
              <a:rPr lang="en-US" i="1" baseline="-25000" dirty="0" smtClean="0">
                <a:latin typeface="Arial" pitchFamily="34" charset="0"/>
                <a:cs typeface="Arial" pitchFamily="34" charset="0"/>
              </a:rPr>
              <a:t>i</a:t>
            </a:r>
            <a:r>
              <a:rPr lang="en-US" i="1" dirty="0" smtClean="0">
                <a:latin typeface="Arial" pitchFamily="34" charset="0"/>
                <a:cs typeface="Arial" pitchFamily="34" charset="0"/>
              </a:rPr>
              <a:t>, </a:t>
            </a:r>
            <a:r>
              <a:rPr lang="en-US" i="1" dirty="0" err="1" smtClean="0">
                <a:latin typeface="Arial" pitchFamily="34" charset="0"/>
                <a:cs typeface="Arial" pitchFamily="34" charset="0"/>
              </a:rPr>
              <a:t>c</a:t>
            </a:r>
            <a:r>
              <a:rPr lang="en-US" i="1" baseline="-25000" dirty="0" err="1" smtClean="0">
                <a:latin typeface="Arial" pitchFamily="34" charset="0"/>
                <a:cs typeface="Arial" pitchFamily="34" charset="0"/>
              </a:rPr>
              <a:t>i</a:t>
            </a:r>
            <a:r>
              <a:rPr lang="en-US" i="1" dirty="0" smtClean="0">
                <a:latin typeface="Arial" pitchFamily="34" charset="0"/>
                <a:cs typeface="Arial" pitchFamily="34" charset="0"/>
              </a:rPr>
              <a:t>), </a:t>
            </a:r>
            <a:r>
              <a:rPr lang="en-US" i="1" dirty="0" err="1" smtClean="0">
                <a:latin typeface="Arial" pitchFamily="34" charset="0"/>
                <a:cs typeface="Arial" pitchFamily="34" charset="0"/>
              </a:rPr>
              <a:t>i</a:t>
            </a:r>
            <a:r>
              <a:rPr lang="en-US" i="1" dirty="0" smtClean="0">
                <a:latin typeface="Arial" pitchFamily="34" charset="0"/>
                <a:cs typeface="Arial" pitchFamily="34" charset="0"/>
              </a:rPr>
              <a:t> = 1, 2, …, n}</a:t>
            </a:r>
            <a:r>
              <a:rPr lang="en-US" dirty="0" smtClean="0">
                <a:cs typeface="Arial" pitchFamily="34" charset="0"/>
              </a:rPr>
              <a:t> in </a:t>
            </a:r>
            <a:r>
              <a:rPr lang="en-US" dirty="0" smtClean="0">
                <a:ln w="10160">
                  <a:solidFill>
                    <a:schemeClr val="accent1"/>
                  </a:solidFill>
                  <a:prstDash val="solid"/>
                </a:ln>
                <a:solidFill>
                  <a:srgbClr val="FFFFFF"/>
                </a:solidFill>
                <a:effectLst>
                  <a:outerShdw blurRad="38100" dist="32000" dir="5400000" algn="tl">
                    <a:srgbClr val="000000">
                      <a:alpha val="30000"/>
                    </a:srgbClr>
                  </a:outerShdw>
                </a:effectLst>
                <a:latin typeface="Arial" pitchFamily="34" charset="0"/>
                <a:cs typeface="Arial" pitchFamily="34" charset="0"/>
              </a:rPr>
              <a:t>R</a:t>
            </a:r>
            <a:r>
              <a:rPr lang="en-US" baseline="30000" dirty="0" smtClean="0">
                <a:latin typeface="Arial" pitchFamily="34" charset="0"/>
                <a:cs typeface="Arial" pitchFamily="34" charset="0"/>
              </a:rPr>
              <a:t>4</a:t>
            </a:r>
            <a:r>
              <a:rPr lang="en-US" dirty="0" smtClean="0">
                <a:cs typeface="Arial" pitchFamily="34" charset="0"/>
              </a:rPr>
              <a:t>.</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1676400" y="2514600"/>
            <a:ext cx="5867400" cy="109537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667000" y="3733800"/>
            <a:ext cx="3790950" cy="97155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1752600" y="4724400"/>
            <a:ext cx="5572125" cy="100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Mean Shift on Curvature</a:t>
            </a:r>
            <a:endParaRPr lang="en-US" dirty="0"/>
          </a:p>
        </p:txBody>
      </p:sp>
      <p:sp>
        <p:nvSpPr>
          <p:cNvPr id="3" name="内容占位符 2"/>
          <p:cNvSpPr>
            <a:spLocks noGrp="1"/>
          </p:cNvSpPr>
          <p:nvPr>
            <p:ph sz="quarter" idx="1"/>
          </p:nvPr>
        </p:nvSpPr>
        <p:spPr/>
        <p:txBody>
          <a:bodyPr/>
          <a:lstStyle/>
          <a:p>
            <a:r>
              <a:rPr lang="en-US" dirty="0" smtClean="0"/>
              <a:t>Mean shift clustering:</a:t>
            </a:r>
          </a:p>
          <a:p>
            <a:pPr marL="731520" lvl="1" indent="-457200">
              <a:buFont typeface="+mj-lt"/>
              <a:buAutoNum type="arabicPeriod"/>
            </a:pPr>
            <a:r>
              <a:rPr lang="en-US" dirty="0" smtClean="0"/>
              <a:t>Initialize </a:t>
            </a:r>
            <a:r>
              <a:rPr lang="en-US" b="1" i="1" dirty="0" err="1" smtClean="0">
                <a:latin typeface="Arial" pitchFamily="34" charset="0"/>
                <a:cs typeface="Arial" pitchFamily="34" charset="0"/>
              </a:rPr>
              <a:t>y</a:t>
            </a:r>
            <a:r>
              <a:rPr lang="en-US" i="1" baseline="-25000" dirty="0" err="1" smtClean="0">
                <a:latin typeface="Arial" pitchFamily="34" charset="0"/>
                <a:cs typeface="Arial" pitchFamily="34" charset="0"/>
              </a:rPr>
              <a:t>i</a:t>
            </a:r>
            <a:r>
              <a:rPr lang="en-US" i="1" baseline="30000" dirty="0" smtClean="0">
                <a:latin typeface="Arial" pitchFamily="34" charset="0"/>
                <a:cs typeface="Arial" pitchFamily="34" charset="0"/>
              </a:rPr>
              <a:t>[0]</a:t>
            </a:r>
            <a:r>
              <a:rPr lang="en-US" i="1" dirty="0" smtClean="0">
                <a:latin typeface="Arial" pitchFamily="34" charset="0"/>
                <a:cs typeface="Arial" pitchFamily="34" charset="0"/>
              </a:rPr>
              <a:t> </a:t>
            </a:r>
            <a:r>
              <a:rPr lang="en-US" dirty="0" smtClean="0"/>
              <a:t>with </a:t>
            </a:r>
            <a:r>
              <a:rPr lang="en-US" b="1" i="1" dirty="0" smtClean="0">
                <a:latin typeface="Arial" pitchFamily="34" charset="0"/>
                <a:cs typeface="Arial" pitchFamily="34" charset="0"/>
              </a:rPr>
              <a:t>x</a:t>
            </a:r>
            <a:r>
              <a:rPr lang="en-US" i="1" baseline="-25000" dirty="0" smtClean="0">
                <a:latin typeface="Arial" pitchFamily="34" charset="0"/>
                <a:cs typeface="Arial" pitchFamily="34" charset="0"/>
              </a:rPr>
              <a:t>i</a:t>
            </a:r>
            <a:r>
              <a:rPr lang="en-US" i="1" dirty="0" smtClean="0">
                <a:latin typeface="Arial" pitchFamily="34" charset="0"/>
                <a:cs typeface="Arial" pitchFamily="34" charset="0"/>
              </a:rPr>
              <a:t>, </a:t>
            </a:r>
            <a:r>
              <a:rPr lang="en-US" i="1" dirty="0" err="1" smtClean="0">
                <a:latin typeface="Arial" pitchFamily="34" charset="0"/>
                <a:cs typeface="Arial" pitchFamily="34" charset="0"/>
              </a:rPr>
              <a:t>i</a:t>
            </a:r>
            <a:r>
              <a:rPr lang="en-US" i="1" dirty="0" smtClean="0">
                <a:latin typeface="Arial" pitchFamily="34" charset="0"/>
                <a:cs typeface="Arial" pitchFamily="34" charset="0"/>
              </a:rPr>
              <a:t> = 1, 2, …, n</a:t>
            </a:r>
            <a:r>
              <a:rPr lang="en-US" dirty="0" smtClean="0"/>
              <a:t>;</a:t>
            </a:r>
          </a:p>
          <a:p>
            <a:pPr marL="731520" lvl="1" indent="-457200">
              <a:buFont typeface="+mj-lt"/>
              <a:buAutoNum type="arabicPeriod"/>
            </a:pPr>
            <a:r>
              <a:rPr lang="en-US" dirty="0" smtClean="0"/>
              <a:t>Compute </a:t>
            </a:r>
            <a:r>
              <a:rPr lang="en-US" b="1" i="1" dirty="0" smtClean="0">
                <a:latin typeface="Arial" pitchFamily="34" charset="0"/>
                <a:cs typeface="Arial" pitchFamily="34" charset="0"/>
              </a:rPr>
              <a:t>y</a:t>
            </a:r>
            <a:r>
              <a:rPr lang="en-US" i="1" baseline="30000" dirty="0" smtClean="0">
                <a:latin typeface="Arial" pitchFamily="34" charset="0"/>
                <a:cs typeface="Arial" pitchFamily="34" charset="0"/>
              </a:rPr>
              <a:t>[j + 1] </a:t>
            </a:r>
            <a:r>
              <a:rPr lang="en-US" i="1" dirty="0" smtClean="0">
                <a:latin typeface="Arial" pitchFamily="34" charset="0"/>
                <a:cs typeface="Arial" pitchFamily="34" charset="0"/>
              </a:rPr>
              <a:t>= </a:t>
            </a:r>
            <a:r>
              <a:rPr lang="en-US" b="1" i="1" dirty="0" smtClean="0">
                <a:latin typeface="Arial" pitchFamily="34" charset="0"/>
                <a:cs typeface="Arial" pitchFamily="34" charset="0"/>
              </a:rPr>
              <a:t>y</a:t>
            </a:r>
            <a:r>
              <a:rPr lang="en-US" i="1" baseline="30000" dirty="0" smtClean="0">
                <a:latin typeface="Arial" pitchFamily="34" charset="0"/>
                <a:cs typeface="Arial" pitchFamily="34" charset="0"/>
              </a:rPr>
              <a:t>[j]</a:t>
            </a:r>
            <a:r>
              <a:rPr lang="en-US" i="1" dirty="0" smtClean="0">
                <a:latin typeface="Arial" pitchFamily="34" charset="0"/>
                <a:cs typeface="Arial" pitchFamily="34" charset="0"/>
              </a:rPr>
              <a:t> + </a:t>
            </a:r>
            <a:r>
              <a:rPr lang="en-US" b="1" i="1" dirty="0" smtClean="0">
                <a:latin typeface="Arial" pitchFamily="34" charset="0"/>
                <a:cs typeface="Arial" pitchFamily="34" charset="0"/>
              </a:rPr>
              <a:t>m</a:t>
            </a:r>
            <a:r>
              <a:rPr lang="en-US" i="1" dirty="0" smtClean="0">
                <a:latin typeface="Arial" pitchFamily="34" charset="0"/>
                <a:cs typeface="Arial" pitchFamily="34" charset="0"/>
              </a:rPr>
              <a:t>(</a:t>
            </a:r>
            <a:r>
              <a:rPr lang="en-US" b="1" i="1" dirty="0" smtClean="0">
                <a:latin typeface="Arial" pitchFamily="34" charset="0"/>
                <a:cs typeface="Arial" pitchFamily="34" charset="0"/>
              </a:rPr>
              <a:t>y</a:t>
            </a:r>
            <a:r>
              <a:rPr lang="en-US" i="1" baseline="30000" dirty="0" smtClean="0">
                <a:latin typeface="Arial" pitchFamily="34" charset="0"/>
                <a:cs typeface="Arial" pitchFamily="34" charset="0"/>
              </a:rPr>
              <a:t>[j]</a:t>
            </a:r>
            <a:r>
              <a:rPr lang="en-US" i="1" dirty="0" smtClean="0">
                <a:latin typeface="Arial" pitchFamily="34" charset="0"/>
                <a:cs typeface="Arial" pitchFamily="34" charset="0"/>
              </a:rPr>
              <a:t>)</a:t>
            </a:r>
            <a:r>
              <a:rPr lang="en-US" dirty="0" smtClean="0"/>
              <a:t> until convergence.</a:t>
            </a:r>
          </a:p>
          <a:p>
            <a:r>
              <a:rPr lang="en-US" dirty="0" smtClean="0"/>
              <a:t>Connected triangles with the same convergence point are segmented as one region.</a:t>
            </a:r>
          </a:p>
          <a:p>
            <a:r>
              <a:rPr lang="en-US" dirty="0" smtClean="0"/>
              <a:t>Use a k-D tree to speed up the process.</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895600" y="4876800"/>
            <a:ext cx="3362325" cy="49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Implementation and Results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Results</a:t>
            </a:r>
            <a:endParaRPr lang="en-US" dirty="0"/>
          </a:p>
        </p:txBody>
      </p:sp>
      <p:pic>
        <p:nvPicPr>
          <p:cNvPr id="7" name="内容占位符 3" descr="D:\Studio\CAD\docs\submission\Result1-2.png"/>
          <p:cNvPicPr>
            <a:picLocks noGrp="1" noChangeAspect="1"/>
          </p:cNvPicPr>
          <p:nvPr>
            <p:ph sz="quarter" idx="1"/>
          </p:nvPr>
        </p:nvPicPr>
        <p:blipFill>
          <a:blip r:embed="rId2" cstate="print"/>
          <a:srcRect b="5376"/>
          <a:stretch>
            <a:fillRect/>
          </a:stretch>
        </p:blipFill>
        <p:spPr bwMode="auto">
          <a:xfrm>
            <a:off x="606605" y="1219200"/>
            <a:ext cx="7930789" cy="4937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Results</a:t>
            </a:r>
            <a:endParaRPr lang="en-US" dirty="0"/>
          </a:p>
        </p:txBody>
      </p:sp>
      <p:pic>
        <p:nvPicPr>
          <p:cNvPr id="5" name="内容占位符 3" descr="D:\Studio\CAD\docs\submission\Result5.png"/>
          <p:cNvPicPr>
            <a:picLocks noGrp="1"/>
          </p:cNvPicPr>
          <p:nvPr>
            <p:ph sz="quarter" idx="1"/>
          </p:nvPr>
        </p:nvPicPr>
        <p:blipFill>
          <a:blip r:embed="rId3" cstate="print"/>
          <a:srcRect b="5479"/>
          <a:stretch>
            <a:fillRect/>
          </a:stretch>
        </p:blipFill>
        <p:spPr bwMode="auto">
          <a:xfrm>
            <a:off x="457200" y="1778445"/>
            <a:ext cx="8229600" cy="38186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Results</a:t>
            </a:r>
            <a:endParaRPr lang="en-US" dirty="0"/>
          </a:p>
        </p:txBody>
      </p:sp>
      <p:pic>
        <p:nvPicPr>
          <p:cNvPr id="5" name="Picture 2" descr="D:\Studio\CAD\Dissertation\pics\Result6-2.png"/>
          <p:cNvPicPr>
            <a:picLocks noGrp="1" noChangeAspect="1" noChangeArrowheads="1"/>
          </p:cNvPicPr>
          <p:nvPr>
            <p:ph sz="quarter" idx="1"/>
          </p:nvPr>
        </p:nvPicPr>
        <p:blipFill>
          <a:blip r:embed="rId2" cstate="print"/>
          <a:srcRect/>
          <a:stretch>
            <a:fillRect/>
          </a:stretch>
        </p:blipFill>
        <p:spPr bwMode="auto">
          <a:xfrm>
            <a:off x="457200" y="1664652"/>
            <a:ext cx="8229600" cy="4046220"/>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Comparison</a:t>
            </a:r>
            <a:endParaRPr lang="zh-CN" altLang="en-US" dirty="0"/>
          </a:p>
        </p:txBody>
      </p:sp>
      <p:pic>
        <p:nvPicPr>
          <p:cNvPr id="2050" name="Picture 2" descr="D:\Studio\CAD\docs\appeal\SunilCmp.png"/>
          <p:cNvPicPr>
            <a:picLocks noGrp="1" noChangeAspect="1" noChangeArrowheads="1"/>
          </p:cNvPicPr>
          <p:nvPr>
            <p:ph sz="quarter" idx="1"/>
          </p:nvPr>
        </p:nvPicPr>
        <p:blipFill>
          <a:blip r:embed="rId3" cstate="print"/>
          <a:srcRect/>
          <a:stretch>
            <a:fillRect/>
          </a:stretch>
        </p:blipFill>
        <p:spPr bwMode="auto">
          <a:xfrm>
            <a:off x="960584" y="1219200"/>
            <a:ext cx="7222831" cy="493712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Mesh Segmentation</a:t>
            </a:r>
            <a:endParaRPr lang="en-US" dirty="0"/>
          </a:p>
        </p:txBody>
      </p:sp>
      <p:pic>
        <p:nvPicPr>
          <p:cNvPr id="1029" name="Picture 5"/>
          <p:cNvPicPr>
            <a:picLocks noGrp="1" noChangeAspect="1" noChangeArrowheads="1"/>
          </p:cNvPicPr>
          <p:nvPr>
            <p:ph sz="quarter" idx="1"/>
          </p:nvPr>
        </p:nvPicPr>
        <p:blipFill>
          <a:blip r:embed="rId3" cstate="print"/>
          <a:stretch>
            <a:fillRect/>
          </a:stretch>
        </p:blipFill>
        <p:spPr bwMode="auto">
          <a:xfrm>
            <a:off x="585387" y="1219200"/>
            <a:ext cx="7973226" cy="4937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Statistics of Segmentation</a:t>
            </a:r>
            <a:endParaRPr lang="en-US" dirty="0"/>
          </a:p>
        </p:txBody>
      </p:sp>
      <p:graphicFrame>
        <p:nvGraphicFramePr>
          <p:cNvPr id="4" name="内容占位符 3"/>
          <p:cNvGraphicFramePr>
            <a:graphicFrameLocks noGrp="1"/>
          </p:cNvGraphicFramePr>
          <p:nvPr>
            <p:ph sz="quarter" idx="1"/>
          </p:nvPr>
        </p:nvGraphicFramePr>
        <p:xfrm>
          <a:off x="457200" y="1219200"/>
          <a:ext cx="8229599" cy="2966720"/>
        </p:xfrm>
        <a:graphic>
          <a:graphicData uri="http://schemas.openxmlformats.org/drawingml/2006/table">
            <a:tbl>
              <a:tblPr firstRow="1" bandRow="1">
                <a:tableStyleId>{0660B408-B3CF-4A94-85FC-2B1E0A45F4A2}</a:tableStyleId>
              </a:tblPr>
              <a:tblGrid>
                <a:gridCol w="1175657"/>
                <a:gridCol w="1175657"/>
                <a:gridCol w="1175657"/>
                <a:gridCol w="1175657"/>
                <a:gridCol w="1175657"/>
                <a:gridCol w="1175657"/>
                <a:gridCol w="1175657"/>
              </a:tblGrid>
              <a:tr h="370840">
                <a:tc>
                  <a:txBody>
                    <a:bodyPr/>
                    <a:lstStyle/>
                    <a:p>
                      <a:pPr algn="ctr"/>
                      <a:r>
                        <a:rPr lang="en-US" dirty="0" smtClean="0"/>
                        <a:t>Fig</a:t>
                      </a:r>
                      <a:endParaRPr lang="en-US" dirty="0"/>
                    </a:p>
                  </a:txBody>
                  <a:tcPr/>
                </a:tc>
                <a:tc>
                  <a:txBody>
                    <a:bodyPr/>
                    <a:lstStyle/>
                    <a:p>
                      <a:pPr algn="ctr"/>
                      <a:r>
                        <a:rPr lang="en-US" i="1" dirty="0" smtClean="0">
                          <a:latin typeface="Arial" pitchFamily="34" charset="0"/>
                          <a:cs typeface="Arial" pitchFamily="34" charset="0"/>
                        </a:rPr>
                        <a:t>f</a:t>
                      </a:r>
                      <a:endParaRPr lang="en-US" i="1" dirty="0">
                        <a:latin typeface="Arial" pitchFamily="34" charset="0"/>
                        <a:cs typeface="Arial" pitchFamily="34" charset="0"/>
                      </a:endParaRPr>
                    </a:p>
                  </a:txBody>
                  <a:tcPr/>
                </a:tc>
                <a:tc>
                  <a:txBody>
                    <a:bodyPr/>
                    <a:lstStyle/>
                    <a:p>
                      <a:pPr algn="ctr"/>
                      <a:r>
                        <a:rPr lang="en-US" i="1" dirty="0" err="1" smtClean="0">
                          <a:latin typeface="Arial" pitchFamily="34" charset="0"/>
                          <a:cs typeface="Arial" pitchFamily="34" charset="0"/>
                        </a:rPr>
                        <a:t>f</a:t>
                      </a:r>
                      <a:r>
                        <a:rPr lang="en-US" i="1" baseline="-25000" dirty="0" err="1" smtClean="0">
                          <a:latin typeface="Arial" pitchFamily="34" charset="0"/>
                          <a:cs typeface="Arial" pitchFamily="34" charset="0"/>
                        </a:rPr>
                        <a:t>d</a:t>
                      </a:r>
                      <a:endParaRPr lang="en-US" i="1" baseline="-25000" dirty="0">
                        <a:latin typeface="Arial" pitchFamily="34" charset="0"/>
                        <a:cs typeface="Arial" pitchFamily="34" charset="0"/>
                      </a:endParaRPr>
                    </a:p>
                  </a:txBody>
                  <a:tcPr/>
                </a:tc>
                <a:tc>
                  <a:txBody>
                    <a:bodyPr/>
                    <a:lstStyle/>
                    <a:p>
                      <a:pPr algn="ctr"/>
                      <a:r>
                        <a:rPr lang="en-US" i="1" dirty="0" err="1" smtClean="0">
                          <a:latin typeface="Arial" pitchFamily="34" charset="0"/>
                          <a:cs typeface="Arial" pitchFamily="34" charset="0"/>
                        </a:rPr>
                        <a:t>r</a:t>
                      </a:r>
                      <a:r>
                        <a:rPr lang="en-US" i="1" baseline="-25000" dirty="0" err="1" smtClean="0">
                          <a:latin typeface="Arial" pitchFamily="34" charset="0"/>
                          <a:cs typeface="Arial" pitchFamily="34" charset="0"/>
                        </a:rPr>
                        <a:t>s</a:t>
                      </a:r>
                      <a:endParaRPr lang="en-US" i="1" baseline="-25000" dirty="0">
                        <a:latin typeface="Arial" pitchFamily="34" charset="0"/>
                        <a:cs typeface="Arial" pitchFamily="34" charset="0"/>
                      </a:endParaRPr>
                    </a:p>
                  </a:txBody>
                  <a:tcPr/>
                </a:tc>
                <a:tc>
                  <a:txBody>
                    <a:bodyPr/>
                    <a:lstStyle/>
                    <a:p>
                      <a:pPr algn="ctr"/>
                      <a:r>
                        <a:rPr lang="en-US" i="1" dirty="0" smtClean="0">
                          <a:latin typeface="Arial" pitchFamily="34" charset="0"/>
                          <a:cs typeface="Arial" pitchFamily="34" charset="0"/>
                        </a:rPr>
                        <a:t>r</a:t>
                      </a:r>
                      <a:r>
                        <a:rPr lang="en-US" i="1" baseline="-25000" dirty="0" smtClean="0">
                          <a:latin typeface="Arial" pitchFamily="34" charset="0"/>
                          <a:cs typeface="Arial" pitchFamily="34" charset="0"/>
                        </a:rPr>
                        <a:t>d</a:t>
                      </a:r>
                      <a:endParaRPr lang="en-US" i="1" baseline="-25000" dirty="0">
                        <a:latin typeface="Arial" pitchFamily="34" charset="0"/>
                        <a:cs typeface="Arial" pitchFamily="34" charset="0"/>
                      </a:endParaRPr>
                    </a:p>
                  </a:txBody>
                  <a:tcPr/>
                </a:tc>
                <a:tc>
                  <a:txBody>
                    <a:bodyPr/>
                    <a:lstStyle/>
                    <a:p>
                      <a:pPr algn="ctr"/>
                      <a:r>
                        <a:rPr lang="en-US" i="1" dirty="0" err="1" smtClean="0">
                          <a:latin typeface="Arial" pitchFamily="34" charset="0"/>
                          <a:cs typeface="Arial" pitchFamily="34" charset="0"/>
                        </a:rPr>
                        <a:t>T</a:t>
                      </a:r>
                      <a:r>
                        <a:rPr lang="en-US" i="1" baseline="-25000" dirty="0" err="1" smtClean="0">
                          <a:latin typeface="Arial" pitchFamily="34" charset="0"/>
                          <a:cs typeface="Arial" pitchFamily="34" charset="0"/>
                        </a:rPr>
                        <a:t>c</a:t>
                      </a:r>
                      <a:endParaRPr lang="en-US" i="1" baseline="-25000" dirty="0">
                        <a:latin typeface="Arial" pitchFamily="34" charset="0"/>
                        <a:cs typeface="Arial" pitchFamily="34" charset="0"/>
                      </a:endParaRPr>
                    </a:p>
                  </a:txBody>
                  <a:tcPr/>
                </a:tc>
                <a:tc>
                  <a:txBody>
                    <a:bodyPr/>
                    <a:lstStyle/>
                    <a:p>
                      <a:pPr algn="ctr"/>
                      <a:r>
                        <a:rPr lang="en-US" i="1" dirty="0" smtClean="0">
                          <a:latin typeface="Arial" pitchFamily="34" charset="0"/>
                          <a:cs typeface="Arial" pitchFamily="34" charset="0"/>
                        </a:rPr>
                        <a:t>T</a:t>
                      </a:r>
                      <a:r>
                        <a:rPr lang="en-US" i="1" baseline="-25000" dirty="0" smtClean="0">
                          <a:latin typeface="Arial" pitchFamily="34" charset="0"/>
                          <a:cs typeface="Arial" pitchFamily="34" charset="0"/>
                        </a:rPr>
                        <a:t>s</a:t>
                      </a:r>
                      <a:endParaRPr lang="en-US" i="1" baseline="-25000" dirty="0">
                        <a:latin typeface="Arial" pitchFamily="34" charset="0"/>
                        <a:cs typeface="Arial" pitchFamily="34" charset="0"/>
                      </a:endParaRPr>
                    </a:p>
                  </a:txBody>
                  <a:tcPr/>
                </a:tc>
              </a:tr>
              <a:tr h="370840">
                <a:tc>
                  <a:txBody>
                    <a:bodyPr/>
                    <a:lstStyle/>
                    <a:p>
                      <a:pPr algn="ctr"/>
                      <a:r>
                        <a:rPr lang="en-US" dirty="0" smtClean="0"/>
                        <a:t>5</a:t>
                      </a:r>
                      <a:endParaRPr lang="en-US" dirty="0"/>
                    </a:p>
                  </a:txBody>
                  <a:tcPr/>
                </a:tc>
                <a:tc>
                  <a:txBody>
                    <a:bodyPr/>
                    <a:lstStyle/>
                    <a:p>
                      <a:pPr algn="ctr"/>
                      <a:r>
                        <a:rPr lang="en-US" dirty="0" smtClean="0"/>
                        <a:t>3466</a:t>
                      </a:r>
                      <a:endParaRPr lang="en-US" dirty="0"/>
                    </a:p>
                  </a:txBody>
                  <a:tcPr/>
                </a:tc>
                <a:tc>
                  <a:txBody>
                    <a:bodyPr/>
                    <a:lstStyle/>
                    <a:p>
                      <a:pPr algn="ctr"/>
                      <a:r>
                        <a:rPr lang="en-US" dirty="0" smtClean="0"/>
                        <a:t>2878</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0.025s</a:t>
                      </a:r>
                      <a:endParaRPr lang="en-US" dirty="0"/>
                    </a:p>
                  </a:txBody>
                  <a:tcPr/>
                </a:tc>
                <a:tc>
                  <a:txBody>
                    <a:bodyPr/>
                    <a:lstStyle/>
                    <a:p>
                      <a:pPr algn="ctr"/>
                      <a:r>
                        <a:rPr lang="en-US" dirty="0" smtClean="0"/>
                        <a:t>0.057s</a:t>
                      </a:r>
                      <a:endParaRPr lang="en-US" dirty="0"/>
                    </a:p>
                  </a:txBody>
                  <a:tcPr/>
                </a:tc>
              </a:tr>
              <a:tr h="370840">
                <a:tc>
                  <a:txBody>
                    <a:bodyPr/>
                    <a:lstStyle/>
                    <a:p>
                      <a:pPr algn="ctr"/>
                      <a:r>
                        <a:rPr lang="en-US" dirty="0" smtClean="0"/>
                        <a:t>8(a)</a:t>
                      </a:r>
                      <a:endParaRPr lang="en-US" dirty="0"/>
                    </a:p>
                  </a:txBody>
                  <a:tcPr/>
                </a:tc>
                <a:tc>
                  <a:txBody>
                    <a:bodyPr/>
                    <a:lstStyle/>
                    <a:p>
                      <a:pPr algn="ctr"/>
                      <a:r>
                        <a:rPr lang="en-US" dirty="0" smtClean="0"/>
                        <a:t>1124</a:t>
                      </a:r>
                      <a:endParaRPr lang="en-US" dirty="0"/>
                    </a:p>
                  </a:txBody>
                  <a:tcPr/>
                </a:tc>
                <a:tc>
                  <a:txBody>
                    <a:bodyPr/>
                    <a:lstStyle/>
                    <a:p>
                      <a:pPr algn="ctr"/>
                      <a:r>
                        <a:rPr lang="en-US" dirty="0" smtClean="0"/>
                        <a:t>302</a:t>
                      </a:r>
                      <a:endParaRPr lang="en-US" dirty="0"/>
                    </a:p>
                  </a:txBody>
                  <a:tcPr/>
                </a:tc>
                <a:tc>
                  <a:txBody>
                    <a:bodyPr/>
                    <a:lstStyle/>
                    <a:p>
                      <a:pPr algn="ctr"/>
                      <a:r>
                        <a:rPr lang="en-US" dirty="0" smtClean="0"/>
                        <a:t>50</a:t>
                      </a:r>
                      <a:endParaRPr lang="en-US" dirty="0"/>
                    </a:p>
                  </a:txBody>
                  <a:tcPr/>
                </a:tc>
                <a:tc>
                  <a:txBody>
                    <a:bodyPr/>
                    <a:lstStyle/>
                    <a:p>
                      <a:pPr algn="ctr"/>
                      <a:r>
                        <a:rPr lang="en-US" dirty="0" smtClean="0"/>
                        <a:t>2</a:t>
                      </a:r>
                      <a:endParaRPr lang="en-US" dirty="0"/>
                    </a:p>
                  </a:txBody>
                  <a:tcPr/>
                </a:tc>
                <a:tc>
                  <a:txBody>
                    <a:bodyPr/>
                    <a:lstStyle/>
                    <a:p>
                      <a:pPr algn="ctr"/>
                      <a:r>
                        <a:rPr lang="en-US" dirty="0" smtClean="0"/>
                        <a:t>0.006s</a:t>
                      </a:r>
                      <a:endParaRPr lang="en-US" dirty="0"/>
                    </a:p>
                  </a:txBody>
                  <a:tcPr/>
                </a:tc>
                <a:tc>
                  <a:txBody>
                    <a:bodyPr/>
                    <a:lstStyle/>
                    <a:p>
                      <a:pPr algn="ctr"/>
                      <a:r>
                        <a:rPr lang="en-US" dirty="0" smtClean="0"/>
                        <a:t>0.067s</a:t>
                      </a:r>
                      <a:endParaRPr lang="en-US" dirty="0"/>
                    </a:p>
                  </a:txBody>
                  <a:tcPr/>
                </a:tc>
              </a:tr>
              <a:tr h="370840">
                <a:tc>
                  <a:txBody>
                    <a:bodyPr/>
                    <a:lstStyle/>
                    <a:p>
                      <a:pPr algn="ctr"/>
                      <a:r>
                        <a:rPr lang="en-US" dirty="0" smtClean="0"/>
                        <a:t>8(b)</a:t>
                      </a:r>
                      <a:endParaRPr lang="en-US" dirty="0"/>
                    </a:p>
                  </a:txBody>
                  <a:tcPr/>
                </a:tc>
                <a:tc>
                  <a:txBody>
                    <a:bodyPr/>
                    <a:lstStyle/>
                    <a:p>
                      <a:pPr algn="ctr"/>
                      <a:r>
                        <a:rPr lang="en-US" dirty="0" smtClean="0"/>
                        <a:t>3612</a:t>
                      </a:r>
                      <a:endParaRPr lang="en-US" dirty="0"/>
                    </a:p>
                  </a:txBody>
                  <a:tcPr/>
                </a:tc>
                <a:tc>
                  <a:txBody>
                    <a:bodyPr/>
                    <a:lstStyle/>
                    <a:p>
                      <a:pPr algn="ctr"/>
                      <a:r>
                        <a:rPr lang="en-US" dirty="0" smtClean="0"/>
                        <a:t>2380</a:t>
                      </a:r>
                      <a:endParaRPr lang="en-US" dirty="0"/>
                    </a:p>
                  </a:txBody>
                  <a:tcPr/>
                </a:tc>
                <a:tc>
                  <a:txBody>
                    <a:bodyPr/>
                    <a:lstStyle/>
                    <a:p>
                      <a:pPr algn="ctr"/>
                      <a:r>
                        <a:rPr lang="en-US" dirty="0" smtClean="0"/>
                        <a:t>64</a:t>
                      </a:r>
                      <a:endParaRPr lang="en-US" dirty="0"/>
                    </a:p>
                  </a:txBody>
                  <a:tcPr/>
                </a:tc>
                <a:tc>
                  <a:txBody>
                    <a:bodyPr/>
                    <a:lstStyle/>
                    <a:p>
                      <a:pPr algn="ctr"/>
                      <a:r>
                        <a:rPr lang="en-US" dirty="0" smtClean="0"/>
                        <a:t>4</a:t>
                      </a:r>
                      <a:endParaRPr lang="en-US" dirty="0"/>
                    </a:p>
                  </a:txBody>
                  <a:tcPr/>
                </a:tc>
                <a:tc>
                  <a:txBody>
                    <a:bodyPr/>
                    <a:lstStyle/>
                    <a:p>
                      <a:pPr algn="ctr"/>
                      <a:r>
                        <a:rPr lang="en-US" dirty="0" smtClean="0"/>
                        <a:t>0.005s</a:t>
                      </a:r>
                      <a:endParaRPr lang="en-US" dirty="0"/>
                    </a:p>
                  </a:txBody>
                  <a:tcPr/>
                </a:tc>
                <a:tc>
                  <a:txBody>
                    <a:bodyPr/>
                    <a:lstStyle/>
                    <a:p>
                      <a:pPr algn="ctr"/>
                      <a:r>
                        <a:rPr lang="en-US" dirty="0" smtClean="0"/>
                        <a:t>0.069s</a:t>
                      </a:r>
                      <a:endParaRPr lang="en-US" dirty="0"/>
                    </a:p>
                  </a:txBody>
                  <a:tcPr/>
                </a:tc>
              </a:tr>
              <a:tr h="370840">
                <a:tc>
                  <a:txBody>
                    <a:bodyPr/>
                    <a:lstStyle/>
                    <a:p>
                      <a:pPr algn="ctr"/>
                      <a:r>
                        <a:rPr lang="en-US" dirty="0" smtClean="0"/>
                        <a:t>7(a)</a:t>
                      </a:r>
                      <a:endParaRPr lang="en-US" dirty="0"/>
                    </a:p>
                  </a:txBody>
                  <a:tcPr/>
                </a:tc>
                <a:tc>
                  <a:txBody>
                    <a:bodyPr/>
                    <a:lstStyle/>
                    <a:p>
                      <a:pPr algn="ctr"/>
                      <a:r>
                        <a:rPr lang="en-US" dirty="0" smtClean="0"/>
                        <a:t>4098</a:t>
                      </a:r>
                      <a:endParaRPr lang="en-US" dirty="0"/>
                    </a:p>
                  </a:txBody>
                  <a:tcPr/>
                </a:tc>
                <a:tc>
                  <a:txBody>
                    <a:bodyPr/>
                    <a:lstStyle/>
                    <a:p>
                      <a:pPr algn="ctr"/>
                      <a:r>
                        <a:rPr lang="en-US" dirty="0" smtClean="0"/>
                        <a:t>2376</a:t>
                      </a:r>
                      <a:endParaRPr lang="en-US" dirty="0"/>
                    </a:p>
                  </a:txBody>
                  <a:tcPr/>
                </a:tc>
                <a:tc>
                  <a:txBody>
                    <a:bodyPr/>
                    <a:lstStyle/>
                    <a:p>
                      <a:pPr algn="ctr"/>
                      <a:r>
                        <a:rPr lang="en-US" dirty="0" smtClean="0"/>
                        <a:t>34</a:t>
                      </a:r>
                      <a:endParaRPr lang="en-US" dirty="0"/>
                    </a:p>
                  </a:txBody>
                  <a:tcPr/>
                </a:tc>
                <a:tc>
                  <a:txBody>
                    <a:bodyPr/>
                    <a:lstStyle/>
                    <a:p>
                      <a:pPr algn="ctr"/>
                      <a:r>
                        <a:rPr lang="en-US" dirty="0" smtClean="0"/>
                        <a:t>11</a:t>
                      </a:r>
                      <a:endParaRPr lang="en-US" dirty="0"/>
                    </a:p>
                  </a:txBody>
                  <a:tcPr/>
                </a:tc>
                <a:tc>
                  <a:txBody>
                    <a:bodyPr/>
                    <a:lstStyle/>
                    <a:p>
                      <a:pPr algn="ctr"/>
                      <a:r>
                        <a:rPr lang="en-US" dirty="0" smtClean="0"/>
                        <a:t>0.026s</a:t>
                      </a:r>
                      <a:endParaRPr lang="en-US" dirty="0"/>
                    </a:p>
                  </a:txBody>
                  <a:tcPr/>
                </a:tc>
                <a:tc>
                  <a:txBody>
                    <a:bodyPr/>
                    <a:lstStyle/>
                    <a:p>
                      <a:pPr algn="ctr"/>
                      <a:r>
                        <a:rPr lang="en-US" dirty="0" smtClean="0"/>
                        <a:t>0.759s</a:t>
                      </a:r>
                      <a:endParaRPr lang="en-US" dirty="0"/>
                    </a:p>
                  </a:txBody>
                  <a:tcPr/>
                </a:tc>
              </a:tr>
              <a:tr h="370840">
                <a:tc>
                  <a:txBody>
                    <a:bodyPr/>
                    <a:lstStyle/>
                    <a:p>
                      <a:pPr algn="ctr"/>
                      <a:r>
                        <a:rPr lang="en-US" dirty="0" smtClean="0"/>
                        <a:t>7(b)</a:t>
                      </a:r>
                      <a:endParaRPr lang="en-US" dirty="0"/>
                    </a:p>
                  </a:txBody>
                  <a:tcPr/>
                </a:tc>
                <a:tc>
                  <a:txBody>
                    <a:bodyPr/>
                    <a:lstStyle/>
                    <a:p>
                      <a:pPr algn="ctr"/>
                      <a:r>
                        <a:rPr lang="en-US" dirty="0" smtClean="0"/>
                        <a:t>6576</a:t>
                      </a:r>
                      <a:endParaRPr lang="en-US" dirty="0"/>
                    </a:p>
                  </a:txBody>
                  <a:tcPr/>
                </a:tc>
                <a:tc>
                  <a:txBody>
                    <a:bodyPr/>
                    <a:lstStyle/>
                    <a:p>
                      <a:pPr algn="ctr"/>
                      <a:r>
                        <a:rPr lang="en-US" dirty="0" smtClean="0"/>
                        <a:t>3752</a:t>
                      </a:r>
                      <a:endParaRPr lang="en-US" dirty="0"/>
                    </a:p>
                  </a:txBody>
                  <a:tcPr/>
                </a:tc>
                <a:tc>
                  <a:txBody>
                    <a:bodyPr/>
                    <a:lstStyle/>
                    <a:p>
                      <a:pPr algn="ctr"/>
                      <a:r>
                        <a:rPr lang="en-US" dirty="0" smtClean="0"/>
                        <a:t>37</a:t>
                      </a:r>
                      <a:endParaRPr lang="en-US" dirty="0"/>
                    </a:p>
                  </a:txBody>
                  <a:tcPr/>
                </a:tc>
                <a:tc>
                  <a:txBody>
                    <a:bodyPr/>
                    <a:lstStyle/>
                    <a:p>
                      <a:pPr algn="ctr"/>
                      <a:r>
                        <a:rPr lang="en-US" dirty="0" smtClean="0"/>
                        <a:t>12</a:t>
                      </a:r>
                      <a:endParaRPr lang="en-US" dirty="0"/>
                    </a:p>
                  </a:txBody>
                  <a:tcPr/>
                </a:tc>
                <a:tc>
                  <a:txBody>
                    <a:bodyPr/>
                    <a:lstStyle/>
                    <a:p>
                      <a:pPr algn="ctr"/>
                      <a:r>
                        <a:rPr lang="en-US" dirty="0" smtClean="0"/>
                        <a:t>0.039s</a:t>
                      </a:r>
                      <a:endParaRPr lang="en-US" dirty="0"/>
                    </a:p>
                  </a:txBody>
                  <a:tcPr/>
                </a:tc>
                <a:tc>
                  <a:txBody>
                    <a:bodyPr/>
                    <a:lstStyle/>
                    <a:p>
                      <a:pPr algn="ctr"/>
                      <a:r>
                        <a:rPr lang="en-US" dirty="0" smtClean="0"/>
                        <a:t>1.492s</a:t>
                      </a:r>
                      <a:endParaRPr lang="en-US" dirty="0"/>
                    </a:p>
                  </a:txBody>
                  <a:tcPr/>
                </a:tc>
              </a:tr>
              <a:tr h="370840">
                <a:tc>
                  <a:txBody>
                    <a:bodyPr/>
                    <a:lstStyle/>
                    <a:p>
                      <a:pPr algn="ctr"/>
                      <a:r>
                        <a:rPr lang="en-US" dirty="0" smtClean="0"/>
                        <a:t>10</a:t>
                      </a:r>
                      <a:endParaRPr lang="en-US" dirty="0"/>
                    </a:p>
                  </a:txBody>
                  <a:tcPr/>
                </a:tc>
                <a:tc>
                  <a:txBody>
                    <a:bodyPr/>
                    <a:lstStyle/>
                    <a:p>
                      <a:pPr algn="ctr"/>
                      <a:r>
                        <a:rPr lang="en-US" dirty="0" smtClean="0"/>
                        <a:t>2912</a:t>
                      </a:r>
                      <a:endParaRPr lang="en-US" dirty="0"/>
                    </a:p>
                  </a:txBody>
                  <a:tcPr/>
                </a:tc>
                <a:tc>
                  <a:txBody>
                    <a:bodyPr/>
                    <a:lstStyle/>
                    <a:p>
                      <a:pPr algn="ctr"/>
                      <a:r>
                        <a:rPr lang="en-US" dirty="0" smtClean="0"/>
                        <a:t>0</a:t>
                      </a:r>
                      <a:endParaRPr lang="en-US" dirty="0"/>
                    </a:p>
                  </a:txBody>
                  <a:tcPr/>
                </a:tc>
                <a:tc>
                  <a:txBody>
                    <a:bodyPr/>
                    <a:lstStyle/>
                    <a:p>
                      <a:pPr algn="ctr"/>
                      <a:r>
                        <a:rPr lang="en-US" dirty="0" smtClean="0"/>
                        <a:t>24</a:t>
                      </a:r>
                      <a:endParaRPr lang="en-US" dirty="0"/>
                    </a:p>
                  </a:txBody>
                  <a:tcPr/>
                </a:tc>
                <a:tc>
                  <a:txBody>
                    <a:bodyPr/>
                    <a:lstStyle/>
                    <a:p>
                      <a:pPr algn="ctr"/>
                      <a:r>
                        <a:rPr lang="en-US" dirty="0" smtClean="0"/>
                        <a:t>0</a:t>
                      </a:r>
                      <a:endParaRPr lang="en-US" dirty="0"/>
                    </a:p>
                  </a:txBody>
                  <a:tcPr/>
                </a:tc>
                <a:tc>
                  <a:txBody>
                    <a:bodyPr/>
                    <a:lstStyle/>
                    <a:p>
                      <a:pPr algn="ctr"/>
                      <a:r>
                        <a:rPr lang="en-US" dirty="0" smtClean="0"/>
                        <a:t>N/A</a:t>
                      </a:r>
                      <a:endParaRPr lang="en-US" dirty="0"/>
                    </a:p>
                  </a:txBody>
                  <a:tcPr/>
                </a:tc>
                <a:tc>
                  <a:txBody>
                    <a:bodyPr/>
                    <a:lstStyle/>
                    <a:p>
                      <a:pPr algn="ctr"/>
                      <a:r>
                        <a:rPr lang="en-US" dirty="0" smtClean="0"/>
                        <a:t>1.227s</a:t>
                      </a:r>
                      <a:endParaRPr lang="en-US" dirty="0"/>
                    </a:p>
                  </a:txBody>
                  <a:tcPr/>
                </a:tc>
              </a:tr>
              <a:tr h="370840">
                <a:tc>
                  <a:txBody>
                    <a:bodyPr/>
                    <a:lstStyle/>
                    <a:p>
                      <a:pPr algn="ctr"/>
                      <a:r>
                        <a:rPr lang="en-US" dirty="0" smtClean="0"/>
                        <a:t>11</a:t>
                      </a:r>
                      <a:endParaRPr lang="en-US" dirty="0"/>
                    </a:p>
                  </a:txBody>
                  <a:tcPr/>
                </a:tc>
                <a:tc>
                  <a:txBody>
                    <a:bodyPr/>
                    <a:lstStyle/>
                    <a:p>
                      <a:pPr algn="ctr"/>
                      <a:r>
                        <a:rPr lang="en-US" dirty="0" smtClean="0"/>
                        <a:t>6798</a:t>
                      </a:r>
                      <a:endParaRPr lang="en-US" dirty="0"/>
                    </a:p>
                  </a:txBody>
                  <a:tcPr/>
                </a:tc>
                <a:tc>
                  <a:txBody>
                    <a:bodyPr/>
                    <a:lstStyle/>
                    <a:p>
                      <a:pPr algn="ctr"/>
                      <a:r>
                        <a:rPr lang="en-US" dirty="0" smtClean="0"/>
                        <a:t>4708</a:t>
                      </a:r>
                      <a:endParaRPr lang="en-US" dirty="0"/>
                    </a:p>
                  </a:txBody>
                  <a:tcPr/>
                </a:tc>
                <a:tc>
                  <a:txBody>
                    <a:bodyPr/>
                    <a:lstStyle/>
                    <a:p>
                      <a:pPr algn="ctr"/>
                      <a:r>
                        <a:rPr lang="en-US" dirty="0" smtClean="0"/>
                        <a:t>37</a:t>
                      </a:r>
                      <a:endParaRPr lang="en-US" dirty="0"/>
                    </a:p>
                  </a:txBody>
                  <a:tcPr/>
                </a:tc>
                <a:tc>
                  <a:txBody>
                    <a:bodyPr/>
                    <a:lstStyle/>
                    <a:p>
                      <a:pPr algn="ctr"/>
                      <a:r>
                        <a:rPr lang="en-US" dirty="0" smtClean="0"/>
                        <a:t>5</a:t>
                      </a:r>
                      <a:endParaRPr lang="en-US" dirty="0"/>
                    </a:p>
                  </a:txBody>
                  <a:tcPr/>
                </a:tc>
                <a:tc>
                  <a:txBody>
                    <a:bodyPr/>
                    <a:lstStyle/>
                    <a:p>
                      <a:pPr algn="ctr"/>
                      <a:r>
                        <a:rPr lang="en-US" dirty="0" smtClean="0"/>
                        <a:t>0.049s</a:t>
                      </a:r>
                      <a:endParaRPr lang="en-US" dirty="0"/>
                    </a:p>
                  </a:txBody>
                  <a:tcPr/>
                </a:tc>
                <a:tc>
                  <a:txBody>
                    <a:bodyPr/>
                    <a:lstStyle/>
                    <a:p>
                      <a:pPr algn="ctr"/>
                      <a:r>
                        <a:rPr lang="en-US" dirty="0" smtClean="0"/>
                        <a:t>0.447s</a:t>
                      </a:r>
                      <a:endParaRPr lang="en-US"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Parameters and Time for Dense Regions</a:t>
            </a:r>
            <a:endParaRPr lang="en-US" dirty="0"/>
          </a:p>
        </p:txBody>
      </p:sp>
      <p:graphicFrame>
        <p:nvGraphicFramePr>
          <p:cNvPr id="4" name="内容占位符 3"/>
          <p:cNvGraphicFramePr>
            <a:graphicFrameLocks noGrp="1"/>
          </p:cNvGraphicFramePr>
          <p:nvPr>
            <p:ph sz="quarter" idx="1"/>
          </p:nvPr>
        </p:nvGraphicFramePr>
        <p:xfrm>
          <a:off x="457200" y="1219200"/>
          <a:ext cx="8229599" cy="1112520"/>
        </p:xfrm>
        <a:graphic>
          <a:graphicData uri="http://schemas.openxmlformats.org/drawingml/2006/table">
            <a:tbl>
              <a:tblPr firstRow="1" bandRow="1">
                <a:tableStyleId>{0660B408-B3CF-4A94-85FC-2B1E0A45F4A2}</a:tableStyleId>
              </a:tblPr>
              <a:tblGrid>
                <a:gridCol w="1175657"/>
                <a:gridCol w="1175657"/>
                <a:gridCol w="1175657"/>
                <a:gridCol w="1175657"/>
                <a:gridCol w="1175657"/>
                <a:gridCol w="1175657"/>
                <a:gridCol w="1175657"/>
              </a:tblGrid>
              <a:tr h="370840">
                <a:tc>
                  <a:txBody>
                    <a:bodyPr/>
                    <a:lstStyle/>
                    <a:p>
                      <a:pPr algn="ctr"/>
                      <a:r>
                        <a:rPr lang="en-US" dirty="0" smtClean="0"/>
                        <a:t>Fig</a:t>
                      </a:r>
                      <a:endParaRPr lang="en-US" dirty="0"/>
                    </a:p>
                  </a:txBody>
                  <a:tcPr/>
                </a:tc>
                <a:tc>
                  <a:txBody>
                    <a:bodyPr/>
                    <a:lstStyle/>
                    <a:p>
                      <a:pPr algn="ctr"/>
                      <a:r>
                        <a:rPr lang="en-US" i="1" dirty="0" err="1" smtClean="0">
                          <a:latin typeface="Arial" pitchFamily="34" charset="0"/>
                          <a:cs typeface="Arial" pitchFamily="34" charset="0"/>
                        </a:rPr>
                        <a:t>n</a:t>
                      </a:r>
                      <a:r>
                        <a:rPr lang="en-US" i="1" baseline="-25000" dirty="0" err="1" smtClean="0">
                          <a:latin typeface="Arial" pitchFamily="34" charset="0"/>
                          <a:cs typeface="Arial" pitchFamily="34" charset="0"/>
                        </a:rPr>
                        <a:t>f</a:t>
                      </a:r>
                      <a:endParaRPr lang="en-US" i="1" baseline="-25000" dirty="0">
                        <a:latin typeface="Arial" pitchFamily="34" charset="0"/>
                        <a:cs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l-GR" i="1" dirty="0" smtClean="0">
                          <a:latin typeface="Arial" pitchFamily="34" charset="0"/>
                          <a:cs typeface="Arial" pitchFamily="34" charset="0"/>
                        </a:rPr>
                        <a:t>β</a:t>
                      </a:r>
                      <a:r>
                        <a:rPr lang="en-US" i="1" baseline="-25000" dirty="0" smtClean="0">
                          <a:latin typeface="Arial" pitchFamily="34" charset="0"/>
                          <a:cs typeface="Arial" pitchFamily="34" charset="0"/>
                        </a:rPr>
                        <a:t>r</a:t>
                      </a:r>
                      <a:endParaRPr lang="en-US" i="1" baseline="-25000" dirty="0">
                        <a:latin typeface="Arial" pitchFamily="34" charset="0"/>
                        <a:cs typeface="Arial" pitchFamily="34" charset="0"/>
                      </a:endParaRPr>
                    </a:p>
                  </a:txBody>
                  <a:tcPr/>
                </a:tc>
                <a:tc>
                  <a:txBody>
                    <a:bodyPr/>
                    <a:lstStyle/>
                    <a:p>
                      <a:pPr algn="ctr"/>
                      <a:r>
                        <a:rPr lang="el-GR" i="1" dirty="0" smtClean="0">
                          <a:latin typeface="Arial" pitchFamily="34" charset="0"/>
                          <a:cs typeface="Arial" pitchFamily="34" charset="0"/>
                        </a:rPr>
                        <a:t>β</a:t>
                      </a:r>
                      <a:r>
                        <a:rPr lang="en-US" i="1" baseline="-25000" dirty="0" smtClean="0">
                          <a:latin typeface="Arial" pitchFamily="34" charset="0"/>
                          <a:cs typeface="Arial" pitchFamily="34" charset="0"/>
                        </a:rPr>
                        <a:t>g</a:t>
                      </a:r>
                      <a:endParaRPr lang="en-US" i="1" dirty="0">
                        <a:latin typeface="Arial" pitchFamily="34" charset="0"/>
                        <a:cs typeface="Arial" pitchFamily="34" charset="0"/>
                      </a:endParaRPr>
                    </a:p>
                  </a:txBody>
                  <a:tcPr/>
                </a:tc>
                <a:tc>
                  <a:txBody>
                    <a:bodyPr/>
                    <a:lstStyle/>
                    <a:p>
                      <a:pPr algn="ctr"/>
                      <a:r>
                        <a:rPr lang="el-GR" i="1" dirty="0" smtClean="0">
                          <a:latin typeface="Arial" pitchFamily="34" charset="0"/>
                          <a:cs typeface="Arial" pitchFamily="34" charset="0"/>
                        </a:rPr>
                        <a:t>β</a:t>
                      </a:r>
                      <a:r>
                        <a:rPr lang="en-US" i="1" baseline="-25000" dirty="0" smtClean="0">
                          <a:latin typeface="Arial" pitchFamily="34" charset="0"/>
                          <a:cs typeface="Arial" pitchFamily="34" charset="0"/>
                        </a:rPr>
                        <a:t>c</a:t>
                      </a:r>
                      <a:endParaRPr lang="en-US" i="1" dirty="0">
                        <a:latin typeface="Arial" pitchFamily="34" charset="0"/>
                        <a:cs typeface="Arial" pitchFamily="34" charset="0"/>
                      </a:endParaRPr>
                    </a:p>
                  </a:txBody>
                  <a:tcPr/>
                </a:tc>
                <a:tc>
                  <a:txBody>
                    <a:bodyPr/>
                    <a:lstStyle/>
                    <a:p>
                      <a:pPr algn="ctr"/>
                      <a:r>
                        <a:rPr lang="en-US" i="1" dirty="0" err="1" smtClean="0">
                          <a:latin typeface="Arial" pitchFamily="34" charset="0"/>
                          <a:cs typeface="Arial" pitchFamily="34" charset="0"/>
                        </a:rPr>
                        <a:t>T</a:t>
                      </a:r>
                      <a:r>
                        <a:rPr lang="en-US" i="1" baseline="-25000" dirty="0" err="1" smtClean="0">
                          <a:latin typeface="Arial" pitchFamily="34" charset="0"/>
                          <a:cs typeface="Arial" pitchFamily="34" charset="0"/>
                        </a:rPr>
                        <a:t>u</a:t>
                      </a:r>
                      <a:endParaRPr lang="en-US" i="1" baseline="-25000" dirty="0">
                        <a:latin typeface="Arial" pitchFamily="34" charset="0"/>
                        <a:cs typeface="Arial" pitchFamily="34" charset="0"/>
                      </a:endParaRPr>
                    </a:p>
                  </a:txBody>
                  <a:tcPr/>
                </a:tc>
                <a:tc>
                  <a:txBody>
                    <a:bodyPr/>
                    <a:lstStyle/>
                    <a:p>
                      <a:pPr algn="ctr"/>
                      <a:r>
                        <a:rPr lang="en-US" i="1" dirty="0" smtClean="0">
                          <a:latin typeface="Arial" pitchFamily="34" charset="0"/>
                          <a:cs typeface="Arial" pitchFamily="34" charset="0"/>
                        </a:rPr>
                        <a:t>T</a:t>
                      </a:r>
                      <a:r>
                        <a:rPr lang="en-US" i="1" baseline="-25000" dirty="0" smtClean="0">
                          <a:latin typeface="Arial" pitchFamily="34" charset="0"/>
                          <a:cs typeface="Arial" pitchFamily="34" charset="0"/>
                        </a:rPr>
                        <a:t>m</a:t>
                      </a:r>
                      <a:endParaRPr lang="en-US" i="1" baseline="-25000" dirty="0">
                        <a:latin typeface="Arial" pitchFamily="34" charset="0"/>
                        <a:cs typeface="Arial" pitchFamily="34" charset="0"/>
                      </a:endParaRPr>
                    </a:p>
                  </a:txBody>
                  <a:tcPr/>
                </a:tc>
              </a:tr>
              <a:tr h="370840">
                <a:tc>
                  <a:txBody>
                    <a:bodyPr/>
                    <a:lstStyle/>
                    <a:p>
                      <a:pPr algn="ctr"/>
                      <a:r>
                        <a:rPr lang="en-US" dirty="0" smtClean="0"/>
                        <a:t>6(c)</a:t>
                      </a:r>
                      <a:endParaRPr lang="en-US" dirty="0"/>
                    </a:p>
                  </a:txBody>
                  <a:tcPr/>
                </a:tc>
                <a:tc>
                  <a:txBody>
                    <a:bodyPr/>
                    <a:lstStyle/>
                    <a:p>
                      <a:pPr algn="ctr"/>
                      <a:r>
                        <a:rPr lang="en-US" dirty="0" smtClean="0"/>
                        <a:t>737</a:t>
                      </a:r>
                      <a:endParaRPr lang="en-US" dirty="0"/>
                    </a:p>
                  </a:txBody>
                  <a:tcPr/>
                </a:tc>
                <a:tc>
                  <a:txBody>
                    <a:bodyPr/>
                    <a:lstStyle/>
                    <a:p>
                      <a:pPr algn="ctr"/>
                      <a:r>
                        <a:rPr lang="en-US" dirty="0" smtClean="0"/>
                        <a:t>2.0</a:t>
                      </a:r>
                      <a:endParaRPr lang="en-US" dirty="0"/>
                    </a:p>
                  </a:txBody>
                  <a:tcPr/>
                </a:tc>
                <a:tc>
                  <a:txBody>
                    <a:bodyPr/>
                    <a:lstStyle/>
                    <a:p>
                      <a:pPr algn="ctr"/>
                      <a:r>
                        <a:rPr lang="en-US" dirty="0" smtClean="0"/>
                        <a:t>0.3</a:t>
                      </a:r>
                      <a:endParaRPr lang="en-US" dirty="0"/>
                    </a:p>
                  </a:txBody>
                  <a:tcPr/>
                </a:tc>
                <a:tc>
                  <a:txBody>
                    <a:bodyPr/>
                    <a:lstStyle/>
                    <a:p>
                      <a:pPr algn="ctr"/>
                      <a:r>
                        <a:rPr lang="en-US" dirty="0" smtClean="0"/>
                        <a:t>4.0</a:t>
                      </a:r>
                      <a:endParaRPr lang="en-US" dirty="0"/>
                    </a:p>
                  </a:txBody>
                  <a:tcPr/>
                </a:tc>
                <a:tc>
                  <a:txBody>
                    <a:bodyPr/>
                    <a:lstStyle/>
                    <a:p>
                      <a:pPr algn="ctr"/>
                      <a:r>
                        <a:rPr lang="en-US" dirty="0" smtClean="0"/>
                        <a:t>4.630s</a:t>
                      </a:r>
                      <a:endParaRPr lang="en-US" dirty="0"/>
                    </a:p>
                  </a:txBody>
                  <a:tcPr/>
                </a:tc>
                <a:tc>
                  <a:txBody>
                    <a:bodyPr/>
                    <a:lstStyle/>
                    <a:p>
                      <a:pPr algn="ctr"/>
                      <a:r>
                        <a:rPr lang="en-US" dirty="0" smtClean="0"/>
                        <a:t>0.221s</a:t>
                      </a:r>
                      <a:endParaRPr lang="en-US" dirty="0"/>
                    </a:p>
                  </a:txBody>
                  <a:tcPr/>
                </a:tc>
              </a:tr>
              <a:tr h="370840">
                <a:tc>
                  <a:txBody>
                    <a:bodyPr/>
                    <a:lstStyle/>
                    <a:p>
                      <a:pPr algn="ctr"/>
                      <a:r>
                        <a:rPr lang="en-US" dirty="0" smtClean="0"/>
                        <a:t>11(c)</a:t>
                      </a:r>
                      <a:endParaRPr lang="en-US" dirty="0"/>
                    </a:p>
                  </a:txBody>
                  <a:tcPr/>
                </a:tc>
                <a:tc>
                  <a:txBody>
                    <a:bodyPr/>
                    <a:lstStyle/>
                    <a:p>
                      <a:pPr algn="ctr"/>
                      <a:r>
                        <a:rPr lang="en-US" dirty="0" smtClean="0"/>
                        <a:t>1094</a:t>
                      </a:r>
                      <a:endParaRPr lang="en-US" dirty="0"/>
                    </a:p>
                  </a:txBody>
                  <a:tcPr/>
                </a:tc>
                <a:tc>
                  <a:txBody>
                    <a:bodyPr/>
                    <a:lstStyle/>
                    <a:p>
                      <a:pPr algn="ctr"/>
                      <a:r>
                        <a:rPr lang="en-US" dirty="0" smtClean="0"/>
                        <a:t>0.75</a:t>
                      </a:r>
                      <a:endParaRPr lang="en-US" dirty="0"/>
                    </a:p>
                  </a:txBody>
                  <a:tcPr/>
                </a:tc>
                <a:tc>
                  <a:txBody>
                    <a:bodyPr/>
                    <a:lstStyle/>
                    <a:p>
                      <a:pPr algn="ctr"/>
                      <a:r>
                        <a:rPr lang="en-US" dirty="0" smtClean="0"/>
                        <a:t>0.3</a:t>
                      </a:r>
                      <a:endParaRPr lang="en-US" dirty="0"/>
                    </a:p>
                  </a:txBody>
                  <a:tcPr/>
                </a:tc>
                <a:tc>
                  <a:txBody>
                    <a:bodyPr/>
                    <a:lstStyle/>
                    <a:p>
                      <a:pPr algn="ctr"/>
                      <a:r>
                        <a:rPr lang="en-US" dirty="0" smtClean="0"/>
                        <a:t>3.0</a:t>
                      </a:r>
                      <a:endParaRPr lang="en-US" dirty="0"/>
                    </a:p>
                  </a:txBody>
                  <a:tcPr/>
                </a:tc>
                <a:tc>
                  <a:txBody>
                    <a:bodyPr/>
                    <a:lstStyle/>
                    <a:p>
                      <a:pPr algn="ctr"/>
                      <a:r>
                        <a:rPr lang="en-US" dirty="0" smtClean="0"/>
                        <a:t>2.451s</a:t>
                      </a:r>
                      <a:endParaRPr lang="en-US" dirty="0"/>
                    </a:p>
                  </a:txBody>
                  <a:tcPr/>
                </a:tc>
                <a:tc>
                  <a:txBody>
                    <a:bodyPr/>
                    <a:lstStyle/>
                    <a:p>
                      <a:pPr algn="ctr"/>
                      <a:r>
                        <a:rPr lang="en-US" dirty="0" smtClean="0"/>
                        <a:t>0.362s</a:t>
                      </a:r>
                      <a:endParaRPr lang="en-US"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Conclusions and Future Work</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Pros</a:t>
            </a:r>
            <a:endParaRPr lang="en-US" dirty="0"/>
          </a:p>
        </p:txBody>
      </p:sp>
      <p:sp>
        <p:nvSpPr>
          <p:cNvPr id="3" name="内容占位符 2"/>
          <p:cNvSpPr>
            <a:spLocks noGrp="1"/>
          </p:cNvSpPr>
          <p:nvPr>
            <p:ph sz="quarter" idx="1"/>
          </p:nvPr>
        </p:nvSpPr>
        <p:spPr/>
        <p:txBody>
          <a:bodyPr/>
          <a:lstStyle/>
          <a:p>
            <a:r>
              <a:rPr lang="en-US" dirty="0" smtClean="0"/>
              <a:t>Clustering the triangles into sparse and dense parts is simpler and more robust than the feature edge detection method.</a:t>
            </a:r>
          </a:p>
          <a:p>
            <a:r>
              <a:rPr lang="en-US" dirty="0" smtClean="0"/>
              <a:t>Recognizing the cylindrical and conical regions via Gauss map and Hough transformation is more robust than the heuristic method.</a:t>
            </a:r>
          </a:p>
          <a:p>
            <a:r>
              <a:rPr lang="en-US" dirty="0" smtClean="0"/>
              <a:t>Segmentation of the dense regions by mean shift curvature can separate different blending surfaces well.</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Cons and Future Work</a:t>
            </a:r>
            <a:endParaRPr lang="en-US" dirty="0"/>
          </a:p>
        </p:txBody>
      </p:sp>
      <p:sp>
        <p:nvSpPr>
          <p:cNvPr id="3" name="内容占位符 2"/>
          <p:cNvSpPr>
            <a:spLocks noGrp="1"/>
          </p:cNvSpPr>
          <p:nvPr>
            <p:ph sz="quarter" idx="1"/>
          </p:nvPr>
        </p:nvSpPr>
        <p:spPr/>
        <p:txBody>
          <a:bodyPr/>
          <a:lstStyle/>
          <a:p>
            <a:r>
              <a:rPr lang="en-US" dirty="0" smtClean="0"/>
              <a:t>Influence of neighboring sparse regions and the shapes of triangles in mean curvature computation.</a:t>
            </a:r>
          </a:p>
          <a:p>
            <a:pPr lvl="1"/>
            <a:r>
              <a:rPr lang="en-US" dirty="0" smtClean="0"/>
              <a:t>Improve the computation method.</a:t>
            </a:r>
          </a:p>
          <a:p>
            <a:r>
              <a:rPr lang="en-US" dirty="0" smtClean="0"/>
              <a:t>The parameters of mean shift is not easy to choose.</a:t>
            </a:r>
          </a:p>
          <a:p>
            <a:pPr lvl="1"/>
            <a:r>
              <a:rPr lang="en-US" dirty="0" smtClean="0"/>
              <a:t>Automatically control them.</a:t>
            </a:r>
          </a:p>
          <a:p>
            <a:r>
              <a:rPr lang="en-US" dirty="0" smtClean="0"/>
              <a:t>Can not distinguish a convex cylindrical region with an adjacent concave cylindrical region if both of them have a bit noise.</a:t>
            </a:r>
          </a:p>
          <a:p>
            <a:pPr lvl="1"/>
            <a:r>
              <a:rPr lang="en-US" dirty="0" smtClean="0"/>
              <a:t>Need a robust method to distinguish them.</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Q&amp;A</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Thank You!</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CAD Mesh Model</a:t>
            </a:r>
            <a:endParaRPr lang="en-US" dirty="0"/>
          </a:p>
        </p:txBody>
      </p:sp>
      <p:pic>
        <p:nvPicPr>
          <p:cNvPr id="2053" name="Picture 5"/>
          <p:cNvPicPr>
            <a:picLocks noGrp="1" noChangeAspect="1" noChangeArrowheads="1"/>
          </p:cNvPicPr>
          <p:nvPr>
            <p:ph sz="quarter" idx="1"/>
          </p:nvPr>
        </p:nvPicPr>
        <p:blipFill>
          <a:blip r:embed="rId3" cstate="print"/>
          <a:srcRect/>
          <a:stretch>
            <a:fillRect/>
          </a:stretch>
        </p:blipFill>
        <p:spPr bwMode="auto">
          <a:xfrm>
            <a:off x="1400175" y="1549400"/>
            <a:ext cx="6343650" cy="4276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Related Work</a:t>
            </a:r>
            <a:endParaRPr lang="en-US" dirty="0"/>
          </a:p>
        </p:txBody>
      </p:sp>
      <p:sp>
        <p:nvSpPr>
          <p:cNvPr id="3" name="内容占位符 2"/>
          <p:cNvSpPr>
            <a:spLocks noGrp="1"/>
          </p:cNvSpPr>
          <p:nvPr>
            <p:ph sz="quarter" idx="1"/>
          </p:nvPr>
        </p:nvSpPr>
        <p:spPr/>
        <p:txBody>
          <a:bodyPr/>
          <a:lstStyle/>
          <a:p>
            <a:r>
              <a:rPr lang="en-US" dirty="0" smtClean="0"/>
              <a:t>V. Sunil, S. </a:t>
            </a:r>
            <a:r>
              <a:rPr lang="en-US" dirty="0" err="1" smtClean="0"/>
              <a:t>Pande</a:t>
            </a:r>
            <a:r>
              <a:rPr lang="en-US" dirty="0" smtClean="0"/>
              <a:t>, Automatic recognition of features from freeform surface CAD models, Computer-Aided Design 40 (2008) 502–517.</a:t>
            </a:r>
          </a:p>
          <a:p>
            <a:r>
              <a:rPr lang="en-US" dirty="0" smtClean="0"/>
              <a:t>Divide the model into dense and coarse parts via feature edge detection.</a:t>
            </a:r>
          </a:p>
          <a:p>
            <a:r>
              <a:rPr lang="en-US" dirty="0" smtClean="0"/>
              <a:t>Dense regions are segmented based on the signs of gauss curvature and mean curvature.</a:t>
            </a:r>
          </a:p>
          <a:p>
            <a:r>
              <a:rPr lang="en-US" dirty="0" smtClean="0"/>
              <a:t>Coarse regions are segmented</a:t>
            </a:r>
          </a:p>
          <a:p>
            <a:pPr>
              <a:buNone/>
            </a:pPr>
            <a:r>
              <a:rPr lang="en-US" dirty="0" smtClean="0"/>
              <a:t>	into planar, cylindrical and ruled</a:t>
            </a:r>
          </a:p>
          <a:p>
            <a:pPr>
              <a:buNone/>
            </a:pPr>
            <a:r>
              <a:rPr lang="en-US" dirty="0" smtClean="0"/>
              <a:t>	regions via a heuristic method.</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5257800" y="3933825"/>
            <a:ext cx="3505200" cy="2543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Our Work</a:t>
            </a:r>
            <a:endParaRPr lang="en-US" dirty="0"/>
          </a:p>
        </p:txBody>
      </p:sp>
      <p:sp>
        <p:nvSpPr>
          <p:cNvPr id="3" name="内容占位符 2"/>
          <p:cNvSpPr>
            <a:spLocks noGrp="1"/>
          </p:cNvSpPr>
          <p:nvPr>
            <p:ph sz="quarter" idx="1"/>
          </p:nvPr>
        </p:nvSpPr>
        <p:spPr/>
        <p:txBody>
          <a:bodyPr/>
          <a:lstStyle/>
          <a:p>
            <a:r>
              <a:rPr lang="en-US" dirty="0" smtClean="0"/>
              <a:t>The CAD mesh model is classified into sparse and dense regions by the agglomerative hierarchical clustering method.</a:t>
            </a:r>
          </a:p>
          <a:p>
            <a:r>
              <a:rPr lang="en-US" dirty="0" smtClean="0"/>
              <a:t>The sparse region is partitioned into planar, cylindrical, and conical regions by the Gauss map and randomized Hough transformation.</a:t>
            </a:r>
          </a:p>
          <a:p>
            <a:r>
              <a:rPr lang="en-US" dirty="0" smtClean="0"/>
              <a:t>The dense region is segmented by performing the mean shift operation on the mean curvature field.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Dense and Sparse Region Clustering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Triangles in Dense and Sparse Regions</a:t>
            </a:r>
            <a:endParaRPr lang="en-US" dirty="0"/>
          </a:p>
        </p:txBody>
      </p:sp>
      <p:pic>
        <p:nvPicPr>
          <p:cNvPr id="1026" name="Picture 2"/>
          <p:cNvPicPr>
            <a:picLocks noGrp="1" noChangeAspect="1" noChangeArrowheads="1"/>
          </p:cNvPicPr>
          <p:nvPr>
            <p:ph sz="quarter" idx="1"/>
          </p:nvPr>
        </p:nvPicPr>
        <p:blipFill>
          <a:blip r:embed="rId3" cstate="print"/>
          <a:srcRect/>
          <a:stretch>
            <a:fillRect/>
          </a:stretch>
        </p:blipFill>
        <p:spPr bwMode="auto">
          <a:xfrm>
            <a:off x="952500" y="1449387"/>
            <a:ext cx="7239000" cy="4476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Clustering Triangles</a:t>
            </a:r>
            <a:endParaRPr lang="en-US" dirty="0"/>
          </a:p>
        </p:txBody>
      </p:sp>
      <p:sp>
        <p:nvSpPr>
          <p:cNvPr id="3" name="内容占位符 2"/>
          <p:cNvSpPr>
            <a:spLocks noGrp="1"/>
          </p:cNvSpPr>
          <p:nvPr>
            <p:ph sz="quarter" idx="1"/>
          </p:nvPr>
        </p:nvSpPr>
        <p:spPr/>
        <p:txBody>
          <a:bodyPr/>
          <a:lstStyle/>
          <a:p>
            <a:pPr marL="514350" indent="-514350">
              <a:buFont typeface="+mj-lt"/>
              <a:buAutoNum type="arabicPeriod"/>
            </a:pPr>
            <a:r>
              <a:rPr lang="en-US" dirty="0" smtClean="0"/>
              <a:t>Calculate </a:t>
            </a:r>
            <a:r>
              <a:rPr lang="en-US" i="1" dirty="0" smtClean="0"/>
              <a:t>m = Area × </a:t>
            </a:r>
            <a:r>
              <a:rPr lang="en-US" i="1" dirty="0" err="1" smtClean="0"/>
              <a:t>EdgeRatio</a:t>
            </a:r>
            <a:r>
              <a:rPr lang="en-US" dirty="0" smtClean="0"/>
              <a:t> for each triangle, and store them in a sorted list. Treat each one as a cluster initially.</a:t>
            </a:r>
          </a:p>
          <a:p>
            <a:pPr marL="514350" indent="-514350">
              <a:buFont typeface="+mj-lt"/>
              <a:buAutoNum type="arabicPeriod"/>
            </a:pPr>
            <a:r>
              <a:rPr lang="en-US" altLang="zh-CN" dirty="0" smtClean="0"/>
              <a:t>Among all pairs of adjacent clusters, pick out the pair with the minimum distance and merge them to one cluster.  The distance is:</a:t>
            </a:r>
          </a:p>
          <a:p>
            <a:pPr marL="788670" lvl="1" indent="-514350" algn="ctr">
              <a:buNone/>
            </a:pPr>
            <a:r>
              <a:rPr lang="en-US" altLang="zh-CN" i="1" dirty="0" smtClean="0"/>
              <a:t>d = | </a:t>
            </a:r>
            <a:r>
              <a:rPr lang="en-US" altLang="zh-CN" dirty="0" smtClean="0"/>
              <a:t>log</a:t>
            </a:r>
            <a:r>
              <a:rPr lang="en-US" altLang="zh-CN" i="1" dirty="0" smtClean="0"/>
              <a:t> m</a:t>
            </a:r>
            <a:r>
              <a:rPr lang="en-US" altLang="zh-CN" i="1" baseline="-25000" dirty="0" smtClean="0"/>
              <a:t>1</a:t>
            </a:r>
            <a:r>
              <a:rPr lang="en-US" altLang="zh-CN" i="1" dirty="0" smtClean="0"/>
              <a:t> - </a:t>
            </a:r>
            <a:r>
              <a:rPr lang="en-US" altLang="zh-CN" dirty="0" smtClean="0"/>
              <a:t>log</a:t>
            </a:r>
            <a:r>
              <a:rPr lang="en-US" altLang="zh-CN" i="1" dirty="0" smtClean="0"/>
              <a:t> m</a:t>
            </a:r>
            <a:r>
              <a:rPr lang="en-US" altLang="zh-CN" i="1" baseline="-25000" dirty="0" smtClean="0"/>
              <a:t>2</a:t>
            </a:r>
            <a:r>
              <a:rPr lang="en-US" altLang="zh-CN" i="1" dirty="0" smtClean="0"/>
              <a:t> |</a:t>
            </a:r>
            <a:endParaRPr lang="en-US" altLang="zh-CN" dirty="0" smtClean="0"/>
          </a:p>
          <a:p>
            <a:pPr marL="514350" indent="-514350">
              <a:buFont typeface="+mj-lt"/>
              <a:buAutoNum type="arabicPeriod"/>
            </a:pPr>
            <a:r>
              <a:rPr lang="en-US" altLang="zh-CN" dirty="0" smtClean="0"/>
              <a:t>Continue step </a:t>
            </a:r>
            <a:r>
              <a:rPr lang="en-US" altLang="zh-CN" dirty="0" smtClean="0">
                <a:latin typeface="Arial" pitchFamily="34" charset="0"/>
                <a:cs typeface="Arial" pitchFamily="34" charset="0"/>
              </a:rPr>
              <a:t>2</a:t>
            </a:r>
            <a:r>
              <a:rPr lang="en-US" altLang="zh-CN" dirty="0" smtClean="0"/>
              <a:t> until there are only two clusters left.</a:t>
            </a:r>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493</TotalTime>
  <Words>1487</Words>
  <Application>Microsoft Office PowerPoint</Application>
  <PresentationFormat>全屏显示(4:3)</PresentationFormat>
  <Paragraphs>198</Paragraphs>
  <Slides>36</Slides>
  <Notes>12</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质朴</vt:lpstr>
      <vt:lpstr>CAD Mesh Model Segmentation by Clustering</vt:lpstr>
      <vt:lpstr>Introduction</vt:lpstr>
      <vt:lpstr>Mesh Segmentation</vt:lpstr>
      <vt:lpstr>CAD Mesh Model</vt:lpstr>
      <vt:lpstr>Related Work</vt:lpstr>
      <vt:lpstr>Our Work</vt:lpstr>
      <vt:lpstr>Dense and Sparse Region Clustering</vt:lpstr>
      <vt:lpstr>Triangles in Dense and Sparse Regions</vt:lpstr>
      <vt:lpstr>Clustering Triangles</vt:lpstr>
      <vt:lpstr>Clustering Triangles</vt:lpstr>
      <vt:lpstr>Issue of Automatic Clustering</vt:lpstr>
      <vt:lpstr>Segmentation of the Sparse Region</vt:lpstr>
      <vt:lpstr>Planar Patch Recognition</vt:lpstr>
      <vt:lpstr>Gauss Map</vt:lpstr>
      <vt:lpstr>Gauss Map</vt:lpstr>
      <vt:lpstr>Randomized Hough Transformation</vt:lpstr>
      <vt:lpstr>Postprocessing</vt:lpstr>
      <vt:lpstr>Current Results</vt:lpstr>
      <vt:lpstr>Segmentation of the Dense Region</vt:lpstr>
      <vt:lpstr>Mean Shift Normal &amp; Curvature</vt:lpstr>
      <vt:lpstr>Curvature Computation in Triangles</vt:lpstr>
      <vt:lpstr>Mean Shift</vt:lpstr>
      <vt:lpstr>Mean Shift on Curvature</vt:lpstr>
      <vt:lpstr>Mean Shift on Curvature</vt:lpstr>
      <vt:lpstr>Implementation and Results</vt:lpstr>
      <vt:lpstr>Results</vt:lpstr>
      <vt:lpstr>Results</vt:lpstr>
      <vt:lpstr>Results</vt:lpstr>
      <vt:lpstr>Comparison</vt:lpstr>
      <vt:lpstr>Statistics of Segmentation</vt:lpstr>
      <vt:lpstr>Parameters and Time for Dense Regions</vt:lpstr>
      <vt:lpstr>Conclusions and Future Work</vt:lpstr>
      <vt:lpstr>Pros</vt:lpstr>
      <vt:lpstr>Cons and Future Work</vt:lpstr>
      <vt:lpstr>Q&amp;A</vt:lpstr>
      <vt:lpstr>Thank You!</vt:lpstr>
    </vt:vector>
  </TitlesOfParts>
  <Company>Zhejiang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 Mesh Model Segmentation by Clustering</dc:title>
  <dc:creator>Fire</dc:creator>
  <cp:lastModifiedBy>xianc</cp:lastModifiedBy>
  <cp:revision>205</cp:revision>
  <dcterms:created xsi:type="dcterms:W3CDTF">2010-12-14T05:32:58Z</dcterms:created>
  <dcterms:modified xsi:type="dcterms:W3CDTF">2011-09-19T13:32:37Z</dcterms:modified>
  <cp:contentStatus>最终状态</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