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1" r:id="rId14"/>
    <p:sldId id="272" r:id="rId15"/>
    <p:sldId id="275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-396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04AC-490A-D645-B159-61469639B28D}" type="datetimeFigureOut">
              <a:rPr lang="es-ES" smtClean="0"/>
              <a:t>18/10/15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51461-09BD-A14E-AFD0-92AFAFFBD33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4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51461-09BD-A14E-AFD0-92AFAFFBD3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806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51461-09BD-A14E-AFD0-92AFAFFBD33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914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51461-09BD-A14E-AFD0-92AFAFFBD33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822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51461-09BD-A14E-AFD0-92AFAFFBD33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51461-09BD-A14E-AFD0-92AFAFFBD33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000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51461-09BD-A14E-AFD0-92AFAFFBD33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652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51461-09BD-A14E-AFD0-92AFAFFBD33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3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51461-09BD-A14E-AFD0-92AFAFFBD33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356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51461-09BD-A14E-AFD0-92AFAFFBD33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814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51461-09BD-A14E-AFD0-92AFAFFBD33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14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51461-09BD-A14E-AFD0-92AFAFFBD33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248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51461-09BD-A14E-AFD0-92AFAFFBD33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7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msistemas.com/tarifas.php" TargetMode="External"/><Relationship Id="rId4" Type="http://schemas.openxmlformats.org/officeDocument/2006/relationships/hyperlink" Target="http://www.armariosrack.es/producto/montaje-y-embalado-armario-rack-42u-453%23new_tab_0-tab" TargetMode="External"/><Relationship Id="rId5" Type="http://schemas.openxmlformats.org/officeDocument/2006/relationships/hyperlink" Target="http://www.startech.com/mx/Administracion-Servidores/Consolas-KVM-Montaje-en-Rack/Consola-con-pantalla-LCD-19-pulgadas-para-montaje-en-rack-y-conmutador-KVM-multiplataforma-16-puertos~RACKCONS1916" TargetMode="External"/><Relationship Id="rId6" Type="http://schemas.openxmlformats.org/officeDocument/2006/relationships/hyperlink" Target="http://www.oracle.com/us/products/networking/infiniband/qdr-gateway-switch/overview/index.html" TargetMode="External"/><Relationship Id="rId7" Type="http://schemas.openxmlformats.org/officeDocument/2006/relationships/hyperlink" Target="http://www.amazon.com/Dell-Precision-T7610-Workstation-E5-2620V2/dp/B00XKIVPU8/ref=sr_1_7?s=pc&amp;ie=UTF8&amp;qid=1445185314&amp;sr=1-7&amp;keywords=server&amp;refinements=p_n_feature_four_browse-bin:1264445011,p_n_feature_two_browse-bin:56224001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8.hp.com/us/en/products/proliant-servers/product-detail.html?oid=6318931%23!tab=featur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2921" y="661565"/>
            <a:ext cx="6498158" cy="1724867"/>
          </a:xfrm>
        </p:spPr>
        <p:txBody>
          <a:bodyPr/>
          <a:lstStyle/>
          <a:p>
            <a:r>
              <a:rPr lang="es-ES" sz="6000" dirty="0" smtClean="0">
                <a:solidFill>
                  <a:srgbClr val="FF0000"/>
                </a:solidFill>
                <a:latin typeface="Arial Black"/>
                <a:cs typeface="Arial Black"/>
              </a:rPr>
              <a:t>Actividad 2</a:t>
            </a:r>
            <a:endParaRPr lang="es-ES" sz="60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2920" y="2411936"/>
            <a:ext cx="6498159" cy="916641"/>
          </a:xfrm>
        </p:spPr>
        <p:txBody>
          <a:bodyPr>
            <a:noAutofit/>
          </a:bodyPr>
          <a:lstStyle/>
          <a:p>
            <a:endParaRPr lang="es-ES" sz="1600" dirty="0" smtClean="0">
              <a:solidFill>
                <a:srgbClr val="FF0000"/>
              </a:solidFill>
              <a:latin typeface="Arial Black"/>
              <a:cs typeface="Arial Black"/>
            </a:endParaRPr>
          </a:p>
          <a:p>
            <a:r>
              <a:rPr lang="es-ES" sz="1600" dirty="0" smtClean="0">
                <a:solidFill>
                  <a:srgbClr val="FF0000"/>
                </a:solidFill>
                <a:latin typeface="Arial Black"/>
                <a:cs typeface="Arial Black"/>
              </a:rPr>
              <a:t>Sof</a:t>
            </a:r>
            <a:r>
              <a:rPr lang="es-ES" sz="1600" dirty="0" smtClean="0">
                <a:solidFill>
                  <a:srgbClr val="FF0000"/>
                </a:solidFill>
                <a:latin typeface="Arial Black"/>
                <a:cs typeface="Arial Black"/>
              </a:rPr>
              <a:t>ía Fernández Moreno</a:t>
            </a:r>
          </a:p>
          <a:p>
            <a:endParaRPr lang="es-ES" sz="1600" dirty="0" smtClean="0">
              <a:solidFill>
                <a:srgbClr val="FF0000"/>
              </a:solidFill>
              <a:latin typeface="Arial Black"/>
              <a:cs typeface="Arial Black"/>
            </a:endParaRPr>
          </a:p>
          <a:p>
            <a:r>
              <a:rPr lang="es-ES" sz="1600" dirty="0" smtClean="0">
                <a:solidFill>
                  <a:srgbClr val="FF0000"/>
                </a:solidFill>
                <a:latin typeface="Arial Black"/>
                <a:cs typeface="Arial Black"/>
              </a:rPr>
              <a:t>Centro de Procesamiento de Datos</a:t>
            </a:r>
          </a:p>
          <a:p>
            <a:r>
              <a:rPr lang="es-ES" sz="1600" dirty="0" smtClean="0">
                <a:solidFill>
                  <a:srgbClr val="FF0000"/>
                </a:solidFill>
                <a:latin typeface="Arial Black"/>
                <a:cs typeface="Arial Black"/>
              </a:rPr>
              <a:t>2015/2016</a:t>
            </a:r>
          </a:p>
          <a:p>
            <a:r>
              <a:rPr lang="es-ES" sz="1600" dirty="0" smtClean="0">
                <a:solidFill>
                  <a:srgbClr val="FF0000"/>
                </a:solidFill>
                <a:latin typeface="Arial Black"/>
                <a:cs typeface="Arial Black"/>
              </a:rPr>
              <a:t>Universidad de Granada</a:t>
            </a:r>
            <a:endParaRPr lang="es-ES" sz="16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95906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261881"/>
            <a:ext cx="8042276" cy="56817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"/>
                <a:cs typeface="Times"/>
              </a:rPr>
              <a:t/>
            </a:r>
            <a:r>
              <a:rPr lang="en-US" sz="2800" b="1" dirty="0">
                <a:solidFill>
                  <a:srgbClr val="000000"/>
                </a:solidFill>
                <a:latin typeface="Times"/>
                <a:cs typeface="Times"/>
              </a:rPr>
              <a:t>1 Switch Ethernet 1Gb/</a:t>
            </a:r>
            <a:r>
              <a:rPr lang="en-US" sz="2800" b="1" dirty="0" smtClean="0">
                <a:solidFill>
                  <a:srgbClr val="000000"/>
                </a:solidFill>
                <a:latin typeface="Times"/>
                <a:cs typeface="Times"/>
              </a:rPr>
              <a:t>s</a:t>
            </a:r>
          </a:p>
          <a:p>
            <a:pPr marL="0" indent="0">
              <a:buNone/>
            </a:pPr>
            <a:r>
              <a:rPr lang="es-ES_tradnl" sz="2800" dirty="0">
                <a:solidFill>
                  <a:srgbClr val="000000"/>
                </a:solidFill>
                <a:latin typeface="Times"/>
                <a:cs typeface="Times"/>
              </a:rPr>
              <a:t>Con un mínimo de 48 puertos</a:t>
            </a:r>
            <a:r>
              <a:rPr lang="es-ES_tradnl" sz="28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n-US" sz="2800" dirty="0">
                <a:solidFill>
                  <a:srgbClr val="000000"/>
                </a:solidFill>
                <a:latin typeface="Times"/>
                <a:cs typeface="Times"/>
              </a:rPr>
              <a:t>Switch TL-SG1048 Gigabit </a:t>
            </a:r>
            <a:r>
              <a:rPr lang="en-US" sz="2800" dirty="0" smtClean="0">
                <a:solidFill>
                  <a:srgbClr val="000000"/>
                </a:solidFill>
                <a:latin typeface="Times"/>
                <a:cs typeface="Times"/>
              </a:rPr>
              <a:t>Ethernet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Times"/>
                <a:cs typeface="Times"/>
              </a:rPr>
              <a:t>Precio:339€</a:t>
            </a:r>
          </a:p>
          <a:p>
            <a:r>
              <a:rPr lang="en-US" sz="2800" dirty="0" err="1" smtClean="0">
                <a:solidFill>
                  <a:srgbClr val="000000"/>
                </a:solidFill>
                <a:latin typeface="Times"/>
                <a:cs typeface="Times"/>
              </a:rPr>
              <a:t>P</a:t>
            </a:r>
            <a:r>
              <a:rPr lang="en-US" sz="2800" dirty="0" err="1" smtClean="0">
                <a:solidFill>
                  <a:srgbClr val="000000"/>
                </a:solidFill>
                <a:latin typeface="Times"/>
                <a:cs typeface="Times"/>
              </a:rPr>
              <a:t>á</a:t>
            </a:r>
            <a:r>
              <a:rPr lang="en-US" sz="2800" dirty="0" err="1" smtClean="0">
                <a:solidFill>
                  <a:srgbClr val="000000"/>
                </a:solidFill>
                <a:latin typeface="Times"/>
                <a:cs typeface="Times"/>
              </a:rPr>
              <a:t>gina</a:t>
            </a:r>
            <a:r>
              <a:rPr lang="en-US" sz="2800" dirty="0" smtClean="0">
                <a:solidFill>
                  <a:srgbClr val="000000"/>
                </a:solidFill>
                <a:latin typeface="Times"/>
                <a:cs typeface="Times"/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  <a:latin typeface="Times"/>
                <a:cs typeface="Times"/>
              </a:rPr>
              <a:t>ArmariosRack</a:t>
            </a:r>
            <a:endParaRPr lang="es-ES" sz="2800" dirty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7364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340445"/>
            <a:ext cx="8042276" cy="5603156"/>
          </a:xfrm>
        </p:spPr>
        <p:txBody>
          <a:bodyPr>
            <a:normAutofit/>
          </a:bodyPr>
          <a:lstStyle/>
          <a:p>
            <a:r>
              <a:rPr lang="es-ES_tradnl" b="1" dirty="0">
                <a:solidFill>
                  <a:srgbClr val="000000"/>
                </a:solidFill>
                <a:latin typeface="Times"/>
                <a:cs typeface="Times"/>
              </a:rPr>
              <a:t>1 Consola 1U KVM integrada </a:t>
            </a:r>
            <a:r>
              <a:rPr lang="es-ES_tradnl" b="1" dirty="0" smtClean="0">
                <a:solidFill>
                  <a:srgbClr val="000000"/>
                </a:solidFill>
                <a:latin typeface="Times"/>
                <a:cs typeface="Times"/>
              </a:rPr>
              <a:t>en. </a:t>
            </a:r>
          </a:p>
          <a:p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Empresa </a:t>
            </a:r>
            <a:r>
              <a:rPr lang="es-ES_tradnl" dirty="0" err="1" smtClean="0">
                <a:solidFill>
                  <a:srgbClr val="000000"/>
                </a:solidFill>
                <a:latin typeface="Times"/>
                <a:cs typeface="Times"/>
              </a:rPr>
              <a:t>StarTech</a:t>
            </a:r>
            <a:endParaRPr lang="es-ES_tradnl" dirty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dirty="0">
                <a:solidFill>
                  <a:srgbClr val="000000"/>
                </a:solidFill>
                <a:latin typeface="Times"/>
                <a:cs typeface="Times"/>
              </a:rPr>
              <a:t>Consola de 1U y Pantalla de 17" con USB y PS/2 para </a:t>
            </a:r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Rack. </a:t>
            </a:r>
            <a:r>
              <a:rPr lang="es-ES_tradnl" b="1" dirty="0" smtClean="0">
                <a:solidFill>
                  <a:srgbClr val="FF0000"/>
                </a:solidFill>
                <a:latin typeface="Times"/>
                <a:cs typeface="Times"/>
              </a:rPr>
              <a:t>Precio: </a:t>
            </a:r>
            <a:r>
              <a:rPr lang="cs-CZ" b="1" dirty="0" smtClean="0">
                <a:solidFill>
                  <a:srgbClr val="FF0000"/>
                </a:solidFill>
                <a:latin typeface="Times"/>
                <a:cs typeface="Times"/>
              </a:rPr>
              <a:t>16,149.99€</a:t>
            </a:r>
            <a:endParaRPr lang="es-ES_tradnl" b="1" dirty="0" smtClean="0">
              <a:solidFill>
                <a:srgbClr val="FF0000"/>
              </a:solidFill>
              <a:latin typeface="Times"/>
              <a:cs typeface="Times"/>
            </a:endParaRPr>
          </a:p>
          <a:p>
            <a:endParaRPr lang="es-ES_tradnl" dirty="0" smtClean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67584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>
                <a:solidFill>
                  <a:srgbClr val="000000"/>
                </a:solidFill>
                <a:latin typeface="Times"/>
                <a:cs typeface="Times"/>
              </a:rPr>
              <a:t>1 KVM IP y 1 KVM </a:t>
            </a:r>
            <a:endParaRPr lang="es-ES_tradnl" b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Características </a:t>
            </a:r>
            <a:r>
              <a:rPr lang="es-ES_tradnl" dirty="0">
                <a:solidFill>
                  <a:srgbClr val="000000"/>
                </a:solidFill>
                <a:latin typeface="Times"/>
                <a:cs typeface="Times"/>
              </a:rPr>
              <a:t>Técnicas: En cascada para dar soporte a todos los equipos en el sistema. </a:t>
            </a:r>
            <a:endParaRPr lang="es-ES_tradnl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b="1" dirty="0" smtClean="0">
                <a:solidFill>
                  <a:srgbClr val="FF0000"/>
                </a:solidFill>
                <a:latin typeface="Times"/>
                <a:cs typeface="Times"/>
              </a:rPr>
              <a:t>Precio:</a:t>
            </a:r>
            <a:r>
              <a:rPr lang="hr-HR" b="1" dirty="0" smtClean="0">
                <a:solidFill>
                  <a:srgbClr val="FF0000"/>
                </a:solidFill>
                <a:latin typeface="Times"/>
                <a:cs typeface="Times"/>
              </a:rPr>
              <a:t>453.49€</a:t>
            </a:r>
          </a:p>
          <a:p>
            <a:r>
              <a:rPr lang="hr-HR" dirty="0" smtClean="0">
                <a:solidFill>
                  <a:srgbClr val="000000"/>
                </a:solidFill>
                <a:latin typeface="Times"/>
                <a:cs typeface="Times"/>
              </a:rPr>
              <a:t>Empresa CableMatic</a:t>
            </a:r>
            <a:endParaRPr lang="es-ES" dirty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735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>
                <a:solidFill>
                  <a:srgbClr val="000000"/>
                </a:solidFill>
                <a:latin typeface="Times"/>
                <a:cs typeface="Times"/>
              </a:rPr>
              <a:t>Servicio de mantenimiento Características Técnicas: 24 x 7</a:t>
            </a:r>
            <a:r>
              <a:rPr lang="es-ES_tradnl" dirty="0">
                <a:solidFill>
                  <a:srgbClr val="000000"/>
                </a:solidFill>
                <a:latin typeface="Times"/>
                <a:cs typeface="Times"/>
              </a:rPr>
              <a:t>. </a:t>
            </a:r>
            <a:endParaRPr lang="es-ES_tradnl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Empresa FMSI</a:t>
            </a:r>
          </a:p>
          <a:p>
            <a:r>
              <a:rPr lang="pt-BR" b="1" dirty="0">
                <a:solidFill>
                  <a:srgbClr val="FF0000"/>
                </a:solidFill>
                <a:latin typeface="Times"/>
                <a:cs typeface="Times"/>
              </a:rPr>
              <a:t>9 </a:t>
            </a:r>
            <a:r>
              <a:rPr lang="pt-BR" b="1" dirty="0" smtClean="0">
                <a:solidFill>
                  <a:srgbClr val="FF0000"/>
                </a:solidFill>
                <a:latin typeface="Times"/>
                <a:cs typeface="Times"/>
              </a:rPr>
              <a:t>788 €</a:t>
            </a:r>
          </a:p>
          <a:p>
            <a:endParaRPr lang="es-ES" sz="2800" dirty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927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>
                <a:solidFill>
                  <a:srgbClr val="000000"/>
                </a:solidFill>
                <a:latin typeface="Times"/>
                <a:cs typeface="Times"/>
              </a:rPr>
              <a:t>A</a:t>
            </a:r>
            <a:r>
              <a:rPr lang="es-ES_tradnl" b="1" dirty="0" smtClean="0">
                <a:solidFill>
                  <a:srgbClr val="000000"/>
                </a:solidFill>
                <a:latin typeface="Times"/>
                <a:cs typeface="Times"/>
              </a:rPr>
              <a:t>rmario rack</a:t>
            </a:r>
          </a:p>
          <a:p>
            <a:pPr marL="0" indent="0">
              <a:buNone/>
            </a:pPr>
            <a:r>
              <a:rPr lang="es-ES_tradnl" b="1" dirty="0" smtClean="0">
                <a:solidFill>
                  <a:srgbClr val="000000"/>
                </a:solidFill>
                <a:latin typeface="Times"/>
                <a:cs typeface="Times"/>
              </a:rPr>
              <a:t>Características </a:t>
            </a:r>
            <a:r>
              <a:rPr lang="es-ES_tradnl" b="1" dirty="0">
                <a:solidFill>
                  <a:srgbClr val="000000"/>
                </a:solidFill>
                <a:latin typeface="Times"/>
                <a:cs typeface="Times"/>
              </a:rPr>
              <a:t>Técnicas: </a:t>
            </a:r>
            <a:endParaRPr lang="es-ES_tradnl" b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s-ES_tradnl" b="1" dirty="0" smtClean="0">
                <a:solidFill>
                  <a:srgbClr val="000000"/>
                </a:solidFill>
                <a:latin typeface="Times"/>
                <a:cs typeface="Times"/>
              </a:rPr>
              <a:t>De </a:t>
            </a:r>
            <a:r>
              <a:rPr lang="es-ES_tradnl" b="1" dirty="0">
                <a:solidFill>
                  <a:srgbClr val="000000"/>
                </a:solidFill>
                <a:latin typeface="Times"/>
                <a:cs typeface="Times"/>
              </a:rPr>
              <a:t>80cm de ancho, 90cm de fondo y 42U de altura</a:t>
            </a:r>
            <a:r>
              <a:rPr lang="es-ES_tradnl" b="1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s-ES_tradnl" dirty="0" err="1" smtClean="0">
                <a:solidFill>
                  <a:srgbClr val="000000"/>
                </a:solidFill>
                <a:latin typeface="Times"/>
                <a:cs typeface="Times"/>
              </a:rPr>
              <a:t>Frabricante</a:t>
            </a:r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: </a:t>
            </a:r>
            <a:r>
              <a:rPr lang="es-ES_tradnl" dirty="0" err="1" smtClean="0">
                <a:solidFill>
                  <a:srgbClr val="000000"/>
                </a:solidFill>
                <a:latin typeface="Times"/>
                <a:cs typeface="Times"/>
              </a:rPr>
              <a:t>ArmariosRack</a:t>
            </a:r>
            <a:endParaRPr lang="es-ES_tradnl" dirty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b="1" dirty="0" smtClean="0">
                <a:solidFill>
                  <a:srgbClr val="FF0000"/>
                </a:solidFill>
                <a:latin typeface="Times"/>
                <a:cs typeface="Times"/>
              </a:rPr>
              <a:t>Montaje 25€</a:t>
            </a:r>
          </a:p>
          <a:p>
            <a:r>
              <a:rPr lang="es-ES_tradnl" b="1" dirty="0" smtClean="0">
                <a:solidFill>
                  <a:srgbClr val="FF0000"/>
                </a:solidFill>
                <a:latin typeface="Times"/>
                <a:cs typeface="Times"/>
              </a:rPr>
              <a:t>Armario Rack 42U:573,70€</a:t>
            </a:r>
          </a:p>
          <a:p>
            <a:endParaRPr lang="es-ES_tradnl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s-E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s-ES" dirty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1691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Times"/>
                <a:cs typeface="Times"/>
              </a:rPr>
              <a:t>Presupuesto Final</a:t>
            </a:r>
            <a:endParaRPr lang="es-ES" b="1" dirty="0">
              <a:latin typeface="Times"/>
              <a:cs typeface="Time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  <a:latin typeface="Times"/>
                <a:cs typeface="Times"/>
              </a:rPr>
              <a:t>169489,118€</a:t>
            </a:r>
            <a:r>
              <a:rPr lang="hr-HR" dirty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Times"/>
                <a:cs typeface="Times"/>
              </a:rPr>
              <a:t>+ 13709,47€ + 3622,80€ + 8474,4559€ + 17486€ + 339€ + 16149,99€ + 453,49€ + 9788€ + 25€ + 573,70€ = 240111,0239€</a:t>
            </a:r>
          </a:p>
          <a:p>
            <a:endParaRPr lang="hr-HR" b="1" dirty="0">
              <a:solidFill>
                <a:srgbClr val="FF0000"/>
              </a:solidFill>
              <a:latin typeface="Times"/>
              <a:cs typeface="Times"/>
            </a:endParaRPr>
          </a:p>
          <a:p>
            <a:r>
              <a:rPr lang="hr-HR" b="1" dirty="0" smtClean="0">
                <a:solidFill>
                  <a:srgbClr val="FF0000"/>
                </a:solidFill>
                <a:latin typeface="Times"/>
                <a:cs typeface="Times"/>
              </a:rPr>
              <a:t>Total: </a:t>
            </a:r>
            <a:r>
              <a:rPr lang="hr-HR" b="1" dirty="0">
                <a:solidFill>
                  <a:srgbClr val="FF0000"/>
                </a:solidFill>
                <a:latin typeface="Times"/>
                <a:cs typeface="Times"/>
              </a:rPr>
              <a:t>240111,0239€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98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atin typeface="Times"/>
                <a:cs typeface="Times"/>
              </a:rPr>
              <a:t>Bibliograf</a:t>
            </a:r>
            <a:r>
              <a:rPr lang="es-ES" b="1" dirty="0" smtClean="0">
                <a:latin typeface="Times"/>
                <a:cs typeface="Times"/>
              </a:rPr>
              <a:t>ía</a:t>
            </a:r>
            <a:endParaRPr lang="es-ES" b="1" dirty="0">
              <a:latin typeface="Times"/>
              <a:cs typeface="Time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"/>
                <a:cs typeface="Times"/>
                <a:hlinkClick r:id="rId2"/>
              </a:rPr>
              <a:t>http://www8.hp.com/us/en/products/proliant-servers/product-detail.html?oid=6318931#!tab=</a:t>
            </a:r>
            <a:r>
              <a:rPr lang="en-US" sz="1600" dirty="0" smtClean="0">
                <a:solidFill>
                  <a:srgbClr val="000000"/>
                </a:solidFill>
                <a:latin typeface="Times"/>
                <a:cs typeface="Times"/>
                <a:hlinkClick r:id="rId2"/>
              </a:rPr>
              <a:t>features</a:t>
            </a:r>
            <a:endParaRPr lang="en-US" sz="16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Times"/>
                <a:cs typeface="Times"/>
                <a:hlinkClick r:id="rId3"/>
              </a:rPr>
              <a:t>http</a:t>
            </a:r>
            <a:r>
              <a:rPr lang="pt-BR" sz="1600" dirty="0">
                <a:solidFill>
                  <a:srgbClr val="000000"/>
                </a:solidFill>
                <a:latin typeface="Times"/>
                <a:cs typeface="Times"/>
                <a:hlinkClick r:id="rId3"/>
              </a:rPr>
              <a:t>://www.fmsistemas.com/</a:t>
            </a:r>
            <a:r>
              <a:rPr lang="pt-BR" sz="1600" dirty="0" smtClean="0">
                <a:solidFill>
                  <a:srgbClr val="000000"/>
                </a:solidFill>
                <a:latin typeface="Times"/>
                <a:cs typeface="Times"/>
                <a:hlinkClick r:id="rId3"/>
              </a:rPr>
              <a:t>tarifas.php</a:t>
            </a:r>
            <a:endParaRPr lang="pt-BR" sz="16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600" dirty="0" smtClean="0">
                <a:solidFill>
                  <a:srgbClr val="000000"/>
                </a:solidFill>
                <a:latin typeface="Times"/>
                <a:cs typeface="Times"/>
                <a:hlinkClick r:id="rId4"/>
              </a:rPr>
              <a:t>http</a:t>
            </a:r>
            <a:r>
              <a:rPr lang="es-ES_tradnl" sz="1600" dirty="0">
                <a:solidFill>
                  <a:srgbClr val="000000"/>
                </a:solidFill>
                <a:latin typeface="Times"/>
                <a:cs typeface="Times"/>
                <a:hlinkClick r:id="rId4"/>
              </a:rPr>
              <a:t>://www.armariosrack.es/producto/montaje-y-embalado-armario-rack-42u-453#new_tab_0-</a:t>
            </a:r>
            <a:r>
              <a:rPr lang="es-ES_tradnl" sz="1600" dirty="0" smtClean="0">
                <a:solidFill>
                  <a:srgbClr val="000000"/>
                </a:solidFill>
                <a:latin typeface="Times"/>
                <a:cs typeface="Times"/>
                <a:hlinkClick r:id="rId4"/>
              </a:rPr>
              <a:t>tab</a:t>
            </a:r>
            <a:endParaRPr lang="es-ES_tradnl" sz="16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Times"/>
                <a:cs typeface="Times"/>
                <a:hlinkClick r:id="rId5"/>
              </a:rPr>
              <a:t>http://www.startech.com/mx/Administracion-Servidores/Consolas-KVM-Montaje-en-Rack/Consola-con-pantalla-LCD-19-pulgadas-para-montaje-en-rack-y-conmutador-KVM-multiplataforma-16-puertos~</a:t>
            </a:r>
            <a:r>
              <a:rPr lang="es-ES_tradnl" sz="1600" dirty="0" smtClean="0">
                <a:solidFill>
                  <a:srgbClr val="000000"/>
                </a:solidFill>
                <a:latin typeface="Times"/>
                <a:cs typeface="Times"/>
                <a:hlinkClick r:id="rId5"/>
              </a:rPr>
              <a:t>RACKCONS1916</a:t>
            </a:r>
            <a:endParaRPr lang="es-ES_tradnl" sz="16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"/>
                <a:cs typeface="Times"/>
                <a:hlinkClick r:id="rId6"/>
              </a:rPr>
              <a:t>http://www.oracle.com/us/products/networking/infiniband/qdr-gateway-switch/overview/</a:t>
            </a:r>
            <a:r>
              <a:rPr lang="en-US" sz="1600" dirty="0" smtClean="0">
                <a:solidFill>
                  <a:srgbClr val="000000"/>
                </a:solidFill>
                <a:latin typeface="Times"/>
                <a:cs typeface="Times"/>
                <a:hlinkClick r:id="rId6"/>
              </a:rPr>
              <a:t>index.html</a:t>
            </a:r>
            <a:endParaRPr lang="en-US" sz="16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"/>
                <a:cs typeface="Times"/>
                <a:hlinkClick r:id="rId7"/>
              </a:rPr>
              <a:t>http://www.amazon.com/Dell-Precision-T7610-Workstation-E5-2620V2/dp/B00XKIVPU8/ref=sr_1_7?s=pc&amp;ie=UTF8&amp;qid=1445185314&amp;sr=1-7&amp;keywords=server&amp;refinements=p_n_feature_four_browse-bin%3A1264445011%2Cp_n_feature_two_browse-bin%</a:t>
            </a:r>
            <a:r>
              <a:rPr lang="en-US" sz="1600" dirty="0" smtClean="0">
                <a:solidFill>
                  <a:srgbClr val="000000"/>
                </a:solidFill>
                <a:latin typeface="Times"/>
                <a:cs typeface="Times"/>
                <a:hlinkClick r:id="rId7"/>
              </a:rPr>
              <a:t>3A562240011</a:t>
            </a:r>
            <a:endParaRPr lang="en-US" sz="16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s-ES" sz="1600" dirty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4528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>
                <a:solidFill>
                  <a:schemeClr val="tx1"/>
                </a:solidFill>
                <a:latin typeface="Times"/>
                <a:cs typeface="Times"/>
              </a:rPr>
              <a:t>Clúster para HPC (computación de altas prestaciones). </a:t>
            </a:r>
            <a:endParaRPr lang="es-ES_tradnl" sz="280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r>
              <a:rPr lang="es-ES_tradnl" sz="2800" dirty="0" smtClean="0">
                <a:solidFill>
                  <a:schemeClr val="tx1"/>
                </a:solidFill>
                <a:latin typeface="Times"/>
                <a:cs typeface="Times"/>
              </a:rPr>
              <a:t>Se </a:t>
            </a:r>
            <a:r>
              <a:rPr lang="es-ES_tradnl" sz="2800" dirty="0">
                <a:solidFill>
                  <a:schemeClr val="tx1"/>
                </a:solidFill>
                <a:latin typeface="Times"/>
                <a:cs typeface="Times"/>
              </a:rPr>
              <a:t>precisa un clúster de computación de altas prestaciones para cálculo distribuido, paralelo y con arquitecturas específicas de alto rendimiento.</a:t>
            </a:r>
            <a:endParaRPr lang="es-ES" sz="2800" dirty="0">
              <a:solidFill>
                <a:schemeClr val="tx1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3765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22" y="2124057"/>
            <a:ext cx="8042276" cy="1336956"/>
          </a:xfrm>
        </p:spPr>
        <p:txBody>
          <a:bodyPr/>
          <a:lstStyle/>
          <a:p>
            <a:r>
              <a:rPr lang="es-ES" dirty="0" smtClean="0"/>
              <a:t>Presupuesto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69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238421"/>
            <a:ext cx="8042276" cy="6413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latin typeface="Times"/>
                <a:cs typeface="Times"/>
              </a:rPr>
              <a:t>20 Nodos para cálculo </a:t>
            </a:r>
            <a:r>
              <a:rPr lang="pt-BR" sz="1800" b="1" dirty="0" err="1">
                <a:solidFill>
                  <a:srgbClr val="000000"/>
                </a:solidFill>
                <a:latin typeface="Times"/>
                <a:cs typeface="Times"/>
              </a:rPr>
              <a:t>distribuido</a:t>
            </a:r>
            <a:r>
              <a:rPr lang="pt-BR" sz="1800" b="1" dirty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pt-BR" sz="1800" b="1" dirty="0" smtClean="0">
                <a:solidFill>
                  <a:srgbClr val="000000"/>
                </a:solidFill>
                <a:latin typeface="Times"/>
                <a:cs typeface="Times"/>
              </a:rPr>
              <a:t>(características mínimas por Nodo):</a:t>
            </a: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2 procesadores con arquitectura tipo Sandy Bridge (o similar).</a:t>
            </a: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Mínimo 6 </a:t>
            </a:r>
            <a:r>
              <a:rPr lang="es-ES_tradnl" sz="1800" dirty="0" err="1">
                <a:solidFill>
                  <a:srgbClr val="000000"/>
                </a:solidFill>
                <a:latin typeface="Times"/>
                <a:cs typeface="Times"/>
              </a:rPr>
              <a:t>cores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/12 hilos por procesador</a:t>
            </a:r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64 GB RAM ECC 1600 MHz con un voltaje máximo de 1.35V. </a:t>
            </a:r>
            <a:endParaRPr lang="es-ES_tradnl" sz="18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Conexión </a:t>
            </a:r>
            <a:r>
              <a:rPr lang="es-ES_tradnl" sz="1800" dirty="0" err="1">
                <a:solidFill>
                  <a:srgbClr val="000000"/>
                </a:solidFill>
                <a:latin typeface="Times"/>
                <a:cs typeface="Times"/>
              </a:rPr>
              <a:t>Infiniband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 QDR (40 Gb/s)</a:t>
            </a:r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2 conexiones Ethernet 1Gb/s</a:t>
            </a:r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HDD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500GB Gama Enterprise. </a:t>
            </a:r>
            <a:endParaRPr lang="es-ES_tradnl" sz="18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Varias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bahías </a:t>
            </a:r>
            <a:r>
              <a:rPr lang="es-ES_tradnl" sz="1800" dirty="0" err="1">
                <a:solidFill>
                  <a:srgbClr val="000000"/>
                </a:solidFill>
                <a:latin typeface="Times"/>
                <a:cs typeface="Times"/>
              </a:rPr>
              <a:t>hot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-swap externas. </a:t>
            </a:r>
            <a:endParaRPr lang="es-ES_tradnl" sz="18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Fuente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Alimentación Redundante Certificada 80 plus, con </a:t>
            </a:r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una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eficiencia mínima del 94% al 50% de carga. </a:t>
            </a:r>
            <a:endParaRPr lang="es-ES_tradnl" sz="18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1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puerto IPMI dedicado con KVM-IP</a:t>
            </a:r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2 puertos SATA 3 y 5 puertos SATA 2</a:t>
            </a:r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Consumo máximo a plena carga 330 W.</a:t>
            </a:r>
            <a:endParaRPr lang="es-ES" sz="1800" dirty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34347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353539"/>
            <a:ext cx="8042276" cy="5590062"/>
          </a:xfrm>
        </p:spPr>
        <p:txBody>
          <a:bodyPr/>
          <a:lstStyle/>
          <a:p>
            <a:r>
              <a:rPr lang="en-US" b="1" u="sng" dirty="0" err="1" smtClean="0">
                <a:solidFill>
                  <a:srgbClr val="000000"/>
                </a:solidFill>
                <a:latin typeface="Times"/>
                <a:cs typeface="Times"/>
              </a:rPr>
              <a:t>Empresa</a:t>
            </a:r>
            <a:r>
              <a:rPr lang="en-US" b="1" u="sng" dirty="0" smtClean="0">
                <a:solidFill>
                  <a:srgbClr val="000000"/>
                </a:solidFill>
                <a:latin typeface="Times"/>
                <a:cs typeface="Times"/>
              </a:rPr>
              <a:t> HP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HP </a:t>
            </a:r>
            <a:r>
              <a:rPr lang="en-US" dirty="0" err="1">
                <a:solidFill>
                  <a:srgbClr val="000000"/>
                </a:solidFill>
                <a:latin typeface="Times"/>
                <a:cs typeface="Times"/>
              </a:rPr>
              <a:t>ProLiant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DL560 </a:t>
            </a:r>
            <a:r>
              <a:rPr lang="en-US" dirty="0" err="1" smtClean="0">
                <a:solidFill>
                  <a:srgbClr val="000000"/>
                </a:solidFill>
                <a:latin typeface="Times"/>
                <a:cs typeface="Times"/>
              </a:rPr>
              <a:t>Precio</a:t>
            </a:r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: </a:t>
            </a:r>
            <a:r>
              <a:rPr lang="hr-HR" dirty="0" smtClean="0">
                <a:solidFill>
                  <a:srgbClr val="000000"/>
                </a:solidFill>
                <a:latin typeface="Times"/>
                <a:cs typeface="Times"/>
              </a:rPr>
              <a:t>8474.4559€</a:t>
            </a:r>
          </a:p>
          <a:p>
            <a:endParaRPr lang="hr-HR" dirty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hr-HR" dirty="0" smtClean="0">
                <a:solidFill>
                  <a:srgbClr val="000000"/>
                </a:solidFill>
                <a:latin typeface="Times"/>
                <a:cs typeface="Times"/>
              </a:rPr>
              <a:t>8474.4559x20=</a:t>
            </a:r>
            <a:r>
              <a:rPr lang="hr-HR" b="1" dirty="0" smtClean="0">
                <a:solidFill>
                  <a:srgbClr val="FF0000"/>
                </a:solidFill>
                <a:latin typeface="Times"/>
                <a:cs typeface="Times"/>
              </a:rPr>
              <a:t>169489.118€</a:t>
            </a:r>
            <a:endParaRPr lang="es-ES" b="1" dirty="0">
              <a:solidFill>
                <a:srgbClr val="FF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2974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248787"/>
            <a:ext cx="8042276" cy="56948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1800" b="1" dirty="0">
                <a:solidFill>
                  <a:srgbClr val="000000"/>
                </a:solidFill>
                <a:latin typeface="Times"/>
                <a:cs typeface="Times"/>
              </a:rPr>
              <a:t>1 Nodo de cálculo en memoria compartida</a:t>
            </a:r>
            <a:r>
              <a:rPr lang="es-ES_tradnl" sz="1800" b="1" dirty="0" smtClean="0">
                <a:solidFill>
                  <a:srgbClr val="000000"/>
                </a:solidFill>
                <a:latin typeface="Times"/>
                <a:cs typeface="Times"/>
              </a:rPr>
              <a:t>:</a:t>
            </a:r>
          </a:p>
          <a:p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Servidor </a:t>
            </a:r>
            <a:r>
              <a:rPr lang="es-ES_tradnl" sz="1800" dirty="0" err="1">
                <a:solidFill>
                  <a:srgbClr val="000000"/>
                </a:solidFill>
                <a:latin typeface="Times"/>
                <a:cs typeface="Times"/>
              </a:rPr>
              <a:t>tetraprocesador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 con arquitectura tipo Sandy Bridge (o similar)</a:t>
            </a:r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Mínimo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8 </a:t>
            </a:r>
            <a:r>
              <a:rPr lang="es-ES_tradnl" sz="1800" dirty="0" err="1">
                <a:solidFill>
                  <a:srgbClr val="000000"/>
                </a:solidFill>
                <a:latin typeface="Times"/>
                <a:cs typeface="Times"/>
              </a:rPr>
              <a:t>cores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/16 hilos por procesador. </a:t>
            </a:r>
            <a:endParaRPr lang="es-ES_tradnl" sz="18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256GB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GB RAM ECC 1600 MHz con un voltaje máximo de 1.35V. </a:t>
            </a:r>
            <a:endParaRPr lang="es-ES_tradnl" sz="18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Conexión </a:t>
            </a:r>
            <a:r>
              <a:rPr lang="es-ES_tradnl" sz="1800" dirty="0" err="1">
                <a:solidFill>
                  <a:srgbClr val="000000"/>
                </a:solidFill>
                <a:latin typeface="Times"/>
                <a:cs typeface="Times"/>
              </a:rPr>
              <a:t>Infiniband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 QDR (40 Gb/s)</a:t>
            </a:r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.2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conexiones Ethernet 1Gb/s. </a:t>
            </a:r>
            <a:endParaRPr lang="es-ES_tradnl" sz="18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HDD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500 GB Gama Enterprise. </a:t>
            </a:r>
            <a:endParaRPr lang="es-ES_tradnl" sz="18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Fuente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Alimentación Redundante Certificada 80 plus, con una eficiencia mínima del 94% al 50% de carga</a:t>
            </a:r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2 puertos SATA 3 y 5 puertos SATA 2</a:t>
            </a:r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Varias bahías </a:t>
            </a:r>
            <a:r>
              <a:rPr lang="es-ES_tradnl" sz="1800" dirty="0" err="1">
                <a:solidFill>
                  <a:srgbClr val="000000"/>
                </a:solidFill>
                <a:latin typeface="Times"/>
                <a:cs typeface="Times"/>
              </a:rPr>
              <a:t>hot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-swap externas. </a:t>
            </a:r>
            <a:endParaRPr lang="es-ES_tradnl" sz="18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4x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PCI-E 3.0 x16 (2 in x8). </a:t>
            </a:r>
            <a:endParaRPr lang="es-ES_tradnl" sz="18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1 </a:t>
            </a:r>
            <a:r>
              <a:rPr lang="es-ES_tradnl" sz="1800" dirty="0">
                <a:solidFill>
                  <a:srgbClr val="000000"/>
                </a:solidFill>
                <a:latin typeface="Times"/>
                <a:cs typeface="Times"/>
              </a:rPr>
              <a:t>puerto IPMI dedicado con KVM-IP</a:t>
            </a:r>
            <a:r>
              <a:rPr lang="es-ES_tradnl" sz="18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Times"/>
                <a:cs typeface="Times"/>
              </a:rPr>
              <a:t>Dell PowerEdge R820 </a:t>
            </a:r>
            <a:r>
              <a:rPr lang="en-US" sz="1800" b="1" dirty="0" err="1" smtClean="0">
                <a:solidFill>
                  <a:srgbClr val="FF0000"/>
                </a:solidFill>
                <a:latin typeface="Times"/>
                <a:cs typeface="Times"/>
              </a:rPr>
              <a:t>Precio</a:t>
            </a:r>
            <a:r>
              <a:rPr lang="en-US" sz="1800" b="1" dirty="0" smtClean="0">
                <a:solidFill>
                  <a:srgbClr val="FF0000"/>
                </a:solidFill>
                <a:latin typeface="Times"/>
                <a:cs typeface="Times"/>
              </a:rPr>
              <a:t> : </a:t>
            </a:r>
            <a:r>
              <a:rPr lang="is-IS" sz="1800" b="1" dirty="0" smtClean="0">
                <a:solidFill>
                  <a:srgbClr val="FF0000"/>
                </a:solidFill>
                <a:latin typeface="Times"/>
                <a:cs typeface="Times"/>
              </a:rPr>
              <a:t>13709,47</a:t>
            </a:r>
            <a:r>
              <a:rPr lang="it-IT" sz="1800" b="1" dirty="0" smtClean="0">
                <a:solidFill>
                  <a:srgbClr val="FF0000"/>
                </a:solidFill>
                <a:latin typeface="Times"/>
                <a:cs typeface="Times"/>
              </a:rPr>
              <a:t>€</a:t>
            </a:r>
            <a:endParaRPr lang="es-ES" sz="1800" b="1" dirty="0">
              <a:solidFill>
                <a:srgbClr val="FF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93808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510667"/>
            <a:ext cx="8042276" cy="5432934"/>
          </a:xfrm>
        </p:spPr>
        <p:txBody>
          <a:bodyPr>
            <a:noAutofit/>
          </a:bodyPr>
          <a:lstStyle/>
          <a:p>
            <a:r>
              <a:rPr lang="pt-BR" sz="1600" b="1" dirty="0">
                <a:solidFill>
                  <a:srgbClr val="000000"/>
                </a:solidFill>
                <a:latin typeface="Times"/>
                <a:cs typeface="Times"/>
              </a:rPr>
              <a:t>1 Nodo de cálculo </a:t>
            </a:r>
            <a:r>
              <a:rPr lang="pt-BR" sz="1600" b="1" dirty="0" err="1">
                <a:solidFill>
                  <a:srgbClr val="000000"/>
                </a:solidFill>
                <a:latin typeface="Times"/>
                <a:cs typeface="Times"/>
              </a:rPr>
              <a:t>con</a:t>
            </a:r>
            <a:r>
              <a:rPr lang="pt-BR" sz="1600" b="1" dirty="0">
                <a:solidFill>
                  <a:srgbClr val="000000"/>
                </a:solidFill>
                <a:latin typeface="Times"/>
                <a:cs typeface="Times"/>
              </a:rPr>
              <a:t> 2 </a:t>
            </a:r>
            <a:r>
              <a:rPr lang="pt-BR" sz="1600" b="1" dirty="0" err="1">
                <a:solidFill>
                  <a:srgbClr val="000000"/>
                </a:solidFill>
                <a:latin typeface="Times"/>
                <a:cs typeface="Times"/>
              </a:rPr>
              <a:t>x</a:t>
            </a:r>
            <a:r>
              <a:rPr lang="pt-BR" sz="1600" b="1" dirty="0">
                <a:solidFill>
                  <a:srgbClr val="000000"/>
                </a:solidFill>
                <a:latin typeface="Times"/>
                <a:cs typeface="Times"/>
              </a:rPr>
              <a:t> Xeon </a:t>
            </a:r>
            <a:r>
              <a:rPr lang="pt-BR" sz="1600" b="1" dirty="0" smtClean="0">
                <a:solidFill>
                  <a:srgbClr val="000000"/>
                </a:solidFill>
                <a:latin typeface="Times"/>
                <a:cs typeface="Times"/>
              </a:rPr>
              <a:t>PHI</a:t>
            </a:r>
          </a:p>
          <a:p>
            <a:r>
              <a:rPr lang="es-ES_tradnl" sz="1600" dirty="0">
                <a:solidFill>
                  <a:srgbClr val="000000"/>
                </a:solidFill>
                <a:latin typeface="Times"/>
                <a:cs typeface="Times"/>
              </a:rPr>
              <a:t>2 Procesadores con arquitectura tipo Sandy Bridge (o similar)</a:t>
            </a:r>
            <a:r>
              <a:rPr lang="es-ES_tradnl" sz="16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s-ES_tradnl" sz="16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s-ES_tradnl" sz="1600" dirty="0">
                <a:solidFill>
                  <a:srgbClr val="000000"/>
                </a:solidFill>
                <a:latin typeface="Times"/>
                <a:cs typeface="Times"/>
              </a:rPr>
              <a:t>Mínimo 6 </a:t>
            </a:r>
            <a:r>
              <a:rPr lang="es-ES_tradnl" sz="1600" dirty="0" err="1">
                <a:solidFill>
                  <a:srgbClr val="000000"/>
                </a:solidFill>
                <a:latin typeface="Times"/>
                <a:cs typeface="Times"/>
              </a:rPr>
              <a:t>cores</a:t>
            </a:r>
            <a:r>
              <a:rPr lang="es-ES_tradnl" sz="1600" dirty="0">
                <a:solidFill>
                  <a:srgbClr val="000000"/>
                </a:solidFill>
                <a:latin typeface="Times"/>
                <a:cs typeface="Times"/>
              </a:rPr>
              <a:t>/12 hilos por procesador</a:t>
            </a:r>
            <a:r>
              <a:rPr lang="es-ES_tradnl" sz="16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s-ES_tradnl" sz="16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s-ES_tradnl" sz="1600" dirty="0">
                <a:solidFill>
                  <a:srgbClr val="000000"/>
                </a:solidFill>
                <a:latin typeface="Times"/>
                <a:cs typeface="Times"/>
              </a:rPr>
              <a:t>64 GB RAM ECC 1600 MHz con un voltaje máximo de 1.35V, con capacidad de ampliación mínima hasta 256 GB. </a:t>
            </a:r>
            <a:endParaRPr lang="es-ES_tradnl" sz="16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600" dirty="0" smtClean="0">
                <a:solidFill>
                  <a:srgbClr val="000000"/>
                </a:solidFill>
                <a:latin typeface="Times"/>
                <a:cs typeface="Times"/>
              </a:rPr>
              <a:t>Conexión </a:t>
            </a:r>
            <a:r>
              <a:rPr lang="es-ES_tradnl" sz="1600" dirty="0" err="1">
                <a:solidFill>
                  <a:srgbClr val="000000"/>
                </a:solidFill>
                <a:latin typeface="Times"/>
                <a:cs typeface="Times"/>
              </a:rPr>
              <a:t>Infiniband</a:t>
            </a:r>
            <a:r>
              <a:rPr lang="es-ES_tradnl" sz="1600" dirty="0">
                <a:solidFill>
                  <a:srgbClr val="000000"/>
                </a:solidFill>
                <a:latin typeface="Times"/>
                <a:cs typeface="Times"/>
              </a:rPr>
              <a:t> QDR (40 Gb/s). 2 conexiones Ethernet 1Gb/s. </a:t>
            </a:r>
            <a:endParaRPr lang="es-ES_tradnl" sz="16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600" dirty="0" smtClean="0">
                <a:solidFill>
                  <a:srgbClr val="000000"/>
                </a:solidFill>
                <a:latin typeface="Times"/>
                <a:cs typeface="Times"/>
              </a:rPr>
              <a:t>HDD </a:t>
            </a:r>
            <a:r>
              <a:rPr lang="es-ES_tradnl" sz="1600" dirty="0">
                <a:solidFill>
                  <a:srgbClr val="000000"/>
                </a:solidFill>
                <a:latin typeface="Times"/>
                <a:cs typeface="Times"/>
              </a:rPr>
              <a:t>500 GB Gama Enterprise. </a:t>
            </a:r>
            <a:endParaRPr lang="es-ES_tradnl" sz="16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600" dirty="0" smtClean="0">
                <a:solidFill>
                  <a:srgbClr val="000000"/>
                </a:solidFill>
                <a:latin typeface="Times"/>
                <a:cs typeface="Times"/>
              </a:rPr>
              <a:t>2 </a:t>
            </a:r>
            <a:r>
              <a:rPr lang="es-ES_tradnl" sz="1600" dirty="0">
                <a:solidFill>
                  <a:srgbClr val="000000"/>
                </a:solidFill>
                <a:latin typeface="Times"/>
                <a:cs typeface="Times"/>
              </a:rPr>
              <a:t>Coprocesadores Intel </a:t>
            </a:r>
            <a:r>
              <a:rPr lang="es-ES_tradnl" sz="1600" dirty="0" err="1">
                <a:solidFill>
                  <a:srgbClr val="000000"/>
                </a:solidFill>
                <a:latin typeface="Times"/>
                <a:cs typeface="Times"/>
              </a:rPr>
              <a:t>Xeon</a:t>
            </a:r>
            <a:r>
              <a:rPr lang="es-ES_tradnl" sz="1600" dirty="0">
                <a:solidFill>
                  <a:srgbClr val="000000"/>
                </a:solidFill>
                <a:latin typeface="Times"/>
                <a:cs typeface="Times"/>
              </a:rPr>
              <a:t> Phi 5110P, con posibilidad de ampliarlo con 2 más. </a:t>
            </a:r>
            <a:endParaRPr lang="es-ES_tradnl" sz="16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600" dirty="0" smtClean="0">
                <a:solidFill>
                  <a:srgbClr val="000000"/>
                </a:solidFill>
                <a:latin typeface="Times"/>
                <a:cs typeface="Times"/>
              </a:rPr>
              <a:t>Fuente </a:t>
            </a:r>
            <a:r>
              <a:rPr lang="es-ES_tradnl" sz="1600" dirty="0">
                <a:solidFill>
                  <a:srgbClr val="000000"/>
                </a:solidFill>
                <a:latin typeface="Times"/>
                <a:cs typeface="Times"/>
              </a:rPr>
              <a:t>Alimentación Redundante Certificada 80 plus, con una eficiencia mínima del 94% al 50% de carga. </a:t>
            </a:r>
            <a:r>
              <a:rPr lang="es-ES_tradnl" sz="1600" dirty="0" smtClean="0">
                <a:solidFill>
                  <a:srgbClr val="000000"/>
                </a:solidFill>
                <a:latin typeface="Times"/>
                <a:cs typeface="Times"/>
              </a:rPr>
              <a:t>Varias </a:t>
            </a:r>
            <a:r>
              <a:rPr lang="es-ES_tradnl" sz="1600" dirty="0">
                <a:solidFill>
                  <a:srgbClr val="000000"/>
                </a:solidFill>
                <a:latin typeface="Times"/>
                <a:cs typeface="Times"/>
              </a:rPr>
              <a:t>bahías </a:t>
            </a:r>
            <a:r>
              <a:rPr lang="es-ES_tradnl" sz="1600" dirty="0" err="1">
                <a:solidFill>
                  <a:srgbClr val="000000"/>
                </a:solidFill>
                <a:latin typeface="Times"/>
                <a:cs typeface="Times"/>
              </a:rPr>
              <a:t>hot</a:t>
            </a:r>
            <a:r>
              <a:rPr lang="es-ES_tradnl" sz="1600" dirty="0">
                <a:solidFill>
                  <a:srgbClr val="000000"/>
                </a:solidFill>
                <a:latin typeface="Times"/>
                <a:cs typeface="Times"/>
              </a:rPr>
              <a:t>-swap. </a:t>
            </a:r>
            <a:endParaRPr lang="es-ES_tradnl" sz="16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600" dirty="0" smtClean="0">
                <a:solidFill>
                  <a:srgbClr val="000000"/>
                </a:solidFill>
                <a:latin typeface="Times"/>
                <a:cs typeface="Times"/>
              </a:rPr>
              <a:t>2 </a:t>
            </a:r>
            <a:r>
              <a:rPr lang="es-ES_tradnl" sz="1600" dirty="0">
                <a:solidFill>
                  <a:srgbClr val="000000"/>
                </a:solidFill>
                <a:latin typeface="Times"/>
                <a:cs typeface="Times"/>
              </a:rPr>
              <a:t>puertos SATA 3 y 5 puertos SATA 2. </a:t>
            </a:r>
            <a:endParaRPr lang="es-ES_tradnl" sz="16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600" dirty="0" smtClean="0">
                <a:solidFill>
                  <a:srgbClr val="000000"/>
                </a:solidFill>
                <a:latin typeface="Times"/>
                <a:cs typeface="Times"/>
              </a:rPr>
              <a:t>1 </a:t>
            </a:r>
            <a:r>
              <a:rPr lang="es-ES_tradnl" sz="1600" dirty="0">
                <a:solidFill>
                  <a:srgbClr val="000000"/>
                </a:solidFill>
                <a:latin typeface="Times"/>
                <a:cs typeface="Times"/>
              </a:rPr>
              <a:t>puerto IPMI dedicado con KVM-IP</a:t>
            </a:r>
            <a:r>
              <a:rPr lang="es-ES_tradnl" sz="16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s-ES_tradnl" sz="1600" dirty="0" smtClean="0">
                <a:solidFill>
                  <a:srgbClr val="000000"/>
                </a:solidFill>
                <a:latin typeface="Times"/>
                <a:cs typeface="Times"/>
              </a:rPr>
              <a:t>Empresa </a:t>
            </a:r>
            <a:r>
              <a:rPr lang="it-IT" sz="1600" dirty="0">
                <a:solidFill>
                  <a:srgbClr val="000000"/>
                </a:solidFill>
                <a:latin typeface="Times"/>
                <a:cs typeface="Times"/>
              </a:rPr>
              <a:t>Dell </a:t>
            </a:r>
            <a:r>
              <a:rPr lang="it-IT" sz="1600" dirty="0" err="1" smtClean="0">
                <a:solidFill>
                  <a:srgbClr val="000000"/>
                </a:solidFill>
                <a:latin typeface="Times"/>
                <a:cs typeface="Times"/>
              </a:rPr>
              <a:t>Modelo</a:t>
            </a:r>
            <a:r>
              <a:rPr lang="it-IT" sz="1600" dirty="0" smtClean="0">
                <a:solidFill>
                  <a:srgbClr val="000000"/>
                </a:solidFill>
                <a:latin typeface="Times"/>
                <a:cs typeface="Times"/>
              </a:rPr>
              <a:t> Precision </a:t>
            </a:r>
            <a:r>
              <a:rPr lang="it-IT" sz="1600" dirty="0">
                <a:solidFill>
                  <a:srgbClr val="000000"/>
                </a:solidFill>
                <a:latin typeface="Times"/>
                <a:cs typeface="Times"/>
              </a:rPr>
              <a:t>T7610</a:t>
            </a:r>
            <a:endParaRPr lang="es-ES_tradnl" sz="16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sz="1600" b="1" dirty="0" smtClean="0">
                <a:solidFill>
                  <a:srgbClr val="FF0000"/>
                </a:solidFill>
                <a:latin typeface="Times"/>
                <a:cs typeface="Times"/>
              </a:rPr>
              <a:t>Precio: </a:t>
            </a:r>
            <a:r>
              <a:rPr lang="hr-HR" sz="1600" b="1" dirty="0">
                <a:solidFill>
                  <a:srgbClr val="FF0000"/>
                </a:solidFill>
                <a:latin typeface="Times"/>
                <a:cs typeface="Times"/>
              </a:rPr>
              <a:t>3,622.80€</a:t>
            </a:r>
            <a:r>
              <a:rPr lang="hr-HR" sz="1600" dirty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hr-HR" sz="1600" dirty="0" smtClean="0">
                <a:solidFill>
                  <a:srgbClr val="000000"/>
                </a:solidFill>
                <a:latin typeface="Times"/>
                <a:cs typeface="Times"/>
              </a:rPr>
              <a:t>en Amazon</a:t>
            </a:r>
            <a:endParaRPr lang="hr-HR" sz="1600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s-ES" sz="1600" dirty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3051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9275" y="327351"/>
            <a:ext cx="8042276" cy="5616250"/>
          </a:xfrm>
        </p:spPr>
        <p:txBody>
          <a:bodyPr>
            <a:normAutofit fontScale="62500" lnSpcReduction="20000"/>
          </a:bodyPr>
          <a:lstStyle/>
          <a:p>
            <a:r>
              <a:rPr lang="es-ES_tradnl" b="1" dirty="0">
                <a:solidFill>
                  <a:srgbClr val="000000"/>
                </a:solidFill>
                <a:latin typeface="Times"/>
                <a:cs typeface="Times"/>
              </a:rPr>
              <a:t>1 Nodo de </a:t>
            </a:r>
            <a:r>
              <a:rPr lang="es-ES_tradnl" b="1" dirty="0" smtClean="0">
                <a:solidFill>
                  <a:srgbClr val="000000"/>
                </a:solidFill>
                <a:latin typeface="Times"/>
                <a:cs typeface="Times"/>
              </a:rPr>
              <a:t>gestión</a:t>
            </a:r>
          </a:p>
          <a:p>
            <a:r>
              <a:rPr lang="es-ES_tradnl" dirty="0">
                <a:solidFill>
                  <a:srgbClr val="000000"/>
                </a:solidFill>
                <a:latin typeface="Times"/>
                <a:cs typeface="Times"/>
              </a:rPr>
              <a:t>2 Procesadores con arquitectura tipo Sandy Bridge (o similar). </a:t>
            </a:r>
            <a:endParaRPr lang="es-ES_tradnl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Mínimo </a:t>
            </a:r>
            <a:r>
              <a:rPr lang="es-ES_tradnl" dirty="0">
                <a:solidFill>
                  <a:srgbClr val="000000"/>
                </a:solidFill>
                <a:latin typeface="Times"/>
                <a:cs typeface="Times"/>
              </a:rPr>
              <a:t>6 </a:t>
            </a:r>
            <a:r>
              <a:rPr lang="es-ES_tradnl" dirty="0" err="1">
                <a:solidFill>
                  <a:srgbClr val="000000"/>
                </a:solidFill>
                <a:latin typeface="Times"/>
                <a:cs typeface="Times"/>
              </a:rPr>
              <a:t>cores</a:t>
            </a:r>
            <a:r>
              <a:rPr lang="es-ES_tradnl" dirty="0">
                <a:solidFill>
                  <a:srgbClr val="000000"/>
                </a:solidFill>
                <a:latin typeface="Times"/>
                <a:cs typeface="Times"/>
              </a:rPr>
              <a:t>/12 hilos por procesador</a:t>
            </a:r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s-ES_tradnl" dirty="0">
                <a:solidFill>
                  <a:srgbClr val="000000"/>
                </a:solidFill>
                <a:latin typeface="Times"/>
                <a:cs typeface="Times"/>
              </a:rPr>
              <a:t>32 GB RAM ECC 1600 MHz con un voltaje máximo de 1.35V. </a:t>
            </a:r>
            <a:endParaRPr lang="es-ES_tradnl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Conexión </a:t>
            </a:r>
            <a:r>
              <a:rPr lang="es-ES_tradnl" dirty="0" err="1">
                <a:solidFill>
                  <a:srgbClr val="000000"/>
                </a:solidFill>
                <a:latin typeface="Times"/>
                <a:cs typeface="Times"/>
              </a:rPr>
              <a:t>Infiniband</a:t>
            </a:r>
            <a:r>
              <a:rPr lang="es-ES_tradnl" dirty="0">
                <a:solidFill>
                  <a:srgbClr val="000000"/>
                </a:solidFill>
                <a:latin typeface="Times"/>
                <a:cs typeface="Times"/>
              </a:rPr>
              <a:t> QDR (40 Gb/s). </a:t>
            </a:r>
            <a:endParaRPr lang="es-ES_tradnl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4 </a:t>
            </a:r>
            <a:r>
              <a:rPr lang="es-ES_tradnl" dirty="0">
                <a:solidFill>
                  <a:srgbClr val="000000"/>
                </a:solidFill>
                <a:latin typeface="Times"/>
                <a:cs typeface="Times"/>
              </a:rPr>
              <a:t>conexiones Ethernet 1Gb/s. HDD 500 GB Gama Enterprise. </a:t>
            </a:r>
            <a:endParaRPr lang="es-ES_tradnl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Caja </a:t>
            </a:r>
            <a:r>
              <a:rPr lang="es-ES_tradnl" dirty="0">
                <a:solidFill>
                  <a:srgbClr val="000000"/>
                </a:solidFill>
                <a:latin typeface="Times"/>
                <a:cs typeface="Times"/>
              </a:rPr>
              <a:t>de 1U/ 2U. </a:t>
            </a:r>
            <a:endParaRPr lang="es-ES_tradnl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Fuente </a:t>
            </a:r>
            <a:r>
              <a:rPr lang="es-ES_tradnl" dirty="0">
                <a:solidFill>
                  <a:srgbClr val="000000"/>
                </a:solidFill>
                <a:latin typeface="Times"/>
                <a:cs typeface="Times"/>
              </a:rPr>
              <a:t>Alimentación Certificada 80 plus, con una eficiencia mínima del 92% al 50% de carga</a:t>
            </a:r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s-ES_tradnl" dirty="0">
                <a:solidFill>
                  <a:srgbClr val="000000"/>
                </a:solidFill>
                <a:latin typeface="Times"/>
                <a:cs typeface="Times"/>
              </a:rPr>
              <a:t>4 puertos SATA 2 con 4 bahías </a:t>
            </a:r>
            <a:r>
              <a:rPr lang="es-ES_tradnl" dirty="0" err="1">
                <a:solidFill>
                  <a:srgbClr val="000000"/>
                </a:solidFill>
                <a:latin typeface="Times"/>
                <a:cs typeface="Times"/>
              </a:rPr>
              <a:t>hot</a:t>
            </a:r>
            <a:r>
              <a:rPr lang="es-ES_tradnl" dirty="0">
                <a:solidFill>
                  <a:srgbClr val="000000"/>
                </a:solidFill>
                <a:latin typeface="Times"/>
                <a:cs typeface="Times"/>
              </a:rPr>
              <a:t>-swap externas. </a:t>
            </a:r>
            <a:endParaRPr lang="es-ES_tradnl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1 </a:t>
            </a:r>
            <a:r>
              <a:rPr lang="es-ES_tradnl" dirty="0">
                <a:solidFill>
                  <a:srgbClr val="000000"/>
                </a:solidFill>
                <a:latin typeface="Times"/>
                <a:cs typeface="Times"/>
              </a:rPr>
              <a:t>puerto IPMI dedicado con KVM-IP. </a:t>
            </a:r>
            <a:endParaRPr lang="es-ES_tradnl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Tarjeta </a:t>
            </a:r>
            <a:r>
              <a:rPr lang="es-ES_tradnl" dirty="0">
                <a:solidFill>
                  <a:srgbClr val="000000"/>
                </a:solidFill>
                <a:latin typeface="Times"/>
                <a:cs typeface="Times"/>
              </a:rPr>
              <a:t>con controladora </a:t>
            </a:r>
            <a:r>
              <a:rPr lang="es-ES_tradnl" dirty="0" err="1">
                <a:solidFill>
                  <a:srgbClr val="000000"/>
                </a:solidFill>
                <a:latin typeface="Times"/>
                <a:cs typeface="Times"/>
              </a:rPr>
              <a:t>FiberChannel</a:t>
            </a:r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HP </a:t>
            </a:r>
            <a:r>
              <a:rPr lang="en-US" dirty="0" err="1">
                <a:solidFill>
                  <a:srgbClr val="000000"/>
                </a:solidFill>
                <a:latin typeface="Times"/>
                <a:cs typeface="Times"/>
              </a:rPr>
              <a:t>ProLiant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DL560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Times"/>
                <a:cs typeface="Times"/>
              </a:rPr>
              <a:t>Precio</a:t>
            </a:r>
            <a:r>
              <a:rPr lang="en-US" b="1" dirty="0" smtClean="0">
                <a:solidFill>
                  <a:srgbClr val="FF0000"/>
                </a:solidFill>
                <a:latin typeface="Times"/>
                <a:cs typeface="Times"/>
              </a:rPr>
              <a:t>: </a:t>
            </a:r>
            <a:r>
              <a:rPr lang="hr-HR" b="1" dirty="0" smtClean="0">
                <a:solidFill>
                  <a:srgbClr val="FF0000"/>
                </a:solidFill>
                <a:latin typeface="Times"/>
                <a:cs typeface="Times"/>
              </a:rPr>
              <a:t>8474.4559€</a:t>
            </a:r>
            <a:endParaRPr lang="es-ES" b="1" dirty="0">
              <a:solidFill>
                <a:srgbClr val="FF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33448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Times"/>
                <a:cs typeface="Times"/>
              </a:rPr>
              <a:t>1 Switch </a:t>
            </a:r>
            <a:r>
              <a:rPr lang="en-US" b="1" dirty="0" err="1">
                <a:solidFill>
                  <a:srgbClr val="000000"/>
                </a:solidFill>
                <a:latin typeface="Times"/>
                <a:cs typeface="Times"/>
              </a:rPr>
              <a:t>Infiniband</a:t>
            </a:r>
            <a:r>
              <a:rPr lang="en-US" b="1" dirty="0">
                <a:solidFill>
                  <a:srgbClr val="000000"/>
                </a:solidFill>
                <a:latin typeface="Times"/>
                <a:cs typeface="Times"/>
              </a:rPr>
              <a:t> QDR 40GBp/</a:t>
            </a:r>
            <a:r>
              <a:rPr lang="en-US" b="1" dirty="0" smtClean="0">
                <a:solidFill>
                  <a:srgbClr val="000000"/>
                </a:solidFill>
                <a:latin typeface="Times"/>
                <a:cs typeface="Times"/>
              </a:rPr>
              <a:t>s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0000"/>
                </a:solidFill>
                <a:latin typeface="Times"/>
                <a:cs typeface="Times"/>
              </a:rPr>
              <a:t>Con un mínimo de 36 puertos. Latencia puerto a puerto 100 nano segundos</a:t>
            </a:r>
            <a:r>
              <a:rPr lang="es-ES_tradnl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pPr marL="0" indent="0">
              <a:buNone/>
            </a:pPr>
            <a:endParaRPr lang="es-ES_tradnl" dirty="0">
              <a:solidFill>
                <a:srgbClr val="000000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s-ES_tradnl" b="1" dirty="0" smtClean="0">
                <a:solidFill>
                  <a:srgbClr val="FF0000"/>
                </a:solidFill>
                <a:latin typeface="Times"/>
                <a:cs typeface="Times"/>
              </a:rPr>
              <a:t>Empresa Oracle Precio: </a:t>
            </a:r>
            <a:r>
              <a:rPr lang="hr-HR" b="1" dirty="0" smtClean="0">
                <a:solidFill>
                  <a:srgbClr val="FF0000"/>
                </a:solidFill>
                <a:latin typeface="Times"/>
                <a:cs typeface="Times"/>
              </a:rPr>
              <a:t>17,486.00€</a:t>
            </a:r>
            <a:endParaRPr lang="es-ES" b="1" dirty="0">
              <a:solidFill>
                <a:srgbClr val="FF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99110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a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a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isa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Brisa.thmx</Template>
  <TotalTime>1248</TotalTime>
  <Words>1004</Words>
  <Application>Microsoft Macintosh PowerPoint</Application>
  <PresentationFormat>Presentación en pantalla (4:3)</PresentationFormat>
  <Paragraphs>112</Paragraphs>
  <Slides>16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Brisa</vt:lpstr>
      <vt:lpstr>Actividad 2</vt:lpstr>
      <vt:lpstr>Presentación de PowerPoint</vt:lpstr>
      <vt:lpstr>Presupuesto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Presupuesto Final</vt:lpstr>
      <vt:lpstr>Bibliografía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2</dc:title>
  <dc:creator>SOFIA FERNANDEZ MORENO</dc:creator>
  <cp:lastModifiedBy>SOFIA FERNANDEZ MORENO</cp:lastModifiedBy>
  <cp:revision>16</cp:revision>
  <dcterms:created xsi:type="dcterms:W3CDTF">2015-10-17T19:43:25Z</dcterms:created>
  <dcterms:modified xsi:type="dcterms:W3CDTF">2015-10-18T16:31:43Z</dcterms:modified>
</cp:coreProperties>
</file>