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Amatic SC"/>
      <p:regular r:id="rId23"/>
      <p:bold r:id="rId24"/>
    </p:embeddedFont>
    <p:embeddedFont>
      <p:font typeface="Galdeano"/>
      <p:regular r:id="rId25"/>
    </p:embeddedFont>
    <p:embeddedFont>
      <p:font typeface="Source Code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maticSC-bold.fntdata"/><Relationship Id="rId23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regular.fntdata"/><Relationship Id="rId25" Type="http://schemas.openxmlformats.org/officeDocument/2006/relationships/font" Target="fonts/Galdeano-regular.fntdata"/><Relationship Id="rId27" Type="http://schemas.openxmlformats.org/officeDocument/2006/relationships/font" Target="fonts/SourceCode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zoho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latin typeface="Impact"/>
                <a:ea typeface="Impact"/>
                <a:cs typeface="Impact"/>
                <a:sym typeface="Impact"/>
              </a:rPr>
              <a:t>ZOHO</a:t>
            </a:r>
            <a:endParaRPr sz="6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354425"/>
            <a:ext cx="8520600" cy="18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INTEGRANTES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Cobo Ariza, Inmaculada</a:t>
            </a:r>
            <a:endParaRPr b="0"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Fernández Moreno, Sofía</a:t>
            </a:r>
            <a:endParaRPr b="0"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López Sánchez, Jorge</a:t>
            </a:r>
            <a:endParaRPr b="0"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Muñoz García, Álvaro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funcionalidades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776025" y="1736500"/>
            <a:ext cx="3999900" cy="1499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RELACIONES CON EL CLIENTE</a:t>
            </a:r>
            <a:endParaRPr b="1" sz="180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Galdeano"/>
              <a:buChar char="●"/>
            </a:pPr>
            <a:r>
              <a:rPr lang="en-GB" sz="1800">
                <a:latin typeface="Galdeano"/>
                <a:ea typeface="Galdeano"/>
                <a:cs typeface="Galdeano"/>
                <a:sym typeface="Galdeano"/>
              </a:rPr>
              <a:t>Comunicación desde el CRM</a:t>
            </a:r>
            <a:endParaRPr sz="1800">
              <a:latin typeface="Galdeano"/>
              <a:ea typeface="Galdeano"/>
              <a:cs typeface="Galdeano"/>
              <a:sym typeface="Galdean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Galdeano"/>
              <a:buChar char="●"/>
            </a:pPr>
            <a:r>
              <a:rPr lang="en-GB" sz="1800">
                <a:latin typeface="Galdeano"/>
                <a:ea typeface="Galdeano"/>
                <a:cs typeface="Galdeano"/>
                <a:sym typeface="Galdeano"/>
              </a:rPr>
              <a:t>Captación de clientes</a:t>
            </a:r>
            <a:endParaRPr sz="1800">
              <a:latin typeface="Galdeano"/>
              <a:ea typeface="Galdeano"/>
              <a:cs typeface="Galdeano"/>
              <a:sym typeface="Galdean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ldeano"/>
              <a:ea typeface="Galdeano"/>
              <a:cs typeface="Galdeano"/>
              <a:sym typeface="Galdean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ldeano"/>
              <a:ea typeface="Galdeano"/>
              <a:cs typeface="Galdeano"/>
              <a:sym typeface="Galdean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775925" y="1736500"/>
            <a:ext cx="3999900" cy="26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GESTIÓN DE SUMINISTROS</a:t>
            </a:r>
            <a:endParaRPr b="1" sz="180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Font typeface="Galdeano"/>
              <a:buChar char="●"/>
            </a:pPr>
            <a:r>
              <a:rPr lang="en-GB" sz="1800">
                <a:latin typeface="Galdeano"/>
                <a:ea typeface="Galdeano"/>
                <a:cs typeface="Galdeano"/>
                <a:sym typeface="Galdeano"/>
              </a:rPr>
              <a:t>Control de productos, disponibilidad,almacenes y pedidos</a:t>
            </a:r>
            <a:endParaRPr sz="1800">
              <a:latin typeface="Galdeano"/>
              <a:ea typeface="Galdeano"/>
              <a:cs typeface="Galdeano"/>
              <a:sym typeface="Galdean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Galdeano"/>
              <a:buChar char="●"/>
            </a:pPr>
            <a:r>
              <a:rPr lang="en-GB" sz="1800">
                <a:latin typeface="Galdeano"/>
                <a:ea typeface="Galdeano"/>
                <a:cs typeface="Galdeano"/>
                <a:sym typeface="Galdeano"/>
              </a:rPr>
              <a:t>Elaboración de presupuestos y facturas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 de responsabilidad de captación de clientes</a:t>
            </a:r>
            <a:endParaRPr/>
          </a:p>
        </p:txBody>
      </p:sp>
      <p:pic>
        <p:nvPicPr>
          <p:cNvPr descr="ejemplo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825" y="1093850"/>
            <a:ext cx="7554874" cy="37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funcionalidades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OPTIMIZACIÓN DEL RENDIMIENTO COMERCIAL</a:t>
            </a:r>
            <a:endParaRPr b="1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-342900" lvl="0" marL="1371600" rtl="0">
              <a:spcBef>
                <a:spcPts val="1600"/>
              </a:spcBef>
              <a:spcAft>
                <a:spcPts val="0"/>
              </a:spcAft>
              <a:buSzPts val="1800"/>
              <a:buFont typeface="Galdeano"/>
              <a:buChar char="●"/>
            </a:pPr>
            <a:r>
              <a:rPr lang="en-GB">
                <a:latin typeface="Galdeano"/>
                <a:ea typeface="Galdeano"/>
                <a:cs typeface="Galdeano"/>
                <a:sym typeface="Galdeano"/>
              </a:rPr>
              <a:t>Gráficos e Informes</a:t>
            </a:r>
            <a:endParaRPr>
              <a:latin typeface="Galdeano"/>
              <a:ea typeface="Galdeano"/>
              <a:cs typeface="Galdeano"/>
              <a:sym typeface="Galdeano"/>
            </a:endParaRPr>
          </a:p>
          <a:p>
            <a:pPr indent="-342900" lvl="0" marL="1371600" rtl="0">
              <a:spcBef>
                <a:spcPts val="0"/>
              </a:spcBef>
              <a:spcAft>
                <a:spcPts val="0"/>
              </a:spcAft>
              <a:buSzPts val="1800"/>
              <a:buFont typeface="Galdeano"/>
              <a:buChar char="●"/>
            </a:pPr>
            <a:r>
              <a:rPr lang="en-GB">
                <a:latin typeface="Galdeano"/>
                <a:ea typeface="Galdeano"/>
                <a:cs typeface="Galdeano"/>
                <a:sym typeface="Galdeano"/>
              </a:rPr>
              <a:t>Motivación de los empleados</a:t>
            </a:r>
            <a:endParaRPr>
              <a:latin typeface="Galdeano"/>
              <a:ea typeface="Galdeano"/>
              <a:cs typeface="Galdeano"/>
              <a:sym typeface="Galdeano"/>
            </a:endParaRPr>
          </a:p>
          <a:p>
            <a:pPr indent="-342900" lvl="0" marL="1371600" rtl="0">
              <a:spcBef>
                <a:spcPts val="0"/>
              </a:spcBef>
              <a:spcAft>
                <a:spcPts val="0"/>
              </a:spcAft>
              <a:buSzPts val="1800"/>
              <a:buFont typeface="Galdeano"/>
              <a:buChar char="●"/>
            </a:pPr>
            <a:r>
              <a:rPr lang="en-GB">
                <a:latin typeface="Galdeano"/>
                <a:ea typeface="Galdeano"/>
                <a:cs typeface="Galdeano"/>
                <a:sym typeface="Galdeano"/>
              </a:rPr>
              <a:t>Gestión del territorio</a:t>
            </a:r>
            <a:endParaRPr>
              <a:latin typeface="Galdeano"/>
              <a:ea typeface="Galdeano"/>
              <a:cs typeface="Galdeano"/>
              <a:sym typeface="Galdeano"/>
            </a:endParaRPr>
          </a:p>
          <a:p>
            <a:pPr indent="0" lvl="0" marL="91440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PRODUCTIVIDAD</a:t>
            </a:r>
            <a:endParaRPr b="1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-342900" lvl="0" marL="1371600" rtl="0">
              <a:spcBef>
                <a:spcPts val="1600"/>
              </a:spcBef>
              <a:spcAft>
                <a:spcPts val="0"/>
              </a:spcAft>
              <a:buSzPts val="1800"/>
              <a:buFont typeface="Galdeano"/>
              <a:buChar char="●"/>
            </a:pPr>
            <a:r>
              <a:rPr lang="en-GB">
                <a:latin typeface="Galdeano"/>
                <a:ea typeface="Galdeano"/>
                <a:cs typeface="Galdeano"/>
                <a:sym typeface="Galdeano"/>
              </a:rPr>
              <a:t>Acciones automáticas</a:t>
            </a:r>
            <a:endParaRPr>
              <a:latin typeface="Galdeano"/>
              <a:ea typeface="Galdeano"/>
              <a:cs typeface="Galdeano"/>
              <a:sym typeface="Galdeano"/>
            </a:endParaRPr>
          </a:p>
          <a:p>
            <a:pPr indent="-342900" lvl="0" marL="1371600" rtl="0">
              <a:spcBef>
                <a:spcPts val="0"/>
              </a:spcBef>
              <a:spcAft>
                <a:spcPts val="0"/>
              </a:spcAft>
              <a:buSzPts val="1800"/>
              <a:buFont typeface="Galdeano"/>
              <a:buChar char="●"/>
            </a:pPr>
            <a:r>
              <a:rPr lang="en-GB">
                <a:latin typeface="Galdeano"/>
                <a:ea typeface="Galdeano"/>
                <a:cs typeface="Galdeano"/>
                <a:sym typeface="Galdeano"/>
              </a:rPr>
              <a:t>Calendario </a:t>
            </a:r>
            <a:endParaRPr>
              <a:latin typeface="Galdeano"/>
              <a:ea typeface="Galdeano"/>
              <a:cs typeface="Galdeano"/>
              <a:sym typeface="Galdeano"/>
            </a:endParaRPr>
          </a:p>
          <a:p>
            <a:pPr indent="-342900" lvl="0" marL="1371600" rtl="0">
              <a:spcBef>
                <a:spcPts val="0"/>
              </a:spcBef>
              <a:spcAft>
                <a:spcPts val="0"/>
              </a:spcAft>
              <a:buSzPts val="1800"/>
              <a:buFont typeface="Galdeano"/>
              <a:buChar char="●"/>
            </a:pPr>
            <a:r>
              <a:rPr lang="en-GB">
                <a:latin typeface="Galdeano"/>
                <a:ea typeface="Galdeano"/>
                <a:cs typeface="Galdeano"/>
                <a:sym typeface="Galdeano"/>
              </a:rPr>
              <a:t>Sistema de gestión de incidencias y soluciones.</a:t>
            </a:r>
            <a:endParaRPr>
              <a:latin typeface="Galdeano"/>
              <a:ea typeface="Galdeano"/>
              <a:cs typeface="Galdeano"/>
              <a:sym typeface="Galdea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ldeano"/>
              <a:ea typeface="Galdeano"/>
              <a:cs typeface="Galdeano"/>
              <a:sym typeface="Galdean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funcionalidades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MARKETING</a:t>
            </a:r>
            <a:endParaRPr b="1" sz="180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-342900" lvl="0" marL="914400" rtl="0">
              <a:spcBef>
                <a:spcPts val="1600"/>
              </a:spcBef>
              <a:spcAft>
                <a:spcPts val="0"/>
              </a:spcAft>
              <a:buSzPts val="1800"/>
              <a:buFont typeface="Galdeano"/>
              <a:buChar char="●"/>
            </a:pPr>
            <a:r>
              <a:rPr lang="en-GB" sz="1800">
                <a:latin typeface="Galdeano"/>
                <a:ea typeface="Galdeano"/>
                <a:cs typeface="Galdeano"/>
                <a:sym typeface="Galdeano"/>
              </a:rPr>
              <a:t>Elaboración de campañas publicitarias</a:t>
            </a:r>
            <a:endParaRPr sz="1800">
              <a:latin typeface="Galdeano"/>
              <a:ea typeface="Galdeano"/>
              <a:cs typeface="Galdeano"/>
              <a:sym typeface="Galdeano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RECURSOS HUMANOS</a:t>
            </a:r>
            <a:endParaRPr b="1" sz="180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-342900" lvl="0" marL="914400" rtl="0">
              <a:spcBef>
                <a:spcPts val="1600"/>
              </a:spcBef>
              <a:spcAft>
                <a:spcPts val="0"/>
              </a:spcAft>
              <a:buSzPts val="1800"/>
              <a:buFont typeface="Galdeano"/>
              <a:buChar char="●"/>
            </a:pPr>
            <a:r>
              <a:rPr lang="en-GB" sz="1800">
                <a:latin typeface="Galdeano"/>
                <a:ea typeface="Galdeano"/>
                <a:cs typeface="Galdeano"/>
                <a:sym typeface="Galdeano"/>
              </a:rPr>
              <a:t>Selección de personal</a:t>
            </a:r>
            <a:endParaRPr sz="1800">
              <a:latin typeface="Galdeano"/>
              <a:ea typeface="Galdeano"/>
              <a:cs typeface="Galdeano"/>
              <a:sym typeface="Galdeano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Galdeano"/>
              <a:buChar char="●"/>
            </a:pPr>
            <a:r>
              <a:rPr lang="en-GB" sz="1800">
                <a:latin typeface="Galdeano"/>
                <a:ea typeface="Galdeano"/>
                <a:cs typeface="Galdeano"/>
                <a:sym typeface="Galdeano"/>
              </a:rPr>
              <a:t>Gestión de empleados</a:t>
            </a:r>
            <a:endParaRPr sz="1800">
              <a:latin typeface="Galdeano"/>
              <a:ea typeface="Galdeano"/>
              <a:cs typeface="Galdeano"/>
              <a:sym typeface="Galdea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ldeano"/>
              <a:ea typeface="Galdeano"/>
              <a:cs typeface="Galdeano"/>
              <a:sym typeface="Galdea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ldeano"/>
              <a:ea typeface="Galdeano"/>
              <a:cs typeface="Galdeano"/>
              <a:sym typeface="Galdean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APLICACIONES DE OFICINA</a:t>
            </a:r>
            <a:endParaRPr b="1" sz="180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PERSONALIZACIÓN</a:t>
            </a:r>
            <a:endParaRPr b="1" sz="180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3001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ventajas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352000"/>
            <a:ext cx="8520600" cy="28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aldeano"/>
              <a:buChar char="●"/>
            </a:pPr>
            <a:r>
              <a:rPr lang="en-GB">
                <a:latin typeface="Galdeano"/>
                <a:ea typeface="Galdeano"/>
                <a:cs typeface="Galdeano"/>
                <a:sym typeface="Galdeano"/>
              </a:rPr>
              <a:t>Disponemos del mismo almacenamiento que la versión de pago (1GB)</a:t>
            </a:r>
            <a:endParaRPr>
              <a:latin typeface="Galdeano"/>
              <a:ea typeface="Galdeano"/>
              <a:cs typeface="Galdeano"/>
              <a:sym typeface="Galdeano"/>
            </a:endParaRPr>
          </a:p>
          <a:p>
            <a:pPr indent="-342900" lvl="0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aldeano"/>
              <a:buChar char="●"/>
            </a:pPr>
            <a:r>
              <a:rPr lang="en-GB">
                <a:latin typeface="Galdeano"/>
                <a:ea typeface="Galdeano"/>
                <a:cs typeface="Galdeano"/>
                <a:sym typeface="Galdeano"/>
              </a:rPr>
              <a:t>Personalización del CRM a nuestro gusto</a:t>
            </a:r>
            <a:endParaRPr>
              <a:latin typeface="Galdeano"/>
              <a:ea typeface="Galdeano"/>
              <a:cs typeface="Galdeano"/>
              <a:sym typeface="Galdeano"/>
            </a:endParaRPr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aldeano"/>
              <a:buChar char="●"/>
            </a:pPr>
            <a:r>
              <a:rPr lang="en-GB">
                <a:latin typeface="Galdeano"/>
                <a:ea typeface="Galdeano"/>
                <a:cs typeface="Galdeano"/>
                <a:sym typeface="Galdeano"/>
              </a:rPr>
              <a:t>Gran número de aplicaciones integradas</a:t>
            </a:r>
            <a:endParaRPr>
              <a:latin typeface="Galdeano"/>
              <a:ea typeface="Galdeano"/>
              <a:cs typeface="Galdeano"/>
              <a:sym typeface="Galdeano"/>
            </a:endParaRPr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aldeano"/>
              <a:buChar char="●"/>
            </a:pPr>
            <a:r>
              <a:rPr lang="en-GB">
                <a:latin typeface="Galdeano"/>
                <a:ea typeface="Galdeano"/>
                <a:cs typeface="Galdeano"/>
                <a:sym typeface="Galdeano"/>
              </a:rPr>
              <a:t>Biblioteca de documentos</a:t>
            </a:r>
            <a:endParaRPr>
              <a:latin typeface="Galdeano"/>
              <a:ea typeface="Galdeano"/>
              <a:cs typeface="Galdeano"/>
              <a:sym typeface="Galdeano"/>
            </a:endParaRPr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aldeano"/>
              <a:buChar char="●"/>
            </a:pPr>
            <a:r>
              <a:rPr lang="en-GB">
                <a:latin typeface="Galdeano"/>
                <a:ea typeface="Galdeano"/>
                <a:cs typeface="Galdeano"/>
                <a:sym typeface="Galdeano"/>
              </a:rPr>
              <a:t>Elaboración de informes</a:t>
            </a:r>
            <a:endParaRPr>
              <a:latin typeface="Galdeano"/>
              <a:ea typeface="Galdeano"/>
              <a:cs typeface="Galdeano"/>
              <a:sym typeface="Galdea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desventajas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352025"/>
            <a:ext cx="8520600" cy="25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aldeano"/>
              <a:buChar char="●"/>
            </a:pPr>
            <a:r>
              <a:rPr lang="en-GB">
                <a:latin typeface="Galdeano"/>
                <a:ea typeface="Galdeano"/>
                <a:cs typeface="Galdeano"/>
                <a:sym typeface="Galdeano"/>
              </a:rPr>
              <a:t>No se pueden realizar copias de seguridad</a:t>
            </a:r>
            <a:endParaRPr>
              <a:latin typeface="Galdeano"/>
              <a:ea typeface="Galdeano"/>
              <a:cs typeface="Galdeano"/>
              <a:sym typeface="Galdeano"/>
            </a:endParaRPr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aldeano"/>
              <a:buChar char="●"/>
            </a:pPr>
            <a:r>
              <a:rPr lang="en-GB">
                <a:latin typeface="Galdeano"/>
                <a:ea typeface="Galdeano"/>
                <a:cs typeface="Galdeano"/>
                <a:sym typeface="Galdeano"/>
              </a:rPr>
              <a:t>Las redes sociales no pueden usarse para captar clientes</a:t>
            </a:r>
            <a:endParaRPr>
              <a:latin typeface="Galdeano"/>
              <a:ea typeface="Galdeano"/>
              <a:cs typeface="Galdeano"/>
              <a:sym typeface="Galdeano"/>
            </a:endParaRPr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aldeano"/>
              <a:buChar char="●"/>
            </a:pPr>
            <a:r>
              <a:rPr lang="en-GB">
                <a:latin typeface="Galdeano"/>
                <a:ea typeface="Galdeano"/>
                <a:cs typeface="Galdeano"/>
                <a:sym typeface="Galdeano"/>
              </a:rPr>
              <a:t>No permite crear grupos de trabajo</a:t>
            </a:r>
            <a:endParaRPr>
              <a:latin typeface="Galdeano"/>
              <a:ea typeface="Galdeano"/>
              <a:cs typeface="Galdeano"/>
              <a:sym typeface="Galdeano"/>
            </a:endParaRPr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aldeano"/>
              <a:buChar char="●"/>
            </a:pPr>
            <a:r>
              <a:rPr lang="en-GB">
                <a:latin typeface="Galdeano"/>
                <a:ea typeface="Galdeano"/>
                <a:cs typeface="Galdeano"/>
                <a:sym typeface="Galdeano"/>
              </a:rPr>
              <a:t>No se puede añadir almacenamiento extra</a:t>
            </a:r>
            <a:endParaRPr>
              <a:latin typeface="Galdeano"/>
              <a:ea typeface="Galdeano"/>
              <a:cs typeface="Galdeano"/>
              <a:sym typeface="Galdeano"/>
            </a:endParaRPr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aldeano"/>
              <a:buChar char="●"/>
            </a:pPr>
            <a:r>
              <a:rPr lang="en-GB">
                <a:latin typeface="Galdeano"/>
                <a:ea typeface="Galdeano"/>
                <a:cs typeface="Galdeano"/>
                <a:sym typeface="Galdeano"/>
              </a:rPr>
              <a:t>No existe la posibilidad de hacer campañas de marketing</a:t>
            </a:r>
            <a:endParaRPr>
              <a:latin typeface="Galdeano"/>
              <a:ea typeface="Galdeano"/>
              <a:cs typeface="Galdeano"/>
              <a:sym typeface="Galdean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aldeano"/>
              <a:ea typeface="Galdeano"/>
              <a:cs typeface="Galdeano"/>
              <a:sym typeface="Galdea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Aplicaciones reales</a:t>
            </a:r>
            <a:endParaRPr/>
          </a:p>
        </p:txBody>
      </p:sp>
      <p:pic>
        <p:nvPicPr>
          <p:cNvPr descr="Empresas.jp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025" y="1396125"/>
            <a:ext cx="7610050" cy="24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Aplicaciones reales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Galdeano"/>
                <a:ea typeface="Galdeano"/>
                <a:cs typeface="Galdeano"/>
                <a:sym typeface="Galdeano"/>
              </a:rPr>
              <a:t>Ha sido un caso de éxito puesto que pueden tener todos los datos de sus clientes centralizados y accesibles desde cualquier localización y terminal</a:t>
            </a:r>
            <a:endParaRPr sz="1800"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Galdeano"/>
              <a:ea typeface="Galdeano"/>
              <a:cs typeface="Galdeano"/>
              <a:sym typeface="Galdea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Galdeano"/>
              <a:ea typeface="Galdeano"/>
              <a:cs typeface="Galdeano"/>
              <a:sym typeface="Galdea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Galdeano"/>
              <a:ea typeface="Galdeano"/>
              <a:cs typeface="Galdeano"/>
              <a:sym typeface="Galdea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Galdeano"/>
                <a:ea typeface="Galdeano"/>
                <a:cs typeface="Galdeano"/>
                <a:sym typeface="Galdeano"/>
              </a:rPr>
              <a:t>Juan Carlos Requena, su director comercial, sostiene que “... </a:t>
            </a:r>
            <a:r>
              <a:rPr i="1" lang="en-GB" sz="1800">
                <a:solidFill>
                  <a:srgbClr val="000000"/>
                </a:solidFill>
                <a:highlight>
                  <a:srgbClr val="FFFFFF"/>
                </a:highlight>
                <a:latin typeface="Galdeano"/>
                <a:ea typeface="Galdeano"/>
                <a:cs typeface="Galdeano"/>
                <a:sym typeface="Galdeano"/>
              </a:rPr>
              <a:t>Zoho CRM ha sido la herramienta que finalmente estamos utilizando con gran nivel de satisfacción y sobre todo con una gran capacidad de seguir desarrollando nuevas funciones."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Galdeano"/>
              <a:ea typeface="Galdeano"/>
              <a:cs typeface="Galdeano"/>
              <a:sym typeface="Galdeano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LogoLPY.jp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450" y="3197699"/>
            <a:ext cx="2928399" cy="8970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aquorapartes-copy_8_aquora-business-education_180x180.png"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4975" y="847675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98275" y="13206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¿Alguna pregunta?</a:t>
            </a:r>
            <a:endParaRPr/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136250" y="28021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Gracias por su atención :)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Crm (customer relationship management)</a:t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Amatic SC"/>
                <a:ea typeface="Amatic SC"/>
                <a:cs typeface="Amatic SC"/>
                <a:sym typeface="Amatic SC"/>
              </a:rPr>
              <a:t>“Conjunto de estrategias de negocio, marketing, comunicación o infraestructuras tecnológicas diseñadas con el objetivo de construir una relación duradera con los clientes, identificando, comprendiendo y satisfaciendo sus necesidades “ </a:t>
            </a:r>
            <a:endParaRPr sz="3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Galdeano"/>
                <a:ea typeface="Galdeano"/>
                <a:cs typeface="Galdeano"/>
                <a:sym typeface="Galdeano"/>
              </a:rPr>
              <a:t>Según la Asociación española de Marketing Relacional (AeMR)</a:t>
            </a:r>
            <a:endParaRPr sz="1400">
              <a:latin typeface="Galdeano"/>
              <a:ea typeface="Galdeano"/>
              <a:cs typeface="Galdeano"/>
              <a:sym typeface="Galdeano"/>
            </a:endParaRPr>
          </a:p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INSTALACIÓN</a:t>
            </a:r>
            <a:endParaRPr u="sng"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Amatic SC"/>
                <a:ea typeface="Amatic SC"/>
                <a:cs typeface="Amatic SC"/>
                <a:sym typeface="Amatic SC"/>
              </a:rPr>
              <a:t>A TRAVÉS DE :</a:t>
            </a:r>
            <a:r>
              <a:rPr lang="en-GB"/>
              <a:t> </a:t>
            </a:r>
            <a:r>
              <a:rPr lang="en-GB" sz="3000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3"/>
              </a:rPr>
              <a:t>http://www.zoho.com/</a:t>
            </a:r>
            <a:endParaRPr sz="30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sz="2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900" y="103500"/>
            <a:ext cx="5734050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75" y="508525"/>
            <a:ext cx="8218226" cy="39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38" y="264250"/>
            <a:ext cx="7931324" cy="43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75" y="93725"/>
            <a:ext cx="7945175" cy="48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347975" y="80792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tic SC"/>
              <a:buChar char="●"/>
            </a:pPr>
            <a:r>
              <a:rPr b="1" lang="en-GB" sz="2400">
                <a:solidFill>
                  <a:schemeClr val="accent1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Precio</a:t>
            </a: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: gratuita (10 usuarios)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tic SC"/>
              <a:buChar char="●"/>
            </a:pP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Se nos ofrece inicialmente </a:t>
            </a:r>
            <a:r>
              <a:rPr b="1" lang="en-GB" sz="2400">
                <a:solidFill>
                  <a:srgbClr val="000000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una prueba </a:t>
            </a: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de la versión Enterprise durante </a:t>
            </a:r>
            <a:r>
              <a:rPr b="1" lang="en-GB" sz="2400">
                <a:solidFill>
                  <a:srgbClr val="000000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12 días</a:t>
            </a:r>
            <a:endParaRPr b="1" sz="2400">
              <a:solidFill>
                <a:srgbClr val="000000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tic SC"/>
              <a:buChar char="●"/>
            </a:pPr>
            <a:r>
              <a:rPr lang="en-GB" sz="2400">
                <a:solidFill>
                  <a:srgbClr val="000000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Zoho permite el</a:t>
            </a:r>
            <a:r>
              <a:rPr b="1" lang="en-GB" sz="2400">
                <a:solidFill>
                  <a:srgbClr val="000000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 acceso a su nube desde cualquier dispositivo</a:t>
            </a:r>
            <a:r>
              <a:rPr lang="en-GB" sz="2400">
                <a:solidFill>
                  <a:srgbClr val="000000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 con conexión a Internet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tic SC"/>
              <a:buChar char="●"/>
            </a:pPr>
            <a:r>
              <a:rPr b="1" lang="en-GB" sz="2400">
                <a:solidFill>
                  <a:srgbClr val="000000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sistemas operativos móviles</a:t>
            </a:r>
            <a:r>
              <a:rPr lang="en-GB" sz="2400">
                <a:solidFill>
                  <a:srgbClr val="000000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: iPhone, iPad, Android y Windows Phone</a:t>
            </a:r>
            <a:endParaRPr sz="30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