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63" r:id="rId3"/>
    <p:sldId id="360" r:id="rId4"/>
    <p:sldId id="343" r:id="rId5"/>
    <p:sldId id="361" r:id="rId6"/>
    <p:sldId id="362" r:id="rId7"/>
    <p:sldId id="345" r:id="rId8"/>
    <p:sldId id="377" r:id="rId9"/>
    <p:sldId id="364" r:id="rId10"/>
    <p:sldId id="346" r:id="rId11"/>
    <p:sldId id="369" r:id="rId12"/>
    <p:sldId id="322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8" r:id="rId21"/>
    <p:sldId id="367" r:id="rId22"/>
    <p:sldId id="365" r:id="rId23"/>
    <p:sldId id="379" r:id="rId24"/>
    <p:sldId id="366" r:id="rId25"/>
    <p:sldId id="380" r:id="rId26"/>
    <p:sldId id="381" r:id="rId27"/>
    <p:sldId id="395" r:id="rId28"/>
    <p:sldId id="386" r:id="rId29"/>
    <p:sldId id="387" r:id="rId30"/>
    <p:sldId id="388" r:id="rId31"/>
    <p:sldId id="389" r:id="rId32"/>
    <p:sldId id="390" r:id="rId33"/>
    <p:sldId id="382" r:id="rId34"/>
    <p:sldId id="392" r:id="rId35"/>
    <p:sldId id="385" r:id="rId36"/>
    <p:sldId id="393" r:id="rId37"/>
    <p:sldId id="397" r:id="rId38"/>
    <p:sldId id="394" r:id="rId39"/>
    <p:sldId id="396" r:id="rId40"/>
    <p:sldId id="300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B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6"/>
    <p:restoredTop sz="92639" autoAdjust="0"/>
  </p:normalViewPr>
  <p:slideViewPr>
    <p:cSldViewPr>
      <p:cViewPr>
        <p:scale>
          <a:sx n="105" d="100"/>
          <a:sy n="105" d="100"/>
        </p:scale>
        <p:origin x="144" y="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8ECAF-6595-43AE-B4E8-CA733F8B584B}" type="datetimeFigureOut">
              <a:rPr lang="zh-CN" altLang="en-US" smtClean="0"/>
              <a:pPr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4537D-2290-4186-A7BC-BE79FF88C1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62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2862C-4D9B-174B-9DA4-F8FC1E621F1C}" type="datetimeFigureOut">
              <a:t>2019/8/17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D2BD2-AA5C-6F49-8614-F8C17E24165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5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678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10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17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047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63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8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697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917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60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450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07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679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7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797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42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704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547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871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80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15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540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7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5195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28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7493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039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964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04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286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3183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483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837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60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8838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63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86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22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20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541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整体顺序，业内乱序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D2BD2-AA5C-6F49-8614-F8C17E24165E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3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工作2014\2014-0227-产品年LOGO\PPT模版\JPG\0314-SMALL-2\PPT模版-0314-2_画板 4 副本 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5232"/>
          </a:xfrm>
          <a:prstGeom prst="rect">
            <a:avLst/>
          </a:prstGeom>
          <a:noFill/>
        </p:spPr>
      </p:pic>
      <p:sp>
        <p:nvSpPr>
          <p:cNvPr id="4" name="矩形 3"/>
          <p:cNvSpPr/>
          <p:nvPr userDrawn="1"/>
        </p:nvSpPr>
        <p:spPr>
          <a:xfrm>
            <a:off x="7715272" y="285734"/>
            <a:ext cx="128588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643834" y="4286262"/>
            <a:ext cx="1285884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QQ截图2015051210020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9075" y="71420"/>
            <a:ext cx="1304925" cy="4953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工作2014\2014-0227-产品年LOGO\PPT模版\JPG\0314-SMALL-2\PPT模版-0314-2_画板 4 副本 4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5145232"/>
          </a:xfrm>
          <a:prstGeom prst="rect">
            <a:avLst/>
          </a:prstGeom>
          <a:noFill/>
        </p:spPr>
      </p:pic>
      <p:sp>
        <p:nvSpPr>
          <p:cNvPr id="3" name="矩形 2"/>
          <p:cNvSpPr/>
          <p:nvPr userDrawn="1"/>
        </p:nvSpPr>
        <p:spPr>
          <a:xfrm>
            <a:off x="214282" y="4500576"/>
            <a:ext cx="114300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58148" y="4500576"/>
            <a:ext cx="100013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1698942"/>
            <a:ext cx="73448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annotate SC Bold"/>
                <a:ea typeface="手札体-简"/>
                <a:cs typeface="Hannotate SC Bold"/>
              </a:rPr>
              <a:t>MySQL </a:t>
            </a:r>
            <a:r>
              <a:rPr lang="zh-CN" altLang="en-US" sz="3200" dirty="0" smtClean="0">
                <a:solidFill>
                  <a:schemeClr val="bg1"/>
                </a:solidFill>
                <a:latin typeface="Hannotate SC Bold"/>
                <a:ea typeface="手札体-简"/>
                <a:cs typeface="Hannotate SC Bold"/>
              </a:rPr>
              <a:t>索引最佳实践</a:t>
            </a:r>
            <a:endParaRPr lang="zh-CN" altLang="en-US" sz="3200" dirty="0">
              <a:solidFill>
                <a:schemeClr val="bg1"/>
              </a:solidFill>
              <a:latin typeface="Hannotate SC Bold"/>
              <a:ea typeface="手札体-简"/>
              <a:cs typeface="Hannotate SC Bold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9752" y="343758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Hannotate SC Regular"/>
                <a:ea typeface="黑体"/>
                <a:cs typeface="Hannotate SC Regular"/>
              </a:rPr>
              <a:t>宋武斌 </a:t>
            </a:r>
            <a:r>
              <a:rPr kumimoji="1" lang="en-US" altLang="zh-CN" dirty="0" smtClean="0">
                <a:solidFill>
                  <a:schemeClr val="bg1"/>
                </a:solidFill>
                <a:latin typeface="Hannotate SC Regular"/>
                <a:ea typeface="黑体"/>
                <a:cs typeface="Hannotate SC Regular"/>
              </a:rPr>
              <a:t>2019.8</a:t>
            </a:r>
          </a:p>
          <a:p>
            <a:pPr algn="ctr"/>
            <a:endParaRPr kumimoji="1" lang="zh-CN" altLang="en-US" dirty="0">
              <a:solidFill>
                <a:schemeClr val="bg1"/>
              </a:solidFill>
              <a:latin typeface="Hannotate SC Regular"/>
              <a:ea typeface="黑体"/>
              <a:cs typeface="Hannotate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81"/>
    </mc:Choice>
    <mc:Fallback xmlns="">
      <p:transition xmlns:p14="http://schemas.microsoft.com/office/powerpoint/2010/main" spd="slow" advTm="1228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数据页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6146" name="Picture 2" descr="https://raw.githubusercontent.com/Joeyangsh/Joeyangsh.github.io/master/image/mysql_InnoDB_page/InnoDB%E9%A1%B5%E7%BB%93%E6%9E%84%E7%A4%BA%E6%84%8F%E5%9B%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89"/>
            <a:ext cx="5004048" cy="398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数据页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7170" name="Picture 2" descr="https://raw.githubusercontent.com/Joeyangsh/Joeyangsh.github.io/master/image/mysql_InnoDB_page/%E5%82%A8%E5%AD%98%E8%BF%87%E7%A8%8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606"/>
            <a:ext cx="80391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6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row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记录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1026" name="Picture 2" descr="https://raw.githubusercontent.com/Joeyangsh/Joeyangsh.github.io/master/image/mysql_InnoDB_page/%E8%A1%A8%E6%A0%BC%E5%BC%8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606"/>
            <a:ext cx="80391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row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记录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2050" name="Picture 2" descr="https://raw.githubusercontent.com/Joeyangsh/Joeyangsh.github.io/master/image/mysql_InnoDB_page/%E6%95%B0%E6%8D%AE%E8%A1%8C%E6%A0%BC%E5%BC%8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606"/>
            <a:ext cx="80867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8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row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记录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3074" name="Picture 2" descr="https://raw.githubusercontent.com/Joeyangsh/Joeyangsh.github.io/master/image/mysql_InnoDB_page/%E8%AE%B0%E5%BD%95%E7%BB%93%E6%9E%8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606"/>
            <a:ext cx="77152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row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记录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4098" name="Picture 2" descr="https://raw.githubusercontent.com/Joeyangsh/Joeyangsh.github.io/master/image/mysql_InnoDB_page/%E5%81%8F%E7%A7%BB%E9%87%8F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6212"/>
            <a:ext cx="7236296" cy="394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row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记录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5122" name="Picture 2" descr="https://raw.githubusercontent.com/Joeyangsh/Joeyangsh.github.io/master/image/mysql_InnoDB_page/%E5%81%8F%E7%A7%BB%E9%87%8F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606"/>
            <a:ext cx="77247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row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记录 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PD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mr-IN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–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跳表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6146" name="Picture 2" descr="https://raw.githubusercontent.com/Joeyangsh/Joeyangsh.github.io/master/image/mysql_InnoDB_page/p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606"/>
            <a:ext cx="7236296" cy="39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row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记录 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PD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mr-IN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–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跳表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7170" name="Picture 2" descr="https://raw.githubusercontent.com/Joeyangsh/Joeyangsh.github.io/master/image/mysql_InnoDB_page/pag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2171"/>
            <a:ext cx="6948264" cy="38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6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row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记录 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PD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mr-IN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–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跳表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8194" name="Picture 2" descr="https://raw.githubusercontent.com/Joeyangsh/Joeyangsh.github.io/master/image/mysql_InnoDB_page/pag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2171"/>
            <a:ext cx="6150709" cy="38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7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目录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7" y="141962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en-US" altLang="zh-CN" sz="2400" dirty="0" smtClean="0">
                <a:latin typeface="Hannotate SC" charset="-122"/>
                <a:ea typeface="Hannotate SC" charset="-122"/>
                <a:cs typeface="Hannotate SC" charset="-122"/>
              </a:rPr>
              <a:t>MySQL</a:t>
            </a: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如何存储</a:t>
            </a:r>
            <a:endParaRPr kumimoji="1" lang="en-US" altLang="zh-CN" sz="2400" dirty="0" smtClean="0">
              <a:latin typeface="Hannotate SC" charset="-122"/>
              <a:ea typeface="Hannotate SC" charset="-122"/>
              <a:cs typeface="Hannotate SC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MySQL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索引结构</a:t>
            </a:r>
            <a:endParaRPr kumimoji="1" lang="en-US" altLang="zh-CN" sz="2400" dirty="0" smtClean="0">
              <a:latin typeface="Hannotate SC" charset="-122"/>
              <a:ea typeface="Hannotate SC" charset="-122"/>
              <a:cs typeface="Hannotate SC" charset="-122"/>
            </a:endParaRP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索引</a:t>
            </a: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实践</a:t>
            </a:r>
            <a:endParaRPr kumimoji="1" lang="en-US" altLang="zh-CN" sz="2400" dirty="0" smtClean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339752" y="221171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Hannotate SC" charset="-122"/>
                <a:ea typeface="Hannotate SC" charset="-122"/>
                <a:cs typeface="Hannotate SC" charset="-122"/>
              </a:rPr>
              <a:t>MySQL</a:t>
            </a:r>
            <a:r>
              <a:rPr kumimoji="1" lang="zh-CN" altLang="en-US" sz="3600" dirty="0" smtClean="0">
                <a:latin typeface="Hannotate SC" charset="-122"/>
                <a:ea typeface="Hannotate SC" charset="-122"/>
                <a:cs typeface="Hannotate SC" charset="-122"/>
              </a:rPr>
              <a:t>索引结构</a:t>
            </a:r>
            <a:endParaRPr kumimoji="1" lang="en-US" altLang="zh-CN" sz="36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4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索引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-380578"/>
            <a:ext cx="6048672" cy="551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左箭头 3"/>
          <p:cNvSpPr/>
          <p:nvPr/>
        </p:nvSpPr>
        <p:spPr>
          <a:xfrm>
            <a:off x="5220072" y="3651870"/>
            <a:ext cx="1008112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0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索引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91629"/>
            <a:ext cx="6264696" cy="34620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591498"/>
            <a:ext cx="7607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多列索引物理结构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" y="1272171"/>
            <a:ext cx="9144000" cy="462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搜索过程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5244"/>
            <a:ext cx="4176464" cy="367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0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单列索引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96235"/>
              </p:ext>
            </p:extLst>
          </p:nvPr>
        </p:nvGraphicFramePr>
        <p:xfrm>
          <a:off x="132184" y="1269052"/>
          <a:ext cx="5015880" cy="519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464"/>
                <a:gridCol w="1080120"/>
                <a:gridCol w="1224136"/>
                <a:gridCol w="1440160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article_id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city_id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column_id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article_time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69064"/>
              </p:ext>
            </p:extLst>
          </p:nvPr>
        </p:nvGraphicFramePr>
        <p:xfrm>
          <a:off x="5364088" y="1268258"/>
          <a:ext cx="2448272" cy="519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440160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rgbClr val="FFC000"/>
                          </a:solidFill>
                        </a:rPr>
                        <a:t>city_id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ysClr val="windowText" lastClr="000000"/>
                          </a:solidFill>
                        </a:rPr>
                        <a:t>article_id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14" marB="45714">
                    <a:solidFill>
                      <a:srgbClr val="92D050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</a:t>
                      </a: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复合索引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64398"/>
              </p:ext>
            </p:extLst>
          </p:nvPr>
        </p:nvGraphicFramePr>
        <p:xfrm>
          <a:off x="35496" y="1269052"/>
          <a:ext cx="5015880" cy="519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464"/>
                <a:gridCol w="1080120"/>
                <a:gridCol w="1224136"/>
                <a:gridCol w="1440160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article_id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city_id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column_id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article_time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14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130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8715"/>
              </p:ext>
            </p:extLst>
          </p:nvPr>
        </p:nvGraphicFramePr>
        <p:xfrm>
          <a:off x="5267400" y="1268258"/>
          <a:ext cx="3408041" cy="519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95"/>
                <a:gridCol w="1227387"/>
                <a:gridCol w="1212659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rgbClr val="FFC000"/>
                          </a:solidFill>
                        </a:rPr>
                        <a:t>city_id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rgbClr val="FFC000"/>
                          </a:solidFill>
                        </a:rPr>
                        <a:t>column_id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ysClr val="windowText" lastClr="000000"/>
                          </a:solidFill>
                        </a:rPr>
                        <a:t>article_id</a:t>
                      </a:r>
                      <a:endParaRPr lang="zh-CN" altLang="en-US" sz="1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14" marB="45714">
                    <a:solidFill>
                      <a:srgbClr val="92D050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3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203848" y="2427734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Hannotate SC" charset="-122"/>
                <a:ea typeface="Hannotate SC" charset="-122"/>
                <a:cs typeface="Hannotate SC" charset="-122"/>
              </a:rPr>
              <a:t>索引实战</a:t>
            </a:r>
            <a:endParaRPr kumimoji="1" lang="en-US" altLang="zh-CN" sz="36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9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复合索引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03332"/>
              </p:ext>
            </p:extLst>
          </p:nvPr>
        </p:nvGraphicFramePr>
        <p:xfrm>
          <a:off x="107504" y="1341060"/>
          <a:ext cx="3456384" cy="519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296144"/>
                <a:gridCol w="1224136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city_id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column_id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ysClr val="windowText" lastClr="000000"/>
                          </a:solidFill>
                        </a:rPr>
                        <a:t>article_id</a:t>
                      </a:r>
                      <a:endParaRPr lang="zh-CN" altLang="en-US" sz="1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14" marB="45714">
                    <a:solidFill>
                      <a:srgbClr val="92D050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4" marB="0" anchor="ctr"/>
                </a:tc>
              </a:tr>
            </a:tbl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3635896" y="1268760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在索引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上面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能做的操作就是定位一个点，向前向后顺序的扫描一片数据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7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满足索引查询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446088" y="2420888"/>
            <a:ext cx="46815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离散查询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‘IN’ ‘OR’ 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455613" y="1298575"/>
            <a:ext cx="4679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等值查询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‘=’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455613" y="3933056"/>
            <a:ext cx="467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范围查询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‘&gt;’ ‘&lt;’ 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899592" y="1844825"/>
            <a:ext cx="8136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SELECT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* FROM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point_score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WHERE NAME=?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40152" y="1791463"/>
            <a:ext cx="1224136" cy="557417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899592" y="2881263"/>
            <a:ext cx="8136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SELECT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* FROM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point_score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NAME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IN(?,?,?)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79712" y="3231623"/>
            <a:ext cx="2808312" cy="557417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899592" y="4395019"/>
            <a:ext cx="8136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SELECT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* FROM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point_score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score &gt; ? and score &lt;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?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4743791"/>
            <a:ext cx="4608512" cy="557417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339752" y="221171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Hannotate SC" charset="-122"/>
                <a:ea typeface="Hannotate SC" charset="-122"/>
                <a:cs typeface="Hannotate SC" charset="-122"/>
              </a:rPr>
              <a:t>MySQL</a:t>
            </a:r>
            <a:r>
              <a:rPr kumimoji="1" lang="zh-CN" altLang="en-US" sz="3600" dirty="0">
                <a:latin typeface="Hannotate SC" charset="-122"/>
                <a:ea typeface="Hannotate SC" charset="-122"/>
                <a:cs typeface="Hannotate SC" charset="-122"/>
              </a:rPr>
              <a:t> 如何</a:t>
            </a:r>
            <a:r>
              <a:rPr kumimoji="1" lang="zh-CN" altLang="en-US" sz="3600" dirty="0" smtClean="0">
                <a:latin typeface="Hannotate SC" charset="-122"/>
                <a:ea typeface="Hannotate SC" charset="-122"/>
                <a:cs typeface="Hannotate SC" charset="-122"/>
              </a:rPr>
              <a:t>存储？</a:t>
            </a:r>
            <a:endParaRPr kumimoji="1" lang="en-US" altLang="zh-CN" sz="36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满足索引查询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455613" y="1347614"/>
            <a:ext cx="467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模糊查询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‘LIKE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xxxx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%’ 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30" name="TextBox 16"/>
          <p:cNvSpPr txBox="1">
            <a:spLocks noChangeArrowheads="1"/>
          </p:cNvSpPr>
          <p:nvPr/>
        </p:nvSpPr>
        <p:spPr bwMode="auto">
          <a:xfrm>
            <a:off x="898432" y="1809577"/>
            <a:ext cx="8136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SELECT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* FROM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point_score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date_index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LIKE 201210%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66851" y="2225075"/>
            <a:ext cx="4608512" cy="557417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不满足索引查询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46088" y="2420888"/>
            <a:ext cx="8229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模糊查询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‘LIKE %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xxxx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%’ ‘REGEXP xx’ 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455613" y="1298575"/>
            <a:ext cx="4679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非等值查询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‘!=’ ‘NOT IN’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455613" y="3789040"/>
            <a:ext cx="467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运算查询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‘col + x = y’ 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37440" y="1822053"/>
            <a:ext cx="8136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SELECT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* FROM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point_score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WHERE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NAME !=?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898432" y="2967335"/>
            <a:ext cx="8136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SELECT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* FROM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point_score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date_index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LIKE %09%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899592" y="4251003"/>
            <a:ext cx="8136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SELECT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* FROM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point_score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date_index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+ 30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&gt;= now //30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天前分数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4168" y="1707654"/>
            <a:ext cx="1584176" cy="557417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51720" y="3303631"/>
            <a:ext cx="4129546" cy="557417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51720" y="4666501"/>
            <a:ext cx="4129546" cy="418683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623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不满足索引查询</a:t>
            </a:r>
            <a:endParaRPr kumimoji="1" lang="en-US" altLang="zh-CN" sz="3200" dirty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395536" y="1563638"/>
            <a:ext cx="467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方法查询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‘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fun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(x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) = y’ 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91643" y="2381139"/>
            <a:ext cx="4968552" cy="557417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827584" y="2025602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SELECT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* FROM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point_score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  <a:p>
            <a:pPr marL="0" indent="0" eaLnBrk="1" hangingPunct="1"/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abs(now -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date_index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) &lt;= 30 //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前后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30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天分数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多列满足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左前缀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67834"/>
              </p:ext>
            </p:extLst>
          </p:nvPr>
        </p:nvGraphicFramePr>
        <p:xfrm>
          <a:off x="127312" y="1268760"/>
          <a:ext cx="3456384" cy="519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296144"/>
                <a:gridCol w="1224136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city_id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column_id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ysClr val="windowText" lastClr="000000"/>
                          </a:solidFill>
                        </a:rPr>
                        <a:t>article_id</a:t>
                      </a:r>
                      <a:endParaRPr lang="zh-CN" altLang="en-US" sz="1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T="45714" marB="45714">
                    <a:solidFill>
                      <a:srgbClr val="92D050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4" marB="0" anchor="ctr"/>
                </a:tc>
              </a:tr>
              <a:tr h="3707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4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16024" y="3501008"/>
            <a:ext cx="3419872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1"/>
          <p:cNvSpPr txBox="1"/>
          <p:nvPr/>
        </p:nvSpPr>
        <p:spPr>
          <a:xfrm>
            <a:off x="3635896" y="1268760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在索引上面能做的操作就是定位一个点，向前向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后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顺序的扫描一片数据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779912" y="2190700"/>
            <a:ext cx="4681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city_id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=? AND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column_id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=? 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3779911" y="3194380"/>
            <a:ext cx="4681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city_id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=? AND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column_id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&gt;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? 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779910" y="4182179"/>
            <a:ext cx="4681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city_id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=? ORDER BY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column_id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7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多列不满足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左前缀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23966"/>
              </p:ext>
            </p:extLst>
          </p:nvPr>
        </p:nvGraphicFramePr>
        <p:xfrm>
          <a:off x="107504" y="1275606"/>
          <a:ext cx="3096344" cy="465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593"/>
                <a:gridCol w="1161129"/>
                <a:gridCol w="1096622"/>
              </a:tblGrid>
              <a:tr h="332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city_id</a:t>
                      </a:r>
                      <a:endParaRPr lang="zh-CN" altLang="en-US" sz="1600" dirty="0"/>
                    </a:p>
                  </a:txBody>
                  <a:tcPr marL="81915" marR="8191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column_id</a:t>
                      </a:r>
                      <a:endParaRPr lang="zh-CN" altLang="en-US" sz="1600" dirty="0"/>
                    </a:p>
                  </a:txBody>
                  <a:tcPr marL="81915" marR="81915" marT="40952" marB="4095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ysClr val="windowText" lastClr="000000"/>
                          </a:solidFill>
                        </a:rPr>
                        <a:t>article_id</a:t>
                      </a:r>
                      <a:endParaRPr lang="zh-CN" altLang="en-US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1915" marR="81915" marT="40952" marB="40952">
                    <a:solidFill>
                      <a:srgbClr val="92D050"/>
                    </a:solidFill>
                  </a:tcPr>
                </a:tc>
              </a:tr>
              <a:tr h="3321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533" marR="8533" marT="8532" marB="0" anchor="ctr"/>
                </a:tc>
              </a:tr>
              <a:tr h="3321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533" marR="8533" marT="8532" marB="0" anchor="ctr"/>
                </a:tc>
              </a:tr>
              <a:tr h="3321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533" marR="8533" marT="8532" marB="0" anchor="ctr"/>
                </a:tc>
              </a:tr>
              <a:tr h="3321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8533" marR="8533" marT="8532" marB="0" anchor="ctr"/>
                </a:tc>
              </a:tr>
              <a:tr h="3321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8533" marR="8533" marT="8532" marB="0" anchor="ctr"/>
                </a:tc>
              </a:tr>
              <a:tr h="3321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533" marR="8533" marT="8532" marB="0" anchor="ctr"/>
                </a:tc>
              </a:tr>
              <a:tr h="3321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8533" marR="8533" marT="8532" marB="0" anchor="ctr"/>
                </a:tc>
              </a:tr>
              <a:tr h="3321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8533" marR="8533" marT="8532" marB="0" anchor="ctr"/>
                </a:tc>
              </a:tr>
              <a:tr h="3321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8533" marR="8533" marT="8532" marB="0" anchor="ctr"/>
                </a:tc>
              </a:tr>
              <a:tr h="3321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533" marR="8533" marT="8532" marB="0" anchor="ctr"/>
                </a:tc>
              </a:tr>
              <a:tr h="3321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8533" marR="8533" marT="8532" marB="0" anchor="ctr"/>
                </a:tc>
              </a:tr>
              <a:tr h="3321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8533" marR="8533" marT="8532" marB="0" anchor="ctr"/>
                </a:tc>
              </a:tr>
              <a:tr h="3321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8533" marR="8533" marT="85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8533" marR="8533" marT="8532" marB="0" anchor="ctr"/>
                </a:tc>
              </a:tr>
            </a:tbl>
          </a:graphicData>
        </a:graphic>
      </p:graphicFrame>
      <p:sp>
        <p:nvSpPr>
          <p:cNvPr id="16" name="TextBox 1"/>
          <p:cNvSpPr txBox="1"/>
          <p:nvPr/>
        </p:nvSpPr>
        <p:spPr>
          <a:xfrm>
            <a:off x="3635896" y="1268760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在索引上面能做的操作就是定位一个点，向前向后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顺序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的扫描一片数据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3779912" y="2190700"/>
            <a:ext cx="4681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column_id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=? 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3779911" y="2715766"/>
            <a:ext cx="4681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city_id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&gt;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? AND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column_id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=? 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3779912" y="3612961"/>
            <a:ext cx="4681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city_id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IN(?) ORDER BY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column_id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3779912" y="4443958"/>
            <a:ext cx="4681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city_id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&gt;? ORDER BY </a:t>
            </a:r>
            <a:r>
              <a:rPr kumimoji="1" lang="en-US" altLang="zh-CN" sz="2400" dirty="0" err="1">
                <a:latin typeface="Hannotate SC" charset="-122"/>
                <a:ea typeface="Hannotate SC" charset="-122"/>
                <a:cs typeface="Hannotate SC" charset="-122"/>
              </a:rPr>
              <a:t>column_id</a:t>
            </a:r>
            <a:endParaRPr kumimoji="1" lang="zh-CN" altLang="en-US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0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2075" y="1123950"/>
            <a:ext cx="8712200" cy="11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WHERE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col1=? AND col2&gt;? AND col2&lt;?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       AND col3 IN(?) AND col4 LIKE 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‘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xxx%’ 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理论案例分析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92075" y="2329592"/>
            <a:ext cx="8712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 smtClean="0">
                <a:latin typeface="Hannotate SC" charset="-122"/>
                <a:ea typeface="Hannotate SC" charset="-122"/>
                <a:cs typeface="Hannotate SC" charset="-122"/>
              </a:rPr>
              <a:t>index</a:t>
            </a: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 smtClean="0">
                <a:latin typeface="Hannotate SC" charset="-122"/>
                <a:ea typeface="Hannotate SC" charset="-122"/>
                <a:cs typeface="Hannotate SC" charset="-122"/>
              </a:rPr>
              <a:t>(col1,col2)</a:t>
            </a:r>
          </a:p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index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(</a:t>
            </a:r>
            <a:r>
              <a:rPr kumimoji="1" lang="en-US" altLang="zh-CN" sz="2400" dirty="0" smtClean="0">
                <a:latin typeface="Hannotate SC" charset="-122"/>
                <a:ea typeface="Hannotate SC" charset="-122"/>
                <a:cs typeface="Hannotate SC" charset="-122"/>
              </a:rPr>
              <a:t>col1,col3)</a:t>
            </a:r>
          </a:p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index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(</a:t>
            </a:r>
            <a:r>
              <a:rPr kumimoji="1" lang="en-US" altLang="zh-CN" sz="2400" dirty="0" smtClean="0">
                <a:latin typeface="Hannotate SC" charset="-122"/>
                <a:ea typeface="Hannotate SC" charset="-122"/>
                <a:cs typeface="Hannotate SC" charset="-122"/>
              </a:rPr>
              <a:t>col1,col4)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8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2075" y="1123950"/>
            <a:ext cx="8712200" cy="11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col1=? AND col2&gt;? AND col2&lt;?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        AND col3 IN(?) AND col4 LIKE 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‘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xxx%’ 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实际案例分析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92075" y="2423666"/>
            <a:ext cx="8712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可能只需要 </a:t>
            </a:r>
            <a:r>
              <a:rPr kumimoji="1" lang="en-US" altLang="zh-CN" sz="2400" dirty="0" smtClean="0">
                <a:latin typeface="Hannotate SC" charset="-122"/>
                <a:ea typeface="Hannotate SC" charset="-122"/>
                <a:cs typeface="Hannotate SC" charset="-122"/>
              </a:rPr>
              <a:t>index</a:t>
            </a: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 smtClean="0">
                <a:latin typeface="Hannotate SC" charset="-122"/>
                <a:ea typeface="Hannotate SC" charset="-122"/>
                <a:cs typeface="Hannotate SC" charset="-122"/>
              </a:rPr>
              <a:t>(col2)</a:t>
            </a:r>
          </a:p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也可能只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需要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index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(</a:t>
            </a:r>
            <a:r>
              <a:rPr kumimoji="1" lang="en-US" altLang="zh-CN" sz="2400" dirty="0" smtClean="0">
                <a:latin typeface="Hannotate SC" charset="-122"/>
                <a:ea typeface="Hannotate SC" charset="-122"/>
                <a:cs typeface="Hannotate SC" charset="-122"/>
              </a:rPr>
              <a:t>col1)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其实主要是看列稀疏度或者说可筛选性</a:t>
            </a:r>
            <a:endParaRPr kumimoji="1" lang="en-US" altLang="zh-CN" sz="2400" dirty="0" smtClean="0">
              <a:latin typeface="Hannotate SC" charset="-122"/>
              <a:ea typeface="Hannotate SC" charset="-122"/>
              <a:cs typeface="Hannotate SC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衡量索引的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好坏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41847"/>
            <a:ext cx="8785225" cy="298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2" descr="d:\Users\wbsong\Desktop\图片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99581"/>
            <a:ext cx="648335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496" y="3614702"/>
            <a:ext cx="8337550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dirty="0">
                <a:latin typeface="Hannotate SC" charset="-122"/>
                <a:ea typeface="Hannotate SC" charset="-122"/>
                <a:cs typeface="Hannotate SC" charset="-122"/>
              </a:rPr>
              <a:t>7 ~= SELECT count(DISTINCT city_id) FROM zx_article_index;</a:t>
            </a:r>
          </a:p>
          <a:p>
            <a:pPr>
              <a:defRPr/>
            </a:pPr>
            <a:r>
              <a:rPr kumimoji="1" lang="zh-CN" altLang="en-US" dirty="0">
                <a:latin typeface="Hannotate SC" charset="-122"/>
                <a:ea typeface="Hannotate SC" charset="-122"/>
                <a:cs typeface="Hannotate SC" charset="-122"/>
              </a:rPr>
              <a:t>71 ~= SELECT count(DISTINCT city_id,column_id) FROM zx_article_index;</a:t>
            </a:r>
          </a:p>
          <a:p>
            <a:pPr>
              <a:defRPr/>
            </a:pPr>
            <a:r>
              <a:rPr kumimoji="1" lang="zh-CN" altLang="en-US" dirty="0">
                <a:latin typeface="Hannotate SC" charset="-122"/>
                <a:ea typeface="Hannotate SC" charset="-122"/>
                <a:cs typeface="Hannotate SC" charset="-122"/>
              </a:rPr>
              <a:t>116 ~= SELECT count(DISTINCT city_id,column_id,status) FROM zx_article_index;</a:t>
            </a:r>
          </a:p>
          <a:p>
            <a:pPr>
              <a:defRPr/>
            </a:pPr>
            <a:r>
              <a:rPr kumimoji="1" lang="zh-CN" altLang="en-US" dirty="0">
                <a:latin typeface="Hannotate SC" charset="-122"/>
                <a:ea typeface="Hannotate SC" charset="-122"/>
                <a:cs typeface="Hannotate SC" charset="-122"/>
              </a:rPr>
              <a:t>71到116 加了status并没有离散多少，所以status加了和没加对性能没多大变化,好的复合索引应该是越来越离散</a:t>
            </a:r>
          </a:p>
        </p:txBody>
      </p:sp>
    </p:spTree>
    <p:extLst>
      <p:ext uri="{BB962C8B-B14F-4D97-AF65-F5344CB8AC3E}">
        <p14:creationId xmlns:p14="http://schemas.microsoft.com/office/powerpoint/2010/main" val="71825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2075" y="1272171"/>
            <a:ext cx="871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案例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WHERE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col1=? AND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col2=? AND col3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&gt;</a:t>
            </a:r>
            <a:r>
              <a:rPr kumimoji="1" lang="zh-CN" altLang="en-US" sz="2400" dirty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2400" dirty="0">
                <a:latin typeface="Hannotate SC" charset="-122"/>
                <a:ea typeface="Hannotate SC" charset="-122"/>
                <a:cs typeface="Hannotate SC" charset="-122"/>
              </a:rPr>
              <a:t>?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index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merge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92075" y="2022169"/>
            <a:ext cx="8712200" cy="59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能不能创建</a:t>
            </a:r>
            <a:r>
              <a:rPr kumimoji="1" lang="en-US" altLang="zh-CN" sz="2400" dirty="0" smtClean="0">
                <a:latin typeface="Hannotate SC" charset="-122"/>
                <a:ea typeface="Hannotate SC" charset="-122"/>
                <a:cs typeface="Hannotate SC" charset="-122"/>
              </a:rPr>
              <a:t>3</a:t>
            </a: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个单列索引，让</a:t>
            </a:r>
            <a:r>
              <a:rPr kumimoji="1" lang="en-US" altLang="zh-CN" sz="2400" dirty="0" err="1" smtClean="0">
                <a:latin typeface="Hannotate SC" charset="-122"/>
                <a:ea typeface="Hannotate SC" charset="-122"/>
                <a:cs typeface="Hannotate SC" charset="-122"/>
              </a:rPr>
              <a:t>mysql</a:t>
            </a: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 做 </a:t>
            </a:r>
            <a:r>
              <a:rPr kumimoji="1" lang="en-US" altLang="zh-CN" sz="2400" dirty="0" smtClean="0">
                <a:latin typeface="Hannotate SC" charset="-122"/>
                <a:ea typeface="Hannotate SC" charset="-122"/>
                <a:cs typeface="Hannotate SC" charset="-122"/>
              </a:rPr>
              <a:t>merge?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92075" y="2859782"/>
            <a:ext cx="8712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虽然支持，但是效果不好</a:t>
            </a:r>
            <a:endParaRPr kumimoji="1" lang="en-US" altLang="zh-CN" sz="2400" dirty="0" smtClean="0">
              <a:latin typeface="Hannotate SC" charset="-122"/>
              <a:ea typeface="Hannotate SC" charset="-122"/>
              <a:cs typeface="Hannotate SC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如果有多列任意组合的需求，还是要用类似 </a:t>
            </a:r>
            <a:r>
              <a:rPr kumimoji="1" lang="en-US" altLang="zh-CN" sz="2400" dirty="0" smtClean="0">
                <a:latin typeface="Hannotate SC" charset="-122"/>
                <a:ea typeface="Hannotate SC" charset="-122"/>
                <a:cs typeface="Hannotate SC" charset="-122"/>
              </a:rPr>
              <a:t>ES</a:t>
            </a: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的组件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0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2075" y="1272171"/>
            <a:ext cx="8712200" cy="59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索引不是越多越好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总结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92075" y="2022169"/>
            <a:ext cx="8712200" cy="59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索引不是越长越好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92075" y="2859782"/>
            <a:ext cx="8712200" cy="59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部分索引 </a:t>
            </a:r>
            <a:r>
              <a:rPr kumimoji="1" lang="en-US" altLang="zh-CN" sz="2400" dirty="0" smtClean="0">
                <a:latin typeface="Hannotate SC" charset="-122"/>
                <a:ea typeface="Hannotate SC" charset="-122"/>
                <a:cs typeface="Hannotate SC" charset="-122"/>
              </a:rPr>
              <a:t>--</a:t>
            </a: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mr-IN" altLang="zh-CN" sz="2400" dirty="0">
                <a:latin typeface="Hannotate SC" charset="-122"/>
                <a:ea typeface="Hannotate SC" charset="-122"/>
                <a:cs typeface="Hannotate SC" charset="-122"/>
              </a:rPr>
              <a:t>KEY `c4` (`c4`(10))</a:t>
            </a: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92075" y="3680617"/>
            <a:ext cx="8712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定期清理</a:t>
            </a:r>
            <a:endParaRPr kumimoji="1" lang="en-US" altLang="zh-CN" sz="2400" dirty="0" smtClean="0">
              <a:latin typeface="Hannotate SC" charset="-122"/>
              <a:ea typeface="Hannotate SC" charset="-122"/>
              <a:cs typeface="Hannotate SC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非主键搜索随机</a:t>
            </a:r>
            <a:r>
              <a:rPr kumimoji="1" lang="en-US" altLang="zh-CN" sz="2400" dirty="0" smtClean="0">
                <a:latin typeface="Hannotate SC" charset="-122"/>
                <a:ea typeface="Hannotate SC" charset="-122"/>
                <a:cs typeface="Hannotate SC" charset="-122"/>
              </a:rPr>
              <a:t>IO</a:t>
            </a:r>
            <a:r>
              <a:rPr kumimoji="1" lang="zh-CN" altLang="en-US" sz="2400" dirty="0" smtClean="0">
                <a:latin typeface="Hannotate SC" charset="-122"/>
                <a:ea typeface="Hannotate SC" charset="-122"/>
                <a:cs typeface="Hannotate SC" charset="-122"/>
              </a:rPr>
              <a:t>多，所以数据要做缓存</a:t>
            </a:r>
            <a:endParaRPr kumimoji="1" lang="en-US" altLang="zh-CN" sz="2400" dirty="0" smtClean="0">
              <a:latin typeface="Hannotate SC" charset="-122"/>
              <a:ea typeface="Hannotate SC" charset="-122"/>
              <a:cs typeface="Hannotate SC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charset="2"/>
              <a:buChar char="Ø"/>
            </a:pPr>
            <a:endParaRPr kumimoji="1" lang="en-US" altLang="zh-CN" sz="24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1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使用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B+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树数据结构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75606"/>
            <a:ext cx="8821738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2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15816" y="2715766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>
                <a:latin typeface="Hannotate SC" charset="-122"/>
                <a:ea typeface="Hannotate SC" charset="-122"/>
                <a:cs typeface="Hannotate SC" charset="-122"/>
              </a:rPr>
              <a:t>QA</a:t>
            </a:r>
            <a:endParaRPr kumimoji="1" lang="en-US" altLang="zh-CN" sz="6000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4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数据视图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5" name="Picture 2" descr="d:\Users\binbin\Desktop\image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75606"/>
            <a:ext cx="68135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1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索引视图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5" name="Picture 2" descr="d:\Users\binbin\Desktop\image2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75606"/>
            <a:ext cx="7396163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7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en-US" altLang="zh-CN" sz="3200" dirty="0" err="1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innodb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VS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3200" dirty="0" err="1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myisam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259532"/>
            <a:ext cx="4392488" cy="400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8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en-US" altLang="zh-CN" sz="3200" dirty="0" err="1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innodb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 </a:t>
            </a:r>
            <a:r>
              <a:rPr kumimoji="1" lang="en-US" altLang="zh-CN" sz="3200" dirty="0" err="1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B+tree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10242" name="Picture 2" descr="https://images2015.cnblogs.com/blog/990532/201701/990532-20170116160256067-5372697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" y="1272171"/>
            <a:ext cx="69818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2910" y="687396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</a:pPr>
            <a:r>
              <a:rPr kumimoji="1" lang="zh-CN" altLang="en-US" sz="3200" dirty="0" smtClean="0">
                <a:solidFill>
                  <a:schemeClr val="bg1"/>
                </a:solidFill>
                <a:latin typeface="Hannotate SC" charset="-122"/>
                <a:ea typeface="Hannotate SC" charset="-122"/>
                <a:cs typeface="Hannotate SC" charset="-122"/>
              </a:rPr>
              <a:t>数据页链</a:t>
            </a:r>
            <a:endParaRPr kumimoji="1" lang="en-US" altLang="zh-CN" sz="3200" dirty="0" smtClean="0">
              <a:solidFill>
                <a:schemeClr val="bg1"/>
              </a:solidFill>
              <a:latin typeface="Hannotate SC" charset="-122"/>
              <a:ea typeface="Hannotate SC" charset="-122"/>
              <a:cs typeface="Hannotate SC" charset="-122"/>
            </a:endParaRPr>
          </a:p>
        </p:txBody>
      </p:sp>
      <p:pic>
        <p:nvPicPr>
          <p:cNvPr id="5122" name="Picture 2" descr="https://raw.githubusercontent.com/Joeyangsh/Joeyangsh.github.io/master/image/mysql_InnoDB_page/pag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606"/>
            <a:ext cx="76866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34232</TotalTime>
  <Words>976</Words>
  <Application>Microsoft Macintosh PowerPoint</Application>
  <PresentationFormat>全屏显示(16:9)</PresentationFormat>
  <Paragraphs>448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Calibri</vt:lpstr>
      <vt:lpstr>Hannotate SC</vt:lpstr>
      <vt:lpstr>Hannotate SC Bold</vt:lpstr>
      <vt:lpstr>Hannotate SC Regular</vt:lpstr>
      <vt:lpstr>Wingdings</vt:lpstr>
      <vt:lpstr>黑体</vt:lpstr>
      <vt:lpstr>手札体-简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 - 幻灯片 1</dc:title>
  <dc:creator>Allenwang</dc:creator>
  <cp:keywords/>
  <cp:lastModifiedBy>wbsong</cp:lastModifiedBy>
  <cp:revision>775</cp:revision>
  <dcterms:created xsi:type="dcterms:W3CDTF">2014-03-14T02:23:25Z</dcterms:created>
  <dcterms:modified xsi:type="dcterms:W3CDTF">2019-08-17T16:58:55Z</dcterms:modified>
</cp:coreProperties>
</file>