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Ji" initials="TJ" lastIdx="1" clrIdx="0">
    <p:extLst>
      <p:ext uri="{19B8F6BF-5375-455C-9EA6-DF929625EA0E}">
        <p15:presenceInfo xmlns:p15="http://schemas.microsoft.com/office/powerpoint/2012/main" userId="S::tji@omers.com::63f5909e-6a50-4605-bd7a-193d36fda0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36620-99EF-42B9-87E8-B024CD42DC01}" type="doc">
      <dgm:prSet loTypeId="urn:microsoft.com/office/officeart/2018/2/layout/IconCircle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91A9A880-585C-4270-85F7-EF680F0C7C7C}">
      <dgm:prSet/>
      <dgm:spPr/>
      <dgm:t>
        <a:bodyPr/>
        <a:lstStyle/>
        <a:p>
          <a:pPr>
            <a:lnSpc>
              <a:spcPct val="100000"/>
            </a:lnSpc>
          </a:pPr>
          <a:r>
            <a:rPr lang="en-US" b="1" dirty="0"/>
            <a:t>Data Wrangling</a:t>
          </a:r>
          <a:endParaRPr lang="en-US" dirty="0"/>
        </a:p>
      </dgm:t>
    </dgm:pt>
    <dgm:pt modelId="{C26DD99E-9135-4B7F-812C-60769E2C0960}" type="parTrans" cxnId="{FF22560B-B311-4C27-9383-4DD9DB05372C}">
      <dgm:prSet/>
      <dgm:spPr/>
      <dgm:t>
        <a:bodyPr/>
        <a:lstStyle/>
        <a:p>
          <a:endParaRPr lang="en-US"/>
        </a:p>
      </dgm:t>
    </dgm:pt>
    <dgm:pt modelId="{694BB561-FD0E-4769-813A-A04393D4A0E7}" type="sibTrans" cxnId="{FF22560B-B311-4C27-9383-4DD9DB05372C}">
      <dgm:prSet phldrT="1"/>
      <dgm:spPr/>
      <dgm:t>
        <a:bodyPr/>
        <a:lstStyle/>
        <a:p>
          <a:pPr>
            <a:lnSpc>
              <a:spcPct val="100000"/>
            </a:lnSpc>
          </a:pPr>
          <a:endParaRPr lang="en-US"/>
        </a:p>
      </dgm:t>
    </dgm:pt>
    <dgm:pt modelId="{F54BF575-7574-42EE-A562-2C5D8F5871E9}">
      <dgm:prSet custT="1"/>
      <dgm:spPr/>
      <dgm:t>
        <a:bodyPr/>
        <a:lstStyle/>
        <a:p>
          <a:pPr>
            <a:lnSpc>
              <a:spcPct val="100000"/>
            </a:lnSpc>
          </a:pPr>
          <a:r>
            <a:rPr lang="en-US" sz="1400" dirty="0"/>
            <a:t>Below steps will be followed to clean the data from cities datasets</a:t>
          </a:r>
        </a:p>
      </dgm:t>
    </dgm:pt>
    <dgm:pt modelId="{FE061729-48D3-4DDB-98D3-E816E6ED17C3}" type="parTrans" cxnId="{0F14D1FE-BB64-4EDD-8CFB-9DF149FA8AD5}">
      <dgm:prSet/>
      <dgm:spPr/>
      <dgm:t>
        <a:bodyPr/>
        <a:lstStyle/>
        <a:p>
          <a:endParaRPr lang="en-US"/>
        </a:p>
      </dgm:t>
    </dgm:pt>
    <dgm:pt modelId="{BF45E42C-F419-4779-ACB9-353A0E005AD9}" type="sibTrans" cxnId="{0F14D1FE-BB64-4EDD-8CFB-9DF149FA8AD5}">
      <dgm:prSet phldrT="2"/>
      <dgm:spPr/>
      <dgm:t>
        <a:bodyPr/>
        <a:lstStyle/>
        <a:p>
          <a:pPr>
            <a:lnSpc>
              <a:spcPct val="100000"/>
            </a:lnSpc>
          </a:pPr>
          <a:endParaRPr lang="en-US"/>
        </a:p>
      </dgm:t>
    </dgm:pt>
    <dgm:pt modelId="{86579B94-696A-42CE-8A49-2C7F5E6F45A6}">
      <dgm:prSet/>
      <dgm:spPr/>
      <dgm:t>
        <a:bodyPr/>
        <a:lstStyle/>
        <a:p>
          <a:pPr>
            <a:lnSpc>
              <a:spcPct val="100000"/>
            </a:lnSpc>
          </a:pPr>
          <a:r>
            <a:rPr lang="en-US"/>
            <a:t>Only process the cells that have an assigned borough. Ignore cells with a borough that is Not assigned.</a:t>
          </a:r>
        </a:p>
      </dgm:t>
    </dgm:pt>
    <dgm:pt modelId="{86FD9A9F-C26C-43CB-82EF-3953E6F186C7}" type="parTrans" cxnId="{EC9985CC-0BA7-4F06-8DAC-50D8A179A345}">
      <dgm:prSet/>
      <dgm:spPr/>
      <dgm:t>
        <a:bodyPr/>
        <a:lstStyle/>
        <a:p>
          <a:endParaRPr lang="en-US"/>
        </a:p>
      </dgm:t>
    </dgm:pt>
    <dgm:pt modelId="{764818D5-CEF6-4DF5-A967-8BD614C3FC11}" type="sibTrans" cxnId="{EC9985CC-0BA7-4F06-8DAC-50D8A179A345}">
      <dgm:prSet phldrT="3"/>
      <dgm:spPr/>
      <dgm:t>
        <a:bodyPr/>
        <a:lstStyle/>
        <a:p>
          <a:pPr>
            <a:lnSpc>
              <a:spcPct val="100000"/>
            </a:lnSpc>
          </a:pPr>
          <a:endParaRPr lang="en-US"/>
        </a:p>
      </dgm:t>
    </dgm:pt>
    <dgm:pt modelId="{2BF9AB6C-8A2D-4054-8C53-983FF21FB90E}">
      <dgm:prSet/>
      <dgm:spPr/>
      <dgm:t>
        <a:bodyPr/>
        <a:lstStyle/>
        <a:p>
          <a:pPr>
            <a:lnSpc>
              <a:spcPct val="100000"/>
            </a:lnSpc>
          </a:pPr>
          <a:r>
            <a:rPr lang="en-US"/>
            <a:t>More than one neighborhood can exist in one postal code area. Split the neighborhoods as one per line.</a:t>
          </a:r>
        </a:p>
      </dgm:t>
    </dgm:pt>
    <dgm:pt modelId="{6FDE97BB-BAE7-4BC5-A963-ACD21CB85F06}" type="parTrans" cxnId="{32D74F35-61B1-47CE-B1AE-FC2844316E6D}">
      <dgm:prSet/>
      <dgm:spPr/>
      <dgm:t>
        <a:bodyPr/>
        <a:lstStyle/>
        <a:p>
          <a:endParaRPr lang="en-US"/>
        </a:p>
      </dgm:t>
    </dgm:pt>
    <dgm:pt modelId="{9F701DCC-DBF5-4AEE-AE3A-D5D75B7B035E}" type="sibTrans" cxnId="{32D74F35-61B1-47CE-B1AE-FC2844316E6D}">
      <dgm:prSet phldrT="4"/>
      <dgm:spPr/>
      <dgm:t>
        <a:bodyPr/>
        <a:lstStyle/>
        <a:p>
          <a:pPr>
            <a:lnSpc>
              <a:spcPct val="100000"/>
            </a:lnSpc>
          </a:pPr>
          <a:endParaRPr lang="en-US"/>
        </a:p>
      </dgm:t>
    </dgm:pt>
    <dgm:pt modelId="{2A95EF92-89C3-4A42-9522-4E5BF5CEF888}">
      <dgm:prSet/>
      <dgm:spPr/>
      <dgm:t>
        <a:bodyPr/>
        <a:lstStyle/>
        <a:p>
          <a:pPr>
            <a:lnSpc>
              <a:spcPct val="100000"/>
            </a:lnSpc>
          </a:pPr>
          <a:r>
            <a:rPr lang="en-US"/>
            <a:t>If a cell has a borough but a Not assigned neighborhood, then the neighborhood will be the same as the borough.</a:t>
          </a:r>
        </a:p>
      </dgm:t>
    </dgm:pt>
    <dgm:pt modelId="{AC76EAFC-BD78-4E00-92F2-B891272BEA41}" type="parTrans" cxnId="{EC4AA377-B9F1-4777-B1DE-A35866B78FE2}">
      <dgm:prSet/>
      <dgm:spPr/>
      <dgm:t>
        <a:bodyPr/>
        <a:lstStyle/>
        <a:p>
          <a:endParaRPr lang="en-US"/>
        </a:p>
      </dgm:t>
    </dgm:pt>
    <dgm:pt modelId="{4C89C493-7328-4208-AFE2-ECA288C4E418}" type="sibTrans" cxnId="{EC4AA377-B9F1-4777-B1DE-A35866B78FE2}">
      <dgm:prSet phldrT="5"/>
      <dgm:spPr/>
      <dgm:t>
        <a:bodyPr/>
        <a:lstStyle/>
        <a:p>
          <a:endParaRPr lang="en-US"/>
        </a:p>
      </dgm:t>
    </dgm:pt>
    <dgm:pt modelId="{577BD989-FC26-4BE3-A8B2-7AAF3A1FBD2F}" type="pres">
      <dgm:prSet presAssocID="{5E136620-99EF-42B9-87E8-B024CD42DC01}" presName="root" presStyleCnt="0">
        <dgm:presLayoutVars>
          <dgm:dir/>
          <dgm:resizeHandles val="exact"/>
        </dgm:presLayoutVars>
      </dgm:prSet>
      <dgm:spPr/>
    </dgm:pt>
    <dgm:pt modelId="{F8DC7D9D-24D7-465B-BEA6-70582A18D64B}" type="pres">
      <dgm:prSet presAssocID="{5E136620-99EF-42B9-87E8-B024CD42DC01}" presName="container" presStyleCnt="0">
        <dgm:presLayoutVars>
          <dgm:dir/>
          <dgm:resizeHandles val="exact"/>
        </dgm:presLayoutVars>
      </dgm:prSet>
      <dgm:spPr/>
    </dgm:pt>
    <dgm:pt modelId="{459D8681-959F-47C6-99CB-DD84D6D5CF98}" type="pres">
      <dgm:prSet presAssocID="{91A9A880-585C-4270-85F7-EF680F0C7C7C}" presName="compNode" presStyleCnt="0"/>
      <dgm:spPr/>
    </dgm:pt>
    <dgm:pt modelId="{892CB496-9E0D-425C-80F6-B6FCB0110A44}" type="pres">
      <dgm:prSet presAssocID="{91A9A880-585C-4270-85F7-EF680F0C7C7C}" presName="iconBgRect" presStyleLbl="bgShp" presStyleIdx="0" presStyleCnt="5"/>
      <dgm:spPr/>
    </dgm:pt>
    <dgm:pt modelId="{2CFEAF17-9AB0-48F1-9DA2-F8C44269959A}" type="pres">
      <dgm:prSet presAssocID="{91A9A880-585C-4270-85F7-EF680F0C7C7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A06D8F9-A695-4DAA-9AE6-F2C9DF937B57}" type="pres">
      <dgm:prSet presAssocID="{91A9A880-585C-4270-85F7-EF680F0C7C7C}" presName="spaceRect" presStyleCnt="0"/>
      <dgm:spPr/>
    </dgm:pt>
    <dgm:pt modelId="{EF2BB74E-6F4F-4375-8B15-C86625027234}" type="pres">
      <dgm:prSet presAssocID="{91A9A880-585C-4270-85F7-EF680F0C7C7C}" presName="textRect" presStyleLbl="revTx" presStyleIdx="0" presStyleCnt="5" custScaleX="105570" custScaleY="99398">
        <dgm:presLayoutVars>
          <dgm:chMax val="1"/>
          <dgm:chPref val="1"/>
        </dgm:presLayoutVars>
      </dgm:prSet>
      <dgm:spPr/>
    </dgm:pt>
    <dgm:pt modelId="{B5FFEFEF-F0C8-4C3C-A258-6B9AD3BB36A8}" type="pres">
      <dgm:prSet presAssocID="{694BB561-FD0E-4769-813A-A04393D4A0E7}" presName="sibTrans" presStyleLbl="sibTrans2D1" presStyleIdx="0" presStyleCnt="0"/>
      <dgm:spPr/>
    </dgm:pt>
    <dgm:pt modelId="{A5C55AFB-6AF4-4662-A879-DADA06771730}" type="pres">
      <dgm:prSet presAssocID="{F54BF575-7574-42EE-A562-2C5D8F5871E9}" presName="compNode" presStyleCnt="0"/>
      <dgm:spPr/>
    </dgm:pt>
    <dgm:pt modelId="{21905F1F-3905-448F-A731-04DF9EE961A2}" type="pres">
      <dgm:prSet presAssocID="{F54BF575-7574-42EE-A562-2C5D8F5871E9}" presName="iconBgRect" presStyleLbl="bgShp" presStyleIdx="1" presStyleCnt="5"/>
      <dgm:spPr/>
    </dgm:pt>
    <dgm:pt modelId="{D0ED0F9A-221B-4A4A-9D0C-4C5E42FCFD52}" type="pres">
      <dgm:prSet presAssocID="{F54BF575-7574-42EE-A562-2C5D8F5871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AA2EF32-E76A-4ADF-9955-002A72E36B57}" type="pres">
      <dgm:prSet presAssocID="{F54BF575-7574-42EE-A562-2C5D8F5871E9}" presName="spaceRect" presStyleCnt="0"/>
      <dgm:spPr/>
    </dgm:pt>
    <dgm:pt modelId="{BC4520DF-7346-4F95-B44F-B51E03EC3765}" type="pres">
      <dgm:prSet presAssocID="{F54BF575-7574-42EE-A562-2C5D8F5871E9}" presName="textRect" presStyleLbl="revTx" presStyleIdx="1" presStyleCnt="5">
        <dgm:presLayoutVars>
          <dgm:chMax val="1"/>
          <dgm:chPref val="1"/>
        </dgm:presLayoutVars>
      </dgm:prSet>
      <dgm:spPr/>
    </dgm:pt>
    <dgm:pt modelId="{9A906906-4328-432A-A167-A8CE2AB337EF}" type="pres">
      <dgm:prSet presAssocID="{BF45E42C-F419-4779-ACB9-353A0E005AD9}" presName="sibTrans" presStyleLbl="sibTrans2D1" presStyleIdx="0" presStyleCnt="0"/>
      <dgm:spPr/>
    </dgm:pt>
    <dgm:pt modelId="{31485693-AC87-45F5-A7F1-BB89128F155E}" type="pres">
      <dgm:prSet presAssocID="{86579B94-696A-42CE-8A49-2C7F5E6F45A6}" presName="compNode" presStyleCnt="0"/>
      <dgm:spPr/>
    </dgm:pt>
    <dgm:pt modelId="{55643C7B-EFBC-4348-BDC7-46F1B19C827C}" type="pres">
      <dgm:prSet presAssocID="{86579B94-696A-42CE-8A49-2C7F5E6F45A6}" presName="iconBgRect" presStyleLbl="bgShp" presStyleIdx="2" presStyleCnt="5"/>
      <dgm:spPr/>
    </dgm:pt>
    <dgm:pt modelId="{A6685285-E699-4EFA-B8B6-788D7E87AC70}" type="pres">
      <dgm:prSet presAssocID="{86579B94-696A-42CE-8A49-2C7F5E6F45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9D6D2244-E58D-4F89-AF0A-A04D3DD7D011}" type="pres">
      <dgm:prSet presAssocID="{86579B94-696A-42CE-8A49-2C7F5E6F45A6}" presName="spaceRect" presStyleCnt="0"/>
      <dgm:spPr/>
    </dgm:pt>
    <dgm:pt modelId="{66A9FB26-FDE0-4D9C-86E2-007E1E5EE44C}" type="pres">
      <dgm:prSet presAssocID="{86579B94-696A-42CE-8A49-2C7F5E6F45A6}" presName="textRect" presStyleLbl="revTx" presStyleIdx="2" presStyleCnt="5">
        <dgm:presLayoutVars>
          <dgm:chMax val="1"/>
          <dgm:chPref val="1"/>
        </dgm:presLayoutVars>
      </dgm:prSet>
      <dgm:spPr/>
    </dgm:pt>
    <dgm:pt modelId="{23EEFBAD-5B3F-445F-87F9-AEF7CCBC9A23}" type="pres">
      <dgm:prSet presAssocID="{764818D5-CEF6-4DF5-A967-8BD614C3FC11}" presName="sibTrans" presStyleLbl="sibTrans2D1" presStyleIdx="0" presStyleCnt="0"/>
      <dgm:spPr/>
    </dgm:pt>
    <dgm:pt modelId="{460FE84E-9C38-4DDA-8BA4-130CE1540223}" type="pres">
      <dgm:prSet presAssocID="{2BF9AB6C-8A2D-4054-8C53-983FF21FB90E}" presName="compNode" presStyleCnt="0"/>
      <dgm:spPr/>
    </dgm:pt>
    <dgm:pt modelId="{2AB31287-BFA0-4A32-8CB3-80EDDD94D0A7}" type="pres">
      <dgm:prSet presAssocID="{2BF9AB6C-8A2D-4054-8C53-983FF21FB90E}" presName="iconBgRect" presStyleLbl="bgShp" presStyleIdx="3" presStyleCnt="5"/>
      <dgm:spPr/>
    </dgm:pt>
    <dgm:pt modelId="{6971D673-0608-4CA5-8117-07D00BC7AE9C}" type="pres">
      <dgm:prSet presAssocID="{2BF9AB6C-8A2D-4054-8C53-983FF21FB9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urban scene"/>
        </a:ext>
      </dgm:extLst>
    </dgm:pt>
    <dgm:pt modelId="{203A025A-6459-405E-986B-B3BEF8393F0D}" type="pres">
      <dgm:prSet presAssocID="{2BF9AB6C-8A2D-4054-8C53-983FF21FB90E}" presName="spaceRect" presStyleCnt="0"/>
      <dgm:spPr/>
    </dgm:pt>
    <dgm:pt modelId="{746565B7-886B-4748-BCBC-C7E621AC9DE5}" type="pres">
      <dgm:prSet presAssocID="{2BF9AB6C-8A2D-4054-8C53-983FF21FB90E}" presName="textRect" presStyleLbl="revTx" presStyleIdx="3" presStyleCnt="5">
        <dgm:presLayoutVars>
          <dgm:chMax val="1"/>
          <dgm:chPref val="1"/>
        </dgm:presLayoutVars>
      </dgm:prSet>
      <dgm:spPr/>
    </dgm:pt>
    <dgm:pt modelId="{722ECFF4-649A-49BD-8C43-DA8E5AAC04B8}" type="pres">
      <dgm:prSet presAssocID="{9F701DCC-DBF5-4AEE-AE3A-D5D75B7B035E}" presName="sibTrans" presStyleLbl="sibTrans2D1" presStyleIdx="0" presStyleCnt="0"/>
      <dgm:spPr/>
    </dgm:pt>
    <dgm:pt modelId="{646738F7-5C1B-4375-A9F7-14D67848F3B0}" type="pres">
      <dgm:prSet presAssocID="{2A95EF92-89C3-4A42-9522-4E5BF5CEF888}" presName="compNode" presStyleCnt="0"/>
      <dgm:spPr/>
    </dgm:pt>
    <dgm:pt modelId="{484F6204-16D3-4EE9-97E5-F49EBF97002E}" type="pres">
      <dgm:prSet presAssocID="{2A95EF92-89C3-4A42-9522-4E5BF5CEF888}" presName="iconBgRect" presStyleLbl="bgShp" presStyleIdx="4" presStyleCnt="5"/>
      <dgm:spPr/>
    </dgm:pt>
    <dgm:pt modelId="{DABB7251-3B03-4911-96D0-B062049AB711}" type="pres">
      <dgm:prSet presAssocID="{2A95EF92-89C3-4A42-9522-4E5BF5CEF8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6342185C-B2DB-4FF2-8B4F-472D74DB7F32}" type="pres">
      <dgm:prSet presAssocID="{2A95EF92-89C3-4A42-9522-4E5BF5CEF888}" presName="spaceRect" presStyleCnt="0"/>
      <dgm:spPr/>
    </dgm:pt>
    <dgm:pt modelId="{1CED58AF-8746-4F59-9E3E-095D3292988F}" type="pres">
      <dgm:prSet presAssocID="{2A95EF92-89C3-4A42-9522-4E5BF5CEF888}" presName="textRect" presStyleLbl="revTx" presStyleIdx="4" presStyleCnt="5">
        <dgm:presLayoutVars>
          <dgm:chMax val="1"/>
          <dgm:chPref val="1"/>
        </dgm:presLayoutVars>
      </dgm:prSet>
      <dgm:spPr/>
    </dgm:pt>
  </dgm:ptLst>
  <dgm:cxnLst>
    <dgm:cxn modelId="{FF22560B-B311-4C27-9383-4DD9DB05372C}" srcId="{5E136620-99EF-42B9-87E8-B024CD42DC01}" destId="{91A9A880-585C-4270-85F7-EF680F0C7C7C}" srcOrd="0" destOrd="0" parTransId="{C26DD99E-9135-4B7F-812C-60769E2C0960}" sibTransId="{694BB561-FD0E-4769-813A-A04393D4A0E7}"/>
    <dgm:cxn modelId="{B094760C-2C0B-4F1D-981D-DFD4927EFEF1}" type="presOf" srcId="{BF45E42C-F419-4779-ACB9-353A0E005AD9}" destId="{9A906906-4328-432A-A167-A8CE2AB337EF}" srcOrd="0" destOrd="0" presId="urn:microsoft.com/office/officeart/2018/2/layout/IconCircleList"/>
    <dgm:cxn modelId="{FB6D3C13-C3D5-4492-9099-0A6605278DC1}" type="presOf" srcId="{694BB561-FD0E-4769-813A-A04393D4A0E7}" destId="{B5FFEFEF-F0C8-4C3C-A258-6B9AD3BB36A8}" srcOrd="0" destOrd="0" presId="urn:microsoft.com/office/officeart/2018/2/layout/IconCircleList"/>
    <dgm:cxn modelId="{712B0823-D5C6-4C14-8164-5553696B88E3}" type="presOf" srcId="{5E136620-99EF-42B9-87E8-B024CD42DC01}" destId="{577BD989-FC26-4BE3-A8B2-7AAF3A1FBD2F}" srcOrd="0" destOrd="0" presId="urn:microsoft.com/office/officeart/2018/2/layout/IconCircleList"/>
    <dgm:cxn modelId="{398D0429-3F78-4BF5-AD7F-1F0B69CA3982}" type="presOf" srcId="{91A9A880-585C-4270-85F7-EF680F0C7C7C}" destId="{EF2BB74E-6F4F-4375-8B15-C86625027234}" srcOrd="0" destOrd="0" presId="urn:microsoft.com/office/officeart/2018/2/layout/IconCircleList"/>
    <dgm:cxn modelId="{32D74F35-61B1-47CE-B1AE-FC2844316E6D}" srcId="{5E136620-99EF-42B9-87E8-B024CD42DC01}" destId="{2BF9AB6C-8A2D-4054-8C53-983FF21FB90E}" srcOrd="3" destOrd="0" parTransId="{6FDE97BB-BAE7-4BC5-A963-ACD21CB85F06}" sibTransId="{9F701DCC-DBF5-4AEE-AE3A-D5D75B7B035E}"/>
    <dgm:cxn modelId="{CE685A5D-5C4A-4322-A9E3-026751701115}" type="presOf" srcId="{2A95EF92-89C3-4A42-9522-4E5BF5CEF888}" destId="{1CED58AF-8746-4F59-9E3E-095D3292988F}" srcOrd="0" destOrd="0" presId="urn:microsoft.com/office/officeart/2018/2/layout/IconCircleList"/>
    <dgm:cxn modelId="{75F0735F-64A6-4103-A058-B7257C9E4DD2}" type="presOf" srcId="{86579B94-696A-42CE-8A49-2C7F5E6F45A6}" destId="{66A9FB26-FDE0-4D9C-86E2-007E1E5EE44C}" srcOrd="0" destOrd="0" presId="urn:microsoft.com/office/officeart/2018/2/layout/IconCircleList"/>
    <dgm:cxn modelId="{EC4AA377-B9F1-4777-B1DE-A35866B78FE2}" srcId="{5E136620-99EF-42B9-87E8-B024CD42DC01}" destId="{2A95EF92-89C3-4A42-9522-4E5BF5CEF888}" srcOrd="4" destOrd="0" parTransId="{AC76EAFC-BD78-4E00-92F2-B891272BEA41}" sibTransId="{4C89C493-7328-4208-AFE2-ECA288C4E418}"/>
    <dgm:cxn modelId="{6FAFFD84-7A23-46B4-AB1C-CAD1D9B67F8D}" type="presOf" srcId="{764818D5-CEF6-4DF5-A967-8BD614C3FC11}" destId="{23EEFBAD-5B3F-445F-87F9-AEF7CCBC9A23}" srcOrd="0" destOrd="0" presId="urn:microsoft.com/office/officeart/2018/2/layout/IconCircleList"/>
    <dgm:cxn modelId="{E034BE9B-7A0F-470C-96E1-38C1DCAD4AF5}" type="presOf" srcId="{F54BF575-7574-42EE-A562-2C5D8F5871E9}" destId="{BC4520DF-7346-4F95-B44F-B51E03EC3765}" srcOrd="0" destOrd="0" presId="urn:microsoft.com/office/officeart/2018/2/layout/IconCircleList"/>
    <dgm:cxn modelId="{0A7568B4-CE58-4F6F-B1FC-D3E11A66302E}" type="presOf" srcId="{2BF9AB6C-8A2D-4054-8C53-983FF21FB90E}" destId="{746565B7-886B-4748-BCBC-C7E621AC9DE5}" srcOrd="0" destOrd="0" presId="urn:microsoft.com/office/officeart/2018/2/layout/IconCircleList"/>
    <dgm:cxn modelId="{D03D5CBF-2A95-4A0F-8C70-C6CD343C387C}" type="presOf" srcId="{9F701DCC-DBF5-4AEE-AE3A-D5D75B7B035E}" destId="{722ECFF4-649A-49BD-8C43-DA8E5AAC04B8}" srcOrd="0" destOrd="0" presId="urn:microsoft.com/office/officeart/2018/2/layout/IconCircleList"/>
    <dgm:cxn modelId="{EC9985CC-0BA7-4F06-8DAC-50D8A179A345}" srcId="{5E136620-99EF-42B9-87E8-B024CD42DC01}" destId="{86579B94-696A-42CE-8A49-2C7F5E6F45A6}" srcOrd="2" destOrd="0" parTransId="{86FD9A9F-C26C-43CB-82EF-3953E6F186C7}" sibTransId="{764818D5-CEF6-4DF5-A967-8BD614C3FC11}"/>
    <dgm:cxn modelId="{0F14D1FE-BB64-4EDD-8CFB-9DF149FA8AD5}" srcId="{5E136620-99EF-42B9-87E8-B024CD42DC01}" destId="{F54BF575-7574-42EE-A562-2C5D8F5871E9}" srcOrd="1" destOrd="0" parTransId="{FE061729-48D3-4DDB-98D3-E816E6ED17C3}" sibTransId="{BF45E42C-F419-4779-ACB9-353A0E005AD9}"/>
    <dgm:cxn modelId="{EF35E5FA-B4C9-4970-987F-FBF45E95F8E1}" type="presParOf" srcId="{577BD989-FC26-4BE3-A8B2-7AAF3A1FBD2F}" destId="{F8DC7D9D-24D7-465B-BEA6-70582A18D64B}" srcOrd="0" destOrd="0" presId="urn:microsoft.com/office/officeart/2018/2/layout/IconCircleList"/>
    <dgm:cxn modelId="{0B01CCE8-D465-4A94-9D6B-43E7D25488B5}" type="presParOf" srcId="{F8DC7D9D-24D7-465B-BEA6-70582A18D64B}" destId="{459D8681-959F-47C6-99CB-DD84D6D5CF98}" srcOrd="0" destOrd="0" presId="urn:microsoft.com/office/officeart/2018/2/layout/IconCircleList"/>
    <dgm:cxn modelId="{6D874F3C-5D51-4B49-9942-37B4F76A8954}" type="presParOf" srcId="{459D8681-959F-47C6-99CB-DD84D6D5CF98}" destId="{892CB496-9E0D-425C-80F6-B6FCB0110A44}" srcOrd="0" destOrd="0" presId="urn:microsoft.com/office/officeart/2018/2/layout/IconCircleList"/>
    <dgm:cxn modelId="{4BC716D3-3D84-4D9E-8621-0486B29125E2}" type="presParOf" srcId="{459D8681-959F-47C6-99CB-DD84D6D5CF98}" destId="{2CFEAF17-9AB0-48F1-9DA2-F8C44269959A}" srcOrd="1" destOrd="0" presId="urn:microsoft.com/office/officeart/2018/2/layout/IconCircleList"/>
    <dgm:cxn modelId="{26FCB22F-BBBB-4ACA-B83F-C9F917147A24}" type="presParOf" srcId="{459D8681-959F-47C6-99CB-DD84D6D5CF98}" destId="{5A06D8F9-A695-4DAA-9AE6-F2C9DF937B57}" srcOrd="2" destOrd="0" presId="urn:microsoft.com/office/officeart/2018/2/layout/IconCircleList"/>
    <dgm:cxn modelId="{69600DA4-AC18-47F3-8BDD-1B209832DFB1}" type="presParOf" srcId="{459D8681-959F-47C6-99CB-DD84D6D5CF98}" destId="{EF2BB74E-6F4F-4375-8B15-C86625027234}" srcOrd="3" destOrd="0" presId="urn:microsoft.com/office/officeart/2018/2/layout/IconCircleList"/>
    <dgm:cxn modelId="{12D622E4-5014-4509-86C1-AFB4903CEEEC}" type="presParOf" srcId="{F8DC7D9D-24D7-465B-BEA6-70582A18D64B}" destId="{B5FFEFEF-F0C8-4C3C-A258-6B9AD3BB36A8}" srcOrd="1" destOrd="0" presId="urn:microsoft.com/office/officeart/2018/2/layout/IconCircleList"/>
    <dgm:cxn modelId="{D47404D1-AA06-45C4-BE71-9BC6FC016EFF}" type="presParOf" srcId="{F8DC7D9D-24D7-465B-BEA6-70582A18D64B}" destId="{A5C55AFB-6AF4-4662-A879-DADA06771730}" srcOrd="2" destOrd="0" presId="urn:microsoft.com/office/officeart/2018/2/layout/IconCircleList"/>
    <dgm:cxn modelId="{5E7E8D99-00CD-49F0-B5C9-D006B97A921C}" type="presParOf" srcId="{A5C55AFB-6AF4-4662-A879-DADA06771730}" destId="{21905F1F-3905-448F-A731-04DF9EE961A2}" srcOrd="0" destOrd="0" presId="urn:microsoft.com/office/officeart/2018/2/layout/IconCircleList"/>
    <dgm:cxn modelId="{179D9733-9AC2-4B34-B161-BBC7713C726C}" type="presParOf" srcId="{A5C55AFB-6AF4-4662-A879-DADA06771730}" destId="{D0ED0F9A-221B-4A4A-9D0C-4C5E42FCFD52}" srcOrd="1" destOrd="0" presId="urn:microsoft.com/office/officeart/2018/2/layout/IconCircleList"/>
    <dgm:cxn modelId="{495E48EC-1775-428F-92A1-12D2C6437500}" type="presParOf" srcId="{A5C55AFB-6AF4-4662-A879-DADA06771730}" destId="{8AA2EF32-E76A-4ADF-9955-002A72E36B57}" srcOrd="2" destOrd="0" presId="urn:microsoft.com/office/officeart/2018/2/layout/IconCircleList"/>
    <dgm:cxn modelId="{540E2E4A-6102-4229-8A5B-2923B09756A9}" type="presParOf" srcId="{A5C55AFB-6AF4-4662-A879-DADA06771730}" destId="{BC4520DF-7346-4F95-B44F-B51E03EC3765}" srcOrd="3" destOrd="0" presId="urn:microsoft.com/office/officeart/2018/2/layout/IconCircleList"/>
    <dgm:cxn modelId="{9F6F4009-3AD5-429E-89DD-387E1418AD01}" type="presParOf" srcId="{F8DC7D9D-24D7-465B-BEA6-70582A18D64B}" destId="{9A906906-4328-432A-A167-A8CE2AB337EF}" srcOrd="3" destOrd="0" presId="urn:microsoft.com/office/officeart/2018/2/layout/IconCircleList"/>
    <dgm:cxn modelId="{193D813F-4F66-4E7C-8FD5-65598DB6C0E2}" type="presParOf" srcId="{F8DC7D9D-24D7-465B-BEA6-70582A18D64B}" destId="{31485693-AC87-45F5-A7F1-BB89128F155E}" srcOrd="4" destOrd="0" presId="urn:microsoft.com/office/officeart/2018/2/layout/IconCircleList"/>
    <dgm:cxn modelId="{EEED05EB-195F-4C92-8678-71DCEF7EC7FA}" type="presParOf" srcId="{31485693-AC87-45F5-A7F1-BB89128F155E}" destId="{55643C7B-EFBC-4348-BDC7-46F1B19C827C}" srcOrd="0" destOrd="0" presId="urn:microsoft.com/office/officeart/2018/2/layout/IconCircleList"/>
    <dgm:cxn modelId="{A6F91DE4-96E6-46F9-8C2C-28F6A13081E4}" type="presParOf" srcId="{31485693-AC87-45F5-A7F1-BB89128F155E}" destId="{A6685285-E699-4EFA-B8B6-788D7E87AC70}" srcOrd="1" destOrd="0" presId="urn:microsoft.com/office/officeart/2018/2/layout/IconCircleList"/>
    <dgm:cxn modelId="{3B35C5AF-8A2E-4795-92EE-E58BB5FEBCF5}" type="presParOf" srcId="{31485693-AC87-45F5-A7F1-BB89128F155E}" destId="{9D6D2244-E58D-4F89-AF0A-A04D3DD7D011}" srcOrd="2" destOrd="0" presId="urn:microsoft.com/office/officeart/2018/2/layout/IconCircleList"/>
    <dgm:cxn modelId="{D5335546-C0B2-40C6-BD01-902CD02BC404}" type="presParOf" srcId="{31485693-AC87-45F5-A7F1-BB89128F155E}" destId="{66A9FB26-FDE0-4D9C-86E2-007E1E5EE44C}" srcOrd="3" destOrd="0" presId="urn:microsoft.com/office/officeart/2018/2/layout/IconCircleList"/>
    <dgm:cxn modelId="{8DBD39B1-DD43-439C-A2C2-CEE79D684DC6}" type="presParOf" srcId="{F8DC7D9D-24D7-465B-BEA6-70582A18D64B}" destId="{23EEFBAD-5B3F-445F-87F9-AEF7CCBC9A23}" srcOrd="5" destOrd="0" presId="urn:microsoft.com/office/officeart/2018/2/layout/IconCircleList"/>
    <dgm:cxn modelId="{0F939605-6463-4BF4-BD08-442AC58E0C9F}" type="presParOf" srcId="{F8DC7D9D-24D7-465B-BEA6-70582A18D64B}" destId="{460FE84E-9C38-4DDA-8BA4-130CE1540223}" srcOrd="6" destOrd="0" presId="urn:microsoft.com/office/officeart/2018/2/layout/IconCircleList"/>
    <dgm:cxn modelId="{646572E9-ACD5-4645-93A9-0F2C2BE16AF2}" type="presParOf" srcId="{460FE84E-9C38-4DDA-8BA4-130CE1540223}" destId="{2AB31287-BFA0-4A32-8CB3-80EDDD94D0A7}" srcOrd="0" destOrd="0" presId="urn:microsoft.com/office/officeart/2018/2/layout/IconCircleList"/>
    <dgm:cxn modelId="{2DF5E2E7-C018-42C6-801A-528C1CCC3511}" type="presParOf" srcId="{460FE84E-9C38-4DDA-8BA4-130CE1540223}" destId="{6971D673-0608-4CA5-8117-07D00BC7AE9C}" srcOrd="1" destOrd="0" presId="urn:microsoft.com/office/officeart/2018/2/layout/IconCircleList"/>
    <dgm:cxn modelId="{89387B62-4162-4AAE-99F1-38DC0CBE9101}" type="presParOf" srcId="{460FE84E-9C38-4DDA-8BA4-130CE1540223}" destId="{203A025A-6459-405E-986B-B3BEF8393F0D}" srcOrd="2" destOrd="0" presId="urn:microsoft.com/office/officeart/2018/2/layout/IconCircleList"/>
    <dgm:cxn modelId="{F3A7009B-82AC-40AF-B0AC-EEBA9C35662E}" type="presParOf" srcId="{460FE84E-9C38-4DDA-8BA4-130CE1540223}" destId="{746565B7-886B-4748-BCBC-C7E621AC9DE5}" srcOrd="3" destOrd="0" presId="urn:microsoft.com/office/officeart/2018/2/layout/IconCircleList"/>
    <dgm:cxn modelId="{0C7CD8ED-1E96-487C-8A66-B0637CCFD778}" type="presParOf" srcId="{F8DC7D9D-24D7-465B-BEA6-70582A18D64B}" destId="{722ECFF4-649A-49BD-8C43-DA8E5AAC04B8}" srcOrd="7" destOrd="0" presId="urn:microsoft.com/office/officeart/2018/2/layout/IconCircleList"/>
    <dgm:cxn modelId="{BFDA0118-E7CB-431F-AEA9-19F796198E40}" type="presParOf" srcId="{F8DC7D9D-24D7-465B-BEA6-70582A18D64B}" destId="{646738F7-5C1B-4375-A9F7-14D67848F3B0}" srcOrd="8" destOrd="0" presId="urn:microsoft.com/office/officeart/2018/2/layout/IconCircleList"/>
    <dgm:cxn modelId="{72A4AB01-0B4D-422B-8B66-CB49C7F85594}" type="presParOf" srcId="{646738F7-5C1B-4375-A9F7-14D67848F3B0}" destId="{484F6204-16D3-4EE9-97E5-F49EBF97002E}" srcOrd="0" destOrd="0" presId="urn:microsoft.com/office/officeart/2018/2/layout/IconCircleList"/>
    <dgm:cxn modelId="{97535911-35C8-4627-910E-38AFBEB87582}" type="presParOf" srcId="{646738F7-5C1B-4375-A9F7-14D67848F3B0}" destId="{DABB7251-3B03-4911-96D0-B062049AB711}" srcOrd="1" destOrd="0" presId="urn:microsoft.com/office/officeart/2018/2/layout/IconCircleList"/>
    <dgm:cxn modelId="{02637DD0-E30E-4A6B-9F4A-61BD23046D75}" type="presParOf" srcId="{646738F7-5C1B-4375-A9F7-14D67848F3B0}" destId="{6342185C-B2DB-4FF2-8B4F-472D74DB7F32}" srcOrd="2" destOrd="0" presId="urn:microsoft.com/office/officeart/2018/2/layout/IconCircleList"/>
    <dgm:cxn modelId="{6B42ED08-1A92-4A6B-91F0-2E75CE1D5FEE}" type="presParOf" srcId="{646738F7-5C1B-4375-A9F7-14D67848F3B0}" destId="{1CED58AF-8746-4F59-9E3E-095D3292988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B0253B-9289-4C96-8DF0-C105E1A2D4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AA71372-3D7C-45FD-B9AA-269F624DC2C9}">
      <dgm:prSet/>
      <dgm:spPr/>
      <dgm:t>
        <a:bodyPr/>
        <a:lstStyle/>
        <a:p>
          <a:r>
            <a:rPr lang="en-US"/>
            <a:t>For example, if the person deciding to move NY is currently staying at Harbourfront, Downtown Toronto.</a:t>
          </a:r>
          <a:br>
            <a:rPr lang="en-US"/>
          </a:br>
          <a:endParaRPr lang="en-US"/>
        </a:p>
      </dgm:t>
    </dgm:pt>
    <dgm:pt modelId="{97AD049E-3F05-4E21-9C07-909BBDFD59AD}" type="parTrans" cxnId="{03F13B7E-45F9-4C7E-8344-423AD7B463D1}">
      <dgm:prSet/>
      <dgm:spPr/>
      <dgm:t>
        <a:bodyPr/>
        <a:lstStyle/>
        <a:p>
          <a:endParaRPr lang="en-US"/>
        </a:p>
      </dgm:t>
    </dgm:pt>
    <dgm:pt modelId="{43132DFF-E0DC-482F-81B2-598193B15C39}" type="sibTrans" cxnId="{03F13B7E-45F9-4C7E-8344-423AD7B463D1}">
      <dgm:prSet/>
      <dgm:spPr/>
      <dgm:t>
        <a:bodyPr/>
        <a:lstStyle/>
        <a:p>
          <a:endParaRPr lang="en-US"/>
        </a:p>
      </dgm:t>
    </dgm:pt>
    <dgm:pt modelId="{7555902B-F1DC-4D0D-87A3-F0FDD69FD26C}">
      <dgm:prSet/>
      <dgm:spPr/>
      <dgm:t>
        <a:bodyPr/>
        <a:lstStyle/>
        <a:p>
          <a:r>
            <a:rPr lang="en-US" dirty="0"/>
            <a:t>The Index of this location in the </a:t>
          </a:r>
          <a:r>
            <a:rPr lang="en-US" dirty="0" err="1"/>
            <a:t>toronto</a:t>
          </a:r>
          <a:r>
            <a:rPr lang="en-US" dirty="0"/>
            <a:t> </a:t>
          </a:r>
          <a:r>
            <a:rPr lang="en-US" dirty="0" err="1"/>
            <a:t>dataframe</a:t>
          </a:r>
          <a:r>
            <a:rPr lang="en-US" dirty="0"/>
            <a:t> is 3</a:t>
          </a:r>
          <a:br>
            <a:rPr lang="en-US" dirty="0"/>
          </a:br>
          <a:r>
            <a:rPr lang="en-US" dirty="0" err="1"/>
            <a:t>Harbourfront</a:t>
          </a:r>
          <a:r>
            <a:rPr lang="en-US" dirty="0"/>
            <a:t> location Latitude : 43.6542599</a:t>
          </a:r>
          <a:br>
            <a:rPr lang="en-US" dirty="0"/>
          </a:br>
          <a:r>
            <a:rPr lang="en-US" dirty="0" err="1"/>
            <a:t>Harbourfront</a:t>
          </a:r>
          <a:r>
            <a:rPr lang="en-US" dirty="0"/>
            <a:t> location Longitude: -79.3606359</a:t>
          </a:r>
        </a:p>
      </dgm:t>
    </dgm:pt>
    <dgm:pt modelId="{3904A7F1-DB1B-43B0-977D-1CF557A4DBAB}" type="parTrans" cxnId="{959E963B-97AC-44F2-96A6-5237C9B84B92}">
      <dgm:prSet/>
      <dgm:spPr/>
      <dgm:t>
        <a:bodyPr/>
        <a:lstStyle/>
        <a:p>
          <a:endParaRPr lang="en-US"/>
        </a:p>
      </dgm:t>
    </dgm:pt>
    <dgm:pt modelId="{B73FE06E-4939-4FF8-BF89-4E7D0DB02C8A}" type="sibTrans" cxnId="{959E963B-97AC-44F2-96A6-5237C9B84B92}">
      <dgm:prSet/>
      <dgm:spPr/>
      <dgm:t>
        <a:bodyPr/>
        <a:lstStyle/>
        <a:p>
          <a:endParaRPr lang="en-US"/>
        </a:p>
      </dgm:t>
    </dgm:pt>
    <dgm:pt modelId="{91128E7F-8107-4EA7-BF38-378EE98164C4}" type="pres">
      <dgm:prSet presAssocID="{F9B0253B-9289-4C96-8DF0-C105E1A2D4AB}" presName="linear" presStyleCnt="0">
        <dgm:presLayoutVars>
          <dgm:animLvl val="lvl"/>
          <dgm:resizeHandles val="exact"/>
        </dgm:presLayoutVars>
      </dgm:prSet>
      <dgm:spPr/>
    </dgm:pt>
    <dgm:pt modelId="{F6ED0C14-A44A-4C12-BEEA-A7C94FF87828}" type="pres">
      <dgm:prSet presAssocID="{AAA71372-3D7C-45FD-B9AA-269F624DC2C9}" presName="parentText" presStyleLbl="node1" presStyleIdx="0" presStyleCnt="2" custLinFactY="11144" custLinFactNeighborX="-51" custLinFactNeighborY="100000">
        <dgm:presLayoutVars>
          <dgm:chMax val="0"/>
          <dgm:bulletEnabled val="1"/>
        </dgm:presLayoutVars>
      </dgm:prSet>
      <dgm:spPr/>
    </dgm:pt>
    <dgm:pt modelId="{A3735C1A-38A0-4E7D-8FFD-8ADC992F901C}" type="pres">
      <dgm:prSet presAssocID="{43132DFF-E0DC-482F-81B2-598193B15C39}" presName="spacer" presStyleCnt="0"/>
      <dgm:spPr/>
    </dgm:pt>
    <dgm:pt modelId="{6C287291-B913-430E-A480-CFCE514918B2}" type="pres">
      <dgm:prSet presAssocID="{7555902B-F1DC-4D0D-87A3-F0FDD69FD26C}" presName="parentText" presStyleLbl="node1" presStyleIdx="1" presStyleCnt="2" custLinFactY="18044" custLinFactNeighborX="-51" custLinFactNeighborY="100000">
        <dgm:presLayoutVars>
          <dgm:chMax val="0"/>
          <dgm:bulletEnabled val="1"/>
        </dgm:presLayoutVars>
      </dgm:prSet>
      <dgm:spPr/>
    </dgm:pt>
  </dgm:ptLst>
  <dgm:cxnLst>
    <dgm:cxn modelId="{959E963B-97AC-44F2-96A6-5237C9B84B92}" srcId="{F9B0253B-9289-4C96-8DF0-C105E1A2D4AB}" destId="{7555902B-F1DC-4D0D-87A3-F0FDD69FD26C}" srcOrd="1" destOrd="0" parTransId="{3904A7F1-DB1B-43B0-977D-1CF557A4DBAB}" sibTransId="{B73FE06E-4939-4FF8-BF89-4E7D0DB02C8A}"/>
    <dgm:cxn modelId="{9FF12852-095E-4F65-BDBD-E9FC081997F7}" type="presOf" srcId="{F9B0253B-9289-4C96-8DF0-C105E1A2D4AB}" destId="{91128E7F-8107-4EA7-BF38-378EE98164C4}" srcOrd="0" destOrd="0" presId="urn:microsoft.com/office/officeart/2005/8/layout/vList2"/>
    <dgm:cxn modelId="{03F13B7E-45F9-4C7E-8344-423AD7B463D1}" srcId="{F9B0253B-9289-4C96-8DF0-C105E1A2D4AB}" destId="{AAA71372-3D7C-45FD-B9AA-269F624DC2C9}" srcOrd="0" destOrd="0" parTransId="{97AD049E-3F05-4E21-9C07-909BBDFD59AD}" sibTransId="{43132DFF-E0DC-482F-81B2-598193B15C39}"/>
    <dgm:cxn modelId="{7C3A4A96-7D65-40F9-9DF4-E7D64FF215F6}" type="presOf" srcId="{AAA71372-3D7C-45FD-B9AA-269F624DC2C9}" destId="{F6ED0C14-A44A-4C12-BEEA-A7C94FF87828}" srcOrd="0" destOrd="0" presId="urn:microsoft.com/office/officeart/2005/8/layout/vList2"/>
    <dgm:cxn modelId="{005B2BDE-A82C-4410-AFF2-CF2601A5EB51}" type="presOf" srcId="{7555902B-F1DC-4D0D-87A3-F0FDD69FD26C}" destId="{6C287291-B913-430E-A480-CFCE514918B2}" srcOrd="0" destOrd="0" presId="urn:microsoft.com/office/officeart/2005/8/layout/vList2"/>
    <dgm:cxn modelId="{BB156C63-2D88-400D-B10B-3CD36AA9E696}" type="presParOf" srcId="{91128E7F-8107-4EA7-BF38-378EE98164C4}" destId="{F6ED0C14-A44A-4C12-BEEA-A7C94FF87828}" srcOrd="0" destOrd="0" presId="urn:microsoft.com/office/officeart/2005/8/layout/vList2"/>
    <dgm:cxn modelId="{B5D77302-95AB-4BD2-B227-48E3F4939F4C}" type="presParOf" srcId="{91128E7F-8107-4EA7-BF38-378EE98164C4}" destId="{A3735C1A-38A0-4E7D-8FFD-8ADC992F901C}" srcOrd="1" destOrd="0" presId="urn:microsoft.com/office/officeart/2005/8/layout/vList2"/>
    <dgm:cxn modelId="{660671FE-6C34-4272-BD61-C1059A399380}" type="presParOf" srcId="{91128E7F-8107-4EA7-BF38-378EE98164C4}" destId="{6C287291-B913-430E-A480-CFCE514918B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CB496-9E0D-425C-80F6-B6FCB0110A44}">
      <dsp:nvSpPr>
        <dsp:cNvPr id="0" name=""/>
        <dsp:cNvSpPr/>
      </dsp:nvSpPr>
      <dsp:spPr>
        <a:xfrm>
          <a:off x="31521" y="593253"/>
          <a:ext cx="769595" cy="76959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EAF17-9AB0-48F1-9DA2-F8C44269959A}">
      <dsp:nvSpPr>
        <dsp:cNvPr id="0" name=""/>
        <dsp:cNvSpPr/>
      </dsp:nvSpPr>
      <dsp:spPr>
        <a:xfrm>
          <a:off x="193136" y="754868"/>
          <a:ext cx="446365" cy="446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2BB74E-6F4F-4375-8B15-C86625027234}">
      <dsp:nvSpPr>
        <dsp:cNvPr id="0" name=""/>
        <dsp:cNvSpPr/>
      </dsp:nvSpPr>
      <dsp:spPr>
        <a:xfrm>
          <a:off x="915509" y="595569"/>
          <a:ext cx="1915089" cy="764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Data Wrangling</a:t>
          </a:r>
          <a:endParaRPr lang="en-US" sz="1100" kern="1200" dirty="0"/>
        </a:p>
      </dsp:txBody>
      <dsp:txXfrm>
        <a:off x="915509" y="595569"/>
        <a:ext cx="1915089" cy="764962"/>
      </dsp:txXfrm>
    </dsp:sp>
    <dsp:sp modelId="{21905F1F-3905-448F-A731-04DF9EE961A2}">
      <dsp:nvSpPr>
        <dsp:cNvPr id="0" name=""/>
        <dsp:cNvSpPr/>
      </dsp:nvSpPr>
      <dsp:spPr>
        <a:xfrm>
          <a:off x="3146683" y="593253"/>
          <a:ext cx="769595" cy="76959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D0F9A-221B-4A4A-9D0C-4C5E42FCFD52}">
      <dsp:nvSpPr>
        <dsp:cNvPr id="0" name=""/>
        <dsp:cNvSpPr/>
      </dsp:nvSpPr>
      <dsp:spPr>
        <a:xfrm>
          <a:off x="3308298" y="754868"/>
          <a:ext cx="446365" cy="4463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520DF-7346-4F95-B44F-B51E03EC3765}">
      <dsp:nvSpPr>
        <dsp:cNvPr id="0" name=""/>
        <dsp:cNvSpPr/>
      </dsp:nvSpPr>
      <dsp:spPr>
        <a:xfrm>
          <a:off x="4081192" y="593253"/>
          <a:ext cx="1814047" cy="769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Below steps will be followed to clean the data from cities datasets</a:t>
          </a:r>
        </a:p>
      </dsp:txBody>
      <dsp:txXfrm>
        <a:off x="4081192" y="593253"/>
        <a:ext cx="1814047" cy="769595"/>
      </dsp:txXfrm>
    </dsp:sp>
    <dsp:sp modelId="{55643C7B-EFBC-4348-BDC7-46F1B19C827C}">
      <dsp:nvSpPr>
        <dsp:cNvPr id="0" name=""/>
        <dsp:cNvSpPr/>
      </dsp:nvSpPr>
      <dsp:spPr>
        <a:xfrm>
          <a:off x="31521" y="2263152"/>
          <a:ext cx="769595" cy="76959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85285-E699-4EFA-B8B6-788D7E87AC70}">
      <dsp:nvSpPr>
        <dsp:cNvPr id="0" name=""/>
        <dsp:cNvSpPr/>
      </dsp:nvSpPr>
      <dsp:spPr>
        <a:xfrm>
          <a:off x="193136" y="2424767"/>
          <a:ext cx="446365" cy="4463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9FB26-FDE0-4D9C-86E2-007E1E5EE44C}">
      <dsp:nvSpPr>
        <dsp:cNvPr id="0" name=""/>
        <dsp:cNvSpPr/>
      </dsp:nvSpPr>
      <dsp:spPr>
        <a:xfrm>
          <a:off x="966030" y="2263152"/>
          <a:ext cx="1814047" cy="769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Only process the cells that have an assigned borough. Ignore cells with a borough that is Not assigned.</a:t>
          </a:r>
        </a:p>
      </dsp:txBody>
      <dsp:txXfrm>
        <a:off x="966030" y="2263152"/>
        <a:ext cx="1814047" cy="769595"/>
      </dsp:txXfrm>
    </dsp:sp>
    <dsp:sp modelId="{2AB31287-BFA0-4A32-8CB3-80EDDD94D0A7}">
      <dsp:nvSpPr>
        <dsp:cNvPr id="0" name=""/>
        <dsp:cNvSpPr/>
      </dsp:nvSpPr>
      <dsp:spPr>
        <a:xfrm>
          <a:off x="3096161" y="2263152"/>
          <a:ext cx="769595" cy="76959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1D673-0608-4CA5-8117-07D00BC7AE9C}">
      <dsp:nvSpPr>
        <dsp:cNvPr id="0" name=""/>
        <dsp:cNvSpPr/>
      </dsp:nvSpPr>
      <dsp:spPr>
        <a:xfrm>
          <a:off x="3257777" y="2424767"/>
          <a:ext cx="446365" cy="4463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6565B7-886B-4748-BCBC-C7E621AC9DE5}">
      <dsp:nvSpPr>
        <dsp:cNvPr id="0" name=""/>
        <dsp:cNvSpPr/>
      </dsp:nvSpPr>
      <dsp:spPr>
        <a:xfrm>
          <a:off x="4030671" y="2263152"/>
          <a:ext cx="1814047" cy="769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More than one neighborhood can exist in one postal code area. Split the neighborhoods as one per line.</a:t>
          </a:r>
        </a:p>
      </dsp:txBody>
      <dsp:txXfrm>
        <a:off x="4030671" y="2263152"/>
        <a:ext cx="1814047" cy="769595"/>
      </dsp:txXfrm>
    </dsp:sp>
    <dsp:sp modelId="{484F6204-16D3-4EE9-97E5-F49EBF97002E}">
      <dsp:nvSpPr>
        <dsp:cNvPr id="0" name=""/>
        <dsp:cNvSpPr/>
      </dsp:nvSpPr>
      <dsp:spPr>
        <a:xfrm>
          <a:off x="31521" y="3933050"/>
          <a:ext cx="769595" cy="76959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B7251-3B03-4911-96D0-B062049AB711}">
      <dsp:nvSpPr>
        <dsp:cNvPr id="0" name=""/>
        <dsp:cNvSpPr/>
      </dsp:nvSpPr>
      <dsp:spPr>
        <a:xfrm>
          <a:off x="193136" y="4094666"/>
          <a:ext cx="446365" cy="4463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D58AF-8746-4F59-9E3E-095D3292988F}">
      <dsp:nvSpPr>
        <dsp:cNvPr id="0" name=""/>
        <dsp:cNvSpPr/>
      </dsp:nvSpPr>
      <dsp:spPr>
        <a:xfrm>
          <a:off x="966030" y="3933050"/>
          <a:ext cx="1814047" cy="769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If a cell has a borough but a Not assigned neighborhood, then the neighborhood will be the same as the borough.</a:t>
          </a:r>
        </a:p>
      </dsp:txBody>
      <dsp:txXfrm>
        <a:off x="966030" y="3933050"/>
        <a:ext cx="1814047" cy="7695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D0C14-A44A-4C12-BEEA-A7C94FF87828}">
      <dsp:nvSpPr>
        <dsp:cNvPr id="0" name=""/>
        <dsp:cNvSpPr/>
      </dsp:nvSpPr>
      <dsp:spPr>
        <a:xfrm>
          <a:off x="0" y="540590"/>
          <a:ext cx="6172199" cy="2174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For example, if the person deciding to move NY is currently staying at Harbourfront, Downtown Toronto.</a:t>
          </a:r>
          <a:br>
            <a:rPr lang="en-US" sz="2500" kern="1200"/>
          </a:br>
          <a:endParaRPr lang="en-US" sz="2500" kern="1200"/>
        </a:p>
      </dsp:txBody>
      <dsp:txXfrm>
        <a:off x="106153" y="646743"/>
        <a:ext cx="5959893" cy="1962248"/>
      </dsp:txXfrm>
    </dsp:sp>
    <dsp:sp modelId="{6C287291-B913-430E-A480-CFCE514918B2}">
      <dsp:nvSpPr>
        <dsp:cNvPr id="0" name=""/>
        <dsp:cNvSpPr/>
      </dsp:nvSpPr>
      <dsp:spPr>
        <a:xfrm>
          <a:off x="0" y="2699070"/>
          <a:ext cx="6172199" cy="2174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Index of this location in the </a:t>
          </a:r>
          <a:r>
            <a:rPr lang="en-US" sz="2500" kern="1200" dirty="0" err="1"/>
            <a:t>toronto</a:t>
          </a:r>
          <a:r>
            <a:rPr lang="en-US" sz="2500" kern="1200" dirty="0"/>
            <a:t> </a:t>
          </a:r>
          <a:r>
            <a:rPr lang="en-US" sz="2500" kern="1200" dirty="0" err="1"/>
            <a:t>dataframe</a:t>
          </a:r>
          <a:r>
            <a:rPr lang="en-US" sz="2500" kern="1200" dirty="0"/>
            <a:t> is 3</a:t>
          </a:r>
          <a:br>
            <a:rPr lang="en-US" sz="2500" kern="1200" dirty="0"/>
          </a:br>
          <a:r>
            <a:rPr lang="en-US" sz="2500" kern="1200" dirty="0" err="1"/>
            <a:t>Harbourfront</a:t>
          </a:r>
          <a:r>
            <a:rPr lang="en-US" sz="2500" kern="1200" dirty="0"/>
            <a:t> location Latitude : 43.6542599</a:t>
          </a:r>
          <a:br>
            <a:rPr lang="en-US" sz="2500" kern="1200" dirty="0"/>
          </a:br>
          <a:r>
            <a:rPr lang="en-US" sz="2500" kern="1200" dirty="0" err="1"/>
            <a:t>Harbourfront</a:t>
          </a:r>
          <a:r>
            <a:rPr lang="en-US" sz="2500" kern="1200" dirty="0"/>
            <a:t> location Longitude: -79.3606359</a:t>
          </a:r>
        </a:p>
      </dsp:txBody>
      <dsp:txXfrm>
        <a:off x="106153" y="2805223"/>
        <a:ext cx="5959893" cy="19622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33E4-EF27-42EB-B819-972B2383C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30DF5D-2BDF-419B-B5FA-3520CD947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F5C2E-D46A-42CE-9D54-49DB1D1E90DA}"/>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5" name="Footer Placeholder 4">
            <a:extLst>
              <a:ext uri="{FF2B5EF4-FFF2-40B4-BE49-F238E27FC236}">
                <a16:creationId xmlns:a16="http://schemas.microsoft.com/office/drawing/2014/main" id="{3464AE33-2ADC-4770-9887-5FBC0ED2D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132B0-34B6-467E-A076-00B26DD25AB8}"/>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397035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41A5-740C-4664-8F5F-58CAE6F27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379221-9FBB-42C5-BD34-E722166153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04A67-9CDF-4A65-AC09-A6FFE8893ED3}"/>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5" name="Footer Placeholder 4">
            <a:extLst>
              <a:ext uri="{FF2B5EF4-FFF2-40B4-BE49-F238E27FC236}">
                <a16:creationId xmlns:a16="http://schemas.microsoft.com/office/drawing/2014/main" id="{65FBEA24-BAD7-4F57-B52A-E0579485B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F49D2-2B46-4AC9-9AEF-F232243FA89C}"/>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394362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E7495-19A8-44A8-B8BD-9827BBEE66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904BBE-1243-44F8-9032-A88E94B8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210F5-165F-49B3-AD02-5C5FBBD06142}"/>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5" name="Footer Placeholder 4">
            <a:extLst>
              <a:ext uri="{FF2B5EF4-FFF2-40B4-BE49-F238E27FC236}">
                <a16:creationId xmlns:a16="http://schemas.microsoft.com/office/drawing/2014/main" id="{063A6659-4D23-4A79-A437-D072B62BB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A48A5-225F-44B3-B80B-88918CDC952D}"/>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322142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118D-7703-43DE-9EE2-B5734B591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0D9AD-C454-401B-9829-2A67BA39A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FA6CE-16B2-4CC2-9869-98E57725E472}"/>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5" name="Footer Placeholder 4">
            <a:extLst>
              <a:ext uri="{FF2B5EF4-FFF2-40B4-BE49-F238E27FC236}">
                <a16:creationId xmlns:a16="http://schemas.microsoft.com/office/drawing/2014/main" id="{8DDB883C-AB46-40D6-9A36-EC1FB45AC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6D816-405A-43C3-8988-874899369CEB}"/>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360085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7CEE-F634-43CD-8037-1CCD380FA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02297B-F9A6-4AF2-A477-C9F3D1F3B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B00C3-3FC8-41C1-B2DD-195D4330932F}"/>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5" name="Footer Placeholder 4">
            <a:extLst>
              <a:ext uri="{FF2B5EF4-FFF2-40B4-BE49-F238E27FC236}">
                <a16:creationId xmlns:a16="http://schemas.microsoft.com/office/drawing/2014/main" id="{77FF86DC-6F8F-4A84-81A0-27DAE5B51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60E17-09D6-448C-828B-A9D4769EF3A1}"/>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367985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2A0D-A55C-46D9-88FC-FC9BCF10F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01762-ABC2-4B45-B2DD-DB1409B92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B010B2-AFCB-4140-823A-0B06A7AA9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A14933-C868-452C-B371-50F2AD893478}"/>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6" name="Footer Placeholder 5">
            <a:extLst>
              <a:ext uri="{FF2B5EF4-FFF2-40B4-BE49-F238E27FC236}">
                <a16:creationId xmlns:a16="http://schemas.microsoft.com/office/drawing/2014/main" id="{4CC6AF2A-FDDA-4D3C-8543-BBF857BB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95BFA-9DCB-45AD-8FA1-1DD9B2D19615}"/>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228834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4014-FDCC-4ABC-82CF-53AD90A72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65B1B-3DF0-4839-8A00-D917E34F2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2C3FA-6512-49C3-A0F7-EAC73A77D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9435C-D30C-4C6E-AED0-2C962B144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55842A-A4B0-4EF1-942D-EEFCCA6CD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5FD95-3C73-467E-9F46-793F13F89EE1}"/>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8" name="Footer Placeholder 7">
            <a:extLst>
              <a:ext uri="{FF2B5EF4-FFF2-40B4-BE49-F238E27FC236}">
                <a16:creationId xmlns:a16="http://schemas.microsoft.com/office/drawing/2014/main" id="{D065EB9F-9BB8-4116-A5E7-75A5339BB9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83A248-F14D-48B2-9B4C-238A67AFBA1A}"/>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24293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EDE1-2AB4-477A-8778-9732869F3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357AC9-ECF3-4324-82D2-91B2A75D1E1B}"/>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4" name="Footer Placeholder 3">
            <a:extLst>
              <a:ext uri="{FF2B5EF4-FFF2-40B4-BE49-F238E27FC236}">
                <a16:creationId xmlns:a16="http://schemas.microsoft.com/office/drawing/2014/main" id="{ABE60AF3-C0D8-464D-ACC7-57282801A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92E66-E3C4-4D7B-A794-64E21D933ECD}"/>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99048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D73EE-D69F-4517-8083-9D0E0BCDE617}"/>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3" name="Footer Placeholder 2">
            <a:extLst>
              <a:ext uri="{FF2B5EF4-FFF2-40B4-BE49-F238E27FC236}">
                <a16:creationId xmlns:a16="http://schemas.microsoft.com/office/drawing/2014/main" id="{A6E088B2-8716-4F35-940E-B1332FEF6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ECC41-EC3C-44F4-84D7-6C2715917045}"/>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413240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C5B1-B714-4BDF-9D41-4CFC12B62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69FBC-ABA2-4CC2-A5F1-CD67B6349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51786C-D2E5-48E3-A166-387A8A2B8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E1A1A-EAD0-4B17-AF73-D2158B078E51}"/>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6" name="Footer Placeholder 5">
            <a:extLst>
              <a:ext uri="{FF2B5EF4-FFF2-40B4-BE49-F238E27FC236}">
                <a16:creationId xmlns:a16="http://schemas.microsoft.com/office/drawing/2014/main" id="{C25160D0-C59C-44A7-B729-3821C8E44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95457-B5A5-4394-937F-0E2BBAD52BA5}"/>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31504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8E76-256D-4AEE-86E3-74BEEA820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83DD28-81F9-4203-9F4C-B64F20502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494D1A-EAB7-4FF1-812C-E0B13D4F6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8B3D5-FF72-445F-96F9-331716B9AEF3}"/>
              </a:ext>
            </a:extLst>
          </p:cNvPr>
          <p:cNvSpPr>
            <a:spLocks noGrp="1"/>
          </p:cNvSpPr>
          <p:nvPr>
            <p:ph type="dt" sz="half" idx="10"/>
          </p:nvPr>
        </p:nvSpPr>
        <p:spPr/>
        <p:txBody>
          <a:bodyPr/>
          <a:lstStyle/>
          <a:p>
            <a:fld id="{7AD18403-F343-410F-94ED-08B0D6B58A4D}" type="datetimeFigureOut">
              <a:rPr lang="en-US" smtClean="0"/>
              <a:t>7/20/2021</a:t>
            </a:fld>
            <a:endParaRPr lang="en-US"/>
          </a:p>
        </p:txBody>
      </p:sp>
      <p:sp>
        <p:nvSpPr>
          <p:cNvPr id="6" name="Footer Placeholder 5">
            <a:extLst>
              <a:ext uri="{FF2B5EF4-FFF2-40B4-BE49-F238E27FC236}">
                <a16:creationId xmlns:a16="http://schemas.microsoft.com/office/drawing/2014/main" id="{F5C3EBAB-3EF3-49D4-BE0D-54D9C08D4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1AADD-906D-49F9-BE03-9C7C0496A11F}"/>
              </a:ext>
            </a:extLst>
          </p:cNvPr>
          <p:cNvSpPr>
            <a:spLocks noGrp="1"/>
          </p:cNvSpPr>
          <p:nvPr>
            <p:ph type="sldNum" sz="quarter" idx="12"/>
          </p:nvPr>
        </p:nvSpPr>
        <p:spPr/>
        <p:txBody>
          <a:bodyPr/>
          <a:lstStyle/>
          <a:p>
            <a:fld id="{61D3C3C0-24F8-4B86-BA86-775E5DFDFBB6}" type="slidenum">
              <a:rPr lang="en-US" smtClean="0"/>
              <a:t>‹#›</a:t>
            </a:fld>
            <a:endParaRPr lang="en-US"/>
          </a:p>
        </p:txBody>
      </p:sp>
    </p:spTree>
    <p:extLst>
      <p:ext uri="{BB962C8B-B14F-4D97-AF65-F5344CB8AC3E}">
        <p14:creationId xmlns:p14="http://schemas.microsoft.com/office/powerpoint/2010/main" val="295837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9DAEA-6028-4015-A91B-CE9A8FE4D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E1A6BC-1B1E-4B5D-A0F0-CBA92289A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70BE4-0240-4860-A3F0-4F3670E53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18403-F343-410F-94ED-08B0D6B58A4D}" type="datetimeFigureOut">
              <a:rPr lang="en-US" smtClean="0"/>
              <a:t>7/20/2021</a:t>
            </a:fld>
            <a:endParaRPr lang="en-US"/>
          </a:p>
        </p:txBody>
      </p:sp>
      <p:sp>
        <p:nvSpPr>
          <p:cNvPr id="5" name="Footer Placeholder 4">
            <a:extLst>
              <a:ext uri="{FF2B5EF4-FFF2-40B4-BE49-F238E27FC236}">
                <a16:creationId xmlns:a16="http://schemas.microsoft.com/office/drawing/2014/main" id="{859FC7B1-EBC4-41B0-8178-2AC5E1A18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C3CD4-96CC-4CB9-8EA4-3CE491772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3C3C0-24F8-4B86-BA86-775E5DFDFBB6}" type="slidenum">
              <a:rPr lang="en-US" smtClean="0"/>
              <a:t>‹#›</a:t>
            </a:fld>
            <a:endParaRPr lang="en-US"/>
          </a:p>
        </p:txBody>
      </p:sp>
    </p:spTree>
    <p:extLst>
      <p:ext uri="{BB962C8B-B14F-4D97-AF65-F5344CB8AC3E}">
        <p14:creationId xmlns:p14="http://schemas.microsoft.com/office/powerpoint/2010/main" val="4282281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0"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D4607ED-85A6-4762-A1FE-B213FD99C831}"/>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By: Tracy Ji</a:t>
            </a:r>
          </a:p>
        </p:txBody>
      </p:sp>
      <p:sp>
        <p:nvSpPr>
          <p:cNvPr id="2" name="Title 1">
            <a:extLst>
              <a:ext uri="{FF2B5EF4-FFF2-40B4-BE49-F238E27FC236}">
                <a16:creationId xmlns:a16="http://schemas.microsoft.com/office/drawing/2014/main" id="{AAB78370-33E5-4B21-92A8-B0ED490CFFB0}"/>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rPr>
              <a:t>Capstone Project – The Battle of Neighborhoods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032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A300532-BA23-4CBD-83A6-76887E7FC6D0}"/>
              </a:ext>
            </a:extLst>
          </p:cNvPr>
          <p:cNvPicPr>
            <a:picLocks noChangeAspect="1"/>
          </p:cNvPicPr>
          <p:nvPr/>
        </p:nvPicPr>
        <p:blipFill rotWithShape="1">
          <a:blip r:embed="rId2"/>
          <a:srcRect r="3168" b="2"/>
          <a:stretch/>
        </p:blipFill>
        <p:spPr>
          <a:xfrm>
            <a:off x="797391" y="804334"/>
            <a:ext cx="10615494" cy="5070210"/>
          </a:xfrm>
          <a:prstGeom prst="rect">
            <a:avLst/>
          </a:prstGeom>
        </p:spPr>
      </p:pic>
    </p:spTree>
    <p:extLst>
      <p:ext uri="{BB962C8B-B14F-4D97-AF65-F5344CB8AC3E}">
        <p14:creationId xmlns:p14="http://schemas.microsoft.com/office/powerpoint/2010/main" val="13246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6ECB53E6-E0BC-4DDB-A08A-7B4661CB3987}"/>
              </a:ext>
            </a:extLst>
          </p:cNvPr>
          <p:cNvSpPr>
            <a:spLocks noGrp="1" noChangeArrowheads="1"/>
          </p:cNvSpPr>
          <p:nvPr>
            <p:ph type="title"/>
          </p:nvPr>
        </p:nvSpPr>
        <p:spPr bwMode="auto">
          <a:xfrm>
            <a:off x="686834" y="1153572"/>
            <a:ext cx="3200400" cy="44611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kumimoji="0" lang="en-US" altLang="en-US" sz="2400" b="1" i="0" u="none" strike="noStrike" kern="1200" cap="none" normalizeH="0" baseline="0">
                <a:ln>
                  <a:noFill/>
                </a:ln>
                <a:solidFill>
                  <a:srgbClr val="FFFFFF"/>
                </a:solidFill>
                <a:effectLst/>
                <a:latin typeface="+mj-lt"/>
                <a:ea typeface="+mj-ea"/>
                <a:cs typeface="+mj-cs"/>
              </a:rPr>
              <a:t>Finding similar neighborhood</a:t>
            </a:r>
          </a:p>
          <a:p>
            <a:pPr marL="0" marR="0" lvl="0" indent="0" fontAlgn="base">
              <a:spcAft>
                <a:spcPct val="0"/>
              </a:spcAft>
              <a:buClrTx/>
              <a:buSzTx/>
              <a:tabLst/>
            </a:pPr>
            <a:r>
              <a:rPr kumimoji="0" lang="en-US" altLang="en-US" sz="2400" b="0" i="0" u="none" strike="noStrike" kern="1200" cap="none" normalizeH="0" baseline="0">
                <a:ln>
                  <a:noFill/>
                </a:ln>
                <a:solidFill>
                  <a:srgbClr val="FFFFFF"/>
                </a:solidFill>
                <a:effectLst/>
                <a:latin typeface="+mj-lt"/>
                <a:ea typeface="+mj-ea"/>
                <a:cs typeface="+mj-cs"/>
              </a:rPr>
              <a:t>Let's take an example of a place where a person currently resides in Downtown Toronto Regent Park and find a similar neighborhood in New York by cosine similarity</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28E3FD5E-F9D0-42CD-884A-9EBB1D57C813}"/>
              </a:ext>
            </a:extLst>
          </p:cNvPr>
          <p:cNvSpPr>
            <a:spLocks noGrp="1"/>
          </p:cNvSpPr>
          <p:nvPr>
            <p:ph type="body" sz="half" idx="2"/>
          </p:nvPr>
        </p:nvSpPr>
        <p:spPr>
          <a:xfrm>
            <a:off x="4447309" y="591344"/>
            <a:ext cx="6383252" cy="5839936"/>
          </a:xfrm>
        </p:spPr>
        <p:txBody>
          <a:bodyPr vert="horz" lIns="91440" tIns="45720" rIns="91440" bIns="45720" rtlCol="0" anchor="ctr">
            <a:normAutofit lnSpcReduction="10000"/>
          </a:bodyPr>
          <a:lstStyle/>
          <a:p>
            <a:r>
              <a:rPr lang="en-US" sz="3600" b="1" dirty="0"/>
              <a:t>Matrix Multiplication</a:t>
            </a:r>
          </a:p>
          <a:p>
            <a:r>
              <a:rPr lang="en-US" sz="3600" dirty="0"/>
              <a:t>This </a:t>
            </a:r>
            <a:r>
              <a:rPr lang="en-US" sz="3600" dirty="0" err="1"/>
              <a:t>appoach</a:t>
            </a:r>
            <a:r>
              <a:rPr lang="en-US" sz="3600" dirty="0"/>
              <a:t> will be used to amplify similar venue categories and discard dissimilar venue categories when comparing 2 neighborhoods</a:t>
            </a:r>
          </a:p>
          <a:p>
            <a:r>
              <a:rPr lang="en-US" sz="3600" dirty="0"/>
              <a:t>For our problem we need to find NY neighborhoods with maximum matching categories with given neighborhood in Toronto and discard dissimilar venue categories</a:t>
            </a:r>
          </a:p>
          <a:p>
            <a:endParaRPr lang="en-US" dirty="0"/>
          </a:p>
        </p:txBody>
      </p:sp>
    </p:spTree>
    <p:extLst>
      <p:ext uri="{BB962C8B-B14F-4D97-AF65-F5344CB8AC3E}">
        <p14:creationId xmlns:p14="http://schemas.microsoft.com/office/powerpoint/2010/main" val="385956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ACBD-DE2D-40C1-BEEC-3FE3FA50D818}"/>
              </a:ext>
            </a:extLst>
          </p:cNvPr>
          <p:cNvSpPr>
            <a:spLocks noGrp="1"/>
          </p:cNvSpPr>
          <p:nvPr>
            <p:ph type="title"/>
          </p:nvPr>
        </p:nvSpPr>
        <p:spPr>
          <a:xfrm>
            <a:off x="2186781" y="95250"/>
            <a:ext cx="7818437" cy="1009650"/>
          </a:xfrm>
        </p:spPr>
        <p:txBody>
          <a:bodyPr>
            <a:normAutofit/>
          </a:bodyPr>
          <a:lstStyle/>
          <a:p>
            <a:r>
              <a:rPr lang="en-US" b="1" dirty="0"/>
              <a:t>Methodology: Matrix Multiplication</a:t>
            </a:r>
          </a:p>
        </p:txBody>
      </p:sp>
      <p:graphicFrame>
        <p:nvGraphicFramePr>
          <p:cNvPr id="8" name="Content Placeholder 2">
            <a:extLst>
              <a:ext uri="{FF2B5EF4-FFF2-40B4-BE49-F238E27FC236}">
                <a16:creationId xmlns:a16="http://schemas.microsoft.com/office/drawing/2014/main" id="{BB0E1109-29AC-4FE5-89C7-E7CE159F0807}"/>
              </a:ext>
            </a:extLst>
          </p:cNvPr>
          <p:cNvGraphicFramePr>
            <a:graphicFrameLocks noGrp="1"/>
          </p:cNvGraphicFramePr>
          <p:nvPr>
            <p:ph idx="1"/>
            <p:extLst>
              <p:ext uri="{D42A27DB-BD31-4B8C-83A1-F6EECF244321}">
                <p14:modId xmlns:p14="http://schemas.microsoft.com/office/powerpoint/2010/main" val="4193058444"/>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6959B70-9584-4FAC-908C-F870FE06A9F6}"/>
              </a:ext>
            </a:extLst>
          </p:cNvPr>
          <p:cNvSpPr>
            <a:spLocks noGrp="1"/>
          </p:cNvSpPr>
          <p:nvPr>
            <p:ph type="body" sz="half" idx="2"/>
          </p:nvPr>
        </p:nvSpPr>
        <p:spPr>
          <a:xfrm>
            <a:off x="447675" y="1371600"/>
            <a:ext cx="4540885" cy="5293360"/>
          </a:xfrm>
        </p:spPr>
        <p:txBody>
          <a:bodyPr>
            <a:normAutofit/>
          </a:bodyPr>
          <a:lstStyle/>
          <a:p>
            <a:r>
              <a:rPr lang="en-US" sz="2400" dirty="0"/>
              <a:t>Steps to get matching locations:</a:t>
            </a:r>
          </a:p>
          <a:p>
            <a:pPr marL="457200" indent="-457200">
              <a:buFont typeface="Arial" panose="020B0604020202020204" pitchFamily="34" charset="0"/>
              <a:buChar char="•"/>
            </a:pPr>
            <a:r>
              <a:rPr lang="en-US" sz="2400" dirty="0"/>
              <a:t>isolate columns from </a:t>
            </a:r>
            <a:r>
              <a:rPr lang="en-US" sz="2400" dirty="0" err="1"/>
              <a:t>dataframes</a:t>
            </a:r>
            <a:r>
              <a:rPr lang="en-US" sz="2400" dirty="0"/>
              <a:t> to get common venue categories columns</a:t>
            </a:r>
          </a:p>
          <a:p>
            <a:pPr marL="342900" indent="-342900">
              <a:buFont typeface="Arial" panose="020B0604020202020204" pitchFamily="34" charset="0"/>
              <a:buChar char="•"/>
            </a:pPr>
            <a:r>
              <a:rPr lang="en-US" sz="2400" dirty="0"/>
              <a:t>multiply given index of </a:t>
            </a:r>
            <a:r>
              <a:rPr lang="en-US" sz="2400" dirty="0" err="1"/>
              <a:t>toronto</a:t>
            </a:r>
            <a:r>
              <a:rPr lang="en-US" sz="2400" dirty="0"/>
              <a:t> with transpose of NY data values</a:t>
            </a:r>
          </a:p>
          <a:p>
            <a:pPr marL="342900" indent="-342900">
              <a:buFont typeface="Arial" panose="020B0604020202020204" pitchFamily="34" charset="0"/>
              <a:buChar char="•"/>
            </a:pPr>
            <a:r>
              <a:rPr lang="en-US" sz="2400" dirty="0"/>
              <a:t>sort the dot product of matrices to get most matched</a:t>
            </a:r>
          </a:p>
          <a:p>
            <a:pPr marL="342900" indent="-342900">
              <a:buFont typeface="Arial" panose="020B0604020202020204" pitchFamily="34" charset="0"/>
              <a:buChar char="•"/>
            </a:pPr>
            <a:r>
              <a:rPr lang="en-US" sz="2400" dirty="0"/>
              <a:t>save the matching locations into a </a:t>
            </a:r>
            <a:r>
              <a:rPr lang="en-US" sz="2400" dirty="0" err="1"/>
              <a:t>dataframe</a:t>
            </a:r>
            <a:endParaRPr lang="en-US" sz="2400" dirty="0"/>
          </a:p>
          <a:p>
            <a:endParaRPr lang="en-US" dirty="0"/>
          </a:p>
        </p:txBody>
      </p:sp>
    </p:spTree>
    <p:extLst>
      <p:ext uri="{BB962C8B-B14F-4D97-AF65-F5344CB8AC3E}">
        <p14:creationId xmlns:p14="http://schemas.microsoft.com/office/powerpoint/2010/main" val="224651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A25A12-3101-4143-B4A9-A49A7C8D5308}"/>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400" b="1" kern="1200">
                <a:solidFill>
                  <a:schemeClr val="tx1"/>
                </a:solidFill>
                <a:latin typeface="+mj-lt"/>
                <a:ea typeface="+mj-ea"/>
                <a:cs typeface="+mj-cs"/>
              </a:rPr>
              <a:t>Results</a:t>
            </a:r>
            <a:br>
              <a:rPr lang="en-US" sz="4400" b="1"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46BA457C-15AD-4FD6-A87F-78757F7095F5}"/>
              </a:ext>
            </a:extLst>
          </p:cNvPr>
          <p:cNvSpPr>
            <a:spLocks noGrp="1"/>
          </p:cNvSpPr>
          <p:nvPr>
            <p:ph type="body" sz="half" idx="2"/>
          </p:nvPr>
        </p:nvSpPr>
        <p:spPr>
          <a:xfrm>
            <a:off x="516926" y="1275018"/>
            <a:ext cx="4060615" cy="5582982"/>
          </a:xfrm>
        </p:spPr>
        <p:txBody>
          <a:bodyPr vert="horz" lIns="91440" tIns="45720" rIns="91440" bIns="45720" rtlCol="0">
            <a:noAutofit/>
          </a:bodyPr>
          <a:lstStyle/>
          <a:p>
            <a:pPr marL="342900" indent="-342900">
              <a:buFont typeface="Arial" panose="020B0604020202020204" pitchFamily="34" charset="0"/>
              <a:buChar char="•"/>
            </a:pPr>
            <a:r>
              <a:rPr lang="en-US" sz="2400" dirty="0"/>
              <a:t>The top 5 locations in New York that match the </a:t>
            </a:r>
            <a:r>
              <a:rPr lang="en-US" sz="2400" dirty="0" err="1"/>
              <a:t>Harbourfront</a:t>
            </a:r>
            <a:r>
              <a:rPr lang="en-US" sz="2400" dirty="0"/>
              <a:t>, Downtown Toronto.</a:t>
            </a:r>
          </a:p>
          <a:p>
            <a:pPr marL="342900" indent="-342900">
              <a:buFont typeface="Arial" panose="020B0604020202020204" pitchFamily="34" charset="0"/>
              <a:buChar char="•"/>
            </a:pPr>
            <a:r>
              <a:rPr lang="en-US" sz="2400" dirty="0"/>
              <a:t>The bar graph shows </a:t>
            </a:r>
            <a:r>
              <a:rPr lang="en-US" sz="2400" dirty="0" err="1"/>
              <a:t>comparision</a:t>
            </a:r>
            <a:r>
              <a:rPr lang="en-US" sz="2400" dirty="0"/>
              <a:t> of the venue categories and their number of occurrences to the matched locations in New York. This gives a fair idea how each matched place is New York is close to the current living place in Toronto with number of categories matched as closely as possible.</a:t>
            </a:r>
          </a:p>
        </p:txBody>
      </p:sp>
      <p:pic>
        <p:nvPicPr>
          <p:cNvPr id="5" name="Content Placeholder 4">
            <a:extLst>
              <a:ext uri="{FF2B5EF4-FFF2-40B4-BE49-F238E27FC236}">
                <a16:creationId xmlns:a16="http://schemas.microsoft.com/office/drawing/2014/main" id="{A64B523C-0C33-4FF0-96C8-9FB44FA0D1F5}"/>
              </a:ext>
            </a:extLst>
          </p:cNvPr>
          <p:cNvPicPr>
            <a:picLocks noGrp="1" noChangeAspect="1"/>
          </p:cNvPicPr>
          <p:nvPr>
            <p:ph idx="1"/>
          </p:nvPr>
        </p:nvPicPr>
        <p:blipFill>
          <a:blip r:embed="rId2"/>
          <a:stretch>
            <a:fillRect/>
          </a:stretch>
        </p:blipFill>
        <p:spPr>
          <a:xfrm>
            <a:off x="5537661" y="156318"/>
            <a:ext cx="5399923" cy="6545363"/>
          </a:xfrm>
          <a:prstGeom prst="rect">
            <a:avLst/>
          </a:prstGeom>
        </p:spPr>
      </p:pic>
    </p:spTree>
    <p:extLst>
      <p:ext uri="{BB962C8B-B14F-4D97-AF65-F5344CB8AC3E}">
        <p14:creationId xmlns:p14="http://schemas.microsoft.com/office/powerpoint/2010/main" val="415854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98E2126-ECD0-497C-B309-65D284139E5D}"/>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Observations</a:t>
            </a:r>
            <a:br>
              <a:rPr lang="en-US" sz="4000" b="1">
                <a:solidFill>
                  <a:srgbClr val="FFFFFF"/>
                </a:solidFill>
              </a:rPr>
            </a:br>
            <a:endParaRPr lang="en-US" sz="4000">
              <a:solidFill>
                <a:srgbClr val="FFFFFF"/>
              </a:solidFill>
            </a:endParaRPr>
          </a:p>
        </p:txBody>
      </p:sp>
      <p:sp>
        <p:nvSpPr>
          <p:cNvPr id="20" name="Content Placeholder 2">
            <a:extLst>
              <a:ext uri="{FF2B5EF4-FFF2-40B4-BE49-F238E27FC236}">
                <a16:creationId xmlns:a16="http://schemas.microsoft.com/office/drawing/2014/main" id="{E4300B85-AEE8-4330-B629-9725346E00A7}"/>
              </a:ext>
            </a:extLst>
          </p:cNvPr>
          <p:cNvSpPr>
            <a:spLocks noGrp="1"/>
          </p:cNvSpPr>
          <p:nvPr>
            <p:ph idx="1"/>
          </p:nvPr>
        </p:nvSpPr>
        <p:spPr>
          <a:xfrm>
            <a:off x="1367624" y="2490436"/>
            <a:ext cx="9708995" cy="3567173"/>
          </a:xfrm>
        </p:spPr>
        <p:txBody>
          <a:bodyPr anchor="ctr">
            <a:normAutofit/>
          </a:bodyPr>
          <a:lstStyle/>
          <a:p>
            <a:pPr marL="0" indent="0">
              <a:buNone/>
            </a:pPr>
            <a:r>
              <a:rPr lang="en-US" sz="2400"/>
              <a:t>The following observations are being made after analyzing the data above.</a:t>
            </a:r>
          </a:p>
          <a:p>
            <a:r>
              <a:rPr lang="en-US" sz="2400"/>
              <a:t>New York has double in venue categories than Toronto.</a:t>
            </a:r>
          </a:p>
          <a:p>
            <a:r>
              <a:rPr lang="en-US" sz="2400"/>
              <a:t>There are more Buroughs in Toronto than New York but there are more neighborhoods in New York than Toronto.</a:t>
            </a:r>
          </a:p>
          <a:p>
            <a:endParaRPr lang="en-US" sz="2400"/>
          </a:p>
        </p:txBody>
      </p:sp>
    </p:spTree>
    <p:extLst>
      <p:ext uri="{BB962C8B-B14F-4D97-AF65-F5344CB8AC3E}">
        <p14:creationId xmlns:p14="http://schemas.microsoft.com/office/powerpoint/2010/main" val="308161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74EA0-31F5-497B-880A-B57E1FFBBF49}"/>
              </a:ext>
            </a:extLst>
          </p:cNvPr>
          <p:cNvSpPr>
            <a:spLocks noGrp="1"/>
          </p:cNvSpPr>
          <p:nvPr>
            <p:ph type="title"/>
          </p:nvPr>
        </p:nvSpPr>
        <p:spPr>
          <a:xfrm>
            <a:off x="1068139" y="52801"/>
            <a:ext cx="10443141" cy="465359"/>
          </a:xfrm>
        </p:spPr>
        <p:txBody>
          <a:bodyPr anchor="t">
            <a:normAutofit/>
          </a:bodyPr>
          <a:lstStyle/>
          <a:p>
            <a:r>
              <a:rPr lang="en-US" sz="2000" dirty="0"/>
              <a:t>The matched locations observations are as follows:</a:t>
            </a:r>
          </a:p>
        </p:txBody>
      </p:sp>
      <p:grpSp>
        <p:nvGrpSpPr>
          <p:cNvPr id="15"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6"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35212019-9316-4F75-930F-9494DFC8E1A1}"/>
              </a:ext>
            </a:extLst>
          </p:cNvPr>
          <p:cNvSpPr>
            <a:spLocks noGrp="1"/>
          </p:cNvSpPr>
          <p:nvPr>
            <p:ph idx="1"/>
          </p:nvPr>
        </p:nvSpPr>
        <p:spPr>
          <a:xfrm>
            <a:off x="1034748" y="518161"/>
            <a:ext cx="10964212" cy="6197600"/>
          </a:xfrm>
        </p:spPr>
        <p:txBody>
          <a:bodyPr>
            <a:normAutofit lnSpcReduction="10000"/>
          </a:bodyPr>
          <a:lstStyle/>
          <a:p>
            <a:r>
              <a:rPr lang="en-US" sz="1400" dirty="0">
                <a:solidFill>
                  <a:schemeClr val="tx1">
                    <a:alpha val="60000"/>
                  </a:schemeClr>
                </a:solidFill>
              </a:rPr>
              <a:t>This location matches 9/10 most frequent venues in </a:t>
            </a:r>
            <a:r>
              <a:rPr lang="en-US" sz="1400" dirty="0" err="1">
                <a:solidFill>
                  <a:schemeClr val="tx1">
                    <a:alpha val="60000"/>
                  </a:schemeClr>
                </a:solidFill>
              </a:rPr>
              <a:t>comparision</a:t>
            </a:r>
            <a:r>
              <a:rPr lang="en-US" sz="1400" dirty="0">
                <a:solidFill>
                  <a:schemeClr val="tx1">
                    <a:alpha val="60000"/>
                  </a:schemeClr>
                </a:solidFill>
              </a:rPr>
              <a:t> to Toronto.</a:t>
            </a:r>
          </a:p>
          <a:p>
            <a:r>
              <a:rPr lang="en-US" sz="1400" dirty="0">
                <a:solidFill>
                  <a:schemeClr val="tx1">
                    <a:alpha val="60000"/>
                  </a:schemeClr>
                </a:solidFill>
              </a:rPr>
              <a:t>Park is missing in this location but this neighborhood is the best match of all the matched locations.</a:t>
            </a:r>
          </a:p>
          <a:p>
            <a:r>
              <a:rPr lang="en-US" sz="1400" dirty="0">
                <a:solidFill>
                  <a:schemeClr val="tx1">
                    <a:alpha val="60000"/>
                  </a:schemeClr>
                </a:solidFill>
              </a:rPr>
              <a:t>11 venues that are missing in this location - </a:t>
            </a:r>
            <a:r>
              <a:rPr lang="en-US" sz="1400" dirty="0" err="1">
                <a:solidFill>
                  <a:schemeClr val="tx1">
                    <a:alpha val="60000"/>
                  </a:schemeClr>
                </a:solidFill>
              </a:rPr>
              <a:t>Park,Performing</a:t>
            </a:r>
            <a:r>
              <a:rPr lang="en-US" sz="1400" dirty="0">
                <a:solidFill>
                  <a:schemeClr val="tx1">
                    <a:alpha val="60000"/>
                  </a:schemeClr>
                </a:solidFill>
              </a:rPr>
              <a:t> Arts </a:t>
            </a:r>
            <a:r>
              <a:rPr lang="en-US" sz="1400" dirty="0" err="1">
                <a:solidFill>
                  <a:schemeClr val="tx1">
                    <a:alpha val="60000"/>
                  </a:schemeClr>
                </a:solidFill>
              </a:rPr>
              <a:t>Venue,Mexican</a:t>
            </a:r>
            <a:r>
              <a:rPr lang="en-US" sz="1400" dirty="0">
                <a:solidFill>
                  <a:schemeClr val="tx1">
                    <a:alpha val="60000"/>
                  </a:schemeClr>
                </a:solidFill>
              </a:rPr>
              <a:t> </a:t>
            </a:r>
            <a:r>
              <a:rPr lang="en-US" sz="1400" dirty="0" err="1">
                <a:solidFill>
                  <a:schemeClr val="tx1">
                    <a:alpha val="60000"/>
                  </a:schemeClr>
                </a:solidFill>
              </a:rPr>
              <a:t>Restaurant,Historic</a:t>
            </a:r>
            <a:r>
              <a:rPr lang="en-US" sz="1400" dirty="0">
                <a:solidFill>
                  <a:schemeClr val="tx1">
                    <a:alpha val="60000"/>
                  </a:schemeClr>
                </a:solidFill>
              </a:rPr>
              <a:t> </a:t>
            </a:r>
            <a:r>
              <a:rPr lang="en-US" sz="1400" dirty="0" err="1">
                <a:solidFill>
                  <a:schemeClr val="tx1">
                    <a:alpha val="60000"/>
                  </a:schemeClr>
                </a:solidFill>
              </a:rPr>
              <a:t>Site,French</a:t>
            </a:r>
            <a:r>
              <a:rPr lang="en-US" sz="1400" dirty="0">
                <a:solidFill>
                  <a:schemeClr val="tx1">
                    <a:alpha val="60000"/>
                  </a:schemeClr>
                </a:solidFill>
              </a:rPr>
              <a:t> </a:t>
            </a:r>
            <a:r>
              <a:rPr lang="en-US" sz="1400" dirty="0" err="1">
                <a:solidFill>
                  <a:schemeClr val="tx1">
                    <a:alpha val="60000"/>
                  </a:schemeClr>
                </a:solidFill>
              </a:rPr>
              <a:t>Restaurant,Farmers</a:t>
            </a:r>
            <a:r>
              <a:rPr lang="en-US" sz="1400" dirty="0">
                <a:solidFill>
                  <a:schemeClr val="tx1">
                    <a:alpha val="60000"/>
                  </a:schemeClr>
                </a:solidFill>
              </a:rPr>
              <a:t> </a:t>
            </a:r>
            <a:r>
              <a:rPr lang="en-US" sz="1400" dirty="0" err="1">
                <a:solidFill>
                  <a:schemeClr val="tx1">
                    <a:alpha val="60000"/>
                  </a:schemeClr>
                </a:solidFill>
              </a:rPr>
              <a:t>Market,Antique</a:t>
            </a:r>
            <a:r>
              <a:rPr lang="en-US" sz="1400" dirty="0">
                <a:solidFill>
                  <a:schemeClr val="tx1">
                    <a:alpha val="60000"/>
                  </a:schemeClr>
                </a:solidFill>
              </a:rPr>
              <a:t> </a:t>
            </a:r>
            <a:r>
              <a:rPr lang="en-US" sz="1400" dirty="0" err="1">
                <a:solidFill>
                  <a:schemeClr val="tx1">
                    <a:alpha val="60000"/>
                  </a:schemeClr>
                </a:solidFill>
              </a:rPr>
              <a:t>Shop,Electronics</a:t>
            </a:r>
            <a:r>
              <a:rPr lang="en-US" sz="1400" dirty="0">
                <a:solidFill>
                  <a:schemeClr val="tx1">
                    <a:alpha val="60000"/>
                  </a:schemeClr>
                </a:solidFill>
              </a:rPr>
              <a:t> </a:t>
            </a:r>
            <a:r>
              <a:rPr lang="en-US" sz="1400" dirty="0" err="1">
                <a:solidFill>
                  <a:schemeClr val="tx1">
                    <a:alpha val="60000"/>
                  </a:schemeClr>
                </a:solidFill>
              </a:rPr>
              <a:t>Store,Chocolate</a:t>
            </a:r>
            <a:r>
              <a:rPr lang="en-US" sz="1400" dirty="0">
                <a:solidFill>
                  <a:schemeClr val="tx1">
                    <a:alpha val="60000"/>
                  </a:schemeClr>
                </a:solidFill>
              </a:rPr>
              <a:t> </a:t>
            </a:r>
            <a:r>
              <a:rPr lang="en-US" sz="1400" dirty="0" err="1">
                <a:solidFill>
                  <a:schemeClr val="tx1">
                    <a:alpha val="60000"/>
                  </a:schemeClr>
                </a:solidFill>
              </a:rPr>
              <a:t>Shop,Beer</a:t>
            </a:r>
            <a:r>
              <a:rPr lang="en-US" sz="1400" dirty="0">
                <a:solidFill>
                  <a:schemeClr val="tx1">
                    <a:alpha val="60000"/>
                  </a:schemeClr>
                </a:solidFill>
              </a:rPr>
              <a:t> </a:t>
            </a:r>
            <a:r>
              <a:rPr lang="en-US" sz="1400" dirty="0" err="1">
                <a:solidFill>
                  <a:schemeClr val="tx1">
                    <a:alpha val="60000"/>
                  </a:schemeClr>
                </a:solidFill>
              </a:rPr>
              <a:t>Store,Art</a:t>
            </a:r>
            <a:r>
              <a:rPr lang="en-US" sz="1400" dirty="0">
                <a:solidFill>
                  <a:schemeClr val="tx1">
                    <a:alpha val="60000"/>
                  </a:schemeClr>
                </a:solidFill>
              </a:rPr>
              <a:t> Gallery</a:t>
            </a:r>
          </a:p>
          <a:p>
            <a:r>
              <a:rPr lang="en-US" sz="1400" dirty="0">
                <a:solidFill>
                  <a:schemeClr val="tx1">
                    <a:alpha val="60000"/>
                  </a:schemeClr>
                </a:solidFill>
              </a:rPr>
              <a:t>This location matches 9/10 most frequent venues in </a:t>
            </a:r>
            <a:r>
              <a:rPr lang="en-US" sz="1400" dirty="0" err="1">
                <a:solidFill>
                  <a:schemeClr val="tx1">
                    <a:alpha val="60000"/>
                  </a:schemeClr>
                </a:solidFill>
              </a:rPr>
              <a:t>comparision</a:t>
            </a:r>
            <a:r>
              <a:rPr lang="en-US" sz="1400" dirty="0">
                <a:solidFill>
                  <a:schemeClr val="tx1">
                    <a:alpha val="60000"/>
                  </a:schemeClr>
                </a:solidFill>
              </a:rPr>
              <a:t> to Toronto.</a:t>
            </a:r>
          </a:p>
          <a:p>
            <a:r>
              <a:rPr lang="en-US" sz="1400" dirty="0">
                <a:solidFill>
                  <a:schemeClr val="tx1">
                    <a:alpha val="60000"/>
                  </a:schemeClr>
                </a:solidFill>
              </a:rPr>
              <a:t>Park is also missing in this location.</a:t>
            </a:r>
          </a:p>
          <a:p>
            <a:r>
              <a:rPr lang="en-US" sz="1400" dirty="0">
                <a:solidFill>
                  <a:schemeClr val="tx1">
                    <a:alpha val="60000"/>
                  </a:schemeClr>
                </a:solidFill>
              </a:rPr>
              <a:t>11 venues that are missing in this location - </a:t>
            </a:r>
            <a:r>
              <a:rPr lang="en-US" sz="1400" dirty="0" err="1">
                <a:solidFill>
                  <a:schemeClr val="tx1">
                    <a:alpha val="60000"/>
                  </a:schemeClr>
                </a:solidFill>
              </a:rPr>
              <a:t>Park,Performing</a:t>
            </a:r>
            <a:r>
              <a:rPr lang="en-US" sz="1400" dirty="0">
                <a:solidFill>
                  <a:schemeClr val="tx1">
                    <a:alpha val="60000"/>
                  </a:schemeClr>
                </a:solidFill>
              </a:rPr>
              <a:t> Arts </a:t>
            </a:r>
            <a:r>
              <a:rPr lang="en-US" sz="1400" dirty="0" err="1">
                <a:solidFill>
                  <a:schemeClr val="tx1">
                    <a:alpha val="60000"/>
                  </a:schemeClr>
                </a:solidFill>
              </a:rPr>
              <a:t>Venue,Mexican</a:t>
            </a:r>
            <a:r>
              <a:rPr lang="en-US" sz="1400" dirty="0">
                <a:solidFill>
                  <a:schemeClr val="tx1">
                    <a:alpha val="60000"/>
                  </a:schemeClr>
                </a:solidFill>
              </a:rPr>
              <a:t> </a:t>
            </a:r>
            <a:r>
              <a:rPr lang="en-US" sz="1400" dirty="0" err="1">
                <a:solidFill>
                  <a:schemeClr val="tx1">
                    <a:alpha val="60000"/>
                  </a:schemeClr>
                </a:solidFill>
              </a:rPr>
              <a:t>Restaurant,Historic</a:t>
            </a:r>
            <a:r>
              <a:rPr lang="en-US" sz="1400" dirty="0">
                <a:solidFill>
                  <a:schemeClr val="tx1">
                    <a:alpha val="60000"/>
                  </a:schemeClr>
                </a:solidFill>
              </a:rPr>
              <a:t> </a:t>
            </a:r>
            <a:r>
              <a:rPr lang="en-US" sz="1400" dirty="0" err="1">
                <a:solidFill>
                  <a:schemeClr val="tx1">
                    <a:alpha val="60000"/>
                  </a:schemeClr>
                </a:solidFill>
              </a:rPr>
              <a:t>Site,French</a:t>
            </a:r>
            <a:r>
              <a:rPr lang="en-US" sz="1400" dirty="0">
                <a:solidFill>
                  <a:schemeClr val="tx1">
                    <a:alpha val="60000"/>
                  </a:schemeClr>
                </a:solidFill>
              </a:rPr>
              <a:t> </a:t>
            </a:r>
            <a:r>
              <a:rPr lang="en-US" sz="1400" dirty="0" err="1">
                <a:solidFill>
                  <a:schemeClr val="tx1">
                    <a:alpha val="60000"/>
                  </a:schemeClr>
                </a:solidFill>
              </a:rPr>
              <a:t>Restaurant,Farmers</a:t>
            </a:r>
            <a:r>
              <a:rPr lang="en-US" sz="1400" dirty="0">
                <a:solidFill>
                  <a:schemeClr val="tx1">
                    <a:alpha val="60000"/>
                  </a:schemeClr>
                </a:solidFill>
              </a:rPr>
              <a:t> </a:t>
            </a:r>
            <a:r>
              <a:rPr lang="en-US" sz="1400" dirty="0" err="1">
                <a:solidFill>
                  <a:schemeClr val="tx1">
                    <a:alpha val="60000"/>
                  </a:schemeClr>
                </a:solidFill>
              </a:rPr>
              <a:t>Market,Antique</a:t>
            </a:r>
            <a:r>
              <a:rPr lang="en-US" sz="1400" dirty="0">
                <a:solidFill>
                  <a:schemeClr val="tx1">
                    <a:alpha val="60000"/>
                  </a:schemeClr>
                </a:solidFill>
              </a:rPr>
              <a:t> </a:t>
            </a:r>
            <a:r>
              <a:rPr lang="en-US" sz="1400" dirty="0" err="1">
                <a:solidFill>
                  <a:schemeClr val="tx1">
                    <a:alpha val="60000"/>
                  </a:schemeClr>
                </a:solidFill>
              </a:rPr>
              <a:t>Shop,Electronics</a:t>
            </a:r>
            <a:r>
              <a:rPr lang="en-US" sz="1400" dirty="0">
                <a:solidFill>
                  <a:schemeClr val="tx1">
                    <a:alpha val="60000"/>
                  </a:schemeClr>
                </a:solidFill>
              </a:rPr>
              <a:t> </a:t>
            </a:r>
            <a:r>
              <a:rPr lang="en-US" sz="1400" dirty="0" err="1">
                <a:solidFill>
                  <a:schemeClr val="tx1">
                    <a:alpha val="60000"/>
                  </a:schemeClr>
                </a:solidFill>
              </a:rPr>
              <a:t>Store,Chocolate</a:t>
            </a:r>
            <a:r>
              <a:rPr lang="en-US" sz="1400" dirty="0">
                <a:solidFill>
                  <a:schemeClr val="tx1">
                    <a:alpha val="60000"/>
                  </a:schemeClr>
                </a:solidFill>
              </a:rPr>
              <a:t> </a:t>
            </a:r>
            <a:r>
              <a:rPr lang="en-US" sz="1400" dirty="0" err="1">
                <a:solidFill>
                  <a:schemeClr val="tx1">
                    <a:alpha val="60000"/>
                  </a:schemeClr>
                </a:solidFill>
              </a:rPr>
              <a:t>Shop,Beer</a:t>
            </a:r>
            <a:r>
              <a:rPr lang="en-US" sz="1400" dirty="0">
                <a:solidFill>
                  <a:schemeClr val="tx1">
                    <a:alpha val="60000"/>
                  </a:schemeClr>
                </a:solidFill>
              </a:rPr>
              <a:t> </a:t>
            </a:r>
            <a:r>
              <a:rPr lang="en-US" sz="1400" dirty="0" err="1">
                <a:solidFill>
                  <a:schemeClr val="tx1">
                    <a:alpha val="60000"/>
                  </a:schemeClr>
                </a:solidFill>
              </a:rPr>
              <a:t>Store,Art</a:t>
            </a:r>
            <a:r>
              <a:rPr lang="en-US" sz="1400" dirty="0">
                <a:solidFill>
                  <a:schemeClr val="tx1">
                    <a:alpha val="60000"/>
                  </a:schemeClr>
                </a:solidFill>
              </a:rPr>
              <a:t> Gallery</a:t>
            </a:r>
          </a:p>
          <a:p>
            <a:r>
              <a:rPr lang="en-US" sz="1400" dirty="0">
                <a:solidFill>
                  <a:schemeClr val="tx1">
                    <a:alpha val="60000"/>
                  </a:schemeClr>
                </a:solidFill>
              </a:rPr>
              <a:t>This location matches 8/10 most frequent venues in </a:t>
            </a:r>
            <a:r>
              <a:rPr lang="en-US" sz="1400" dirty="0" err="1">
                <a:solidFill>
                  <a:schemeClr val="tx1">
                    <a:alpha val="60000"/>
                  </a:schemeClr>
                </a:solidFill>
              </a:rPr>
              <a:t>comparision</a:t>
            </a:r>
            <a:r>
              <a:rPr lang="en-US" sz="1400" dirty="0">
                <a:solidFill>
                  <a:schemeClr val="tx1">
                    <a:alpha val="60000"/>
                  </a:schemeClr>
                </a:solidFill>
              </a:rPr>
              <a:t> to Toronto.</a:t>
            </a:r>
          </a:p>
          <a:p>
            <a:r>
              <a:rPr lang="en-US" sz="1400" dirty="0">
                <a:solidFill>
                  <a:schemeClr val="tx1">
                    <a:alpha val="60000"/>
                  </a:schemeClr>
                </a:solidFill>
              </a:rPr>
              <a:t>It has Park but no Pub and no Breakfast Spot. Although Breakfast spot is absent, there are Cafés and Restaurants and Coffee Shops in the area.</a:t>
            </a:r>
          </a:p>
          <a:p>
            <a:r>
              <a:rPr lang="en-US" sz="1400" dirty="0">
                <a:solidFill>
                  <a:schemeClr val="tx1">
                    <a:alpha val="60000"/>
                  </a:schemeClr>
                </a:solidFill>
              </a:rPr>
              <a:t>11 venues that are missing in this location - </a:t>
            </a:r>
            <a:r>
              <a:rPr lang="en-US" sz="1400" dirty="0" err="1">
                <a:solidFill>
                  <a:schemeClr val="tx1">
                    <a:alpha val="60000"/>
                  </a:schemeClr>
                </a:solidFill>
              </a:rPr>
              <a:t>Pub,Breakfast</a:t>
            </a:r>
            <a:r>
              <a:rPr lang="en-US" sz="1400" dirty="0">
                <a:solidFill>
                  <a:schemeClr val="tx1">
                    <a:alpha val="60000"/>
                  </a:schemeClr>
                </a:solidFill>
              </a:rPr>
              <a:t> </a:t>
            </a:r>
            <a:r>
              <a:rPr lang="en-US" sz="1400" dirty="0" err="1">
                <a:solidFill>
                  <a:schemeClr val="tx1">
                    <a:alpha val="60000"/>
                  </a:schemeClr>
                </a:solidFill>
              </a:rPr>
              <a:t>Spot,Shoe</a:t>
            </a:r>
            <a:r>
              <a:rPr lang="en-US" sz="1400" dirty="0">
                <a:solidFill>
                  <a:schemeClr val="tx1">
                    <a:alpha val="60000"/>
                  </a:schemeClr>
                </a:solidFill>
              </a:rPr>
              <a:t> </a:t>
            </a:r>
            <a:r>
              <a:rPr lang="en-US" sz="1400" dirty="0" err="1">
                <a:solidFill>
                  <a:schemeClr val="tx1">
                    <a:alpha val="60000"/>
                  </a:schemeClr>
                </a:solidFill>
              </a:rPr>
              <a:t>Store,Restaurant,Hotel,Event</a:t>
            </a:r>
            <a:r>
              <a:rPr lang="en-US" sz="1400" dirty="0">
                <a:solidFill>
                  <a:schemeClr val="tx1">
                    <a:alpha val="60000"/>
                  </a:schemeClr>
                </a:solidFill>
              </a:rPr>
              <a:t> </a:t>
            </a:r>
            <a:r>
              <a:rPr lang="en-US" sz="1400" dirty="0" err="1">
                <a:solidFill>
                  <a:schemeClr val="tx1">
                    <a:alpha val="60000"/>
                  </a:schemeClr>
                </a:solidFill>
              </a:rPr>
              <a:t>Space,Farmers</a:t>
            </a:r>
            <a:r>
              <a:rPr lang="en-US" sz="1400" dirty="0">
                <a:solidFill>
                  <a:schemeClr val="tx1">
                    <a:alpha val="60000"/>
                  </a:schemeClr>
                </a:solidFill>
              </a:rPr>
              <a:t> </a:t>
            </a:r>
            <a:r>
              <a:rPr lang="en-US" sz="1400" dirty="0" err="1">
                <a:solidFill>
                  <a:schemeClr val="tx1">
                    <a:alpha val="60000"/>
                  </a:schemeClr>
                </a:solidFill>
              </a:rPr>
              <a:t>Market,Dessert</a:t>
            </a:r>
            <a:r>
              <a:rPr lang="en-US" sz="1400" dirty="0">
                <a:solidFill>
                  <a:schemeClr val="tx1">
                    <a:alpha val="60000"/>
                  </a:schemeClr>
                </a:solidFill>
              </a:rPr>
              <a:t> </a:t>
            </a:r>
            <a:r>
              <a:rPr lang="en-US" sz="1400" dirty="0" err="1">
                <a:solidFill>
                  <a:schemeClr val="tx1">
                    <a:alpha val="60000"/>
                  </a:schemeClr>
                </a:solidFill>
              </a:rPr>
              <a:t>Shop,Chocolate</a:t>
            </a:r>
            <a:r>
              <a:rPr lang="en-US" sz="1400" dirty="0">
                <a:solidFill>
                  <a:schemeClr val="tx1">
                    <a:alpha val="60000"/>
                  </a:schemeClr>
                </a:solidFill>
              </a:rPr>
              <a:t> </a:t>
            </a:r>
            <a:r>
              <a:rPr lang="en-US" sz="1400" dirty="0" err="1">
                <a:solidFill>
                  <a:schemeClr val="tx1">
                    <a:alpha val="60000"/>
                  </a:schemeClr>
                </a:solidFill>
              </a:rPr>
              <a:t>Shop,Beer</a:t>
            </a:r>
            <a:r>
              <a:rPr lang="en-US" sz="1400" dirty="0">
                <a:solidFill>
                  <a:schemeClr val="tx1">
                    <a:alpha val="60000"/>
                  </a:schemeClr>
                </a:solidFill>
              </a:rPr>
              <a:t> </a:t>
            </a:r>
            <a:r>
              <a:rPr lang="en-US" sz="1400" dirty="0" err="1">
                <a:solidFill>
                  <a:schemeClr val="tx1">
                    <a:alpha val="60000"/>
                  </a:schemeClr>
                </a:solidFill>
              </a:rPr>
              <a:t>Store,Art</a:t>
            </a:r>
            <a:r>
              <a:rPr lang="en-US" sz="1400" dirty="0">
                <a:solidFill>
                  <a:schemeClr val="tx1">
                    <a:alpha val="60000"/>
                  </a:schemeClr>
                </a:solidFill>
              </a:rPr>
              <a:t> Gallery</a:t>
            </a:r>
          </a:p>
          <a:p>
            <a:r>
              <a:rPr lang="en-US" sz="1400" dirty="0">
                <a:solidFill>
                  <a:schemeClr val="tx1">
                    <a:alpha val="60000"/>
                  </a:schemeClr>
                </a:solidFill>
              </a:rPr>
              <a:t>This location matches 7/10 most frequent venues in </a:t>
            </a:r>
            <a:r>
              <a:rPr lang="en-US" sz="1400" dirty="0" err="1">
                <a:solidFill>
                  <a:schemeClr val="tx1">
                    <a:alpha val="60000"/>
                  </a:schemeClr>
                </a:solidFill>
              </a:rPr>
              <a:t>comparision</a:t>
            </a:r>
            <a:r>
              <a:rPr lang="en-US" sz="1400" dirty="0">
                <a:solidFill>
                  <a:schemeClr val="tx1">
                    <a:alpha val="60000"/>
                  </a:schemeClr>
                </a:solidFill>
              </a:rPr>
              <a:t> to Toronto.</a:t>
            </a:r>
          </a:p>
          <a:p>
            <a:r>
              <a:rPr lang="en-US" sz="1400" dirty="0">
                <a:solidFill>
                  <a:schemeClr val="tx1">
                    <a:alpha val="60000"/>
                  </a:schemeClr>
                </a:solidFill>
              </a:rPr>
              <a:t>It has Park but no Theater no Pub and no Breakfast Spot. Although Breakfast spot is absent, there are Cafés and Restaurants and Coffee Shops in the area. Pub and Theater is in the </a:t>
            </a:r>
            <a:r>
              <a:rPr lang="en-US" sz="1400" dirty="0" err="1">
                <a:solidFill>
                  <a:schemeClr val="tx1">
                    <a:alpha val="60000"/>
                  </a:schemeClr>
                </a:solidFill>
              </a:rPr>
              <a:t>adjecent</a:t>
            </a:r>
            <a:r>
              <a:rPr lang="en-US" sz="1400" dirty="0">
                <a:solidFill>
                  <a:schemeClr val="tx1">
                    <a:alpha val="60000"/>
                  </a:schemeClr>
                </a:solidFill>
              </a:rPr>
              <a:t> neighborhoods and </a:t>
            </a:r>
            <a:r>
              <a:rPr lang="en-US" sz="1400" dirty="0" err="1">
                <a:solidFill>
                  <a:schemeClr val="tx1">
                    <a:alpha val="60000"/>
                  </a:schemeClr>
                </a:solidFill>
              </a:rPr>
              <a:t>comparitively</a:t>
            </a:r>
            <a:r>
              <a:rPr lang="en-US" sz="1400" dirty="0">
                <a:solidFill>
                  <a:schemeClr val="tx1">
                    <a:alpha val="60000"/>
                  </a:schemeClr>
                </a:solidFill>
              </a:rPr>
              <a:t> New York neighborhoods are much closer compared to the Toronto.</a:t>
            </a:r>
          </a:p>
          <a:p>
            <a:r>
              <a:rPr lang="en-US" sz="1400" dirty="0">
                <a:solidFill>
                  <a:schemeClr val="tx1">
                    <a:alpha val="60000"/>
                  </a:schemeClr>
                </a:solidFill>
              </a:rPr>
              <a:t>13 venues that are missing in this location - </a:t>
            </a:r>
            <a:r>
              <a:rPr lang="en-US" sz="1400" dirty="0" err="1">
                <a:solidFill>
                  <a:schemeClr val="tx1">
                    <a:alpha val="60000"/>
                  </a:schemeClr>
                </a:solidFill>
              </a:rPr>
              <a:t>Pub,Theater,Breakfast</a:t>
            </a:r>
            <a:r>
              <a:rPr lang="en-US" sz="1400" dirty="0">
                <a:solidFill>
                  <a:schemeClr val="tx1">
                    <a:alpha val="60000"/>
                  </a:schemeClr>
                </a:solidFill>
              </a:rPr>
              <a:t> </a:t>
            </a:r>
            <a:r>
              <a:rPr lang="en-US" sz="1400" dirty="0" err="1">
                <a:solidFill>
                  <a:schemeClr val="tx1">
                    <a:alpha val="60000"/>
                  </a:schemeClr>
                </a:solidFill>
              </a:rPr>
              <a:t>Spot,Shoe</a:t>
            </a:r>
            <a:r>
              <a:rPr lang="en-US" sz="1400" dirty="0">
                <a:solidFill>
                  <a:schemeClr val="tx1">
                    <a:alpha val="60000"/>
                  </a:schemeClr>
                </a:solidFill>
              </a:rPr>
              <a:t> </a:t>
            </a:r>
            <a:r>
              <a:rPr lang="en-US" sz="1400" dirty="0" err="1">
                <a:solidFill>
                  <a:schemeClr val="tx1">
                    <a:alpha val="60000"/>
                  </a:schemeClr>
                </a:solidFill>
              </a:rPr>
              <a:t>Store,Restaurant,Performing</a:t>
            </a:r>
            <a:r>
              <a:rPr lang="en-US" sz="1400" dirty="0">
                <a:solidFill>
                  <a:schemeClr val="tx1">
                    <a:alpha val="60000"/>
                  </a:schemeClr>
                </a:solidFill>
              </a:rPr>
              <a:t> Arts </a:t>
            </a:r>
            <a:r>
              <a:rPr lang="en-US" sz="1400" dirty="0" err="1">
                <a:solidFill>
                  <a:schemeClr val="tx1">
                    <a:alpha val="60000"/>
                  </a:schemeClr>
                </a:solidFill>
              </a:rPr>
              <a:t>Venue,Historic</a:t>
            </a:r>
            <a:r>
              <a:rPr lang="en-US" sz="1400" dirty="0">
                <a:solidFill>
                  <a:schemeClr val="tx1">
                    <a:alpha val="60000"/>
                  </a:schemeClr>
                </a:solidFill>
              </a:rPr>
              <a:t> </a:t>
            </a:r>
            <a:r>
              <a:rPr lang="en-US" sz="1400" dirty="0" err="1">
                <a:solidFill>
                  <a:schemeClr val="tx1">
                    <a:alpha val="60000"/>
                  </a:schemeClr>
                </a:solidFill>
              </a:rPr>
              <a:t>Site,Event</a:t>
            </a:r>
            <a:r>
              <a:rPr lang="en-US" sz="1400" dirty="0">
                <a:solidFill>
                  <a:schemeClr val="tx1">
                    <a:alpha val="60000"/>
                  </a:schemeClr>
                </a:solidFill>
              </a:rPr>
              <a:t> </a:t>
            </a:r>
            <a:r>
              <a:rPr lang="en-US" sz="1400" dirty="0" err="1">
                <a:solidFill>
                  <a:schemeClr val="tx1">
                    <a:alpha val="60000"/>
                  </a:schemeClr>
                </a:solidFill>
              </a:rPr>
              <a:t>Space,French</a:t>
            </a:r>
            <a:r>
              <a:rPr lang="en-US" sz="1400" dirty="0">
                <a:solidFill>
                  <a:schemeClr val="tx1">
                    <a:alpha val="60000"/>
                  </a:schemeClr>
                </a:solidFill>
              </a:rPr>
              <a:t> </a:t>
            </a:r>
            <a:r>
              <a:rPr lang="en-US" sz="1400" dirty="0" err="1">
                <a:solidFill>
                  <a:schemeClr val="tx1">
                    <a:alpha val="60000"/>
                  </a:schemeClr>
                </a:solidFill>
              </a:rPr>
              <a:t>Restaurant,Antique</a:t>
            </a:r>
            <a:r>
              <a:rPr lang="en-US" sz="1400" dirty="0">
                <a:solidFill>
                  <a:schemeClr val="tx1">
                    <a:alpha val="60000"/>
                  </a:schemeClr>
                </a:solidFill>
              </a:rPr>
              <a:t> </a:t>
            </a:r>
            <a:r>
              <a:rPr lang="en-US" sz="1400" dirty="0" err="1">
                <a:solidFill>
                  <a:schemeClr val="tx1">
                    <a:alpha val="60000"/>
                  </a:schemeClr>
                </a:solidFill>
              </a:rPr>
              <a:t>Shop,Beer</a:t>
            </a:r>
            <a:r>
              <a:rPr lang="en-US" sz="1400" dirty="0">
                <a:solidFill>
                  <a:schemeClr val="tx1">
                    <a:alpha val="60000"/>
                  </a:schemeClr>
                </a:solidFill>
              </a:rPr>
              <a:t> </a:t>
            </a:r>
            <a:r>
              <a:rPr lang="en-US" sz="1400" dirty="0" err="1">
                <a:solidFill>
                  <a:schemeClr val="tx1">
                    <a:alpha val="60000"/>
                  </a:schemeClr>
                </a:solidFill>
              </a:rPr>
              <a:t>Store,Bank,Asian</a:t>
            </a:r>
            <a:r>
              <a:rPr lang="en-US" sz="1400" dirty="0">
                <a:solidFill>
                  <a:schemeClr val="tx1">
                    <a:alpha val="60000"/>
                  </a:schemeClr>
                </a:solidFill>
              </a:rPr>
              <a:t> Restaurant</a:t>
            </a:r>
          </a:p>
          <a:p>
            <a:r>
              <a:rPr lang="en-US" sz="1400" dirty="0">
                <a:solidFill>
                  <a:schemeClr val="tx1">
                    <a:alpha val="60000"/>
                  </a:schemeClr>
                </a:solidFill>
              </a:rPr>
              <a:t>This location matches 7/10 most frequent venues in </a:t>
            </a:r>
            <a:r>
              <a:rPr lang="en-US" sz="1400" dirty="0" err="1">
                <a:solidFill>
                  <a:schemeClr val="tx1">
                    <a:alpha val="60000"/>
                  </a:schemeClr>
                </a:solidFill>
              </a:rPr>
              <a:t>comparision</a:t>
            </a:r>
            <a:r>
              <a:rPr lang="en-US" sz="1400" dirty="0">
                <a:solidFill>
                  <a:schemeClr val="tx1">
                    <a:alpha val="60000"/>
                  </a:schemeClr>
                </a:solidFill>
              </a:rPr>
              <a:t> to Toronto.</a:t>
            </a:r>
          </a:p>
          <a:p>
            <a:r>
              <a:rPr lang="en-US" sz="1400" dirty="0">
                <a:solidFill>
                  <a:schemeClr val="tx1">
                    <a:alpha val="60000"/>
                  </a:schemeClr>
                </a:solidFill>
              </a:rPr>
              <a:t>It doesn't have </a:t>
            </a:r>
            <a:r>
              <a:rPr lang="en-US" sz="1400" dirty="0" err="1">
                <a:solidFill>
                  <a:schemeClr val="tx1">
                    <a:alpha val="60000"/>
                  </a:schemeClr>
                </a:solidFill>
              </a:rPr>
              <a:t>Café,Theater</a:t>
            </a:r>
            <a:r>
              <a:rPr lang="en-US" sz="1400" dirty="0">
                <a:solidFill>
                  <a:schemeClr val="tx1">
                    <a:alpha val="60000"/>
                  </a:schemeClr>
                </a:solidFill>
              </a:rPr>
              <a:t> or Breakfast Spot. Although Breakfast spot is absent, there are Cafés and Restaurants and Coffee Shops in the area. Theater is in </a:t>
            </a:r>
            <a:r>
              <a:rPr lang="en-US" sz="1400" dirty="0" err="1">
                <a:solidFill>
                  <a:schemeClr val="tx1">
                    <a:alpha val="60000"/>
                  </a:schemeClr>
                </a:solidFill>
              </a:rPr>
              <a:t>adjecent</a:t>
            </a:r>
            <a:r>
              <a:rPr lang="en-US" sz="1400" dirty="0">
                <a:solidFill>
                  <a:schemeClr val="tx1">
                    <a:alpha val="60000"/>
                  </a:schemeClr>
                </a:solidFill>
              </a:rPr>
              <a:t> neighborhoods.</a:t>
            </a:r>
          </a:p>
          <a:p>
            <a:r>
              <a:rPr lang="en-US" sz="1400" dirty="0">
                <a:solidFill>
                  <a:schemeClr val="tx1">
                    <a:alpha val="60000"/>
                  </a:schemeClr>
                </a:solidFill>
              </a:rPr>
              <a:t>13 venues that are missing in this location - </a:t>
            </a:r>
            <a:r>
              <a:rPr lang="en-US" sz="1400" dirty="0" err="1">
                <a:solidFill>
                  <a:schemeClr val="tx1">
                    <a:alpha val="60000"/>
                  </a:schemeClr>
                </a:solidFill>
              </a:rPr>
              <a:t>Theater,Breakfast</a:t>
            </a:r>
            <a:r>
              <a:rPr lang="en-US" sz="1400" dirty="0">
                <a:solidFill>
                  <a:schemeClr val="tx1">
                    <a:alpha val="60000"/>
                  </a:schemeClr>
                </a:solidFill>
              </a:rPr>
              <a:t> </a:t>
            </a:r>
            <a:r>
              <a:rPr lang="en-US" sz="1400" dirty="0" err="1">
                <a:solidFill>
                  <a:schemeClr val="tx1">
                    <a:alpha val="60000"/>
                  </a:schemeClr>
                </a:solidFill>
              </a:rPr>
              <a:t>Spot,Café,Shoe</a:t>
            </a:r>
            <a:r>
              <a:rPr lang="en-US" sz="1400" dirty="0">
                <a:solidFill>
                  <a:schemeClr val="tx1">
                    <a:alpha val="60000"/>
                  </a:schemeClr>
                </a:solidFill>
              </a:rPr>
              <a:t> </a:t>
            </a:r>
            <a:r>
              <a:rPr lang="en-US" sz="1400" dirty="0" err="1">
                <a:solidFill>
                  <a:schemeClr val="tx1">
                    <a:alpha val="60000"/>
                  </a:schemeClr>
                </a:solidFill>
              </a:rPr>
              <a:t>Store,Performing</a:t>
            </a:r>
            <a:r>
              <a:rPr lang="en-US" sz="1400" dirty="0">
                <a:solidFill>
                  <a:schemeClr val="tx1">
                    <a:alpha val="60000"/>
                  </a:schemeClr>
                </a:solidFill>
              </a:rPr>
              <a:t> Arts </a:t>
            </a:r>
            <a:r>
              <a:rPr lang="en-US" sz="1400" dirty="0" err="1">
                <a:solidFill>
                  <a:schemeClr val="tx1">
                    <a:alpha val="60000"/>
                  </a:schemeClr>
                </a:solidFill>
              </a:rPr>
              <a:t>Venue,Mexican</a:t>
            </a:r>
            <a:r>
              <a:rPr lang="en-US" sz="1400" dirty="0">
                <a:solidFill>
                  <a:schemeClr val="tx1">
                    <a:alpha val="60000"/>
                  </a:schemeClr>
                </a:solidFill>
              </a:rPr>
              <a:t> </a:t>
            </a:r>
            <a:r>
              <a:rPr lang="en-US" sz="1400" dirty="0" err="1">
                <a:solidFill>
                  <a:schemeClr val="tx1">
                    <a:alpha val="60000"/>
                  </a:schemeClr>
                </a:solidFill>
              </a:rPr>
              <a:t>Restaurant,Historic</a:t>
            </a:r>
            <a:r>
              <a:rPr lang="en-US" sz="1400" dirty="0">
                <a:solidFill>
                  <a:schemeClr val="tx1">
                    <a:alpha val="60000"/>
                  </a:schemeClr>
                </a:solidFill>
              </a:rPr>
              <a:t> </a:t>
            </a:r>
            <a:r>
              <a:rPr lang="en-US" sz="1400" dirty="0" err="1">
                <a:solidFill>
                  <a:schemeClr val="tx1">
                    <a:alpha val="60000"/>
                  </a:schemeClr>
                </a:solidFill>
              </a:rPr>
              <a:t>Site,Event</a:t>
            </a:r>
            <a:r>
              <a:rPr lang="en-US" sz="1400" dirty="0">
                <a:solidFill>
                  <a:schemeClr val="tx1">
                    <a:alpha val="60000"/>
                  </a:schemeClr>
                </a:solidFill>
              </a:rPr>
              <a:t> </a:t>
            </a:r>
            <a:r>
              <a:rPr lang="en-US" sz="1400" dirty="0" err="1">
                <a:solidFill>
                  <a:schemeClr val="tx1">
                    <a:alpha val="60000"/>
                  </a:schemeClr>
                </a:solidFill>
              </a:rPr>
              <a:t>Space,Farmers</a:t>
            </a:r>
            <a:r>
              <a:rPr lang="en-US" sz="1400" dirty="0">
                <a:solidFill>
                  <a:schemeClr val="tx1">
                    <a:alpha val="60000"/>
                  </a:schemeClr>
                </a:solidFill>
              </a:rPr>
              <a:t> </a:t>
            </a:r>
            <a:r>
              <a:rPr lang="en-US" sz="1400" dirty="0" err="1">
                <a:solidFill>
                  <a:schemeClr val="tx1">
                    <a:alpha val="60000"/>
                  </a:schemeClr>
                </a:solidFill>
              </a:rPr>
              <a:t>Market,Antique</a:t>
            </a:r>
            <a:r>
              <a:rPr lang="en-US" sz="1400" dirty="0">
                <a:solidFill>
                  <a:schemeClr val="tx1">
                    <a:alpha val="60000"/>
                  </a:schemeClr>
                </a:solidFill>
              </a:rPr>
              <a:t> </a:t>
            </a:r>
            <a:r>
              <a:rPr lang="en-US" sz="1400" dirty="0" err="1">
                <a:solidFill>
                  <a:schemeClr val="tx1">
                    <a:alpha val="60000"/>
                  </a:schemeClr>
                </a:solidFill>
              </a:rPr>
              <a:t>Shop,Electronics</a:t>
            </a:r>
            <a:r>
              <a:rPr lang="en-US" sz="1400" dirty="0">
                <a:solidFill>
                  <a:schemeClr val="tx1">
                    <a:alpha val="60000"/>
                  </a:schemeClr>
                </a:solidFill>
              </a:rPr>
              <a:t> </a:t>
            </a:r>
            <a:r>
              <a:rPr lang="en-US" sz="1400" dirty="0" err="1">
                <a:solidFill>
                  <a:schemeClr val="tx1">
                    <a:alpha val="60000"/>
                  </a:schemeClr>
                </a:solidFill>
              </a:rPr>
              <a:t>Store,Chocolate</a:t>
            </a:r>
            <a:r>
              <a:rPr lang="en-US" sz="1400" dirty="0">
                <a:solidFill>
                  <a:schemeClr val="tx1">
                    <a:alpha val="60000"/>
                  </a:schemeClr>
                </a:solidFill>
              </a:rPr>
              <a:t> </a:t>
            </a:r>
            <a:r>
              <a:rPr lang="en-US" sz="1400" dirty="0" err="1">
                <a:solidFill>
                  <a:schemeClr val="tx1">
                    <a:alpha val="60000"/>
                  </a:schemeClr>
                </a:solidFill>
              </a:rPr>
              <a:t>Shop,Art</a:t>
            </a:r>
            <a:r>
              <a:rPr lang="en-US" sz="1400" dirty="0">
                <a:solidFill>
                  <a:schemeClr val="tx1">
                    <a:alpha val="60000"/>
                  </a:schemeClr>
                </a:solidFill>
              </a:rPr>
              <a:t> Gallery</a:t>
            </a:r>
          </a:p>
          <a:p>
            <a:endParaRPr lang="en-US" sz="800" dirty="0">
              <a:solidFill>
                <a:schemeClr val="tx1">
                  <a:alpha val="60000"/>
                </a:schemeClr>
              </a:solidFill>
            </a:endParaRPr>
          </a:p>
        </p:txBody>
      </p:sp>
    </p:spTree>
    <p:extLst>
      <p:ext uri="{BB962C8B-B14F-4D97-AF65-F5344CB8AC3E}">
        <p14:creationId xmlns:p14="http://schemas.microsoft.com/office/powerpoint/2010/main" val="61259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6DBBB10-7D1C-404E-A601-BA819387F2F9}"/>
              </a:ext>
            </a:extLst>
          </p:cNvPr>
          <p:cNvSpPr>
            <a:spLocks noGrp="1"/>
          </p:cNvSpPr>
          <p:nvPr>
            <p:ph type="title"/>
          </p:nvPr>
        </p:nvSpPr>
        <p:spPr>
          <a:xfrm>
            <a:off x="807490" y="23607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Mapping of the matched locations using Folium</a:t>
            </a:r>
          </a:p>
        </p:txBody>
      </p:sp>
      <p:pic>
        <p:nvPicPr>
          <p:cNvPr id="5" name="Content Placeholder 4">
            <a:extLst>
              <a:ext uri="{FF2B5EF4-FFF2-40B4-BE49-F238E27FC236}">
                <a16:creationId xmlns:a16="http://schemas.microsoft.com/office/drawing/2014/main" id="{4763B638-7D90-4B9A-A21C-AF6987847782}"/>
              </a:ext>
            </a:extLst>
          </p:cNvPr>
          <p:cNvPicPr>
            <a:picLocks noGrp="1" noChangeAspect="1"/>
          </p:cNvPicPr>
          <p:nvPr>
            <p:ph idx="1"/>
          </p:nvPr>
        </p:nvPicPr>
        <p:blipFill>
          <a:blip r:embed="rId2"/>
          <a:stretch>
            <a:fillRect/>
          </a:stretch>
        </p:blipFill>
        <p:spPr>
          <a:xfrm>
            <a:off x="4502428" y="1035472"/>
            <a:ext cx="7225748" cy="4787055"/>
          </a:xfrm>
          <a:prstGeom prst="rect">
            <a:avLst/>
          </a:prstGeom>
        </p:spPr>
      </p:pic>
    </p:spTree>
    <p:extLst>
      <p:ext uri="{BB962C8B-B14F-4D97-AF65-F5344CB8AC3E}">
        <p14:creationId xmlns:p14="http://schemas.microsoft.com/office/powerpoint/2010/main" val="95101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BD3A2B-F169-4DE2-ABFE-178BBCB5ADCE}"/>
              </a:ext>
            </a:extLst>
          </p:cNvPr>
          <p:cNvSpPr>
            <a:spLocks noGrp="1"/>
          </p:cNvSpPr>
          <p:nvPr>
            <p:ph type="title"/>
          </p:nvPr>
        </p:nvSpPr>
        <p:spPr>
          <a:xfrm>
            <a:off x="838200" y="365125"/>
            <a:ext cx="10515600" cy="1325563"/>
          </a:xfrm>
        </p:spPr>
        <p:txBody>
          <a:bodyPr>
            <a:normAutofit/>
          </a:bodyPr>
          <a:lstStyle/>
          <a:p>
            <a:r>
              <a:rPr lang="en-US" b="1" dirty="0"/>
              <a:t>Conclusion</a:t>
            </a:r>
            <a:br>
              <a:rPr lang="en-US" b="1" dirty="0"/>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A1EAB6-88A4-4842-8666-9822891F7912}"/>
              </a:ext>
            </a:extLst>
          </p:cNvPr>
          <p:cNvSpPr>
            <a:spLocks noGrp="1"/>
          </p:cNvSpPr>
          <p:nvPr>
            <p:ph idx="1"/>
          </p:nvPr>
        </p:nvSpPr>
        <p:spPr>
          <a:xfrm>
            <a:off x="555710" y="1027905"/>
            <a:ext cx="11392450" cy="5464969"/>
          </a:xfrm>
        </p:spPr>
        <p:txBody>
          <a:bodyPr>
            <a:noAutofit/>
          </a:bodyPr>
          <a:lstStyle/>
          <a:p>
            <a:pPr marL="0" indent="0">
              <a:buNone/>
            </a:pPr>
            <a:r>
              <a:rPr lang="en-US" dirty="0"/>
              <a:t>In this </a:t>
            </a:r>
            <a:r>
              <a:rPr lang="en-US" dirty="0" err="1"/>
              <a:t>resport</a:t>
            </a:r>
            <a:r>
              <a:rPr lang="en-US" dirty="0"/>
              <a:t>, I analyzed the relationship between neighborhoods and their venue categories in </a:t>
            </a:r>
            <a:r>
              <a:rPr lang="en-US" dirty="0" err="1"/>
              <a:t>differnt</a:t>
            </a:r>
            <a:r>
              <a:rPr lang="en-US" dirty="0"/>
              <a:t> cities New York and Toronto. I identified the latitude and longitude from different data sources and used Foursquare to retrieve all venues in the locations, using this information, I could list the most frequent locations for each neighborhood. This gave some idea on neighborhood characteristics that will be helpful to choose a location in New York, given the person is currently residing in Toronto. The Matrix multiplication methodology used </a:t>
            </a:r>
            <a:r>
              <a:rPr lang="en-US" dirty="0" err="1"/>
              <a:t>eliminiates</a:t>
            </a:r>
            <a:r>
              <a:rPr lang="en-US" dirty="0"/>
              <a:t> dissimilar venues and multiplies similar categories giving it a </a:t>
            </a:r>
            <a:r>
              <a:rPr lang="en-US" dirty="0" err="1"/>
              <a:t>comparitive</a:t>
            </a:r>
            <a:r>
              <a:rPr lang="en-US" dirty="0"/>
              <a:t> advantage over other methodologies. For example, according to the example used above, if a person is currently living in </a:t>
            </a:r>
            <a:r>
              <a:rPr lang="en-US" dirty="0" err="1"/>
              <a:t>HarbourFront</a:t>
            </a:r>
            <a:r>
              <a:rPr lang="en-US" dirty="0"/>
              <a:t>, Downtown Toronto, the best place to choose is Murray Hill, Manhattan in New York since it matches most venue categories with </a:t>
            </a:r>
            <a:r>
              <a:rPr lang="en-US" dirty="0" err="1"/>
              <a:t>HarbourFront</a:t>
            </a:r>
            <a:r>
              <a:rPr lang="en-US" dirty="0"/>
              <a:t>, Downtown Toronto according to the graph above.</a:t>
            </a:r>
          </a:p>
        </p:txBody>
      </p:sp>
    </p:spTree>
    <p:extLst>
      <p:ext uri="{BB962C8B-B14F-4D97-AF65-F5344CB8AC3E}">
        <p14:creationId xmlns:p14="http://schemas.microsoft.com/office/powerpoint/2010/main" val="35240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15D8787-56F4-421B-BB1F-8EBB49D8A4C6}"/>
              </a:ext>
            </a:extLst>
          </p:cNvPr>
          <p:cNvSpPr>
            <a:spLocks noGrp="1"/>
          </p:cNvSpPr>
          <p:nvPr>
            <p:ph type="ctrTitle"/>
          </p:nvPr>
        </p:nvSpPr>
        <p:spPr>
          <a:xfrm>
            <a:off x="3880430" y="583345"/>
            <a:ext cx="7160357" cy="4164820"/>
          </a:xfrm>
        </p:spPr>
        <p:txBody>
          <a:bodyPr anchor="t">
            <a:normAutofit/>
          </a:bodyPr>
          <a:lstStyle/>
          <a:p>
            <a:pPr algn="r"/>
            <a:r>
              <a:rPr lang="en-US" sz="6200">
                <a:solidFill>
                  <a:srgbClr val="FFFFFF"/>
                </a:solidFill>
              </a:rPr>
              <a:t>Thanks for watching and pls leave a good mark to let me pass. Thank you!</a:t>
            </a:r>
          </a:p>
        </p:txBody>
      </p:sp>
      <p:sp>
        <p:nvSpPr>
          <p:cNvPr id="3" name="Subtitle 2">
            <a:extLst>
              <a:ext uri="{FF2B5EF4-FFF2-40B4-BE49-F238E27FC236}">
                <a16:creationId xmlns:a16="http://schemas.microsoft.com/office/drawing/2014/main" id="{3CCB471F-AD8E-4781-AD3B-AE4E8108E27F}"/>
              </a:ext>
            </a:extLst>
          </p:cNvPr>
          <p:cNvSpPr>
            <a:spLocks noGrp="1"/>
          </p:cNvSpPr>
          <p:nvPr>
            <p:ph type="subTitle" idx="1"/>
          </p:nvPr>
        </p:nvSpPr>
        <p:spPr>
          <a:xfrm>
            <a:off x="1208228" y="5972174"/>
            <a:ext cx="8578699" cy="504825"/>
          </a:xfrm>
        </p:spPr>
        <p:txBody>
          <a:bodyPr>
            <a:normAutofit/>
          </a:bodyPr>
          <a:lstStyle/>
          <a:p>
            <a:pPr algn="l"/>
            <a:endParaRPr lang="en-US"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39242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0B0BF-EC0E-442C-B918-519E933297BF}"/>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086FBB-7867-496A-8D71-25FB05D6C003}"/>
              </a:ext>
            </a:extLst>
          </p:cNvPr>
          <p:cNvSpPr>
            <a:spLocks noGrp="1"/>
          </p:cNvSpPr>
          <p:nvPr>
            <p:ph idx="1"/>
          </p:nvPr>
        </p:nvSpPr>
        <p:spPr>
          <a:xfrm>
            <a:off x="3990975" y="95250"/>
            <a:ext cx="8010525" cy="6443662"/>
          </a:xfrm>
        </p:spPr>
        <p:txBody>
          <a:bodyPr anchor="ctr">
            <a:normAutofit/>
          </a:bodyPr>
          <a:lstStyle/>
          <a:p>
            <a:r>
              <a:rPr lang="en-US" dirty="0"/>
              <a:t>Many people constantly seek new job opportunities within the same community they live in or across the city or even a different city itself. Let's say a person got an interesting job offer from a different city , say New York and he/she lives in Downtown Toronto currently. It would be really helpful to seek a place to live which is most similar to the current living location of that </a:t>
            </a:r>
            <a:r>
              <a:rPr lang="en-US" dirty="0" err="1"/>
              <a:t>person.Some</a:t>
            </a:r>
            <a:r>
              <a:rPr lang="en-US" dirty="0"/>
              <a:t> of the popular location categories one might look for in the proximity of a living area are grocery stores, colleges or/and schools, parks, restaurants, coffee-shops, hospitals and other community areas like religious places, community halls, libraries, etc. So I’ll find out what are borough-neighborhoods that are very similar to a person's current location.</a:t>
            </a:r>
          </a:p>
        </p:txBody>
      </p:sp>
    </p:spTree>
    <p:extLst>
      <p:ext uri="{BB962C8B-B14F-4D97-AF65-F5344CB8AC3E}">
        <p14:creationId xmlns:p14="http://schemas.microsoft.com/office/powerpoint/2010/main" val="74291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245CA-E630-477C-9DC2-C05DCABF2BDF}"/>
              </a:ext>
            </a:extLst>
          </p:cNvPr>
          <p:cNvSpPr>
            <a:spLocks noGrp="1"/>
          </p:cNvSpPr>
          <p:nvPr>
            <p:ph type="title"/>
          </p:nvPr>
        </p:nvSpPr>
        <p:spPr>
          <a:xfrm>
            <a:off x="838200" y="365125"/>
            <a:ext cx="6426200" cy="1325563"/>
          </a:xfrm>
        </p:spPr>
        <p:txBody>
          <a:bodyPr>
            <a:normAutofit/>
          </a:bodyPr>
          <a:lstStyle/>
          <a:p>
            <a:r>
              <a:rPr lang="en-US" b="1" dirty="0"/>
              <a:t>Business Intention &amp; Similarity</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D818C0-4F04-4ABE-9E55-D072378041ED}"/>
              </a:ext>
            </a:extLst>
          </p:cNvPr>
          <p:cNvSpPr>
            <a:spLocks noGrp="1"/>
          </p:cNvSpPr>
          <p:nvPr>
            <p:ph idx="1"/>
          </p:nvPr>
        </p:nvSpPr>
        <p:spPr>
          <a:xfrm>
            <a:off x="241478" y="1642512"/>
            <a:ext cx="6352361" cy="5052927"/>
          </a:xfrm>
        </p:spPr>
        <p:txBody>
          <a:bodyPr>
            <a:normAutofit/>
          </a:bodyPr>
          <a:lstStyle/>
          <a:p>
            <a:r>
              <a:rPr lang="en-US" dirty="0"/>
              <a:t>This information can help the person decide on which neighborhood he/she would love to live in once he/she moves to New York after accepting a new job offer.</a:t>
            </a:r>
          </a:p>
          <a:p>
            <a:r>
              <a:rPr lang="en-US" dirty="0"/>
              <a:t>But how do we compare 2 cities and measure similarity? Fortunately, Foursquare offers venue category to each venue, this information can be used to count the number of venues for each category and compare it with all neighborhoods of New York.</a:t>
            </a:r>
          </a:p>
          <a:p>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ABE766-70BD-4DCC-A3FF-577B65B941D3}"/>
              </a:ext>
            </a:extLst>
          </p:cNvPr>
          <p:cNvSpPr>
            <a:spLocks noGrp="1"/>
          </p:cNvSpPr>
          <p:nvPr>
            <p:ph type="title"/>
          </p:nvPr>
        </p:nvSpPr>
        <p:spPr>
          <a:xfrm>
            <a:off x="838200" y="365125"/>
            <a:ext cx="10515600" cy="1325563"/>
          </a:xfrm>
        </p:spPr>
        <p:txBody>
          <a:bodyPr>
            <a:normAutofit/>
          </a:bodyPr>
          <a:lstStyle/>
          <a:p>
            <a:r>
              <a:rPr lang="en-US" dirty="0"/>
              <a:t>a. </a:t>
            </a:r>
            <a:r>
              <a:rPr lang="en-US" b="1" dirty="0"/>
              <a:t>New York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C07F23-C3BC-4160-A9CE-4F65667D07B0}"/>
              </a:ext>
            </a:extLst>
          </p:cNvPr>
          <p:cNvSpPr>
            <a:spLocks noGrp="1"/>
          </p:cNvSpPr>
          <p:nvPr>
            <p:ph idx="1"/>
          </p:nvPr>
        </p:nvSpPr>
        <p:spPr>
          <a:xfrm>
            <a:off x="555710" y="1419225"/>
            <a:ext cx="11341650" cy="4351338"/>
          </a:xfrm>
        </p:spPr>
        <p:txBody>
          <a:bodyPr>
            <a:normAutofit/>
          </a:bodyPr>
          <a:lstStyle/>
          <a:p>
            <a:r>
              <a:rPr lang="en-US" dirty="0"/>
              <a:t>All the venues of New York City are available in a dataset provided by PLUTO which is a part of the Department of City Planning (DCP). It contains </a:t>
            </a:r>
            <a:r>
              <a:rPr lang="en-US" dirty="0" err="1"/>
              <a:t>Burough</a:t>
            </a:r>
            <a:r>
              <a:rPr lang="en-US" dirty="0"/>
              <a:t>, Latitude, Longitude for each venue in New </a:t>
            </a:r>
            <a:r>
              <a:rPr lang="en-US" dirty="0" err="1"/>
              <a:t>Yor</a:t>
            </a:r>
            <a:r>
              <a:rPr lang="en-US" dirty="0"/>
              <a:t> City. Using Foursquare API, we can get Neighborhood information for each venue in the dataset. Another way to get New </a:t>
            </a:r>
            <a:r>
              <a:rPr lang="en-US" dirty="0" err="1"/>
              <a:t>york</a:t>
            </a:r>
            <a:r>
              <a:rPr lang="en-US" dirty="0"/>
              <a:t> city dataset is from Foursquare API with getting latitude and longitude of the center of New York City and getting all venues within a 500-mile </a:t>
            </a:r>
            <a:r>
              <a:rPr lang="en-US" dirty="0" err="1"/>
              <a:t>radies</a:t>
            </a:r>
            <a:r>
              <a:rPr lang="en-US" dirty="0"/>
              <a:t> and filtering out all venues with New York City as city name for the venue.</a:t>
            </a:r>
          </a:p>
        </p:txBody>
      </p:sp>
    </p:spTree>
    <p:extLst>
      <p:ext uri="{BB962C8B-B14F-4D97-AF65-F5344CB8AC3E}">
        <p14:creationId xmlns:p14="http://schemas.microsoft.com/office/powerpoint/2010/main" val="114740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EA9E75-D0FE-4D0E-95D4-6697E8D6603C}"/>
              </a:ext>
            </a:extLst>
          </p:cNvPr>
          <p:cNvSpPr>
            <a:spLocks noGrp="1"/>
          </p:cNvSpPr>
          <p:nvPr>
            <p:ph type="title"/>
          </p:nvPr>
        </p:nvSpPr>
        <p:spPr>
          <a:xfrm>
            <a:off x="354105" y="285443"/>
            <a:ext cx="3378563" cy="6304931"/>
          </a:xfrm>
        </p:spPr>
        <p:txBody>
          <a:bodyPr vert="horz" lIns="91440" tIns="45720" rIns="91440" bIns="45720" rtlCol="0" anchor="t">
            <a:normAutofit/>
          </a:bodyPr>
          <a:lstStyle/>
          <a:p>
            <a:r>
              <a:rPr lang="en-US" sz="2800" kern="1200" dirty="0">
                <a:solidFill>
                  <a:srgbClr val="FFFFFF"/>
                </a:solidFill>
                <a:latin typeface="+mj-lt"/>
                <a:ea typeface="+mj-ea"/>
                <a:cs typeface="+mj-cs"/>
              </a:rPr>
              <a:t>By passing the latitude and longitude into Foursquare API, we can get venue information like </a:t>
            </a:r>
            <a:r>
              <a:rPr lang="en-US" sz="2800" b="1" kern="1200" dirty="0">
                <a:solidFill>
                  <a:srgbClr val="FFFFFF"/>
                </a:solidFill>
                <a:latin typeface="+mj-lt"/>
                <a:ea typeface="+mj-ea"/>
                <a:cs typeface="+mj-cs"/>
              </a:rPr>
              <a:t>Neighborhood Latitude, Neighborhood Longitude, Venue, Venue Latitude, Venue Longitude, Venue Category</a:t>
            </a:r>
            <a:endParaRPr lang="en-US" sz="2800" kern="1200" dirty="0">
              <a:solidFill>
                <a:srgbClr val="FFFFFF"/>
              </a:solidFill>
              <a:latin typeface="+mj-lt"/>
              <a:ea typeface="+mj-ea"/>
              <a:cs typeface="+mj-cs"/>
            </a:endParaRPr>
          </a:p>
        </p:txBody>
      </p:sp>
      <p:pic>
        <p:nvPicPr>
          <p:cNvPr id="5" name="Picture Placeholder 4">
            <a:extLst>
              <a:ext uri="{FF2B5EF4-FFF2-40B4-BE49-F238E27FC236}">
                <a16:creationId xmlns:a16="http://schemas.microsoft.com/office/drawing/2014/main" id="{E97A4029-79E6-4584-B361-28A107C62962}"/>
              </a:ext>
            </a:extLst>
          </p:cNvPr>
          <p:cNvPicPr>
            <a:picLocks noGrp="1" noChangeAspect="1"/>
          </p:cNvPicPr>
          <p:nvPr>
            <p:ph type="pic" idx="1"/>
          </p:nvPr>
        </p:nvPicPr>
        <p:blipFill rotWithShape="1">
          <a:blip r:embed="rId2"/>
          <a:srcRect r="3345" b="-2"/>
          <a:stretch/>
        </p:blipFill>
        <p:spPr>
          <a:xfrm>
            <a:off x="4061618" y="-17819"/>
            <a:ext cx="8107366" cy="5235739"/>
          </a:xfrm>
          <a:prstGeom prst="rect">
            <a:avLst/>
          </a:prstGeom>
        </p:spPr>
      </p:pic>
      <p:sp>
        <p:nvSpPr>
          <p:cNvPr id="6" name="Rectangle 5">
            <a:extLst>
              <a:ext uri="{FF2B5EF4-FFF2-40B4-BE49-F238E27FC236}">
                <a16:creationId xmlns:a16="http://schemas.microsoft.com/office/drawing/2014/main" id="{1E821516-A223-4131-96C8-27852BA9AF51}"/>
              </a:ext>
            </a:extLst>
          </p:cNvPr>
          <p:cNvSpPr/>
          <p:nvPr/>
        </p:nvSpPr>
        <p:spPr>
          <a:xfrm>
            <a:off x="5181600" y="5235739"/>
            <a:ext cx="6800847" cy="1392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There are a total of 431 unique venue categories and 10103 venues in New York City</a:t>
            </a:r>
          </a:p>
        </p:txBody>
      </p:sp>
    </p:spTree>
    <p:extLst>
      <p:ext uri="{BB962C8B-B14F-4D97-AF65-F5344CB8AC3E}">
        <p14:creationId xmlns:p14="http://schemas.microsoft.com/office/powerpoint/2010/main" val="102823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495B1E-D8DA-4EA2-9541-0A6326B80B12}"/>
              </a:ext>
            </a:extLst>
          </p:cNvPr>
          <p:cNvSpPr>
            <a:spLocks noGrp="1"/>
          </p:cNvSpPr>
          <p:nvPr>
            <p:ph type="title"/>
          </p:nvPr>
        </p:nvSpPr>
        <p:spPr>
          <a:xfrm>
            <a:off x="643467" y="321734"/>
            <a:ext cx="10905066" cy="1135737"/>
          </a:xfrm>
        </p:spPr>
        <p:txBody>
          <a:bodyPr>
            <a:normAutofit/>
          </a:bodyPr>
          <a:lstStyle/>
          <a:p>
            <a:r>
              <a:rPr lang="en-US" sz="3600"/>
              <a:t>b. </a:t>
            </a:r>
            <a:r>
              <a:rPr lang="en-US" sz="3600" b="1"/>
              <a:t>Toronto Data</a:t>
            </a:r>
            <a:endParaRPr lang="en-US" sz="3600"/>
          </a:p>
        </p:txBody>
      </p:sp>
      <p:sp>
        <p:nvSpPr>
          <p:cNvPr id="3" name="Content Placeholder 2">
            <a:extLst>
              <a:ext uri="{FF2B5EF4-FFF2-40B4-BE49-F238E27FC236}">
                <a16:creationId xmlns:a16="http://schemas.microsoft.com/office/drawing/2014/main" id="{F2BFA377-67AC-4D3D-834F-31CB413390AC}"/>
              </a:ext>
            </a:extLst>
          </p:cNvPr>
          <p:cNvSpPr>
            <a:spLocks noGrp="1"/>
          </p:cNvSpPr>
          <p:nvPr>
            <p:ph idx="1"/>
          </p:nvPr>
        </p:nvSpPr>
        <p:spPr>
          <a:xfrm>
            <a:off x="643467" y="1415051"/>
            <a:ext cx="10905066" cy="4393982"/>
          </a:xfrm>
        </p:spPr>
        <p:txBody>
          <a:bodyPr>
            <a:noAutofit/>
          </a:bodyPr>
          <a:lstStyle/>
          <a:p>
            <a:r>
              <a:rPr lang="en-US" sz="3600" dirty="0"/>
              <a:t>A similar exercise can be done for to get all venues in Toronto by Foursquare API or as we did int he previous exercise, download the Toronto Zip Codes from Wikipedia, parse the </a:t>
            </a:r>
            <a:r>
              <a:rPr lang="en-US" sz="3600" dirty="0" err="1"/>
              <a:t>wikipedia</a:t>
            </a:r>
            <a:r>
              <a:rPr lang="en-US" sz="3600" dirty="0"/>
              <a:t> webpage using </a:t>
            </a:r>
            <a:r>
              <a:rPr lang="en-US" sz="3600" dirty="0" err="1"/>
              <a:t>BeautifulSoup</a:t>
            </a:r>
            <a:r>
              <a:rPr lang="en-US" sz="3600" dirty="0"/>
              <a:t> package. Using the geolocator or the csv file provided by the assignment, we can get latitude and </a:t>
            </a:r>
            <a:r>
              <a:rPr lang="en-US" sz="3600" dirty="0" err="1"/>
              <a:t>longitiude</a:t>
            </a:r>
            <a:r>
              <a:rPr lang="en-US" sz="3600" dirty="0"/>
              <a:t> for the neighborhoods and iterate through the Foursquare API to get all venues in each neighborhood.</a:t>
            </a:r>
          </a:p>
        </p:txBody>
      </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501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5" name="Picture Placeholder 4">
            <a:extLst>
              <a:ext uri="{FF2B5EF4-FFF2-40B4-BE49-F238E27FC236}">
                <a16:creationId xmlns:a16="http://schemas.microsoft.com/office/drawing/2014/main" id="{571F9B45-6559-48A5-83BD-59875572E4E6}"/>
              </a:ext>
            </a:extLst>
          </p:cNvPr>
          <p:cNvPicPr>
            <a:picLocks noGrp="1" noChangeAspect="1"/>
          </p:cNvPicPr>
          <p:nvPr>
            <p:ph type="pic" idx="1"/>
          </p:nvPr>
        </p:nvPicPr>
        <p:blipFill>
          <a:blip r:embed="rId2"/>
          <a:srcRect l="7094" r="7094"/>
          <a:stretch>
            <a:fillRect/>
          </a:stretch>
        </p:blipFill>
        <p:spPr>
          <a:xfrm>
            <a:off x="5010742" y="-266700"/>
            <a:ext cx="6481763" cy="5105400"/>
          </a:xfrm>
          <a:prstGeom prst="rect">
            <a:avLst/>
          </a:prstGeom>
        </p:spPr>
      </p:pic>
      <p:sp>
        <p:nvSpPr>
          <p:cNvPr id="4" name="Text Placeholder 3">
            <a:extLst>
              <a:ext uri="{FF2B5EF4-FFF2-40B4-BE49-F238E27FC236}">
                <a16:creationId xmlns:a16="http://schemas.microsoft.com/office/drawing/2014/main" id="{886BB52A-E3D6-4864-979F-5A6D476AE231}"/>
              </a:ext>
            </a:extLst>
          </p:cNvPr>
          <p:cNvSpPr>
            <a:spLocks noGrp="1"/>
          </p:cNvSpPr>
          <p:nvPr>
            <p:ph type="body" sz="half" idx="2"/>
          </p:nvPr>
        </p:nvSpPr>
        <p:spPr>
          <a:xfrm>
            <a:off x="4850405" y="4990148"/>
            <a:ext cx="7261268" cy="1349692"/>
          </a:xfrm>
          <a:solidFill>
            <a:srgbClr val="000000">
              <a:alpha val="50000"/>
            </a:srgbClr>
          </a:solidFill>
          <a:ln>
            <a:noFill/>
          </a:ln>
        </p:spPr>
        <p:txBody>
          <a:bodyPr wrap="square" anchor="ctr">
            <a:noAutofit/>
          </a:bodyPr>
          <a:lstStyle/>
          <a:p>
            <a:pPr algn="ctr"/>
            <a:r>
              <a:rPr lang="en-US" sz="2000" dirty="0">
                <a:solidFill>
                  <a:srgbClr val="FFFFFF"/>
                </a:solidFill>
              </a:rPr>
              <a:t>There are a total of 273 unique venue categories and 4342 venues in Toronto</a:t>
            </a:r>
          </a:p>
        </p:txBody>
      </p:sp>
      <p:sp>
        <p:nvSpPr>
          <p:cNvPr id="2" name="Title 1">
            <a:extLst>
              <a:ext uri="{FF2B5EF4-FFF2-40B4-BE49-F238E27FC236}">
                <a16:creationId xmlns:a16="http://schemas.microsoft.com/office/drawing/2014/main" id="{FA1BA87B-F2C9-45CE-ADA4-25152423ABDA}"/>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2800" kern="1200">
                <a:solidFill>
                  <a:srgbClr val="FFFFFF"/>
                </a:solidFill>
                <a:latin typeface="+mj-lt"/>
                <a:ea typeface="+mj-ea"/>
                <a:cs typeface="+mj-cs"/>
              </a:rPr>
              <a:t>By passing the latitude and longitude into Foursquare API, we can get venue information like </a:t>
            </a:r>
            <a:r>
              <a:rPr lang="en-US" sz="2800" b="1" kern="1200">
                <a:solidFill>
                  <a:srgbClr val="FFFFFF"/>
                </a:solidFill>
                <a:latin typeface="+mj-lt"/>
                <a:ea typeface="+mj-ea"/>
                <a:cs typeface="+mj-cs"/>
              </a:rPr>
              <a:t>Neighborhood Latitude, Neighborhood Longitude, Venue, Venue Latitude, Venue Longitude, Venue Category</a:t>
            </a:r>
            <a:endParaRPr lang="en-US" sz="2800" kern="1200">
              <a:solidFill>
                <a:srgbClr val="FFFFFF"/>
              </a:solidFill>
              <a:latin typeface="+mj-lt"/>
              <a:ea typeface="+mj-ea"/>
              <a:cs typeface="+mj-cs"/>
            </a:endParaRPr>
          </a:p>
        </p:txBody>
      </p:sp>
    </p:spTree>
    <p:extLst>
      <p:ext uri="{BB962C8B-B14F-4D97-AF65-F5344CB8AC3E}">
        <p14:creationId xmlns:p14="http://schemas.microsoft.com/office/powerpoint/2010/main" val="82963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80314CC-9B02-4340-AC67-60F6A5FB98A7}"/>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a:t>Methodology</a:t>
            </a:r>
          </a:p>
        </p:txBody>
      </p:sp>
      <p:pic>
        <p:nvPicPr>
          <p:cNvPr id="8" name="Picture 7" descr="Background pattern&#10;&#10;Description automatically generated">
            <a:extLst>
              <a:ext uri="{FF2B5EF4-FFF2-40B4-BE49-F238E27FC236}">
                <a16:creationId xmlns:a16="http://schemas.microsoft.com/office/drawing/2014/main" id="{B691F535-356C-4010-ADDC-938CD487957B}"/>
              </a:ext>
            </a:extLst>
          </p:cNvPr>
          <p:cNvPicPr>
            <a:picLocks noChangeAspect="1"/>
          </p:cNvPicPr>
          <p:nvPr/>
        </p:nvPicPr>
        <p:blipFill rotWithShape="1">
          <a:blip r:embed="rId2"/>
          <a:srcRect l="25754" r="7495"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Text Placeholder 3">
            <a:extLst>
              <a:ext uri="{FF2B5EF4-FFF2-40B4-BE49-F238E27FC236}">
                <a16:creationId xmlns:a16="http://schemas.microsoft.com/office/drawing/2014/main" id="{71A434D4-C542-4A50-8A0E-4E969E44D446}"/>
              </a:ext>
            </a:extLst>
          </p:cNvPr>
          <p:cNvGraphicFramePr/>
          <p:nvPr>
            <p:extLst>
              <p:ext uri="{D42A27DB-BD31-4B8C-83A1-F6EECF244321}">
                <p14:modId xmlns:p14="http://schemas.microsoft.com/office/powerpoint/2010/main" val="1093997003"/>
              </p:ext>
            </p:extLst>
          </p:nvPr>
        </p:nvGraphicFramePr>
        <p:xfrm>
          <a:off x="304800" y="1333500"/>
          <a:ext cx="5926761"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56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126A703-3547-4F36-BE17-BF86C4350F5F}"/>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b="1" kern="1200" dirty="0">
                <a:solidFill>
                  <a:srgbClr val="FFFFFF"/>
                </a:solidFill>
                <a:latin typeface="+mj-lt"/>
                <a:ea typeface="+mj-ea"/>
                <a:cs typeface="+mj-cs"/>
              </a:rPr>
              <a:t>Data Analysis</a:t>
            </a:r>
            <a:br>
              <a:rPr lang="en-US" sz="3600" b="1" kern="1200" dirty="0">
                <a:solidFill>
                  <a:srgbClr val="FFFFFF"/>
                </a:solidFill>
                <a:latin typeface="+mj-lt"/>
                <a:ea typeface="+mj-ea"/>
                <a:cs typeface="+mj-cs"/>
              </a:rPr>
            </a:br>
            <a:endParaRPr lang="en-US" sz="36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F9019E85-ED32-4A78-9E6C-2DD508F0907F}"/>
              </a:ext>
            </a:extLst>
          </p:cNvPr>
          <p:cNvSpPr>
            <a:spLocks noGrp="1"/>
          </p:cNvSpPr>
          <p:nvPr>
            <p:ph type="body" sz="half" idx="2"/>
          </p:nvPr>
        </p:nvSpPr>
        <p:spPr>
          <a:xfrm>
            <a:off x="1139635" y="2546161"/>
            <a:ext cx="3200451" cy="2985929"/>
          </a:xfrm>
        </p:spPr>
        <p:txBody>
          <a:bodyPr vert="horz" lIns="91440" tIns="45720" rIns="91440" bIns="45720" rtlCol="0" anchor="t">
            <a:normAutofit/>
          </a:bodyPr>
          <a:lstStyle/>
          <a:p>
            <a:pPr indent="-228600">
              <a:buFont typeface="Arial" panose="020B0604020202020204" pitchFamily="34" charset="0"/>
              <a:buChar char="•"/>
            </a:pPr>
            <a:r>
              <a:rPr lang="en-US" sz="1700" b="1" dirty="0">
                <a:solidFill>
                  <a:srgbClr val="FEFFFF"/>
                </a:solidFill>
              </a:rPr>
              <a:t>Find common venue categories to New York and Toronto</a:t>
            </a:r>
          </a:p>
          <a:p>
            <a:pPr indent="-228600">
              <a:buFont typeface="Arial" panose="020B0604020202020204" pitchFamily="34" charset="0"/>
              <a:buChar char="•"/>
            </a:pPr>
            <a:r>
              <a:rPr lang="en-US" sz="1700" dirty="0">
                <a:solidFill>
                  <a:srgbClr val="FEFFFF"/>
                </a:solidFill>
              </a:rPr>
              <a:t>Given a </a:t>
            </a:r>
            <a:r>
              <a:rPr lang="en-US" sz="1700" dirty="0" err="1">
                <a:solidFill>
                  <a:srgbClr val="FEFFFF"/>
                </a:solidFill>
              </a:rPr>
              <a:t>neighbourhood</a:t>
            </a:r>
            <a:r>
              <a:rPr lang="en-US" sz="1700" dirty="0">
                <a:solidFill>
                  <a:srgbClr val="FEFFFF"/>
                </a:solidFill>
              </a:rPr>
              <a:t> in New York, if a similar neighborhood needs to be found in Toronto, we need to consider all the similar venue categories to selected </a:t>
            </a:r>
            <a:r>
              <a:rPr lang="en-US" sz="1700" dirty="0" err="1">
                <a:solidFill>
                  <a:srgbClr val="FEFFFF"/>
                </a:solidFill>
              </a:rPr>
              <a:t>burough</a:t>
            </a:r>
            <a:r>
              <a:rPr lang="en-US" sz="1700" dirty="0">
                <a:solidFill>
                  <a:srgbClr val="FEFFFF"/>
                </a:solidFill>
              </a:rPr>
              <a:t> of New York and Toronto before grouping.</a:t>
            </a:r>
          </a:p>
        </p:txBody>
      </p:sp>
      <p:pic>
        <p:nvPicPr>
          <p:cNvPr id="5" name="Content Placeholder 4">
            <a:extLst>
              <a:ext uri="{FF2B5EF4-FFF2-40B4-BE49-F238E27FC236}">
                <a16:creationId xmlns:a16="http://schemas.microsoft.com/office/drawing/2014/main" id="{E13F9432-6AD4-4970-81DF-723D84B34272}"/>
              </a:ext>
            </a:extLst>
          </p:cNvPr>
          <p:cNvPicPr>
            <a:picLocks noGrp="1" noChangeAspect="1"/>
          </p:cNvPicPr>
          <p:nvPr>
            <p:ph idx="1"/>
          </p:nvPr>
        </p:nvPicPr>
        <p:blipFill>
          <a:blip r:embed="rId2"/>
          <a:stretch>
            <a:fillRect/>
          </a:stretch>
        </p:blipFill>
        <p:spPr>
          <a:xfrm>
            <a:off x="4329819" y="1439724"/>
            <a:ext cx="7918814" cy="3743657"/>
          </a:xfrm>
          <a:prstGeom prst="rect">
            <a:avLst/>
          </a:prstGeom>
        </p:spPr>
      </p:pic>
    </p:spTree>
    <p:extLst>
      <p:ext uri="{BB962C8B-B14F-4D97-AF65-F5344CB8AC3E}">
        <p14:creationId xmlns:p14="http://schemas.microsoft.com/office/powerpoint/2010/main" val="22945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1537</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Capstone Project – The Battle of Neighborhoods</vt:lpstr>
      <vt:lpstr>Introduction:</vt:lpstr>
      <vt:lpstr>Business Intention &amp; Similarity</vt:lpstr>
      <vt:lpstr>a. New York Data</vt:lpstr>
      <vt:lpstr>By passing the latitude and longitude into Foursquare API, we can get venue information like Neighborhood Latitude, Neighborhood Longitude, Venue, Venue Latitude, Venue Longitude, Venue Category</vt:lpstr>
      <vt:lpstr>b. Toronto Data</vt:lpstr>
      <vt:lpstr>By passing the latitude and longitude into Foursquare API, we can get venue information like Neighborhood Latitude, Neighborhood Longitude, Venue, Venue Latitude, Venue Longitude, Venue Category</vt:lpstr>
      <vt:lpstr>Methodology</vt:lpstr>
      <vt:lpstr>Data Analysis </vt:lpstr>
      <vt:lpstr>PowerPoint Presentation</vt:lpstr>
      <vt:lpstr>Finding similar neighborhood Let's take an example of a place where a person currently resides in Downtown Toronto Regent Park and find a similar neighborhood in New York by cosine similarity</vt:lpstr>
      <vt:lpstr>Methodology: Matrix Multiplication</vt:lpstr>
      <vt:lpstr>Results </vt:lpstr>
      <vt:lpstr>Observations </vt:lpstr>
      <vt:lpstr>The matched locations observations are as follows:</vt:lpstr>
      <vt:lpstr>Mapping of the matched locations using Folium</vt:lpstr>
      <vt:lpstr>Conclusion </vt:lpstr>
      <vt:lpstr>Thanks for watching and pls leave a good mark to let me pass.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Tracy Ji</dc:creator>
  <cp:lastModifiedBy>Tracy Ji</cp:lastModifiedBy>
  <cp:revision>1</cp:revision>
  <dcterms:created xsi:type="dcterms:W3CDTF">2021-07-20T14:10:20Z</dcterms:created>
  <dcterms:modified xsi:type="dcterms:W3CDTF">2021-07-20T14:10:53Z</dcterms:modified>
</cp:coreProperties>
</file>