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3"/>
    <p:sldId id="257" r:id="rId4"/>
    <p:sldId id="266" r:id="rId5"/>
    <p:sldId id="273" r:id="rId6"/>
    <p:sldId id="260" r:id="rId7"/>
    <p:sldId id="261" r:id="rId8"/>
    <p:sldId id="269" r:id="rId9"/>
    <p:sldId id="270" r:id="rId10"/>
    <p:sldId id="271" r:id="rId11"/>
    <p:sldId id="263" r:id="rId12"/>
    <p:sldId id="272" r:id="rId13"/>
    <p:sldId id="267" r:id="rId14"/>
    <p:sldId id="268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LOAN PREDICTION</a:t>
            </a:r>
            <a:endParaRPr lang="en-US" b="1"/>
          </a:p>
        </p:txBody>
      </p:sp>
      <p:pic>
        <p:nvPicPr>
          <p:cNvPr id="6" name="Content Placeholder 5" descr="images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3115" y="1143000"/>
            <a:ext cx="10310495" cy="5297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MODEL PREDICTION</a:t>
            </a:r>
            <a:endParaRPr lang="en-US" b="1"/>
          </a:p>
        </p:txBody>
      </p:sp>
      <p:pic>
        <p:nvPicPr>
          <p:cNvPr id="6" name="Content Placeholder 5" descr="jupy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" y="807720"/>
            <a:ext cx="12125325" cy="5948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ALGORITHM COMPARISON</a:t>
            </a:r>
            <a:endParaRPr lang="en-US" b="1"/>
          </a:p>
        </p:txBody>
      </p:sp>
      <p:graphicFrame>
        <p:nvGraphicFramePr>
          <p:cNvPr id="0" name="Content Placeholder -1"/>
          <p:cNvGraphicFramePr/>
          <p:nvPr>
            <p:ph idx="1"/>
          </p:nvPr>
        </p:nvGraphicFramePr>
        <p:xfrm>
          <a:off x="427355" y="976630"/>
          <a:ext cx="11339195" cy="542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570"/>
                <a:gridCol w="4619625"/>
              </a:tblGrid>
              <a:tr h="7759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5B9BD5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MODELS</a:t>
                      </a:r>
                      <a:endParaRPr sz="2000" b="0" u="none">
                        <a:solidFill>
                          <a:srgbClr val="FFFFFF"/>
                        </a:solidFill>
                        <a:highlight>
                          <a:srgbClr val="5B9BD5"/>
                        </a:highlight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5B9BD5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ACCURACY</a:t>
                      </a:r>
                      <a:r>
                        <a:rPr lang="en-US" sz="2000" b="0" u="none">
                          <a:solidFill>
                            <a:srgbClr val="FFFFFF"/>
                          </a:solidFill>
                          <a:highlight>
                            <a:srgbClr val="5B9BD5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( </a:t>
                      </a:r>
                      <a:r>
                        <a:rPr lang="en-US" sz="2000" b="0" u="none">
                          <a:solidFill>
                            <a:srgbClr val="FFFFFF"/>
                          </a:solidFill>
                          <a:highlight>
                            <a:srgbClr val="5B9BD5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%)</a:t>
                      </a:r>
                      <a:endParaRPr lang="en-US" sz="2000" b="0" u="none">
                        <a:solidFill>
                          <a:srgbClr val="FFFFFF"/>
                        </a:solidFill>
                        <a:highlight>
                          <a:srgbClr val="5B9BD5"/>
                        </a:highlight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7747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SVC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0.829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KNN</a:t>
                      </a:r>
                      <a:endParaRPr sz="2000" b="0" u="none">
                        <a:solidFill>
                          <a:srgbClr val="000000"/>
                        </a:solidFill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0.821</a:t>
                      </a:r>
                      <a:endParaRPr sz="2000" b="0" u="none">
                        <a:solidFill>
                          <a:srgbClr val="000000"/>
                        </a:solidFill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59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Logistic</a:t>
                      </a: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Regression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0.837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Decision Tree</a:t>
                      </a:r>
                      <a:endParaRPr sz="2000" b="0" u="none">
                        <a:solidFill>
                          <a:srgbClr val="000000"/>
                        </a:solidFill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0.699</a:t>
                      </a:r>
                      <a:endParaRPr sz="2000" b="0" u="none">
                        <a:solidFill>
                          <a:srgbClr val="000000"/>
                        </a:solidFill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Naive_Bayes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0.829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Random Forest</a:t>
                      </a:r>
                      <a:endParaRPr sz="2000" b="0" u="none">
                        <a:solidFill>
                          <a:srgbClr val="000000"/>
                        </a:solidFill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0.756</a:t>
                      </a:r>
                      <a:endParaRPr sz="2000" b="0" u="none">
                        <a:solidFill>
                          <a:srgbClr val="000000"/>
                        </a:solidFill>
                        <a:latin typeface="Times New Roman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c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1475" y="1141095"/>
            <a:ext cx="6096000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" y="821690"/>
            <a:ext cx="11529695" cy="5306060"/>
          </a:xfrm>
        </p:spPr>
        <p:txBody>
          <a:bodyPr/>
          <a:p>
            <a:r>
              <a:rPr lang="en-US"/>
              <a:t>Using logistic regression, with an accuracy of approximately 84%, the model proved to be the most optimal for predictive analysis.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RESOURCES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49630"/>
            <a:ext cx="10972800" cy="5618480"/>
          </a:xfrm>
        </p:spPr>
        <p:txBody>
          <a:bodyPr/>
          <a:p>
            <a:r>
              <a:rPr lang="en-US"/>
              <a:t>KAGGLE</a:t>
            </a:r>
            <a:endParaRPr lang="en-US"/>
          </a:p>
          <a:p>
            <a:r>
              <a:rPr lang="en-US"/>
              <a:t>ZINDI</a:t>
            </a:r>
            <a:endParaRPr lang="en-US"/>
          </a:p>
          <a:p>
            <a:r>
              <a:rPr lang="en-US"/>
              <a:t>GITHUB</a:t>
            </a:r>
            <a:endParaRPr lang="en-US"/>
          </a:p>
          <a:p>
            <a:r>
              <a:rPr lang="en-US"/>
              <a:t>www.towardsdatascience.com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/>
              <a:t>LOAN WORTHINESS PREDICTION 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5655" y="2833370"/>
            <a:ext cx="9218295" cy="3861435"/>
          </a:xfrm>
        </p:spPr>
        <p:txBody>
          <a:bodyPr/>
          <a:p>
            <a:r>
              <a:rPr lang="en-US" sz="2400" b="1">
                <a:latin typeface="Times New Roman" charset="0"/>
              </a:rPr>
              <a:t>GROUP 2</a:t>
            </a:r>
            <a:endParaRPr lang="en-US" sz="2400" b="1">
              <a:latin typeface="Times New Roman" charset="0"/>
            </a:endParaRPr>
          </a:p>
          <a:p>
            <a:r>
              <a:rPr lang="en-US" sz="2400" b="1">
                <a:latin typeface="Times New Roman" charset="0"/>
              </a:rPr>
              <a:t>TEAM MEMBERS</a:t>
            </a:r>
            <a:endParaRPr lang="en-US" sz="2400" b="1">
              <a:latin typeface="Times New Roman" charset="0"/>
            </a:endParaRPr>
          </a:p>
          <a:p>
            <a:r>
              <a:rPr lang="en-US" sz="2400" b="1">
                <a:latin typeface="Times New Roman" charset="0"/>
              </a:rPr>
              <a:t>AKINTOYE STEPHEN </a:t>
            </a:r>
            <a:endParaRPr lang="en-US" sz="2400" b="1">
              <a:latin typeface="Times New Roman" charset="0"/>
            </a:endParaRPr>
          </a:p>
          <a:p>
            <a:r>
              <a:rPr lang="en-US" sz="2400" b="1">
                <a:latin typeface="Times New Roman" charset="0"/>
              </a:rPr>
              <a:t>TIMOTHY MAYOR</a:t>
            </a:r>
            <a:endParaRPr lang="en-US" sz="2400" b="1">
              <a:latin typeface="Times New Roman" charset="0"/>
            </a:endParaRPr>
          </a:p>
          <a:p>
            <a:r>
              <a:rPr lang="en-US" sz="2400" b="1">
                <a:latin typeface="Times New Roman" charset="0"/>
              </a:rPr>
              <a:t>JUSTICE CHUKWUkA ONUOHA</a:t>
            </a:r>
            <a:endParaRPr lang="en-US" sz="2400" b="1">
              <a:latin typeface="Times New Roman" charset="0"/>
            </a:endParaRPr>
          </a:p>
          <a:p>
            <a:r>
              <a:rPr lang="en-US" sz="2400" b="1">
                <a:latin typeface="Times New Roman" charset="0"/>
              </a:rPr>
              <a:t>AMINAH MARDIYYAH RUFAI</a:t>
            </a:r>
            <a:endParaRPr lang="en-US" sz="2400" b="1">
              <a:latin typeface="Times New Roman" charset="0"/>
            </a:endParaRPr>
          </a:p>
          <a:p>
            <a:r>
              <a:rPr lang="en-US" sz="2400" b="1">
                <a:latin typeface="Times New Roman" charset="0"/>
              </a:rPr>
              <a:t>AISHA</a:t>
            </a:r>
            <a:endParaRPr lang="en-US" sz="2400" b="1">
              <a:latin typeface="Times New Roman" charset="0"/>
            </a:endParaRPr>
          </a:p>
          <a:p>
            <a:r>
              <a:rPr lang="en-US" sz="2400" b="1">
                <a:latin typeface="Times New Roman" charset="0"/>
              </a:rPr>
              <a:t>IBRAHIM OLUBIYI</a:t>
            </a:r>
            <a:endParaRPr lang="en-US" sz="2400" b="1">
              <a:latin typeface="Times New Roman" charset="0"/>
            </a:endParaRPr>
          </a:p>
          <a:p>
            <a:r>
              <a:rPr lang="en-US" sz="2400" b="1">
                <a:latin typeface="Times New Roman" charset="0"/>
              </a:rPr>
              <a:t>OLUSOLA ADEGOKE </a:t>
            </a:r>
            <a:endParaRPr lang="en-US" sz="2400" b="1">
              <a:latin typeface="Times New Roman" charset="0"/>
            </a:endParaRPr>
          </a:p>
          <a:p>
            <a:endParaRPr lang="en-US" sz="2400" b="1">
              <a:latin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8" name="Content Placeholder 7" descr="images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60440" y="3117850"/>
            <a:ext cx="6016625" cy="3747770"/>
          </a:xfrm>
          <a:prstGeom prst="rect">
            <a:avLst/>
          </a:prstGeom>
        </p:spPr>
      </p:pic>
      <p:pic>
        <p:nvPicPr>
          <p:cNvPr id="11" name="Picture 10" descr="image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" y="27305"/>
            <a:ext cx="6047740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INTRODUCTION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" y="763270"/>
            <a:ext cx="12011025" cy="6019800"/>
          </a:xfrm>
        </p:spPr>
        <p:txBody>
          <a:bodyPr/>
          <a:p>
            <a:r>
              <a:rPr lang="en-US"/>
              <a:t>A system called loan worthiness prediction system is such that it helps an organization in making right decisons to approve or reject the loan request of customers.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 dataset used to build the model has 614 observations and 13 variables.</a:t>
            </a:r>
            <a:endParaRPr lang="en-US"/>
          </a:p>
          <a:p>
            <a:endParaRPr lang="en-US"/>
          </a:p>
          <a:p>
            <a:r>
              <a:rPr lang="en-US"/>
              <a:t> The dataset had some missing values which needed to be filled for a successful model prediction.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			AIM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60" y="756285"/>
            <a:ext cx="11788140" cy="5822315"/>
          </a:xfrm>
        </p:spPr>
        <p:txBody>
          <a:bodyPr/>
          <a:p>
            <a:r>
              <a:rPr lang="en-US"/>
              <a:t>To build a model that predicts a customer's credibility/worthiness for loan acquistion. </a:t>
            </a:r>
            <a:endParaRPr lang="en-US"/>
          </a:p>
          <a:p>
            <a:endParaRPr lang="en-US"/>
          </a:p>
          <a:p>
            <a:pPr marL="0" indent="0" algn="ctr">
              <a:buNone/>
            </a:pPr>
            <a:r>
              <a:rPr lang="en-US" b="1"/>
              <a:t>PROBLEM STATEMENT</a:t>
            </a:r>
            <a:endParaRPr lang="en-US" b="1"/>
          </a:p>
          <a:p>
            <a:pPr marL="457200" indent="-457200" algn="l"/>
            <a:r>
              <a:rPr lang="en-US"/>
              <a:t>One of the major challlenges in the financial sector is being able to determine a customer's credibility for loan acquistion not just with the use of collarteral only. Hence a credible and more accurate method is required , this was the incentive for this project.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Title 19"/>
          <p:cNvSpPr>
            <a:spLocks noGrp="1" noChangeArrowheads="1"/>
          </p:cNvSpPr>
          <p:nvPr>
            <p:ph type="ctrTitle" idx="4294967295"/>
          </p:nvPr>
        </p:nvSpPr>
        <p:spPr>
          <a:xfrm>
            <a:off x="563880" y="5308600"/>
            <a:ext cx="10968990" cy="1082675"/>
          </a:xfrm>
        </p:spPr>
        <p:txBody>
          <a:bodyPr/>
          <a:p>
            <a:pPr algn="ctr"/>
            <a:r>
              <a:rPr lang="en-US"/>
              <a:t>ARCHITECURE OF THE PROPOSED MODEL</a:t>
            </a:r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819150" y="693420"/>
            <a:ext cx="9214485" cy="4799330"/>
            <a:chOff x="1754" y="2255"/>
            <a:chExt cx="9778" cy="5855"/>
          </a:xfrm>
          <a:solidFill>
            <a:srgbClr val="00B0F0"/>
          </a:solidFill>
        </p:grpSpPr>
        <p:sp>
          <p:nvSpPr>
            <p:cNvPr id="11" name="U-Turn Arrow 11"/>
            <p:cNvSpPr/>
            <p:nvPr/>
          </p:nvSpPr>
          <p:spPr>
            <a:xfrm>
              <a:off x="6917" y="4483"/>
              <a:ext cx="4208" cy="1469"/>
            </a:xfrm>
            <a:prstGeom prst="utur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4" name="Rounded Rectangle 1"/>
            <p:cNvSpPr/>
            <p:nvPr/>
          </p:nvSpPr>
          <p:spPr>
            <a:xfrm>
              <a:off x="1754" y="2255"/>
              <a:ext cx="3379" cy="1098"/>
            </a:xfrm>
            <a:prstGeom prst="round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2000" kern="100">
                  <a:latin typeface="Times New Roman"/>
                  <a:ea typeface="SimSun"/>
                  <a:cs typeface="Times New Roman"/>
                  <a:sym typeface="Times New Roman"/>
                </a:rPr>
                <a:t>INPUT CUSTOMER DETAILS</a:t>
              </a:r>
              <a:endParaRPr lang="en-US" altLang="zh-CN" sz="2000" kern="100">
                <a:latin typeface="Times New Roman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5" name="Down Arrow 3"/>
            <p:cNvSpPr/>
            <p:nvPr/>
          </p:nvSpPr>
          <p:spPr>
            <a:xfrm>
              <a:off x="2676" y="3396"/>
              <a:ext cx="648" cy="10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6" name="Rectangle 4"/>
            <p:cNvSpPr/>
            <p:nvPr/>
          </p:nvSpPr>
          <p:spPr>
            <a:xfrm>
              <a:off x="1929" y="4457"/>
              <a:ext cx="2411" cy="770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charset="0"/>
                  <a:ea typeface="SimSun"/>
                  <a:cs typeface="Times New Roman"/>
                  <a:sym typeface="Times New Roman"/>
                </a:rPr>
                <a:t>DATA PREPOCESSING</a:t>
              </a:r>
              <a:endParaRPr lang="en-US" altLang="zh-CN" kern="100">
                <a:latin typeface="Times New Roman" charset="0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7" name="Down Arrow 5"/>
            <p:cNvSpPr/>
            <p:nvPr/>
          </p:nvSpPr>
          <p:spPr>
            <a:xfrm>
              <a:off x="2672" y="5260"/>
              <a:ext cx="647" cy="110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8" name="Flowchart: Magnetic Disk 6"/>
            <p:cNvSpPr/>
            <p:nvPr/>
          </p:nvSpPr>
          <p:spPr>
            <a:xfrm>
              <a:off x="2228" y="6346"/>
              <a:ext cx="1685" cy="1764"/>
            </a:xfrm>
            <a:prstGeom prst="flowChartMagneticDisk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charset="0"/>
                  <a:ea typeface="SimSun"/>
                  <a:cs typeface="Times New Roman"/>
                  <a:sym typeface="Times New Roman"/>
                </a:rPr>
                <a:t>TRAINING SET</a:t>
              </a:r>
              <a:endParaRPr lang="en-US" altLang="zh-CN" kern="100">
                <a:latin typeface="Times New Roman" charset="0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9" name="Right Arrow 7"/>
            <p:cNvSpPr/>
            <p:nvPr/>
          </p:nvSpPr>
          <p:spPr>
            <a:xfrm>
              <a:off x="4371" y="4561"/>
              <a:ext cx="1429" cy="58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10" name="Flowchart: Magnetic Disk 8"/>
            <p:cNvSpPr/>
            <p:nvPr/>
          </p:nvSpPr>
          <p:spPr>
            <a:xfrm>
              <a:off x="5770" y="4243"/>
              <a:ext cx="1685" cy="1726"/>
            </a:xfrm>
            <a:prstGeom prst="flowChartMagneticDisk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Times New Roman" charset="0"/>
                  <a:ea typeface="SimSun"/>
                  <a:cs typeface="Times New Roman"/>
                  <a:sym typeface="Times New Roman"/>
                </a:rPr>
                <a:t>TEST SET</a:t>
              </a:r>
              <a:endParaRPr lang="en-US" altLang="zh-CN" sz="2000" kern="100">
                <a:latin typeface="Times New Roman" charset="0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5" name="Cube 15"/>
            <p:cNvSpPr/>
            <p:nvPr/>
          </p:nvSpPr>
          <p:spPr>
            <a:xfrm>
              <a:off x="9351" y="5565"/>
              <a:ext cx="2181" cy="2072"/>
            </a:xfrm>
            <a:prstGeom prst="cub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Times New Roman" charset="0"/>
                  <a:ea typeface="SimSun"/>
                  <a:cs typeface="Times New Roman"/>
                  <a:sym typeface="Times New Roman"/>
                </a:rPr>
                <a:t>MODEL</a:t>
              </a:r>
              <a:endParaRPr lang="en-US" altLang="zh-CN" sz="2000" kern="100">
                <a:latin typeface="Times New Roman" charset="0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6" name="Right Arrow 16"/>
            <p:cNvSpPr/>
            <p:nvPr/>
          </p:nvSpPr>
          <p:spPr>
            <a:xfrm>
              <a:off x="3933" y="6687"/>
              <a:ext cx="1429" cy="58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17" name="Right Arrow 17"/>
            <p:cNvSpPr/>
            <p:nvPr/>
          </p:nvSpPr>
          <p:spPr>
            <a:xfrm>
              <a:off x="7962" y="6728"/>
              <a:ext cx="1429" cy="58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18" name="Hexagon 18"/>
            <p:cNvSpPr/>
            <p:nvPr/>
          </p:nvSpPr>
          <p:spPr>
            <a:xfrm>
              <a:off x="5342" y="6443"/>
              <a:ext cx="2674" cy="1337"/>
            </a:xfrm>
            <a:prstGeom prst="hexagon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Times New Roman" charset="0"/>
                  <a:ea typeface="SimSun"/>
                  <a:cs typeface="Times New Roman"/>
                  <a:sym typeface="Times New Roman"/>
                </a:rPr>
                <a:t>LOGISTICS REGRESSION</a:t>
              </a:r>
              <a:endParaRPr lang="en-US" altLang="zh-CN" sz="2000" kern="100">
                <a:latin typeface="Times New Roman" charset="0"/>
                <a:ea typeface="SimSun"/>
                <a:cs typeface="Times New Roman"/>
                <a:sym typeface="Times New Roman"/>
              </a:endParaRPr>
            </a:p>
            <a:p>
              <a:pPr algn="ctr"/>
              <a:r>
                <a:rPr lang="en-US" altLang="zh-CN" sz="2000" kern="100">
                  <a:latin typeface="Times New Roman" charset="0"/>
                  <a:ea typeface="SimSun"/>
                  <a:cs typeface="Times New Roman"/>
                  <a:sym typeface="Times New Roman"/>
                </a:rPr>
                <a:t>ALGORITHM</a:t>
              </a:r>
              <a:endParaRPr lang="en-US" altLang="zh-CN" sz="2000" kern="100">
                <a:latin typeface="Times New Roman" charset="0"/>
                <a:ea typeface="SimSu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582613"/>
          </a:xfrm>
        </p:spPr>
        <p:txBody>
          <a:bodyPr/>
          <a:p>
            <a:pPr algn="ctr"/>
            <a:r>
              <a:rPr lang="en-US" b="1"/>
              <a:t>DATA OVERVIEW</a:t>
            </a:r>
            <a:endParaRPr lang="en-US" b="1"/>
          </a:p>
        </p:txBody>
      </p:sp>
      <p:pic>
        <p:nvPicPr>
          <p:cNvPr id="4" name="Content Placeholder 3" descr="Jupy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385" y="735965"/>
            <a:ext cx="12045315" cy="6081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jupy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20" y="635"/>
            <a:ext cx="12249150" cy="6804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jupy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809875" y="893445"/>
            <a:ext cx="6073775" cy="5575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jupy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9380" y="1024255"/>
            <a:ext cx="6172200" cy="5504180"/>
          </a:xfrm>
          <a:prstGeom prst="rect">
            <a:avLst/>
          </a:prstGeom>
        </p:spPr>
      </p:pic>
      <p:pic>
        <p:nvPicPr>
          <p:cNvPr id="8" name="Content Placeholder 4" descr="jupy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1275" y="988060"/>
            <a:ext cx="5702935" cy="55105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1374</Words>
  <Application>WPS Presentation</Application>
  <PresentationFormat>Widescreen</PresentationFormat>
  <Paragraphs>97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LOAN WORTHINESS PREDICTION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</dc:title>
  <dc:creator>Mardiyyah</dc:creator>
  <cp:lastModifiedBy>Mardiyyah</cp:lastModifiedBy>
  <cp:revision>1</cp:revision>
  <dcterms:created xsi:type="dcterms:W3CDTF">2019-04-17T16:01:17Z</dcterms:created>
  <dcterms:modified xsi:type="dcterms:W3CDTF">2019-04-17T16:01:17Z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1033-10.1.0.5656</vt:lpwstr>
  </property>
</Properties>
</file>