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6" r:id="rId4"/>
    <p:sldId id="273" r:id="rId5"/>
    <p:sldId id="275" r:id="rId6"/>
    <p:sldId id="260" r:id="rId7"/>
    <p:sldId id="261" r:id="rId8"/>
    <p:sldId id="272" r:id="rId9"/>
    <p:sldId id="267" r:id="rId10"/>
    <p:sldId id="27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LOAN PREDICTION</a:t>
            </a:r>
          </a:p>
        </p:txBody>
      </p:sp>
      <p:pic>
        <p:nvPicPr>
          <p:cNvPr id="6" name="Content Placeholder 5" descr="images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15" y="1143000"/>
            <a:ext cx="10310495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" y="773113"/>
            <a:ext cx="10520814" cy="5915070"/>
          </a:xfrm>
        </p:spPr>
      </p:pic>
    </p:spTree>
    <p:extLst>
      <p:ext uri="{BB962C8B-B14F-4D97-AF65-F5344CB8AC3E}">
        <p14:creationId xmlns:p14="http://schemas.microsoft.com/office/powerpoint/2010/main" val="153235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" y="821690"/>
            <a:ext cx="11529695" cy="5306060"/>
          </a:xfrm>
        </p:spPr>
        <p:txBody>
          <a:bodyPr/>
          <a:lstStyle/>
          <a:p>
            <a:r>
              <a:rPr lang="en-US" dirty="0"/>
              <a:t>Using logistic regression, with an accuracy of approximately 84%, the model proved to be the most optimal for predictive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but not to worry, the federated learning models allows for rapid learning process as the system is in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Content Placeholder 7" descr="images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0440" y="3117850"/>
            <a:ext cx="6016625" cy="3747770"/>
          </a:xfrm>
          <a:prstGeom prst="rect">
            <a:avLst/>
          </a:prstGeom>
        </p:spPr>
      </p:pic>
      <p:pic>
        <p:nvPicPr>
          <p:cNvPr id="11" name="Picture 10" descr="images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" y="27305"/>
            <a:ext cx="604774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763270"/>
            <a:ext cx="12011025" cy="6019800"/>
          </a:xfrm>
        </p:spPr>
        <p:txBody>
          <a:bodyPr/>
          <a:lstStyle/>
          <a:p>
            <a:r>
              <a:rPr lang="en-US" dirty="0"/>
              <a:t>A system called loan worthiness prediction system is such that it helps an organization in making right </a:t>
            </a:r>
            <a:r>
              <a:rPr lang="en-US" dirty="0" err="1"/>
              <a:t>decisons</a:t>
            </a:r>
            <a:r>
              <a:rPr lang="en-US" dirty="0"/>
              <a:t> to approve or reject the loan request of customers.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Enabling of the federated learning Algorithm for continuous flow of users data and learning.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This idea is meant to fill the common flaws of our common platforms form loan acquisition using federated learning.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AIM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756285"/>
            <a:ext cx="11788140" cy="5822315"/>
          </a:xfrm>
        </p:spPr>
        <p:txBody>
          <a:bodyPr/>
          <a:lstStyle/>
          <a:p>
            <a:r>
              <a:rPr lang="en-US" dirty="0"/>
              <a:t>To build a model that predicts a customer's credibility/worthiness for loan </a:t>
            </a:r>
            <a:r>
              <a:rPr lang="en-US" dirty="0" smtClean="0"/>
              <a:t>acquisition with little or no error. 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PROBLEM STATEMENT</a:t>
            </a:r>
          </a:p>
          <a:p>
            <a:pPr marL="457200" indent="-457200" algn="l"/>
            <a:r>
              <a:rPr lang="en-US" dirty="0"/>
              <a:t>One of the major </a:t>
            </a:r>
            <a:r>
              <a:rPr lang="en-US" dirty="0" err="1"/>
              <a:t>challlenges</a:t>
            </a:r>
            <a:r>
              <a:rPr lang="en-US" dirty="0"/>
              <a:t> in the financial sector is being able to determine a customer's credibility for loan </a:t>
            </a:r>
            <a:r>
              <a:rPr lang="en-US" dirty="0" err="1"/>
              <a:t>acquistion</a:t>
            </a:r>
            <a:r>
              <a:rPr lang="en-US" dirty="0"/>
              <a:t> not just with the use of </a:t>
            </a:r>
            <a:r>
              <a:rPr lang="en-US" dirty="0" err="1"/>
              <a:t>collarteral</a:t>
            </a:r>
            <a:r>
              <a:rPr lang="en-US" dirty="0"/>
              <a:t> only. Hence a credible and more accurate method is required , this was the incentive for </a:t>
            </a:r>
            <a:r>
              <a:rPr lang="en-US" dirty="0" smtClean="0"/>
              <a:t>the idea. The system learns on the go and you don’t have to recreate or retrain the whole system all over again.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FEDERATED LEARNING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3" y="1247324"/>
            <a:ext cx="9533368" cy="5376820"/>
          </a:xfrm>
        </p:spPr>
      </p:pic>
    </p:spTree>
    <p:extLst>
      <p:ext uri="{BB962C8B-B14F-4D97-AF65-F5344CB8AC3E}">
        <p14:creationId xmlns:p14="http://schemas.microsoft.com/office/powerpoint/2010/main" val="57762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 noChangeArrowheads="1"/>
          </p:cNvSpPr>
          <p:nvPr>
            <p:ph type="ctrTitle" idx="4294967295"/>
          </p:nvPr>
        </p:nvSpPr>
        <p:spPr>
          <a:xfrm>
            <a:off x="563880" y="5308600"/>
            <a:ext cx="10968990" cy="1082675"/>
          </a:xfrm>
        </p:spPr>
        <p:txBody>
          <a:bodyPr/>
          <a:lstStyle/>
          <a:p>
            <a:pPr algn="ctr"/>
            <a:r>
              <a:rPr lang="en-US"/>
              <a:t>ARCHITECURE OF THE PROPOSED MODEL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19150" y="693420"/>
            <a:ext cx="9214485" cy="4799330"/>
            <a:chOff x="1754" y="2255"/>
            <a:chExt cx="9778" cy="5855"/>
          </a:xfrm>
          <a:solidFill>
            <a:srgbClr val="00B0F0"/>
          </a:solidFill>
        </p:grpSpPr>
        <p:sp>
          <p:nvSpPr>
            <p:cNvPr id="11" name="U-Turn Arrow 11"/>
            <p:cNvSpPr/>
            <p:nvPr/>
          </p:nvSpPr>
          <p:spPr>
            <a:xfrm>
              <a:off x="6917" y="4483"/>
              <a:ext cx="4208" cy="1469"/>
            </a:xfrm>
            <a:prstGeom prst="utur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4" name="Rounded Rectangle 1"/>
            <p:cNvSpPr/>
            <p:nvPr/>
          </p:nvSpPr>
          <p:spPr>
            <a:xfrm>
              <a:off x="1754" y="2255"/>
              <a:ext cx="3379" cy="1098"/>
            </a:xfrm>
            <a:prstGeom prst="round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2000" kern="100">
                  <a:latin typeface="Times New Roman"/>
                  <a:ea typeface="SimSun"/>
                  <a:cs typeface="Times New Roman"/>
                  <a:sym typeface="Times New Roman"/>
                </a:rPr>
                <a:t>INPUT CUSTOMER DETAILS</a:t>
              </a:r>
            </a:p>
          </p:txBody>
        </p:sp>
        <p:sp>
          <p:nvSpPr>
            <p:cNvPr id="5" name="Down Arrow 3"/>
            <p:cNvSpPr/>
            <p:nvPr/>
          </p:nvSpPr>
          <p:spPr>
            <a:xfrm>
              <a:off x="2676" y="3396"/>
              <a:ext cx="648" cy="10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6" name="Rectangle 4"/>
            <p:cNvSpPr/>
            <p:nvPr/>
          </p:nvSpPr>
          <p:spPr>
            <a:xfrm>
              <a:off x="1929" y="4457"/>
              <a:ext cx="2411" cy="770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charset="0"/>
                  <a:ea typeface="SimSun"/>
                  <a:cs typeface="Times New Roman"/>
                  <a:sym typeface="Times New Roman"/>
                </a:rPr>
                <a:t>DATA PREPOCESSING</a:t>
              </a:r>
            </a:p>
          </p:txBody>
        </p:sp>
        <p:sp>
          <p:nvSpPr>
            <p:cNvPr id="7" name="Down Arrow 5"/>
            <p:cNvSpPr/>
            <p:nvPr/>
          </p:nvSpPr>
          <p:spPr>
            <a:xfrm>
              <a:off x="2672" y="5260"/>
              <a:ext cx="647" cy="110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8" name="Flowchart: Magnetic Disk 6"/>
            <p:cNvSpPr/>
            <p:nvPr/>
          </p:nvSpPr>
          <p:spPr>
            <a:xfrm>
              <a:off x="2228" y="6346"/>
              <a:ext cx="1685" cy="1764"/>
            </a:xfrm>
            <a:prstGeom prst="flowChartMagneticDisk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charset="0"/>
                  <a:ea typeface="SimSun"/>
                  <a:cs typeface="Times New Roman"/>
                  <a:sym typeface="Times New Roman"/>
                </a:rPr>
                <a:t>TRAINING SET</a:t>
              </a:r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371" y="4561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0" name="Flowchart: Magnetic Disk 8"/>
            <p:cNvSpPr/>
            <p:nvPr/>
          </p:nvSpPr>
          <p:spPr>
            <a:xfrm>
              <a:off x="5770" y="4243"/>
              <a:ext cx="1685" cy="1726"/>
            </a:xfrm>
            <a:prstGeom prst="flowChartMagneticDisk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TEST SET</a:t>
              </a:r>
            </a:p>
          </p:txBody>
        </p:sp>
        <p:sp>
          <p:nvSpPr>
            <p:cNvPr id="15" name="Cube 15"/>
            <p:cNvSpPr/>
            <p:nvPr/>
          </p:nvSpPr>
          <p:spPr>
            <a:xfrm>
              <a:off x="9351" y="5565"/>
              <a:ext cx="2181" cy="2072"/>
            </a:xfrm>
            <a:prstGeom prst="cube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MODEL</a:t>
              </a:r>
            </a:p>
          </p:txBody>
        </p:sp>
        <p:sp>
          <p:nvSpPr>
            <p:cNvPr id="16" name="Right Arrow 16"/>
            <p:cNvSpPr/>
            <p:nvPr/>
          </p:nvSpPr>
          <p:spPr>
            <a:xfrm>
              <a:off x="3933" y="6687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7" name="Right Arrow 17"/>
            <p:cNvSpPr/>
            <p:nvPr/>
          </p:nvSpPr>
          <p:spPr>
            <a:xfrm>
              <a:off x="7962" y="6728"/>
              <a:ext cx="1429" cy="58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18" name="Hexagon 18"/>
            <p:cNvSpPr/>
            <p:nvPr/>
          </p:nvSpPr>
          <p:spPr>
            <a:xfrm>
              <a:off x="5342" y="6443"/>
              <a:ext cx="2674" cy="1337"/>
            </a:xfrm>
            <a:prstGeom prst="hexagon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solidFill>
                <a:srgbClr val="00B0F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LOGISTICS REGRESSION</a:t>
              </a:r>
            </a:p>
            <a:p>
              <a:pPr algn="ctr"/>
              <a:r>
                <a:rPr lang="en-US" altLang="zh-CN" sz="2000" kern="100">
                  <a:latin typeface="Times New Roman" charset="0"/>
                  <a:ea typeface="SimSun"/>
                  <a:cs typeface="Times New Roman"/>
                  <a:sym typeface="Times New Roman"/>
                </a:rPr>
                <a:t>ALGORITHM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582613"/>
          </a:xfrm>
        </p:spPr>
        <p:txBody>
          <a:bodyPr/>
          <a:lstStyle/>
          <a:p>
            <a:pPr algn="ctr"/>
            <a:r>
              <a:rPr lang="en-US" b="1"/>
              <a:t>DATA OVERVIEW</a:t>
            </a:r>
          </a:p>
        </p:txBody>
      </p:sp>
      <p:pic>
        <p:nvPicPr>
          <p:cNvPr id="4" name="Content Placeholder 3" descr="Jupy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" y="735965"/>
            <a:ext cx="12045315" cy="6081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ALGORITHM COMPARISON</a:t>
            </a:r>
          </a:p>
        </p:txBody>
      </p:sp>
      <p:graphicFrame>
        <p:nvGraphicFramePr>
          <p:cNvPr id="2" name="Content Placeholder -1"/>
          <p:cNvGraphicFramePr>
            <a:graphicFrameLocks noGrp="1"/>
          </p:cNvGraphicFramePr>
          <p:nvPr>
            <p:ph idx="1"/>
          </p:nvPr>
        </p:nvGraphicFramePr>
        <p:xfrm>
          <a:off x="427355" y="976630"/>
          <a:ext cx="11339195" cy="542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MODELS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ACCURACY</a:t>
                      </a:r>
                      <a:r>
                        <a:rPr lang="en-US" sz="2000" b="0" u="none">
                          <a:solidFill>
                            <a:srgbClr val="FFFFFF"/>
                          </a:solidFill>
                          <a:highlight>
                            <a:srgbClr val="5B9BD5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( %)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SVC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0.829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KNN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0.821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Logistic Regression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0.837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Decision Tree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0.699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Naive_Bayes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DDEBF7"/>
                          </a:highlight>
                          <a:latin typeface="Times New Roman" charset="0"/>
                          <a:ea typeface="Calibri" charset="0"/>
                          <a:cs typeface="Calibri" charset="0"/>
                        </a:rPr>
                        <a:t>0.829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Random Forest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latin typeface="Times New Roman" charset="0"/>
                          <a:ea typeface="Calibri" charset="0"/>
                          <a:cs typeface="Calibri" charset="0"/>
                        </a:rPr>
                        <a:t>0.756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475" y="1141095"/>
            <a:ext cx="6096000" cy="485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SimSun</vt:lpstr>
      <vt:lpstr>Arial</vt:lpstr>
      <vt:lpstr>Calibri</vt:lpstr>
      <vt:lpstr>Times New Roman</vt:lpstr>
      <vt:lpstr>Gear Drives</vt:lpstr>
      <vt:lpstr>LOAN PREDICTION</vt:lpstr>
      <vt:lpstr>PowerPoint Presentation</vt:lpstr>
      <vt:lpstr>INTRODUCTION</vt:lpstr>
      <vt:lpstr>AIM</vt:lpstr>
      <vt:lpstr>FEDERATED LEARNING</vt:lpstr>
      <vt:lpstr>ARCHITECURE OF THE PROPOSED MODEL</vt:lpstr>
      <vt:lpstr>DATA OVERVIEW</vt:lpstr>
      <vt:lpstr>ALGORITHM COMPARISON</vt:lpstr>
      <vt:lpstr>PowerPoint Presentation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Mardiyyah</dc:creator>
  <cp:lastModifiedBy>laptop</cp:lastModifiedBy>
  <cp:revision>6</cp:revision>
  <dcterms:created xsi:type="dcterms:W3CDTF">2019-04-17T16:01:17Z</dcterms:created>
  <dcterms:modified xsi:type="dcterms:W3CDTF">2019-06-10T15:34:29Z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