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Lst>
  <p:notesMasterIdLst>
    <p:notesMasterId r:id="rId28"/>
  </p:notesMasterIdLst>
  <p:handoutMasterIdLst>
    <p:handoutMasterId r:id="rId29"/>
  </p:handoutMasterIdLst>
  <p:sldIdLst>
    <p:sldId id="287" r:id="rId5"/>
    <p:sldId id="290" r:id="rId6"/>
    <p:sldId id="291" r:id="rId7"/>
    <p:sldId id="294" r:id="rId8"/>
    <p:sldId id="293" r:id="rId9"/>
    <p:sldId id="292" r:id="rId10"/>
    <p:sldId id="300" r:id="rId11"/>
    <p:sldId id="295" r:id="rId12"/>
    <p:sldId id="301" r:id="rId13"/>
    <p:sldId id="302" r:id="rId14"/>
    <p:sldId id="303" r:id="rId15"/>
    <p:sldId id="560" r:id="rId16"/>
    <p:sldId id="304" r:id="rId17"/>
    <p:sldId id="562" r:id="rId18"/>
    <p:sldId id="305" r:id="rId19"/>
    <p:sldId id="306" r:id="rId20"/>
    <p:sldId id="307" r:id="rId21"/>
    <p:sldId id="308" r:id="rId22"/>
    <p:sldId id="561" r:id="rId23"/>
    <p:sldId id="296" r:id="rId24"/>
    <p:sldId id="309" r:id="rId25"/>
    <p:sldId id="310" r:id="rId26"/>
    <p:sldId id="559" r:id="rId27"/>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_Image version" id="{E8D0D622-F6C6-F44A-B365-B4A5FF6195C2}">
          <p14:sldIdLst>
            <p14:sldId id="287"/>
          </p14:sldIdLst>
        </p14:section>
        <p14:section name="Chapter page" id="{FD05EE94-C931-8C4B-83A2-004B32AA1207}">
          <p14:sldIdLst>
            <p14:sldId id="290"/>
            <p14:sldId id="291"/>
            <p14:sldId id="294"/>
            <p14:sldId id="293"/>
            <p14:sldId id="292"/>
            <p14:sldId id="300"/>
            <p14:sldId id="295"/>
            <p14:sldId id="301"/>
            <p14:sldId id="302"/>
            <p14:sldId id="303"/>
            <p14:sldId id="560"/>
            <p14:sldId id="304"/>
            <p14:sldId id="562"/>
            <p14:sldId id="305"/>
            <p14:sldId id="306"/>
            <p14:sldId id="307"/>
            <p14:sldId id="308"/>
            <p14:sldId id="561"/>
            <p14:sldId id="296"/>
            <p14:sldId id="309"/>
            <p14:sldId id="310"/>
          </p14:sldIdLst>
        </p14:section>
        <p14:section name="End page" id="{3F9D54A7-3BE2-2540-BB4C-DFE5509085F3}">
          <p14:sldIdLst>
            <p14:sldId id="5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E9002F"/>
    <a:srgbClr val="F3D2D5"/>
    <a:srgbClr val="DD4654"/>
    <a:srgbClr val="000000"/>
    <a:srgbClr val="575756"/>
    <a:srgbClr val="4B4C4B"/>
    <a:srgbClr val="353530"/>
    <a:srgbClr val="4D4D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467"/>
  </p:normalViewPr>
  <p:slideViewPr>
    <p:cSldViewPr snapToGrid="0" snapToObjects="1">
      <p:cViewPr varScale="1">
        <p:scale>
          <a:sx n="80" d="100"/>
          <a:sy n="80" d="100"/>
        </p:scale>
        <p:origin x="6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11/28/2024</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77085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23</a:t>
            </a:fld>
            <a:endParaRPr lang="en-US"/>
          </a:p>
        </p:txBody>
      </p:sp>
    </p:spTree>
    <p:extLst>
      <p:ext uri="{BB962C8B-B14F-4D97-AF65-F5344CB8AC3E}">
        <p14:creationId xmlns:p14="http://schemas.microsoft.com/office/powerpoint/2010/main" val="1523431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plore">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0" y="0"/>
            <a:ext cx="12206140" cy="5594695"/>
          </a:xfrm>
          <a:prstGeom prst="rect">
            <a:avLst/>
          </a:prstGeom>
        </p:spPr>
      </p:pic>
      <p:sp>
        <p:nvSpPr>
          <p:cNvPr id="10" name="Text Placeholder 2">
            <a:extLst>
              <a:ext uri="{FF2B5EF4-FFF2-40B4-BE49-F238E27FC236}">
                <a16:creationId xmlns:a16="http://schemas.microsoft.com/office/drawing/2014/main" id="{BC6FADA1-64AC-754D-8189-CC7486A73AA6}"/>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6522800"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9" name="Subtitle 2">
            <a:extLst>
              <a:ext uri="{FF2B5EF4-FFF2-40B4-BE49-F238E27FC236}">
                <a16:creationId xmlns:a16="http://schemas.microsoft.com/office/drawing/2014/main" id="{D08BA7CF-6D0E-3345-90BD-85C5AFAE5BE8}"/>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165194953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lligence">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p:blipFill>
        <p:spPr>
          <a:xfrm>
            <a:off x="0" y="375"/>
            <a:ext cx="12197432" cy="5599236"/>
          </a:xfrm>
          <a:prstGeom prst="rect">
            <a:avLst/>
          </a:prstGeom>
        </p:spPr>
      </p:pic>
      <p:sp>
        <p:nvSpPr>
          <p:cNvPr id="18" name="L 形 17"/>
          <p:cNvSpPr/>
          <p:nvPr userDrawn="1"/>
        </p:nvSpPr>
        <p:spPr>
          <a:xfrm rot="5400000">
            <a:off x="5352597" y="2376386"/>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4181685"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8" name="Text Placeholder 2">
            <a:extLst>
              <a:ext uri="{FF2B5EF4-FFF2-40B4-BE49-F238E27FC236}">
                <a16:creationId xmlns:a16="http://schemas.microsoft.com/office/drawing/2014/main" id="{00C28CF6-72CE-7444-957F-92103ED40543}"/>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10" name="Subtitle 2">
            <a:extLst>
              <a:ext uri="{FF2B5EF4-FFF2-40B4-BE49-F238E27FC236}">
                <a16:creationId xmlns:a16="http://schemas.microsoft.com/office/drawing/2014/main" id="{6BEE1CA6-ECDC-5D4C-AF96-D8818FE8831A}"/>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351448738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ovation">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7"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4913952"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10" name="Text Placeholder 2">
            <a:extLst>
              <a:ext uri="{FF2B5EF4-FFF2-40B4-BE49-F238E27FC236}">
                <a16:creationId xmlns:a16="http://schemas.microsoft.com/office/drawing/2014/main" id="{2894DB30-FB81-8C43-84D2-D602CEBBFCB8}"/>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8" name="Subtitle 2">
            <a:extLst>
              <a:ext uri="{FF2B5EF4-FFF2-40B4-BE49-F238E27FC236}">
                <a16:creationId xmlns:a16="http://schemas.microsoft.com/office/drawing/2014/main" id="{85547E01-69EF-354E-A3D7-2F57B5B164C3}"/>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174940993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cend">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74021"/>
            <a:ext cx="12197432" cy="5668718"/>
          </a:xfrm>
          <a:prstGeom prst="rect">
            <a:avLst/>
          </a:prstGeom>
        </p:spPr>
      </p:pic>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6522800"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10" name="Text Placeholder 2">
            <a:extLst>
              <a:ext uri="{FF2B5EF4-FFF2-40B4-BE49-F238E27FC236}">
                <a16:creationId xmlns:a16="http://schemas.microsoft.com/office/drawing/2014/main" id="{C25CFD13-9C9C-6F4D-9AC2-E2D74CD60048}"/>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p:txBody>
      </p:sp>
      <p:sp>
        <p:nvSpPr>
          <p:cNvPr id="11" name="Subtitle 2">
            <a:extLst>
              <a:ext uri="{FF2B5EF4-FFF2-40B4-BE49-F238E27FC236}">
                <a16:creationId xmlns:a16="http://schemas.microsoft.com/office/drawing/2014/main" id="{3BE97340-3746-2843-A081-908ECE911D81}"/>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53737076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n-lt"/>
                <a:ea typeface="Microsoft YaHei" panose="020B0503020204020204" pitchFamily="34" charset="-122"/>
                <a:cs typeface="Arial" panose="020B0604020202020204" pitchFamily="34" charset="0"/>
              </a:defRPr>
            </a:lvl1pPr>
            <a:lvl2pPr marL="446501" marR="0" indent="-285750"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n-lt"/>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n-lt"/>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en-US" dirty="0"/>
              <a:t>Click to edit Master text style</a:t>
            </a:r>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en-US" dirty="0"/>
              <a:t>Click to edit Master text style</a:t>
            </a:r>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en-US" dirty="0"/>
              <a:t>Click to edit Master text style</a:t>
            </a:r>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99EA8-6349-3349-B5F3-BFB77398A86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738613-2341-9046-8E35-A1048C744AF2}"/>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a:extLst>
              <a:ext uri="{FF2B5EF4-FFF2-40B4-BE49-F238E27FC236}">
                <a16:creationId xmlns:a16="http://schemas.microsoft.com/office/drawing/2014/main" id="{074948CB-D146-5247-A1C4-675148CE077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207076" y="5972665"/>
            <a:ext cx="2260800" cy="489278"/>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4" r:id="rId4"/>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E886C4A9-2C5E-EC44-8D62-420DF3BE0B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7852" y="6325091"/>
            <a:ext cx="1270800" cy="275024"/>
          </a:xfrm>
          <a:prstGeom prst="rect">
            <a:avLst/>
          </a:prstGeom>
        </p:spPr>
      </p:pic>
      <p:grpSp>
        <p:nvGrpSpPr>
          <p:cNvPr id="47" name="Group 46">
            <a:extLst>
              <a:ext uri="{FF2B5EF4-FFF2-40B4-BE49-F238E27FC236}">
                <a16:creationId xmlns:a16="http://schemas.microsoft.com/office/drawing/2014/main" id="{E2171E79-11D3-8648-9BEA-3C7660378BC9}"/>
              </a:ext>
            </a:extLst>
          </p:cNvPr>
          <p:cNvGrpSpPr>
            <a:grpSpLocks noChangeAspect="1"/>
          </p:cNvGrpSpPr>
          <p:nvPr userDrawn="1"/>
        </p:nvGrpSpPr>
        <p:grpSpPr>
          <a:xfrm>
            <a:off x="12290469" y="2625389"/>
            <a:ext cx="1963324" cy="4233515"/>
            <a:chOff x="5343883" y="-48857"/>
            <a:chExt cx="3263588" cy="7037279"/>
          </a:xfrm>
        </p:grpSpPr>
        <p:sp>
          <p:nvSpPr>
            <p:cNvPr id="69" name="矩形 13">
              <a:extLst>
                <a:ext uri="{FF2B5EF4-FFF2-40B4-BE49-F238E27FC236}">
                  <a16:creationId xmlns:a16="http://schemas.microsoft.com/office/drawing/2014/main" id="{2056A118-9F13-2644-8C4D-19B83F915923}"/>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70" name="文本框 15">
              <a:extLst>
                <a:ext uri="{FF2B5EF4-FFF2-40B4-BE49-F238E27FC236}">
                  <a16:creationId xmlns:a16="http://schemas.microsoft.com/office/drawing/2014/main" id="{B22FD20B-FED1-F14A-B606-EFB600078EA5}"/>
                </a:ext>
              </a:extLst>
            </p:cNvPr>
            <p:cNvSpPr txBox="1"/>
            <p:nvPr userDrawn="1"/>
          </p:nvSpPr>
          <p:spPr>
            <a:xfrm>
              <a:off x="5352721" y="1694497"/>
              <a:ext cx="1636699" cy="204645"/>
            </a:xfrm>
            <a:prstGeom prst="rect">
              <a:avLst/>
            </a:prstGeom>
            <a:noFill/>
          </p:spPr>
          <p:txBody>
            <a:bodyPr wrap="square" lIns="0" tIns="0" rIns="0" bIns="0" rtlCol="0" anchor="b" anchorCtr="0">
              <a:spAutoFit/>
            </a:bodyPr>
            <a:lstStyle/>
            <a:p>
              <a:pPr algn="l">
                <a:lnSpc>
                  <a:spcPct val="100000"/>
                </a:lnSpc>
              </a:pPr>
              <a:r>
                <a:rPr kumimoji="1" lang="en-US" altLang="zh-CN" sz="800" dirty="0">
                  <a:solidFill>
                    <a:schemeClr val="tx1"/>
                  </a:solidFill>
                  <a:latin typeface="Arial" panose="020B0604020202020204" pitchFamily="34" charset="0"/>
                  <a:ea typeface="Microsoft YaHei" panose="020B0503020204020204" pitchFamily="34" charset="-122"/>
                  <a:cs typeface="Arial" panose="020B0604020202020204" pitchFamily="34" charset="0"/>
                </a:rPr>
                <a:t>Secondary Colors</a:t>
              </a:r>
              <a:endParaRPr kumimoji="1" lang="zh-CN" altLang="en-US" sz="800" dirty="0">
                <a:solidFill>
                  <a:schemeClr val="tx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71" name="矩形 13">
              <a:extLst>
                <a:ext uri="{FF2B5EF4-FFF2-40B4-BE49-F238E27FC236}">
                  <a16:creationId xmlns:a16="http://schemas.microsoft.com/office/drawing/2014/main" id="{1BDF5E4A-1867-8E41-834A-BEF7F7DBCA4B}"/>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72" name="矩形 13">
              <a:extLst>
                <a:ext uri="{FF2B5EF4-FFF2-40B4-BE49-F238E27FC236}">
                  <a16:creationId xmlns:a16="http://schemas.microsoft.com/office/drawing/2014/main" id="{C1206869-819B-184C-810B-151F92C62236}"/>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73" name="矩形 13">
              <a:extLst>
                <a:ext uri="{FF2B5EF4-FFF2-40B4-BE49-F238E27FC236}">
                  <a16:creationId xmlns:a16="http://schemas.microsoft.com/office/drawing/2014/main" id="{7532BB58-5C8F-B442-A115-B92066928429}"/>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74" name="矩形 13">
              <a:extLst>
                <a:ext uri="{FF2B5EF4-FFF2-40B4-BE49-F238E27FC236}">
                  <a16:creationId xmlns:a16="http://schemas.microsoft.com/office/drawing/2014/main" id="{19E144E8-C437-8E49-8068-D750BCB2B2F7}"/>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75" name="矩形 13">
              <a:extLst>
                <a:ext uri="{FF2B5EF4-FFF2-40B4-BE49-F238E27FC236}">
                  <a16:creationId xmlns:a16="http://schemas.microsoft.com/office/drawing/2014/main" id="{F707D190-CC54-CA46-946B-8609C53E3CB9}"/>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76" name="矩形 13">
              <a:extLst>
                <a:ext uri="{FF2B5EF4-FFF2-40B4-BE49-F238E27FC236}">
                  <a16:creationId xmlns:a16="http://schemas.microsoft.com/office/drawing/2014/main" id="{CA69D07A-4CB1-1C44-95EB-D5DD16C88C16}"/>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77" name="文本框 15">
              <a:extLst>
                <a:ext uri="{FF2B5EF4-FFF2-40B4-BE49-F238E27FC236}">
                  <a16:creationId xmlns:a16="http://schemas.microsoft.com/office/drawing/2014/main" id="{14051C33-7D8E-ED4E-A31B-8FAA52C8EDA5}"/>
                </a:ext>
              </a:extLst>
            </p:cNvPr>
            <p:cNvSpPr txBox="1"/>
            <p:nvPr userDrawn="1"/>
          </p:nvSpPr>
          <p:spPr>
            <a:xfrm>
              <a:off x="5343883" y="-48857"/>
              <a:ext cx="1358295" cy="204645"/>
            </a:xfrm>
            <a:prstGeom prst="rect">
              <a:avLst/>
            </a:prstGeom>
            <a:noFill/>
          </p:spPr>
          <p:txBody>
            <a:bodyPr wrap="square" lIns="0" tIns="0" rIns="0" bIns="0" rtlCol="0" anchor="b" anchorCtr="0">
              <a:spAutoFit/>
            </a:bodyPr>
            <a:lstStyle/>
            <a:p>
              <a:pPr algn="l">
                <a:lnSpc>
                  <a:spcPct val="100000"/>
                </a:lnSpc>
              </a:pPr>
              <a:r>
                <a:rPr kumimoji="1" lang="en-US" altLang="zh-CN" sz="800" dirty="0">
                  <a:solidFill>
                    <a:schemeClr val="tx1"/>
                  </a:solidFill>
                  <a:latin typeface="Arial" panose="020B0604020202020204" pitchFamily="34" charset="0"/>
                  <a:ea typeface="Microsoft YaHei" panose="020B0503020204020204" pitchFamily="34" charset="-122"/>
                  <a:cs typeface="Arial" panose="020B0604020202020204" pitchFamily="34" charset="0"/>
                </a:rPr>
                <a:t>Corporate Colors</a:t>
              </a:r>
              <a:endParaRPr kumimoji="1" lang="zh-CN" altLang="en-US" sz="800" dirty="0">
                <a:solidFill>
                  <a:schemeClr val="tx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78" name="矩形 13">
              <a:extLst>
                <a:ext uri="{FF2B5EF4-FFF2-40B4-BE49-F238E27FC236}">
                  <a16:creationId xmlns:a16="http://schemas.microsoft.com/office/drawing/2014/main" id="{697139C8-6378-7346-AA26-3DE355486404}"/>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79" name="矩形 13">
              <a:extLst>
                <a:ext uri="{FF2B5EF4-FFF2-40B4-BE49-F238E27FC236}">
                  <a16:creationId xmlns:a16="http://schemas.microsoft.com/office/drawing/2014/main" id="{F79CD551-CACB-A749-9460-B80C1456F4E8}"/>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80" name="矩形 13">
              <a:extLst>
                <a:ext uri="{FF2B5EF4-FFF2-40B4-BE49-F238E27FC236}">
                  <a16:creationId xmlns:a16="http://schemas.microsoft.com/office/drawing/2014/main" id="{659202D4-1C13-564B-AD21-AF809769236B}"/>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81" name="矩形 13">
              <a:extLst>
                <a:ext uri="{FF2B5EF4-FFF2-40B4-BE49-F238E27FC236}">
                  <a16:creationId xmlns:a16="http://schemas.microsoft.com/office/drawing/2014/main" id="{1D14C75E-3EEE-FA4D-8DA3-70B2C56F286F}"/>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82" name="矩形 13">
              <a:extLst>
                <a:ext uri="{FF2B5EF4-FFF2-40B4-BE49-F238E27FC236}">
                  <a16:creationId xmlns:a16="http://schemas.microsoft.com/office/drawing/2014/main" id="{9844BDEE-1453-9A40-B91C-2C526D59737B}"/>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83" name="矩形 13">
              <a:extLst>
                <a:ext uri="{FF2B5EF4-FFF2-40B4-BE49-F238E27FC236}">
                  <a16:creationId xmlns:a16="http://schemas.microsoft.com/office/drawing/2014/main" id="{533D13E9-5244-8E4F-9513-C00748CDDDF9}"/>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84" name="矩形 13">
              <a:extLst>
                <a:ext uri="{FF2B5EF4-FFF2-40B4-BE49-F238E27FC236}">
                  <a16:creationId xmlns:a16="http://schemas.microsoft.com/office/drawing/2014/main" id="{4EBE9DBF-E87C-4F4D-BBB1-81632C549613}"/>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85" name="矩形 13">
              <a:extLst>
                <a:ext uri="{FF2B5EF4-FFF2-40B4-BE49-F238E27FC236}">
                  <a16:creationId xmlns:a16="http://schemas.microsoft.com/office/drawing/2014/main" id="{422FC2B2-7928-F442-949E-D722F3DC9D01}"/>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86" name="矩形 13">
              <a:extLst>
                <a:ext uri="{FF2B5EF4-FFF2-40B4-BE49-F238E27FC236}">
                  <a16:creationId xmlns:a16="http://schemas.microsoft.com/office/drawing/2014/main" id="{5F38502B-99C0-4640-9E8D-7247A3238E22}"/>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87" name="矩形 13">
              <a:extLst>
                <a:ext uri="{FF2B5EF4-FFF2-40B4-BE49-F238E27FC236}">
                  <a16:creationId xmlns:a16="http://schemas.microsoft.com/office/drawing/2014/main" id="{1399EB62-5216-324F-B66C-AD6ED0004D51}"/>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88" name="矩形 13">
              <a:extLst>
                <a:ext uri="{FF2B5EF4-FFF2-40B4-BE49-F238E27FC236}">
                  <a16:creationId xmlns:a16="http://schemas.microsoft.com/office/drawing/2014/main" id="{DEDE780A-8050-FD48-B661-39532349131D}"/>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89" name="矩形 13">
              <a:extLst>
                <a:ext uri="{FF2B5EF4-FFF2-40B4-BE49-F238E27FC236}">
                  <a16:creationId xmlns:a16="http://schemas.microsoft.com/office/drawing/2014/main" id="{9BDB304C-5E40-9647-A3EF-75D9BFFB7E5B}"/>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90" name="矩形 13">
              <a:extLst>
                <a:ext uri="{FF2B5EF4-FFF2-40B4-BE49-F238E27FC236}">
                  <a16:creationId xmlns:a16="http://schemas.microsoft.com/office/drawing/2014/main" id="{EC3A6DD7-CCD1-0C4F-B8D4-3D01C9FFC289}"/>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91" name="矩形 13">
              <a:extLst>
                <a:ext uri="{FF2B5EF4-FFF2-40B4-BE49-F238E27FC236}">
                  <a16:creationId xmlns:a16="http://schemas.microsoft.com/office/drawing/2014/main" id="{FC3F3193-22C2-A847-A957-DFCCDA9D1D88}"/>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92" name="矩形 13">
              <a:extLst>
                <a:ext uri="{FF2B5EF4-FFF2-40B4-BE49-F238E27FC236}">
                  <a16:creationId xmlns:a16="http://schemas.microsoft.com/office/drawing/2014/main" id="{851DFAF5-0D1C-C64A-87B5-B0C9497BA3EB}"/>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93" name="矩形 13">
              <a:extLst>
                <a:ext uri="{FF2B5EF4-FFF2-40B4-BE49-F238E27FC236}">
                  <a16:creationId xmlns:a16="http://schemas.microsoft.com/office/drawing/2014/main" id="{57EB9D15-6C1C-8340-A5D0-43B865B5951C}"/>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94" name="矩形 13">
              <a:extLst>
                <a:ext uri="{FF2B5EF4-FFF2-40B4-BE49-F238E27FC236}">
                  <a16:creationId xmlns:a16="http://schemas.microsoft.com/office/drawing/2014/main" id="{2B29D96D-3B3D-B944-92CB-FE0973E33810}"/>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95" name="矩形 13">
              <a:extLst>
                <a:ext uri="{FF2B5EF4-FFF2-40B4-BE49-F238E27FC236}">
                  <a16:creationId xmlns:a16="http://schemas.microsoft.com/office/drawing/2014/main" id="{35D234AC-C1A2-7248-94C0-BB95C4DFE743}"/>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96" name="矩形 13">
              <a:extLst>
                <a:ext uri="{FF2B5EF4-FFF2-40B4-BE49-F238E27FC236}">
                  <a16:creationId xmlns:a16="http://schemas.microsoft.com/office/drawing/2014/main" id="{2C241EB7-09A9-7E40-9241-F2D47E53E1FF}"/>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97" name="矩形 13">
              <a:extLst>
                <a:ext uri="{FF2B5EF4-FFF2-40B4-BE49-F238E27FC236}">
                  <a16:creationId xmlns:a16="http://schemas.microsoft.com/office/drawing/2014/main" id="{63833C81-CC87-004C-AE5E-CB387B992636}"/>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98" name="矩形 13">
              <a:extLst>
                <a:ext uri="{FF2B5EF4-FFF2-40B4-BE49-F238E27FC236}">
                  <a16:creationId xmlns:a16="http://schemas.microsoft.com/office/drawing/2014/main" id="{77A96C4C-F3F3-484A-95BE-7E52C33A2FE2}"/>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99" name="矩形 13">
              <a:extLst>
                <a:ext uri="{FF2B5EF4-FFF2-40B4-BE49-F238E27FC236}">
                  <a16:creationId xmlns:a16="http://schemas.microsoft.com/office/drawing/2014/main" id="{66F0E6F8-F4D3-1B44-BB6D-F328A6CEA0C9}"/>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00" name="矩形 13">
              <a:extLst>
                <a:ext uri="{FF2B5EF4-FFF2-40B4-BE49-F238E27FC236}">
                  <a16:creationId xmlns:a16="http://schemas.microsoft.com/office/drawing/2014/main" id="{EEFEFB0D-48AF-8147-BDEB-B01E99ED82A7}"/>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01" name="矩形 13">
              <a:extLst>
                <a:ext uri="{FF2B5EF4-FFF2-40B4-BE49-F238E27FC236}">
                  <a16:creationId xmlns:a16="http://schemas.microsoft.com/office/drawing/2014/main" id="{3F7C47B0-D4EF-7047-9B96-1169C593055C}"/>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02" name="矩形 13">
              <a:extLst>
                <a:ext uri="{FF2B5EF4-FFF2-40B4-BE49-F238E27FC236}">
                  <a16:creationId xmlns:a16="http://schemas.microsoft.com/office/drawing/2014/main" id="{26A0A468-A37D-824A-8DA2-0B437212E07E}"/>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03" name="矩形 13">
              <a:extLst>
                <a:ext uri="{FF2B5EF4-FFF2-40B4-BE49-F238E27FC236}">
                  <a16:creationId xmlns:a16="http://schemas.microsoft.com/office/drawing/2014/main" id="{B0E79B3A-2E5F-ED4F-AA3D-00B685B18CA9}"/>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04" name="矩形 13">
              <a:extLst>
                <a:ext uri="{FF2B5EF4-FFF2-40B4-BE49-F238E27FC236}">
                  <a16:creationId xmlns:a16="http://schemas.microsoft.com/office/drawing/2014/main" id="{32D85E93-C860-B646-A67C-3D2FDCC07E8E}"/>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05" name="矩形 13">
              <a:extLst>
                <a:ext uri="{FF2B5EF4-FFF2-40B4-BE49-F238E27FC236}">
                  <a16:creationId xmlns:a16="http://schemas.microsoft.com/office/drawing/2014/main" id="{D9E271D3-C782-EA4B-B477-613B5CE7B0DA}"/>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06" name="矩形 13">
              <a:extLst>
                <a:ext uri="{FF2B5EF4-FFF2-40B4-BE49-F238E27FC236}">
                  <a16:creationId xmlns:a16="http://schemas.microsoft.com/office/drawing/2014/main" id="{3F3501FC-1CA1-714F-BF48-934C859FA443}"/>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07" name="矩形 13">
              <a:extLst>
                <a:ext uri="{FF2B5EF4-FFF2-40B4-BE49-F238E27FC236}">
                  <a16:creationId xmlns:a16="http://schemas.microsoft.com/office/drawing/2014/main" id="{55D4E001-16C8-3749-9816-95BDA789806E}"/>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08" name="矩形 13">
              <a:extLst>
                <a:ext uri="{FF2B5EF4-FFF2-40B4-BE49-F238E27FC236}">
                  <a16:creationId xmlns:a16="http://schemas.microsoft.com/office/drawing/2014/main" id="{77AD797E-A6D4-8148-B9A9-59A0D242F0FA}"/>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2388397"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20204" pitchFamily="34" charset="0"/>
                <a:ea typeface="+mn-ea"/>
                <a:cs typeface="Arial" panose="020B0604020202020204" pitchFamily="34" charset="0"/>
              </a:rPr>
              <a:t>Huawei Proprietary Restricted Distribution</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CD1975-F435-0C43-9931-DC58CEAFFC6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350" y="5239240"/>
            <a:ext cx="1875600" cy="405914"/>
          </a:xfrm>
          <a:prstGeom prst="rect">
            <a:avLst/>
          </a:prstGeom>
        </p:spPr>
      </p:pic>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7144" y="1474840"/>
            <a:ext cx="3984232" cy="2816080"/>
          </a:xfrm>
          <a:prstGeom prst="rect">
            <a:avLst/>
          </a:prstGeom>
          <a:noFill/>
        </p:spPr>
        <p:txBody>
          <a:bodyPr vert="horz" lIns="91440" tIns="45720" rIns="91440" bIns="45720" rtlCol="0" anchor="t">
            <a:normAutofit/>
          </a:bodyPr>
          <a:lstStyle/>
          <a:p>
            <a:r>
              <a:rPr lang="en-US" dirty="0"/>
              <a:t>Click to edit Master title style</a:t>
            </a:r>
          </a:p>
        </p:txBody>
      </p:sp>
      <p:sp>
        <p:nvSpPr>
          <p:cNvPr id="6" name="Text Placeholder 1">
            <a:extLst>
              <a:ext uri="{FF2B5EF4-FFF2-40B4-BE49-F238E27FC236}">
                <a16:creationId xmlns:a16="http://schemas.microsoft.com/office/drawing/2014/main" id="{A24FF637-3127-064E-84EE-A0C7EB5BEE96}"/>
              </a:ext>
            </a:extLst>
          </p:cNvPr>
          <p:cNvSpPr txBox="1">
            <a:spLocks/>
          </p:cNvSpPr>
          <p:nvPr userDrawn="1"/>
        </p:nvSpPr>
        <p:spPr>
          <a:xfrm>
            <a:off x="7979357" y="2343267"/>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9" name="Subtitle 6">
            <a:extLst>
              <a:ext uri="{FF2B5EF4-FFF2-40B4-BE49-F238E27FC236}">
                <a16:creationId xmlns:a16="http://schemas.microsoft.com/office/drawing/2014/main" id="{FBF16AD5-9EBA-8547-984B-E4E106BBD6C0}"/>
              </a:ext>
            </a:extLst>
          </p:cNvPr>
          <p:cNvSpPr txBox="1">
            <a:spLocks/>
          </p:cNvSpPr>
          <p:nvPr userDrawn="1"/>
        </p:nvSpPr>
        <p:spPr>
          <a:xfrm>
            <a:off x="7977672" y="1654431"/>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38131F-E767-8C4B-9C7A-D10F13F75A5D}"/>
              </a:ext>
            </a:extLst>
          </p:cNvPr>
          <p:cNvSpPr>
            <a:spLocks noGrp="1"/>
          </p:cNvSpPr>
          <p:nvPr>
            <p:ph type="body" sz="quarter" idx="11"/>
          </p:nvPr>
        </p:nvSpPr>
        <p:spPr/>
        <p:txBody>
          <a:bodyPr/>
          <a:lstStyle/>
          <a:p>
            <a:r>
              <a:rPr kumimoji="1" lang="en-US" altLang="zh-CN"/>
              <a:t>Security Level:</a:t>
            </a:r>
            <a:endParaRPr lang="en-US" dirty="0"/>
          </a:p>
          <a:p>
            <a:endParaRPr lang="en-US" dirty="0"/>
          </a:p>
        </p:txBody>
      </p:sp>
      <p:sp>
        <p:nvSpPr>
          <p:cNvPr id="6" name="Text Placeholder 5">
            <a:extLst>
              <a:ext uri="{FF2B5EF4-FFF2-40B4-BE49-F238E27FC236}">
                <a16:creationId xmlns:a16="http://schemas.microsoft.com/office/drawing/2014/main" id="{3E9716F5-BA15-8E49-87BC-A78702BC98E8}"/>
              </a:ext>
            </a:extLst>
          </p:cNvPr>
          <p:cNvSpPr>
            <a:spLocks noGrp="1"/>
          </p:cNvSpPr>
          <p:nvPr>
            <p:ph type="body" sz="quarter" idx="10"/>
          </p:nvPr>
        </p:nvSpPr>
        <p:spPr/>
        <p:txBody>
          <a:bodyPr/>
          <a:lstStyle/>
          <a:p>
            <a:r>
              <a:rPr kumimoji="1" lang="zh-CN" altLang="en-US" i="1" dirty="0">
                <a:solidFill>
                  <a:srgbClr val="C00000"/>
                </a:solidFill>
              </a:rPr>
              <a:t>论</a:t>
            </a:r>
            <a:r>
              <a:rPr kumimoji="1" lang="zh-CN" altLang="en-US" i="1">
                <a:solidFill>
                  <a:srgbClr val="C00000"/>
                </a:solidFill>
              </a:rPr>
              <a:t>文</a:t>
            </a:r>
            <a:r>
              <a:rPr kumimoji="1" lang="en-US" altLang="zh-CN" i="1">
                <a:solidFill>
                  <a:srgbClr val="C00000"/>
                </a:solidFill>
              </a:rPr>
              <a:t> : </a:t>
            </a:r>
            <a:r>
              <a:rPr lang="en-US" i="1" dirty="0">
                <a:solidFill>
                  <a:srgbClr val="C00000"/>
                </a:solidFill>
              </a:rPr>
              <a:t>Retrieval Augmented Generation (RAG) </a:t>
            </a:r>
            <a:r>
              <a:rPr lang="en-US" i="1">
                <a:solidFill>
                  <a:srgbClr val="C00000"/>
                </a:solidFill>
              </a:rPr>
              <a:t>and Beyond: </a:t>
            </a:r>
            <a:r>
              <a:rPr lang="en-US" i="1" dirty="0">
                <a:solidFill>
                  <a:srgbClr val="C00000"/>
                </a:solidFill>
              </a:rPr>
              <a:t>A Comprehensive Survey on How to Make your LLMs use External Data More Wisely</a:t>
            </a:r>
          </a:p>
          <a:p>
            <a:endParaRPr lang="en-US" i="1" u="sng" dirty="0">
              <a:solidFill>
                <a:srgbClr val="C00000"/>
              </a:solidFill>
            </a:endParaRPr>
          </a:p>
          <a:p>
            <a:endParaRPr kumimoji="1" lang="zh-CN" altLang="en-US" i="1" dirty="0">
              <a:solidFill>
                <a:srgbClr val="C00000"/>
              </a:solidFill>
            </a:endParaRPr>
          </a:p>
        </p:txBody>
      </p:sp>
      <p:sp>
        <p:nvSpPr>
          <p:cNvPr id="8" name="副标题 7"/>
          <p:cNvSpPr>
            <a:spLocks noGrp="1"/>
          </p:cNvSpPr>
          <p:nvPr>
            <p:ph type="subTitle" idx="1"/>
          </p:nvPr>
        </p:nvSpPr>
        <p:spPr/>
        <p:txBody>
          <a:bodyPr>
            <a:normAutofit fontScale="77500" lnSpcReduction="20000"/>
          </a:bodyPr>
          <a:lstStyle/>
          <a:p>
            <a:r>
              <a:rPr lang="zh-CN" altLang="en-US" b="1" dirty="0">
                <a:solidFill>
                  <a:srgbClr val="C00000"/>
                </a:solidFill>
                <a:latin typeface="微软雅黑" panose="020B0503020204020204" pitchFamily="34" charset="-122"/>
                <a:ea typeface="微软雅黑" panose="020B0503020204020204" pitchFamily="34" charset="-122"/>
              </a:rPr>
              <a:t>基于检索增强生成（</a:t>
            </a:r>
            <a:r>
              <a:rPr lang="en-US" altLang="zh-CN" b="1" dirty="0">
                <a:solidFill>
                  <a:srgbClr val="C00000"/>
                </a:solidFill>
                <a:latin typeface="微软雅黑" panose="020B0503020204020204" pitchFamily="34" charset="-122"/>
                <a:ea typeface="微软雅黑" panose="020B0503020204020204" pitchFamily="34" charset="-122"/>
              </a:rPr>
              <a:t>RAG</a:t>
            </a:r>
            <a:r>
              <a:rPr lang="zh-CN" altLang="en-US" b="1" dirty="0">
                <a:solidFill>
                  <a:srgbClr val="C00000"/>
                </a:solidFill>
                <a:latin typeface="微软雅黑" panose="020B0503020204020204" pitchFamily="34" charset="-122"/>
                <a:ea typeface="微软雅黑" panose="020B0503020204020204" pitchFamily="34" charset="-122"/>
              </a:rPr>
              <a:t>）的大模型扩展技术</a:t>
            </a:r>
            <a:endParaRPr lang="zh-CN" altLang="en-US" dirty="0"/>
          </a:p>
        </p:txBody>
      </p:sp>
    </p:spTree>
    <p:extLst>
      <p:ext uri="{BB962C8B-B14F-4D97-AF65-F5344CB8AC3E}">
        <p14:creationId xmlns:p14="http://schemas.microsoft.com/office/powerpoint/2010/main" val="73990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DC2607-9054-4EB1-AE24-12A641ACFD24}"/>
              </a:ext>
            </a:extLst>
          </p:cNvPr>
          <p:cNvSpPr>
            <a:spLocks noGrp="1"/>
          </p:cNvSpPr>
          <p:nvPr>
            <p:ph type="subTitle" idx="1"/>
          </p:nvPr>
        </p:nvSpPr>
        <p:spPr>
          <a:xfrm>
            <a:off x="729175" y="456134"/>
            <a:ext cx="10740640" cy="514022"/>
          </a:xfrm>
        </p:spPr>
        <p:txBody>
          <a:bodyPr/>
          <a:lstStyle/>
          <a:p>
            <a:r>
              <a:rPr lang="zh-CN" altLang="en-US" b="1" dirty="0">
                <a:solidFill>
                  <a:srgbClr val="C00000"/>
                </a:solidFill>
                <a:latin typeface="Microsoft YaHei" panose="020B0503020204020204" pitchFamily="34" charset="-122"/>
              </a:rPr>
              <a:t>查询分类与复杂性</a:t>
            </a:r>
          </a:p>
          <a:p>
            <a:endParaRPr lang="en-US" dirty="0">
              <a:solidFill>
                <a:srgbClr val="C00000"/>
              </a:solidFill>
            </a:endParaRPr>
          </a:p>
        </p:txBody>
      </p:sp>
      <p:graphicFrame>
        <p:nvGraphicFramePr>
          <p:cNvPr id="5" name="Table 4">
            <a:extLst>
              <a:ext uri="{FF2B5EF4-FFF2-40B4-BE49-F238E27FC236}">
                <a16:creationId xmlns:a16="http://schemas.microsoft.com/office/drawing/2014/main" id="{71C8B97D-0435-4816-A702-73701F12D5F3}"/>
              </a:ext>
            </a:extLst>
          </p:cNvPr>
          <p:cNvGraphicFramePr>
            <a:graphicFrameLocks noGrp="1"/>
          </p:cNvGraphicFramePr>
          <p:nvPr>
            <p:extLst>
              <p:ext uri="{D42A27DB-BD31-4B8C-83A1-F6EECF244321}">
                <p14:modId xmlns:p14="http://schemas.microsoft.com/office/powerpoint/2010/main" val="4123509138"/>
              </p:ext>
            </p:extLst>
          </p:nvPr>
        </p:nvGraphicFramePr>
        <p:xfrm>
          <a:off x="729174" y="1148576"/>
          <a:ext cx="9128504" cy="2751964"/>
        </p:xfrm>
        <a:graphic>
          <a:graphicData uri="http://schemas.openxmlformats.org/drawingml/2006/table">
            <a:tbl>
              <a:tblPr firstRow="1" bandRow="1">
                <a:tableStyleId>{72833802-FEF1-4C79-8D5D-14CF1EAF98D9}</a:tableStyleId>
              </a:tblPr>
              <a:tblGrid>
                <a:gridCol w="1085477">
                  <a:extLst>
                    <a:ext uri="{9D8B030D-6E8A-4147-A177-3AD203B41FA5}">
                      <a16:colId xmlns:a16="http://schemas.microsoft.com/office/drawing/2014/main" val="4217759434"/>
                    </a:ext>
                  </a:extLst>
                </a:gridCol>
                <a:gridCol w="4531868">
                  <a:extLst>
                    <a:ext uri="{9D8B030D-6E8A-4147-A177-3AD203B41FA5}">
                      <a16:colId xmlns:a16="http://schemas.microsoft.com/office/drawing/2014/main" val="621110534"/>
                    </a:ext>
                  </a:extLst>
                </a:gridCol>
                <a:gridCol w="3511159">
                  <a:extLst>
                    <a:ext uri="{9D8B030D-6E8A-4147-A177-3AD203B41FA5}">
                      <a16:colId xmlns:a16="http://schemas.microsoft.com/office/drawing/2014/main" val="2130839089"/>
                    </a:ext>
                  </a:extLst>
                </a:gridCol>
              </a:tblGrid>
              <a:tr h="346940">
                <a:tc>
                  <a:txBody>
                    <a:bodyPr/>
                    <a:lstStyle/>
                    <a:p>
                      <a:r>
                        <a:rPr lang="zh-TW" altLang="en-US" sz="1800" b="1" dirty="0">
                          <a:solidFill>
                            <a:schemeClr val="bg2">
                              <a:lumMod val="90000"/>
                            </a:schemeClr>
                          </a:solidFill>
                        </a:rPr>
                        <a:t>层级</a:t>
                      </a:r>
                      <a:endParaRPr lang="zh-TW" altLang="en-US" sz="1800" dirty="0">
                        <a:solidFill>
                          <a:schemeClr val="bg2">
                            <a:lumMod val="9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zh-TW" altLang="en-US" sz="1800" b="1" dirty="0">
                          <a:solidFill>
                            <a:schemeClr val="bg2">
                              <a:lumMod val="90000"/>
                            </a:schemeClr>
                          </a:solidFill>
                        </a:rPr>
                        <a:t>定义</a:t>
                      </a:r>
                      <a:endParaRPr lang="zh-TW" altLang="en-US" sz="1800" dirty="0">
                        <a:solidFill>
                          <a:schemeClr val="bg2">
                            <a:lumMod val="90000"/>
                          </a:schemeClr>
                        </a:solidFill>
                      </a:endParaRP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TW" altLang="en-US" sz="1800" b="1" dirty="0">
                          <a:solidFill>
                            <a:schemeClr val="bg2">
                              <a:lumMod val="90000"/>
                            </a:schemeClr>
                          </a:solidFill>
                        </a:rPr>
                        <a:t>示例</a:t>
                      </a:r>
                      <a:endParaRPr lang="zh-TW" altLang="en-US" sz="1800" dirty="0">
                        <a:solidFill>
                          <a:schemeClr val="bg2">
                            <a:lumMod val="9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6498337"/>
                  </a:ext>
                </a:extLst>
              </a:tr>
              <a:tr h="596551">
                <a:tc>
                  <a:txBody>
                    <a:bodyPr/>
                    <a:lstStyle/>
                    <a:p>
                      <a:r>
                        <a:rPr lang="en-US" sz="1800"/>
                        <a:t>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从外部数据中检索明确事实，无需复杂推理。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a:t>
                      </a:r>
                      <a:r>
                        <a:rPr lang="en-US" altLang="zh-CN" sz="1600" dirty="0"/>
                        <a:t>2024</a:t>
                      </a:r>
                      <a:r>
                        <a:rPr lang="zh-CN" altLang="en-US" sz="1600" dirty="0"/>
                        <a:t>年奥运会在哪里举办？”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extLst>
                  <a:ext uri="{0D108BD9-81ED-4DB2-BD59-A6C34878D82A}">
                    <a16:rowId xmlns:a16="http://schemas.microsoft.com/office/drawing/2014/main" val="343388697"/>
                  </a:ext>
                </a:extLst>
              </a:tr>
              <a:tr h="596551">
                <a:tc>
                  <a:txBody>
                    <a:bodyPr/>
                    <a:lstStyle/>
                    <a:p>
                      <a:r>
                        <a:rPr lang="en-US" sz="1800"/>
                        <a:t>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聚合多段数据并进行简单逻辑推理。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“主办城市中人口最多的是哪个？”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extLst>
                  <a:ext uri="{0D108BD9-81ED-4DB2-BD59-A6C34878D82A}">
                    <a16:rowId xmlns:a16="http://schemas.microsoft.com/office/drawing/2014/main" val="758542320"/>
                  </a:ext>
                </a:extLst>
              </a:tr>
              <a:tr h="596551">
                <a:tc>
                  <a:txBody>
                    <a:bodyPr/>
                    <a:lstStyle/>
                    <a:p>
                      <a:r>
                        <a:rPr lang="en-US" sz="1800"/>
                        <a:t>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需要基于领域知识的明确推理。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“如何诊断胸痛患者？”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extLst>
                  <a:ext uri="{0D108BD9-81ED-4DB2-BD59-A6C34878D82A}">
                    <a16:rowId xmlns:a16="http://schemas.microsoft.com/office/drawing/2014/main" val="89442107"/>
                  </a:ext>
                </a:extLst>
              </a:tr>
              <a:tr h="596551">
                <a:tc>
                  <a:txBody>
                    <a:bodyPr/>
                    <a:lstStyle/>
                    <a:p>
                      <a:r>
                        <a:rPr lang="en-US" sz="1800" dirty="0"/>
                        <a:t>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隐性模式分析与复杂推理。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tc>
                  <a:txBody>
                    <a:bodyPr/>
                    <a:lstStyle/>
                    <a:p>
                      <a:r>
                        <a:rPr lang="zh-CN" altLang="en-US" sz="1600" dirty="0"/>
                        <a:t>“政策</a:t>
                      </a:r>
                      <a:r>
                        <a:rPr lang="en-US" altLang="zh-CN" sz="1600" dirty="0"/>
                        <a:t>X</a:t>
                      </a:r>
                      <a:r>
                        <a:rPr lang="zh-CN" altLang="en-US" sz="1600" dirty="0"/>
                        <a:t>如何影响公司未来发展？”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20000"/>
                        <a:lumOff val="80000"/>
                      </a:schemeClr>
                    </a:solidFill>
                  </a:tcPr>
                </a:tc>
                <a:extLst>
                  <a:ext uri="{0D108BD9-81ED-4DB2-BD59-A6C34878D82A}">
                    <a16:rowId xmlns:a16="http://schemas.microsoft.com/office/drawing/2014/main" val="2349732540"/>
                  </a:ext>
                </a:extLst>
              </a:tr>
            </a:tbl>
          </a:graphicData>
        </a:graphic>
      </p:graphicFrame>
      <p:sp>
        <p:nvSpPr>
          <p:cNvPr id="8" name="TextBox 7">
            <a:extLst>
              <a:ext uri="{FF2B5EF4-FFF2-40B4-BE49-F238E27FC236}">
                <a16:creationId xmlns:a16="http://schemas.microsoft.com/office/drawing/2014/main" id="{9A2A2BFB-BCF6-45D8-93A9-082C1E9E660F}"/>
              </a:ext>
            </a:extLst>
          </p:cNvPr>
          <p:cNvSpPr txBox="1"/>
          <p:nvPr/>
        </p:nvSpPr>
        <p:spPr>
          <a:xfrm>
            <a:off x="729175" y="4420327"/>
            <a:ext cx="3898503" cy="379976"/>
          </a:xfrm>
          <a:prstGeom prst="rect">
            <a:avLst/>
          </a:prstGeom>
          <a:noFill/>
        </p:spPr>
        <p:txBody>
          <a:bodyPr wrap="none" lIns="0" tIns="0" rIns="0" bIns="0" rtlCol="0">
            <a:spAutoFit/>
          </a:bodyPr>
          <a:lstStyle/>
          <a:p>
            <a:pPr>
              <a:lnSpc>
                <a:spcPts val="3440"/>
              </a:lnSpc>
            </a:pPr>
            <a:r>
              <a:rPr lang="zh-CN" altLang="en-US" b="1" dirty="0"/>
              <a:t>查询层级与技术解决方案的匹配关系</a:t>
            </a:r>
            <a:r>
              <a:rPr lang="en-US" altLang="en-US" b="1" dirty="0">
                <a:latin typeface="Arial" panose="020B0604020202020204" pitchFamily="34" charset="0"/>
              </a:rPr>
              <a:t>：</a:t>
            </a:r>
            <a:endParaRPr kumimoji="1" lang="en-US" b="1" dirty="0">
              <a:solidFill>
                <a:srgbClr val="000000"/>
              </a:solidFill>
              <a:ea typeface="Microsoft YaHei" panose="020B0503020204020204" pitchFamily="34" charset="-122"/>
              <a:cs typeface="Arial" panose="020B0604020202020204" pitchFamily="34" charset="0"/>
            </a:endParaRPr>
          </a:p>
        </p:txBody>
      </p:sp>
      <p:grpSp>
        <p:nvGrpSpPr>
          <p:cNvPr id="24" name="Group 23">
            <a:extLst>
              <a:ext uri="{FF2B5EF4-FFF2-40B4-BE49-F238E27FC236}">
                <a16:creationId xmlns:a16="http://schemas.microsoft.com/office/drawing/2014/main" id="{CDCF9360-FB4E-4ECC-AE15-949142BB2371}"/>
              </a:ext>
            </a:extLst>
          </p:cNvPr>
          <p:cNvGrpSpPr/>
          <p:nvPr/>
        </p:nvGrpSpPr>
        <p:grpSpPr>
          <a:xfrm>
            <a:off x="729175" y="4978723"/>
            <a:ext cx="10746643" cy="625686"/>
            <a:chOff x="412595" y="5095574"/>
            <a:chExt cx="10746643" cy="625686"/>
          </a:xfrm>
        </p:grpSpPr>
        <p:sp>
          <p:nvSpPr>
            <p:cNvPr id="11" name="矩形: 圆角 37">
              <a:extLst>
                <a:ext uri="{FF2B5EF4-FFF2-40B4-BE49-F238E27FC236}">
                  <a16:creationId xmlns:a16="http://schemas.microsoft.com/office/drawing/2014/main" id="{6A3F6DED-CD80-415D-863E-FCF06602D559}"/>
                </a:ext>
              </a:extLst>
            </p:cNvPr>
            <p:cNvSpPr/>
            <p:nvPr/>
          </p:nvSpPr>
          <p:spPr>
            <a:xfrm>
              <a:off x="412595" y="5095574"/>
              <a:ext cx="2207941" cy="613850"/>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查询层级（</a:t>
              </a:r>
              <a:r>
                <a:rPr lang="en-US" altLang="zh-CN" b="1" dirty="0">
                  <a:solidFill>
                    <a:schemeClr val="accent3">
                      <a:lumMod val="50000"/>
                    </a:schemeClr>
                  </a:solidFill>
                  <a:latin typeface="Microsoft YaHei" panose="020B0503020204020204" pitchFamily="34" charset="-122"/>
                  <a:ea typeface="Microsoft YaHei" panose="020B0503020204020204" pitchFamily="34" charset="-122"/>
                </a:rPr>
                <a:t>L1-L4</a:t>
              </a: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a:t>
              </a:r>
            </a:p>
          </p:txBody>
        </p:sp>
        <p:sp>
          <p:nvSpPr>
            <p:cNvPr id="13" name="矩形: 圆角 37">
              <a:extLst>
                <a:ext uri="{FF2B5EF4-FFF2-40B4-BE49-F238E27FC236}">
                  <a16:creationId xmlns:a16="http://schemas.microsoft.com/office/drawing/2014/main" id="{16E82F2A-F70F-4067-B865-A74E7E8F82A5}"/>
                </a:ext>
              </a:extLst>
            </p:cNvPr>
            <p:cNvSpPr/>
            <p:nvPr/>
          </p:nvSpPr>
          <p:spPr>
            <a:xfrm>
              <a:off x="3403795" y="5095574"/>
              <a:ext cx="2062975" cy="613850"/>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b="1" dirty="0">
                  <a:solidFill>
                    <a:schemeClr val="accent3">
                      <a:lumMod val="50000"/>
                    </a:schemeClr>
                  </a:solidFill>
                  <a:latin typeface="Microsoft YaHei" panose="020B0503020204020204" pitchFamily="34" charset="-122"/>
                  <a:ea typeface="Microsoft YaHei" panose="020B0503020204020204" pitchFamily="34" charset="-122"/>
                </a:rPr>
                <a:t>数据需求</a:t>
              </a:r>
              <a:endParaRPr lang="zh-CN" altLang="en-US" b="1" dirty="0">
                <a:solidFill>
                  <a:schemeClr val="accent3">
                    <a:lumMod val="50000"/>
                  </a:schemeClr>
                </a:solidFill>
                <a:latin typeface="Microsoft YaHei" panose="020B0503020204020204" pitchFamily="34" charset="-122"/>
                <a:ea typeface="Microsoft YaHei" panose="020B0503020204020204" pitchFamily="34" charset="-122"/>
              </a:endParaRPr>
            </a:p>
          </p:txBody>
        </p:sp>
        <p:cxnSp>
          <p:nvCxnSpPr>
            <p:cNvPr id="15" name="直接箭头连接符 9">
              <a:extLst>
                <a:ext uri="{FF2B5EF4-FFF2-40B4-BE49-F238E27FC236}">
                  <a16:creationId xmlns:a16="http://schemas.microsoft.com/office/drawing/2014/main" id="{9B41E668-79D1-4F24-BB77-8D05AAEB11BD}"/>
                </a:ext>
              </a:extLst>
            </p:cNvPr>
            <p:cNvCxnSpPr>
              <a:cxnSpLocks/>
              <a:endCxn id="13" idx="1"/>
            </p:cNvCxnSpPr>
            <p:nvPr/>
          </p:nvCxnSpPr>
          <p:spPr>
            <a:xfrm flipV="1">
              <a:off x="2620536" y="5402499"/>
              <a:ext cx="783259" cy="5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37">
              <a:extLst>
                <a:ext uri="{FF2B5EF4-FFF2-40B4-BE49-F238E27FC236}">
                  <a16:creationId xmlns:a16="http://schemas.microsoft.com/office/drawing/2014/main" id="{D8EA5503-EEEA-4ACE-A7C0-02E97F47B557}"/>
                </a:ext>
              </a:extLst>
            </p:cNvPr>
            <p:cNvSpPr/>
            <p:nvPr/>
          </p:nvSpPr>
          <p:spPr>
            <a:xfrm>
              <a:off x="6250029" y="5101492"/>
              <a:ext cx="2062975" cy="613850"/>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b="1" dirty="0">
                  <a:solidFill>
                    <a:schemeClr val="accent3">
                      <a:lumMod val="50000"/>
                    </a:schemeClr>
                  </a:solidFill>
                  <a:latin typeface="Microsoft YaHei" panose="020B0503020204020204" pitchFamily="34" charset="-122"/>
                  <a:ea typeface="Microsoft YaHei" panose="020B0503020204020204" pitchFamily="34" charset="-122"/>
                </a:rPr>
                <a:t>推理能力</a:t>
              </a:r>
              <a:endParaRPr lang="zh-CN" altLang="en-US" b="1" dirty="0">
                <a:solidFill>
                  <a:schemeClr val="accent3">
                    <a:lumMod val="50000"/>
                  </a:schemeClr>
                </a:solidFill>
                <a:latin typeface="Microsoft YaHei" panose="020B0503020204020204" pitchFamily="34" charset="-122"/>
                <a:ea typeface="Microsoft YaHei" panose="020B0503020204020204" pitchFamily="34" charset="-122"/>
              </a:endParaRPr>
            </a:p>
          </p:txBody>
        </p:sp>
        <p:cxnSp>
          <p:nvCxnSpPr>
            <p:cNvPr id="21" name="直接箭头连接符 9">
              <a:extLst>
                <a:ext uri="{FF2B5EF4-FFF2-40B4-BE49-F238E27FC236}">
                  <a16:creationId xmlns:a16="http://schemas.microsoft.com/office/drawing/2014/main" id="{2FE7BD64-EAEB-4D51-A172-946CE5FF7813}"/>
                </a:ext>
              </a:extLst>
            </p:cNvPr>
            <p:cNvCxnSpPr>
              <a:cxnSpLocks/>
              <a:endCxn id="20" idx="1"/>
            </p:cNvCxnSpPr>
            <p:nvPr/>
          </p:nvCxnSpPr>
          <p:spPr>
            <a:xfrm flipV="1">
              <a:off x="5466770" y="5408417"/>
              <a:ext cx="783259" cy="5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圆角 37">
              <a:extLst>
                <a:ext uri="{FF2B5EF4-FFF2-40B4-BE49-F238E27FC236}">
                  <a16:creationId xmlns:a16="http://schemas.microsoft.com/office/drawing/2014/main" id="{5EEA9DB1-2314-4E9B-AC66-009A87A76DFD}"/>
                </a:ext>
              </a:extLst>
            </p:cNvPr>
            <p:cNvSpPr/>
            <p:nvPr/>
          </p:nvSpPr>
          <p:spPr>
            <a:xfrm>
              <a:off x="9096263" y="5107410"/>
              <a:ext cx="2062975" cy="613850"/>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b="1" dirty="0">
                  <a:solidFill>
                    <a:schemeClr val="accent3">
                      <a:lumMod val="50000"/>
                    </a:schemeClr>
                  </a:solidFill>
                  <a:latin typeface="Microsoft YaHei" panose="020B0503020204020204" pitchFamily="34" charset="-122"/>
                  <a:ea typeface="Microsoft YaHei" panose="020B0503020204020204" pitchFamily="34" charset="-122"/>
                </a:rPr>
                <a:t>技术选择</a:t>
              </a:r>
              <a:endParaRPr lang="zh-CN" altLang="en-US" b="1" dirty="0">
                <a:solidFill>
                  <a:schemeClr val="accent3">
                    <a:lumMod val="50000"/>
                  </a:schemeClr>
                </a:solidFill>
                <a:latin typeface="Microsoft YaHei" panose="020B0503020204020204" pitchFamily="34" charset="-122"/>
                <a:ea typeface="Microsoft YaHei" panose="020B0503020204020204" pitchFamily="34" charset="-122"/>
              </a:endParaRPr>
            </a:p>
          </p:txBody>
        </p:sp>
        <p:cxnSp>
          <p:nvCxnSpPr>
            <p:cNvPr id="23" name="直接箭头连接符 9">
              <a:extLst>
                <a:ext uri="{FF2B5EF4-FFF2-40B4-BE49-F238E27FC236}">
                  <a16:creationId xmlns:a16="http://schemas.microsoft.com/office/drawing/2014/main" id="{81DFF1A2-E7ED-4F96-93B7-E911108D4047}"/>
                </a:ext>
              </a:extLst>
            </p:cNvPr>
            <p:cNvCxnSpPr>
              <a:cxnSpLocks/>
              <a:endCxn id="22" idx="1"/>
            </p:cNvCxnSpPr>
            <p:nvPr/>
          </p:nvCxnSpPr>
          <p:spPr>
            <a:xfrm flipV="1">
              <a:off x="8313004" y="5414335"/>
              <a:ext cx="783259" cy="5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736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D751790-549F-44B0-9687-E4BACF910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152" y="336476"/>
            <a:ext cx="5339611" cy="2749422"/>
          </a:xfrm>
          <a:prstGeom prst="rect">
            <a:avLst/>
          </a:prstGeom>
        </p:spPr>
      </p:pic>
      <p:sp>
        <p:nvSpPr>
          <p:cNvPr id="3" name="Subtitle 2">
            <a:extLst>
              <a:ext uri="{FF2B5EF4-FFF2-40B4-BE49-F238E27FC236}">
                <a16:creationId xmlns:a16="http://schemas.microsoft.com/office/drawing/2014/main" id="{31911D74-4724-4DDF-B605-42C32E726B18}"/>
              </a:ext>
            </a:extLst>
          </p:cNvPr>
          <p:cNvSpPr>
            <a:spLocks noGrp="1"/>
          </p:cNvSpPr>
          <p:nvPr>
            <p:ph type="subTitle" idx="1"/>
          </p:nvPr>
        </p:nvSpPr>
        <p:spPr>
          <a:xfrm>
            <a:off x="729174" y="456134"/>
            <a:ext cx="12016669" cy="480568"/>
          </a:xfrm>
        </p:spPr>
        <p:txBody>
          <a:bodyPr>
            <a:noAutofit/>
          </a:bodyPr>
          <a:lstStyle/>
          <a:p>
            <a:r>
              <a:rPr lang="zh-CN" altLang="en-US" b="1" dirty="0">
                <a:solidFill>
                  <a:srgbClr val="C00000"/>
                </a:solidFill>
                <a:latin typeface="Microsoft YaHei" panose="020B0503020204020204" pitchFamily="34" charset="-122"/>
              </a:rPr>
              <a:t>挑战与解决方案 </a:t>
            </a:r>
            <a:r>
              <a:rPr lang="en-US" altLang="zh-CN" b="1" dirty="0">
                <a:solidFill>
                  <a:srgbClr val="C00000"/>
                </a:solidFill>
                <a:latin typeface="Microsoft YaHei" panose="020B0503020204020204" pitchFamily="34" charset="-122"/>
              </a:rPr>
              <a:t>- </a:t>
            </a:r>
            <a:r>
              <a:rPr lang="en-US" b="1" dirty="0">
                <a:solidFill>
                  <a:srgbClr val="C00000"/>
                </a:solidFill>
                <a:latin typeface="Microsoft YaHei" panose="020B0503020204020204" pitchFamily="34" charset="-122"/>
              </a:rPr>
              <a:t>L1: </a:t>
            </a:r>
            <a:r>
              <a:rPr lang="zh-TW" altLang="en-US" b="1" dirty="0">
                <a:solidFill>
                  <a:srgbClr val="C00000"/>
                </a:solidFill>
                <a:latin typeface="Microsoft YaHei" panose="020B0503020204020204" pitchFamily="34" charset="-122"/>
              </a:rPr>
              <a:t>显式事实查询</a:t>
            </a:r>
            <a:endParaRPr lang="en-US" b="1" dirty="0">
              <a:solidFill>
                <a:srgbClr val="C00000"/>
              </a:solidFill>
              <a:latin typeface="Microsoft YaHei" panose="020B0503020204020204" pitchFamily="34" charset="-122"/>
            </a:endParaRPr>
          </a:p>
        </p:txBody>
      </p:sp>
      <p:sp>
        <p:nvSpPr>
          <p:cNvPr id="7" name="Rectangle 4">
            <a:extLst>
              <a:ext uri="{FF2B5EF4-FFF2-40B4-BE49-F238E27FC236}">
                <a16:creationId xmlns:a16="http://schemas.microsoft.com/office/drawing/2014/main" id="{11C18B51-AD5D-4AD8-964A-A3A25EE29915}"/>
              </a:ext>
            </a:extLst>
          </p:cNvPr>
          <p:cNvSpPr>
            <a:spLocks noGrp="1" noChangeArrowheads="1"/>
          </p:cNvSpPr>
          <p:nvPr>
            <p:ph idx="11"/>
          </p:nvPr>
        </p:nvSpPr>
        <p:spPr bwMode="auto">
          <a:xfrm>
            <a:off x="725488" y="1559207"/>
            <a:ext cx="4749762" cy="20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ts val="300"/>
              </a:spcBef>
              <a:spcAft>
                <a:spcPts val="300"/>
              </a:spcAft>
              <a:buClrTx/>
              <a:buSzTx/>
              <a:buNone/>
              <a:tabLst/>
            </a:pPr>
            <a:r>
              <a:rPr kumimoji="0" lang="en-US" altLang="en-US" sz="2000" b="1" i="0" u="none" strike="noStrike" cap="none" normalizeH="0" baseline="0" dirty="0">
                <a:ln>
                  <a:noFill/>
                </a:ln>
                <a:solidFill>
                  <a:schemeClr val="tx1"/>
                </a:solidFill>
                <a:effectLst/>
                <a:latin typeface="Microsoft YaHei" panose="020B0503020204020204" pitchFamily="34" charset="-122"/>
              </a:rPr>
              <a:t>1. </a:t>
            </a:r>
            <a:r>
              <a:rPr kumimoji="0" lang="en-US" altLang="en-US" sz="2000" b="1" i="0" u="none" strike="noStrike" cap="none" normalizeH="0" baseline="0" dirty="0" err="1">
                <a:ln>
                  <a:noFill/>
                </a:ln>
                <a:solidFill>
                  <a:schemeClr val="tx1"/>
                </a:solidFill>
                <a:effectLst/>
                <a:latin typeface="Microsoft YaHei" panose="020B0503020204020204" pitchFamily="34" charset="-122"/>
              </a:rPr>
              <a:t>挑战</a:t>
            </a:r>
            <a:r>
              <a:rPr kumimoji="0" lang="en-US" altLang="en-US" sz="2000" b="0" i="0" u="none" strike="noStrike" cap="none" normalizeH="0" baseline="0" dirty="0">
                <a:ln>
                  <a:noFill/>
                </a:ln>
                <a:solidFill>
                  <a:schemeClr val="tx1"/>
                </a:solidFill>
                <a:effectLst/>
                <a:latin typeface="Microsoft YaHei" panose="020B0503020204020204" pitchFamily="34" charset="-122"/>
              </a:rPr>
              <a:t>:</a:t>
            </a:r>
          </a:p>
          <a:p>
            <a:pPr marL="0" marR="0" lvl="0" indent="0" algn="l" defTabSz="914400" rtl="0" eaLnBrk="0" fontAlgn="base" latinLnBrk="0" hangingPunct="0">
              <a:lnSpc>
                <a:spcPct val="100000"/>
              </a:lnSpc>
              <a:spcBef>
                <a:spcPts val="300"/>
              </a:spcBef>
              <a:spcAft>
                <a:spcPts val="300"/>
              </a:spcAft>
              <a:buClrTx/>
              <a:buSzTx/>
              <a:buFontTx/>
              <a:buChar char="•"/>
              <a:tabLst/>
            </a:pPr>
            <a:r>
              <a:rPr kumimoji="0" lang="en-US" altLang="en-US" sz="1800" b="1" i="0" u="none" strike="noStrike" cap="none" normalizeH="0" baseline="0" dirty="0" err="1">
                <a:ln>
                  <a:noFill/>
                </a:ln>
                <a:solidFill>
                  <a:schemeClr val="tx1"/>
                </a:solidFill>
                <a:effectLst/>
                <a:latin typeface="Microsoft YaHei" panose="020B0503020204020204" pitchFamily="34" charset="-122"/>
              </a:rPr>
              <a:t>高效准确的检索</a:t>
            </a:r>
            <a:r>
              <a:rPr kumimoji="0" lang="en-US" altLang="en-US" sz="1800" b="0" i="0" u="none" strike="noStrike" cap="none" normalizeH="0" baseline="0" dirty="0">
                <a:ln>
                  <a:noFill/>
                </a:ln>
                <a:solidFill>
                  <a:schemeClr val="tx1"/>
                </a:solidFill>
                <a:effectLst/>
                <a:latin typeface="Microsoft YaHei" panose="020B0503020204020204" pitchFamily="34" charset="-122"/>
              </a:rPr>
              <a:t>:</a:t>
            </a:r>
          </a:p>
          <a:p>
            <a:pPr marL="1109274" lvl="2" indent="0" defTabSz="914400" eaLnBrk="0" fontAlgn="base" hangingPunct="0">
              <a:spcBef>
                <a:spcPts val="300"/>
              </a:spcBef>
              <a:spcAft>
                <a:spcPts val="300"/>
              </a:spcAft>
              <a:buClrTx/>
              <a:buNone/>
              <a:tabLst/>
            </a:pPr>
            <a:r>
              <a:rPr kumimoji="0" lang="en-US" altLang="en-US" sz="1499" b="0" i="0" u="none" strike="noStrike" cap="none" normalizeH="0" baseline="0" dirty="0">
                <a:ln>
                  <a:noFill/>
                </a:ln>
                <a:solidFill>
                  <a:schemeClr val="tx1"/>
                </a:solidFill>
                <a:effectLst/>
                <a:latin typeface="Microsoft YaHei" panose="020B0503020204020204" pitchFamily="34" charset="-122"/>
              </a:rPr>
              <a:t>- </a:t>
            </a:r>
            <a:r>
              <a:rPr kumimoji="0" lang="en-US" altLang="en-US" sz="1499" b="0" i="0" u="none" strike="noStrike" cap="none" normalizeH="0" baseline="0" dirty="0" err="1">
                <a:ln>
                  <a:noFill/>
                </a:ln>
                <a:solidFill>
                  <a:schemeClr val="tx1"/>
                </a:solidFill>
                <a:effectLst/>
                <a:latin typeface="Microsoft YaHei" panose="020B0503020204020204" pitchFamily="34" charset="-122"/>
              </a:rPr>
              <a:t>面对海量数据，如何快速定位所需内容</a:t>
            </a:r>
            <a:endParaRPr kumimoji="0" lang="en-US" altLang="en-US" sz="1499" b="0" i="0" u="none" strike="noStrike" cap="none" normalizeH="0" baseline="0" dirty="0">
              <a:ln>
                <a:noFill/>
              </a:ln>
              <a:solidFill>
                <a:schemeClr val="tx1"/>
              </a:solidFill>
              <a:effectLst/>
              <a:latin typeface="Microsoft YaHei" panose="020B0503020204020204" pitchFamily="34" charset="-122"/>
            </a:endParaRPr>
          </a:p>
          <a:p>
            <a:pPr marL="0" marR="0" lvl="0" indent="0" algn="l" defTabSz="914400" rtl="0" eaLnBrk="0" fontAlgn="base" latinLnBrk="0" hangingPunct="0">
              <a:lnSpc>
                <a:spcPct val="100000"/>
              </a:lnSpc>
              <a:spcBef>
                <a:spcPts val="300"/>
              </a:spcBef>
              <a:spcAft>
                <a:spcPts val="300"/>
              </a:spcAft>
              <a:buClrTx/>
              <a:buSzTx/>
              <a:buFontTx/>
              <a:buChar char="•"/>
              <a:tabLst/>
            </a:pPr>
            <a:r>
              <a:rPr kumimoji="0" lang="en-US" altLang="en-US" sz="1800" b="1" i="0" u="none" strike="noStrike" cap="none" normalizeH="0" baseline="0" dirty="0" err="1">
                <a:ln>
                  <a:noFill/>
                </a:ln>
                <a:solidFill>
                  <a:schemeClr val="tx1"/>
                </a:solidFill>
                <a:effectLst/>
                <a:latin typeface="Microsoft YaHei" panose="020B0503020204020204" pitchFamily="34" charset="-122"/>
              </a:rPr>
              <a:t>处理非结构化或不完整数据</a:t>
            </a:r>
            <a:r>
              <a:rPr kumimoji="0" lang="en-US" altLang="en-US" sz="1800" b="0" i="0" u="none" strike="noStrike" cap="none" normalizeH="0" baseline="0" dirty="0">
                <a:ln>
                  <a:noFill/>
                </a:ln>
                <a:solidFill>
                  <a:schemeClr val="tx1"/>
                </a:solidFill>
                <a:effectLst/>
                <a:latin typeface="Microsoft YaHei" panose="020B0503020204020204" pitchFamily="34" charset="-122"/>
              </a:rPr>
              <a:t>:</a:t>
            </a:r>
          </a:p>
          <a:p>
            <a:pPr marL="1109274" lvl="2" indent="0" defTabSz="914400" eaLnBrk="0" fontAlgn="base" hangingPunct="0">
              <a:spcBef>
                <a:spcPts val="300"/>
              </a:spcBef>
              <a:spcAft>
                <a:spcPts val="300"/>
              </a:spcAft>
              <a:buClrTx/>
              <a:buNone/>
              <a:tabLst/>
            </a:pPr>
            <a:r>
              <a:rPr kumimoji="0" lang="en-US" altLang="en-US" sz="1499" b="0" i="0" u="none" strike="noStrike" cap="none" normalizeH="0" baseline="0" dirty="0">
                <a:ln>
                  <a:noFill/>
                </a:ln>
                <a:solidFill>
                  <a:schemeClr val="tx1"/>
                </a:solidFill>
                <a:effectLst/>
                <a:latin typeface="Microsoft YaHei" panose="020B0503020204020204" pitchFamily="34" charset="-122"/>
              </a:rPr>
              <a:t>- </a:t>
            </a:r>
            <a:r>
              <a:rPr kumimoji="0" lang="en-US" altLang="en-US" sz="1499" b="0" i="0" u="none" strike="noStrike" cap="none" normalizeH="0" baseline="0" dirty="0" err="1">
                <a:ln>
                  <a:noFill/>
                </a:ln>
                <a:solidFill>
                  <a:schemeClr val="tx1"/>
                </a:solidFill>
                <a:effectLst/>
                <a:latin typeface="Microsoft YaHei" panose="020B0503020204020204" pitchFamily="34" charset="-122"/>
              </a:rPr>
              <a:t>数据格式可能多样（文本、图片、表格等</a:t>
            </a:r>
            <a:r>
              <a:rPr kumimoji="0" lang="en-US" altLang="en-US" sz="1499" b="0" i="0" u="none" strike="noStrike" cap="none" normalizeH="0" baseline="0" dirty="0">
                <a:ln>
                  <a:noFill/>
                </a:ln>
                <a:solidFill>
                  <a:schemeClr val="tx1"/>
                </a:solidFill>
                <a:effectLst/>
                <a:latin typeface="Microsoft YaHei" panose="020B0503020204020204" pitchFamily="34" charset="-122"/>
              </a:rPr>
              <a:t>），</a:t>
            </a:r>
            <a:r>
              <a:rPr kumimoji="0" lang="en-US" altLang="en-US" sz="1499" b="0" i="0" u="none" strike="noStrike" cap="none" normalizeH="0" baseline="0" dirty="0" err="1">
                <a:ln>
                  <a:noFill/>
                </a:ln>
                <a:solidFill>
                  <a:schemeClr val="tx1"/>
                </a:solidFill>
                <a:effectLst/>
                <a:latin typeface="Microsoft YaHei" panose="020B0503020204020204" pitchFamily="34" charset="-122"/>
              </a:rPr>
              <a:t>需标准化处理</a:t>
            </a:r>
            <a:endParaRPr kumimoji="0" lang="en-US" altLang="en-US" sz="1800" b="0" i="0" u="none" strike="noStrike" cap="none" normalizeH="0" baseline="0" dirty="0">
              <a:ln>
                <a:noFill/>
              </a:ln>
              <a:solidFill>
                <a:schemeClr val="tx1"/>
              </a:solidFill>
              <a:effectLst/>
              <a:latin typeface="Microsoft YaHei" panose="020B0503020204020204" pitchFamily="34" charset="-122"/>
            </a:endParaRPr>
          </a:p>
        </p:txBody>
      </p:sp>
      <p:sp>
        <p:nvSpPr>
          <p:cNvPr id="8" name="TextBox 7">
            <a:extLst>
              <a:ext uri="{FF2B5EF4-FFF2-40B4-BE49-F238E27FC236}">
                <a16:creationId xmlns:a16="http://schemas.microsoft.com/office/drawing/2014/main" id="{BD4FF9D2-6392-4347-B418-7E45F17103A3}"/>
              </a:ext>
            </a:extLst>
          </p:cNvPr>
          <p:cNvSpPr txBox="1"/>
          <p:nvPr/>
        </p:nvSpPr>
        <p:spPr>
          <a:xfrm>
            <a:off x="4645896" y="3819699"/>
            <a:ext cx="7550857" cy="3000821"/>
          </a:xfrm>
          <a:prstGeom prst="rect">
            <a:avLst/>
          </a:prstGeom>
          <a:noFill/>
        </p:spPr>
        <p:txBody>
          <a:bodyPr wrap="square" lIns="0" tIns="0" rIns="0" bIns="0" rtlCol="0">
            <a:spAutoFit/>
          </a:bodyPr>
          <a:lstStyle/>
          <a:p>
            <a:pPr lvl="0" defTabSz="914400" eaLnBrk="0" fontAlgn="base" hangingPunct="0">
              <a:spcBef>
                <a:spcPts val="300"/>
              </a:spcBef>
              <a:spcAft>
                <a:spcPts val="300"/>
              </a:spcAft>
            </a:pPr>
            <a:r>
              <a:rPr lang="en-US" altLang="en-US" sz="2000" b="1" dirty="0">
                <a:latin typeface="Microsoft YaHei" panose="020B0503020204020204" pitchFamily="34" charset="-122"/>
                <a:ea typeface="Microsoft YaHei" panose="020B0503020204020204" pitchFamily="34" charset="-122"/>
              </a:rPr>
              <a:t>2. </a:t>
            </a:r>
            <a:r>
              <a:rPr lang="en-US" altLang="en-US" sz="2000" b="1" dirty="0" err="1">
                <a:latin typeface="Microsoft YaHei" panose="020B0503020204020204" pitchFamily="34" charset="-122"/>
                <a:ea typeface="Microsoft YaHei" panose="020B0503020204020204" pitchFamily="34" charset="-122"/>
              </a:rPr>
              <a:t>解决方案</a:t>
            </a:r>
            <a:r>
              <a:rPr lang="en-US" altLang="en-US" sz="2000" b="1" dirty="0">
                <a:latin typeface="Microsoft YaHei" panose="020B0503020204020204" pitchFamily="34" charset="-122"/>
                <a:ea typeface="Microsoft YaHei" panose="020B0503020204020204" pitchFamily="34" charset="-122"/>
              </a:rPr>
              <a:t>:</a:t>
            </a:r>
          </a:p>
          <a:p>
            <a:pPr lvl="0" defTabSz="914400" eaLnBrk="0" fontAlgn="base" hangingPunct="0">
              <a:spcBef>
                <a:spcPts val="300"/>
              </a:spcBef>
              <a:spcAft>
                <a:spcPts val="300"/>
              </a:spcAft>
              <a:buFontTx/>
              <a:buChar char="•"/>
            </a:pPr>
            <a:r>
              <a:rPr lang="en-US" altLang="en-US" b="1" dirty="0" err="1">
                <a:latin typeface="Microsoft YaHei" panose="020B0503020204020204" pitchFamily="34" charset="-122"/>
                <a:ea typeface="Microsoft YaHei" panose="020B0503020204020204" pitchFamily="34" charset="-122"/>
              </a:rPr>
              <a:t>检索增强生成（RAG</a:t>
            </a:r>
            <a:r>
              <a:rPr lang="en-US" altLang="en-US" b="1" dirty="0">
                <a:latin typeface="Microsoft YaHei" panose="020B0503020204020204" pitchFamily="34" charset="-122"/>
                <a:ea typeface="Microsoft YaHei" panose="020B0503020204020204" pitchFamily="34" charset="-122"/>
              </a:rPr>
              <a:t>）:</a:t>
            </a:r>
          </a:p>
          <a:p>
            <a:pPr lvl="2" indent="-40" defTabSz="914400" eaLnBrk="0" fontAlgn="base" hangingPunct="0">
              <a:spcBef>
                <a:spcPts val="300"/>
              </a:spcBef>
              <a:spcAft>
                <a:spcPts val="300"/>
              </a:spcAft>
            </a:pPr>
            <a:r>
              <a:rPr lang="en-US" altLang="en-US" sz="1500" dirty="0">
                <a:latin typeface="Microsoft YaHei" panose="020B0503020204020204" pitchFamily="34" charset="-122"/>
                <a:ea typeface="Microsoft YaHei" panose="020B0503020204020204" pitchFamily="34" charset="-122"/>
              </a:rPr>
              <a:t>- </a:t>
            </a:r>
            <a:r>
              <a:rPr lang="en-US" altLang="en-US" sz="1500" dirty="0" err="1">
                <a:latin typeface="Microsoft YaHei" panose="020B0503020204020204" pitchFamily="34" charset="-122"/>
                <a:ea typeface="Microsoft YaHei" panose="020B0503020204020204" pitchFamily="34" charset="-122"/>
              </a:rPr>
              <a:t>RAG结合数据检索和自然语言生成，可动态调用外部数据生成回答</a:t>
            </a:r>
            <a:r>
              <a:rPr lang="en-US" altLang="en-US" sz="1500" dirty="0">
                <a:latin typeface="Microsoft YaHei" panose="020B0503020204020204" pitchFamily="34" charset="-122"/>
                <a:ea typeface="Microsoft YaHei" panose="020B0503020204020204" pitchFamily="34" charset="-122"/>
              </a:rPr>
              <a:t>。</a:t>
            </a:r>
          </a:p>
          <a:p>
            <a:pPr lvl="0" defTabSz="914400" eaLnBrk="0" fontAlgn="base" hangingPunct="0">
              <a:spcBef>
                <a:spcPts val="300"/>
              </a:spcBef>
              <a:spcAft>
                <a:spcPts val="300"/>
              </a:spcAft>
              <a:buFontTx/>
              <a:buChar char="•"/>
            </a:pPr>
            <a:r>
              <a:rPr lang="en-US" altLang="en-US" b="1" dirty="0" err="1">
                <a:latin typeface="Microsoft YaHei" panose="020B0503020204020204" pitchFamily="34" charset="-122"/>
                <a:ea typeface="Microsoft YaHei" panose="020B0503020204020204" pitchFamily="34" charset="-122"/>
              </a:rPr>
              <a:t>先进索引技术</a:t>
            </a:r>
            <a:r>
              <a:rPr lang="en-US" altLang="en-US" b="1" dirty="0">
                <a:latin typeface="Microsoft YaHei" panose="020B0503020204020204" pitchFamily="34" charset="-122"/>
                <a:ea typeface="Microsoft YaHei" panose="020B0503020204020204" pitchFamily="34" charset="-122"/>
              </a:rPr>
              <a:t>:</a:t>
            </a:r>
          </a:p>
          <a:p>
            <a:pPr lvl="2" indent="-40" defTabSz="914400" eaLnBrk="0" fontAlgn="base" hangingPunct="0">
              <a:spcBef>
                <a:spcPts val="300"/>
              </a:spcBef>
              <a:spcAft>
                <a:spcPts val="300"/>
              </a:spcAft>
            </a:pPr>
            <a:r>
              <a:rPr lang="en-US" altLang="en-US" sz="1500" b="1" dirty="0">
                <a:latin typeface="Microsoft YaHei" panose="020B0503020204020204" pitchFamily="34" charset="-122"/>
                <a:ea typeface="Microsoft YaHei" panose="020B0503020204020204" pitchFamily="34" charset="-122"/>
              </a:rPr>
              <a:t>- </a:t>
            </a:r>
            <a:r>
              <a:rPr lang="en-US" altLang="en-US" sz="1500" b="1" dirty="0" err="1">
                <a:latin typeface="Microsoft YaHei" panose="020B0503020204020204" pitchFamily="34" charset="-122"/>
                <a:ea typeface="Microsoft YaHei" panose="020B0503020204020204" pitchFamily="34" charset="-122"/>
              </a:rPr>
              <a:t>稀疏索引（Sparse</a:t>
            </a:r>
            <a:r>
              <a:rPr lang="en-US" altLang="en-US" sz="1500" b="1" dirty="0">
                <a:latin typeface="Microsoft YaHei" panose="020B0503020204020204" pitchFamily="34" charset="-122"/>
                <a:ea typeface="Microsoft YaHei" panose="020B0503020204020204" pitchFamily="34" charset="-122"/>
              </a:rPr>
              <a:t> Retrieval）</a:t>
            </a:r>
            <a:r>
              <a:rPr lang="en-US" altLang="en-US" sz="1500" dirty="0">
                <a:latin typeface="Microsoft YaHei" panose="020B0503020204020204" pitchFamily="34" charset="-122"/>
                <a:ea typeface="Microsoft YaHei" panose="020B0503020204020204" pitchFamily="34" charset="-122"/>
              </a:rPr>
              <a:t>: 基于关键词匹配（如TF-IDF、BM25）</a:t>
            </a:r>
          </a:p>
          <a:p>
            <a:pPr marL="914438" lvl="2" defTabSz="914400" eaLnBrk="0" fontAlgn="base" hangingPunct="0">
              <a:spcBef>
                <a:spcPts val="300"/>
              </a:spcBef>
              <a:spcAft>
                <a:spcPts val="300"/>
              </a:spcAft>
            </a:pPr>
            <a:r>
              <a:rPr lang="en-US" altLang="en-US" sz="1500" b="1" dirty="0">
                <a:latin typeface="Microsoft YaHei" panose="020B0503020204020204" pitchFamily="34" charset="-122"/>
                <a:ea typeface="Microsoft YaHei" panose="020B0503020204020204" pitchFamily="34" charset="-122"/>
              </a:rPr>
              <a:t>- </a:t>
            </a:r>
            <a:r>
              <a:rPr lang="en-US" altLang="en-US" sz="1500" b="1" dirty="0" err="1">
                <a:latin typeface="Microsoft YaHei" panose="020B0503020204020204" pitchFamily="34" charset="-122"/>
                <a:ea typeface="Microsoft YaHei" panose="020B0503020204020204" pitchFamily="34" charset="-122"/>
              </a:rPr>
              <a:t>密集索引（Dense</a:t>
            </a:r>
            <a:r>
              <a:rPr lang="en-US" altLang="en-US" sz="1500" b="1" dirty="0">
                <a:latin typeface="Microsoft YaHei" panose="020B0503020204020204" pitchFamily="34" charset="-122"/>
                <a:ea typeface="Microsoft YaHei" panose="020B0503020204020204" pitchFamily="34" charset="-122"/>
              </a:rPr>
              <a:t> Retrieval）</a:t>
            </a:r>
            <a:r>
              <a:rPr lang="en-US" altLang="en-US" sz="1500" dirty="0">
                <a:latin typeface="Microsoft YaHei" panose="020B0503020204020204" pitchFamily="34" charset="-122"/>
                <a:ea typeface="Microsoft YaHei" panose="020B0503020204020204" pitchFamily="34" charset="-122"/>
              </a:rPr>
              <a:t>: </a:t>
            </a:r>
            <a:r>
              <a:rPr lang="en-US" altLang="en-US" sz="1500" dirty="0" err="1">
                <a:latin typeface="Microsoft YaHei" panose="020B0503020204020204" pitchFamily="34" charset="-122"/>
                <a:ea typeface="Microsoft YaHei" panose="020B0503020204020204" pitchFamily="34" charset="-122"/>
              </a:rPr>
              <a:t>基于嵌入向量，使用语义搜索技术定位相关内容</a:t>
            </a:r>
            <a:r>
              <a:rPr lang="en-US" altLang="en-US" sz="1500" dirty="0">
                <a:latin typeface="Microsoft YaHei" panose="020B0503020204020204" pitchFamily="34" charset="-122"/>
                <a:ea typeface="Microsoft YaHei" panose="020B0503020204020204" pitchFamily="34" charset="-122"/>
              </a:rPr>
              <a:t>（</a:t>
            </a:r>
            <a:r>
              <a:rPr lang="en-US" sz="1600" dirty="0"/>
              <a:t> Dense Passage Retrieval (DPR) </a:t>
            </a:r>
            <a:r>
              <a:rPr lang="en-US" altLang="en-US" sz="1500" dirty="0">
                <a:latin typeface="Microsoft YaHei" panose="020B0503020204020204" pitchFamily="34" charset="-122"/>
                <a:ea typeface="Microsoft YaHei" panose="020B0503020204020204" pitchFamily="34" charset="-122"/>
              </a:rPr>
              <a:t>）</a:t>
            </a:r>
          </a:p>
          <a:p>
            <a:pPr marL="914438" lvl="2" defTabSz="914400" eaLnBrk="0" fontAlgn="base" hangingPunct="0">
              <a:spcBef>
                <a:spcPts val="300"/>
              </a:spcBef>
              <a:spcAft>
                <a:spcPts val="300"/>
              </a:spcAft>
            </a:pPr>
            <a:r>
              <a:rPr lang="en-US" altLang="en-US" sz="1500" b="1" dirty="0">
                <a:latin typeface="Microsoft YaHei" panose="020B0503020204020204" pitchFamily="34" charset="-122"/>
                <a:ea typeface="Microsoft YaHei" panose="020B0503020204020204" pitchFamily="34" charset="-122"/>
              </a:rPr>
              <a:t>- </a:t>
            </a:r>
            <a:r>
              <a:rPr lang="zh-TW" altLang="en-US" sz="1600" b="1" dirty="0"/>
              <a:t>混合检索（</a:t>
            </a:r>
            <a:r>
              <a:rPr lang="en-US" sz="1600" b="1" dirty="0"/>
              <a:t>Hybrid Retrieval）</a:t>
            </a:r>
            <a:r>
              <a:rPr lang="en-US" altLang="en-US" sz="1500" dirty="0">
                <a:latin typeface="Microsoft YaHei" panose="020B0503020204020204" pitchFamily="34" charset="-122"/>
                <a:ea typeface="Microsoft YaHei" panose="020B0503020204020204" pitchFamily="34" charset="-122"/>
              </a:rPr>
              <a:t>: </a:t>
            </a:r>
            <a:r>
              <a:rPr lang="zh-CN" altLang="en-US" sz="1600" dirty="0"/>
              <a:t>结合</a:t>
            </a:r>
            <a:r>
              <a:rPr lang="zh-CN" altLang="en-US" sz="1600" b="1" dirty="0">
                <a:solidFill>
                  <a:srgbClr val="FF0000"/>
                </a:solidFill>
              </a:rPr>
              <a:t>稀疏检索</a:t>
            </a:r>
            <a:r>
              <a:rPr lang="zh-CN" altLang="en-US" sz="1600" dirty="0"/>
              <a:t>与</a:t>
            </a:r>
            <a:r>
              <a:rPr lang="zh-CN" altLang="en-US" sz="1600" b="1" dirty="0">
                <a:solidFill>
                  <a:srgbClr val="FF0000"/>
                </a:solidFill>
              </a:rPr>
              <a:t>密集检索</a:t>
            </a:r>
            <a:r>
              <a:rPr lang="zh-CN" altLang="en-US" sz="1600" dirty="0"/>
              <a:t>的技术方法。通过将稀疏检索的精确关键词匹配能力与密集检索的语义理解能力相结合，混合检索能够在高效检索的同时提升对模糊查询和同义词的适</a:t>
            </a:r>
            <a:endParaRPr lang="en-US" altLang="en-US" sz="1500" b="1" dirty="0">
              <a:latin typeface="Microsoft YaHei" panose="020B0503020204020204" pitchFamily="34" charset="-122"/>
              <a:ea typeface="Microsoft YaHei" panose="020B0503020204020204" pitchFamily="34" charset="-122"/>
            </a:endParaRPr>
          </a:p>
        </p:txBody>
      </p:sp>
      <p:grpSp>
        <p:nvGrpSpPr>
          <p:cNvPr id="24" name="Group 23">
            <a:extLst>
              <a:ext uri="{FF2B5EF4-FFF2-40B4-BE49-F238E27FC236}">
                <a16:creationId xmlns:a16="http://schemas.microsoft.com/office/drawing/2014/main" id="{AE45C4FE-4916-4C1E-BDF3-4B029ED01CC5}"/>
              </a:ext>
            </a:extLst>
          </p:cNvPr>
          <p:cNvGrpSpPr/>
          <p:nvPr/>
        </p:nvGrpSpPr>
        <p:grpSpPr>
          <a:xfrm>
            <a:off x="1306971" y="3819699"/>
            <a:ext cx="3586796" cy="2158008"/>
            <a:chOff x="1306971" y="3601306"/>
            <a:chExt cx="3586796" cy="2158008"/>
          </a:xfrm>
          <a:solidFill>
            <a:schemeClr val="tx2">
              <a:lumMod val="95000"/>
            </a:schemeClr>
          </a:solidFill>
        </p:grpSpPr>
        <p:sp>
          <p:nvSpPr>
            <p:cNvPr id="9" name="TextBox 8">
              <a:extLst>
                <a:ext uri="{FF2B5EF4-FFF2-40B4-BE49-F238E27FC236}">
                  <a16:creationId xmlns:a16="http://schemas.microsoft.com/office/drawing/2014/main" id="{AC7BE35C-86FE-4020-8F33-4F4490FAF196}"/>
                </a:ext>
              </a:extLst>
            </p:cNvPr>
            <p:cNvSpPr txBox="1"/>
            <p:nvPr/>
          </p:nvSpPr>
          <p:spPr>
            <a:xfrm>
              <a:off x="2094186" y="3601306"/>
              <a:ext cx="2184893" cy="381964"/>
            </a:xfrm>
            <a:prstGeom prst="rect">
              <a:avLst/>
            </a:prstGeom>
            <a:grpFill/>
            <a:ln>
              <a:solidFill>
                <a:schemeClr val="tx1"/>
              </a:solidFill>
            </a:ln>
          </p:spPr>
          <p:txBody>
            <a:bodyPr wrap="none" lIns="0" tIns="0" rIns="0" bIns="0" rtlCol="0" anchor="t">
              <a:spAutoFit/>
            </a:bodyPr>
            <a:lstStyle/>
            <a:p>
              <a:pPr algn="ctr">
                <a:lnSpc>
                  <a:spcPts val="3440"/>
                </a:lnSpc>
              </a:pPr>
              <a:r>
                <a:rPr lang="en-US" altLang="zh-CN" b="1" dirty="0">
                  <a:solidFill>
                    <a:srgbClr val="FF0000"/>
                  </a:solidFill>
                  <a:latin typeface="Microsoft YaHei" panose="020B0503020204020204" pitchFamily="34" charset="-122"/>
                  <a:ea typeface="Microsoft YaHei" panose="020B0503020204020204" pitchFamily="34" charset="-122"/>
                </a:rPr>
                <a:t> L1</a:t>
              </a:r>
              <a:r>
                <a:rPr lang="zh-CN" altLang="en-US" b="1" dirty="0">
                  <a:solidFill>
                    <a:srgbClr val="FF0000"/>
                  </a:solidFill>
                  <a:latin typeface="Microsoft YaHei" panose="020B0503020204020204" pitchFamily="34" charset="-122"/>
                  <a:ea typeface="Microsoft YaHei" panose="020B0503020204020204" pitchFamily="34" charset="-122"/>
                </a:rPr>
                <a:t>查询的解决流程</a:t>
              </a:r>
              <a:r>
                <a:rPr lang="en-US" altLang="en-US" b="1" dirty="0">
                  <a:solidFill>
                    <a:srgbClr val="FF0000"/>
                  </a:solidFill>
                  <a:latin typeface="Microsoft YaHei" panose="020B0503020204020204" pitchFamily="34" charset="-122"/>
                  <a:ea typeface="Microsoft YaHei" panose="020B0503020204020204" pitchFamily="34" charset="-122"/>
                </a:rPr>
                <a:t>：</a:t>
              </a:r>
              <a:endParaRPr kumimoji="1" lang="en-US" b="1"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endParaRPr>
            </a:p>
          </p:txBody>
        </p:sp>
        <p:grpSp>
          <p:nvGrpSpPr>
            <p:cNvPr id="23" name="Group 22">
              <a:extLst>
                <a:ext uri="{FF2B5EF4-FFF2-40B4-BE49-F238E27FC236}">
                  <a16:creationId xmlns:a16="http://schemas.microsoft.com/office/drawing/2014/main" id="{9D38DBCC-5928-428D-9ADF-AB23B6ED5CED}"/>
                </a:ext>
              </a:extLst>
            </p:cNvPr>
            <p:cNvGrpSpPr/>
            <p:nvPr/>
          </p:nvGrpSpPr>
          <p:grpSpPr>
            <a:xfrm>
              <a:off x="1306971" y="4284853"/>
              <a:ext cx="3586796" cy="1474461"/>
              <a:chOff x="1025266" y="4284853"/>
              <a:chExt cx="3586796" cy="1474461"/>
            </a:xfrm>
            <a:grpFill/>
          </p:grpSpPr>
          <p:grpSp>
            <p:nvGrpSpPr>
              <p:cNvPr id="10" name="Group 9">
                <a:extLst>
                  <a:ext uri="{FF2B5EF4-FFF2-40B4-BE49-F238E27FC236}">
                    <a16:creationId xmlns:a16="http://schemas.microsoft.com/office/drawing/2014/main" id="{A8C02DFB-426A-4EB4-9FEA-86A5499EC9F3}"/>
                  </a:ext>
                </a:extLst>
              </p:cNvPr>
              <p:cNvGrpSpPr/>
              <p:nvPr/>
            </p:nvGrpSpPr>
            <p:grpSpPr>
              <a:xfrm>
                <a:off x="1025266" y="4284853"/>
                <a:ext cx="1326394" cy="1474461"/>
                <a:chOff x="3331311" y="4151625"/>
                <a:chExt cx="2207942" cy="1474461"/>
              </a:xfrm>
              <a:grpFill/>
            </p:grpSpPr>
            <p:sp>
              <p:nvSpPr>
                <p:cNvPr id="11" name="矩形: 圆角 37">
                  <a:extLst>
                    <a:ext uri="{FF2B5EF4-FFF2-40B4-BE49-F238E27FC236}">
                      <a16:creationId xmlns:a16="http://schemas.microsoft.com/office/drawing/2014/main" id="{824DDB1B-E7D4-4F07-99D7-3D39151FA96E}"/>
                    </a:ext>
                  </a:extLst>
                </p:cNvPr>
                <p:cNvSpPr/>
                <p:nvPr/>
              </p:nvSpPr>
              <p:spPr>
                <a:xfrm>
                  <a:off x="3331311" y="4151625"/>
                  <a:ext cx="2207942" cy="6138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用户提问</a:t>
                  </a:r>
                </a:p>
              </p:txBody>
            </p:sp>
            <p:sp>
              <p:nvSpPr>
                <p:cNvPr id="12" name="矩形: 圆角 37">
                  <a:extLst>
                    <a:ext uri="{FF2B5EF4-FFF2-40B4-BE49-F238E27FC236}">
                      <a16:creationId xmlns:a16="http://schemas.microsoft.com/office/drawing/2014/main" id="{07B671F9-9218-40C4-9FF6-199B1AAF2B11}"/>
                    </a:ext>
                  </a:extLst>
                </p:cNvPr>
                <p:cNvSpPr/>
                <p:nvPr/>
              </p:nvSpPr>
              <p:spPr>
                <a:xfrm>
                  <a:off x="3403795" y="5012236"/>
                  <a:ext cx="2062975" cy="6138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b="1" dirty="0">
                      <a:solidFill>
                        <a:schemeClr val="accent3">
                          <a:lumMod val="50000"/>
                        </a:schemeClr>
                      </a:solidFill>
                      <a:latin typeface="Microsoft YaHei" panose="020B0503020204020204" pitchFamily="34" charset="-122"/>
                      <a:ea typeface="Microsoft YaHei" panose="020B0503020204020204" pitchFamily="34" charset="-122"/>
                    </a:rPr>
                    <a:t>数据检索</a:t>
                  </a:r>
                  <a:endParaRPr lang="zh-CN" altLang="en-US" b="1" dirty="0">
                    <a:solidFill>
                      <a:schemeClr val="accent3">
                        <a:lumMod val="50000"/>
                      </a:schemeClr>
                    </a:solidFill>
                    <a:latin typeface="Microsoft YaHei" panose="020B0503020204020204" pitchFamily="34" charset="-122"/>
                    <a:ea typeface="Microsoft YaHei" panose="020B0503020204020204" pitchFamily="34" charset="-122"/>
                  </a:endParaRPr>
                </a:p>
              </p:txBody>
            </p:sp>
            <p:cxnSp>
              <p:nvCxnSpPr>
                <p:cNvPr id="13" name="直接箭头连接符 9">
                  <a:extLst>
                    <a:ext uri="{FF2B5EF4-FFF2-40B4-BE49-F238E27FC236}">
                      <a16:creationId xmlns:a16="http://schemas.microsoft.com/office/drawing/2014/main" id="{B73390B4-7D6A-40D1-8F0F-0429A136D0AC}"/>
                    </a:ext>
                  </a:extLst>
                </p:cNvPr>
                <p:cNvCxnSpPr>
                  <a:cxnSpLocks/>
                </p:cNvCxnSpPr>
                <p:nvPr/>
              </p:nvCxnSpPr>
              <p:spPr>
                <a:xfrm>
                  <a:off x="4359728" y="4765475"/>
                  <a:ext cx="0" cy="24676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圆角 37">
                <a:extLst>
                  <a:ext uri="{FF2B5EF4-FFF2-40B4-BE49-F238E27FC236}">
                    <a16:creationId xmlns:a16="http://schemas.microsoft.com/office/drawing/2014/main" id="{F2CFA0AE-86F5-4FD5-B069-806E4A1A0F32}"/>
                  </a:ext>
                </a:extLst>
              </p:cNvPr>
              <p:cNvSpPr/>
              <p:nvPr/>
            </p:nvSpPr>
            <p:spPr>
              <a:xfrm>
                <a:off x="3372755" y="5145464"/>
                <a:ext cx="1239307" cy="61385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b="1" dirty="0">
                    <a:solidFill>
                      <a:schemeClr val="accent3">
                        <a:lumMod val="50000"/>
                      </a:schemeClr>
                    </a:solidFill>
                    <a:latin typeface="Microsoft YaHei" panose="020B0503020204020204" pitchFamily="34" charset="-122"/>
                    <a:ea typeface="Microsoft YaHei" panose="020B0503020204020204" pitchFamily="34" charset="-122"/>
                  </a:rPr>
                  <a:t>回答生成 </a:t>
                </a:r>
                <a:endParaRPr lang="zh-CN" altLang="en-US" b="1" dirty="0">
                  <a:solidFill>
                    <a:schemeClr val="accent3">
                      <a:lumMod val="50000"/>
                    </a:schemeClr>
                  </a:solidFill>
                  <a:latin typeface="Microsoft YaHei" panose="020B0503020204020204" pitchFamily="34" charset="-122"/>
                  <a:ea typeface="Microsoft YaHei" panose="020B0503020204020204" pitchFamily="34" charset="-122"/>
                </a:endParaRPr>
              </a:p>
            </p:txBody>
          </p:sp>
          <p:cxnSp>
            <p:nvCxnSpPr>
              <p:cNvPr id="21" name="直接箭头连接符 9">
                <a:extLst>
                  <a:ext uri="{FF2B5EF4-FFF2-40B4-BE49-F238E27FC236}">
                    <a16:creationId xmlns:a16="http://schemas.microsoft.com/office/drawing/2014/main" id="{5A3BF9A8-B6CB-410F-96FC-E3E8B05892D2}"/>
                  </a:ext>
                </a:extLst>
              </p:cNvPr>
              <p:cNvCxnSpPr>
                <a:cxnSpLocks/>
              </p:cNvCxnSpPr>
              <p:nvPr/>
            </p:nvCxnSpPr>
            <p:spPr>
              <a:xfrm>
                <a:off x="2312202" y="5452389"/>
                <a:ext cx="1060553"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27" name="Table 26">
            <a:extLst>
              <a:ext uri="{FF2B5EF4-FFF2-40B4-BE49-F238E27FC236}">
                <a16:creationId xmlns:a16="http://schemas.microsoft.com/office/drawing/2014/main" id="{63DC57A1-83CA-4BBC-8914-78FBD6BE6641}"/>
              </a:ext>
            </a:extLst>
          </p:cNvPr>
          <p:cNvGraphicFramePr>
            <a:graphicFrameLocks noGrp="1"/>
          </p:cNvGraphicFramePr>
          <p:nvPr>
            <p:extLst>
              <p:ext uri="{D42A27DB-BD31-4B8C-83A1-F6EECF244321}">
                <p14:modId xmlns:p14="http://schemas.microsoft.com/office/powerpoint/2010/main" val="1607066080"/>
              </p:ext>
            </p:extLst>
          </p:nvPr>
        </p:nvGraphicFramePr>
        <p:xfrm>
          <a:off x="8285017" y="3152685"/>
          <a:ext cx="3641265" cy="1136314"/>
        </p:xfrm>
        <a:graphic>
          <a:graphicData uri="http://schemas.openxmlformats.org/drawingml/2006/table">
            <a:tbl>
              <a:tblPr firstRow="1" bandRow="1">
                <a:tableStyleId>{72833802-FEF1-4C79-8D5D-14CF1EAF98D9}</a:tableStyleId>
              </a:tblPr>
              <a:tblGrid>
                <a:gridCol w="779780">
                  <a:extLst>
                    <a:ext uri="{9D8B030D-6E8A-4147-A177-3AD203B41FA5}">
                      <a16:colId xmlns:a16="http://schemas.microsoft.com/office/drawing/2014/main" val="4269265121"/>
                    </a:ext>
                  </a:extLst>
                </a:gridCol>
                <a:gridCol w="1155342">
                  <a:extLst>
                    <a:ext uri="{9D8B030D-6E8A-4147-A177-3AD203B41FA5}">
                      <a16:colId xmlns:a16="http://schemas.microsoft.com/office/drawing/2014/main" val="1708813423"/>
                    </a:ext>
                  </a:extLst>
                </a:gridCol>
                <a:gridCol w="1706143">
                  <a:extLst>
                    <a:ext uri="{9D8B030D-6E8A-4147-A177-3AD203B41FA5}">
                      <a16:colId xmlns:a16="http://schemas.microsoft.com/office/drawing/2014/main" val="762612029"/>
                    </a:ext>
                  </a:extLst>
                </a:gridCol>
              </a:tblGrid>
              <a:tr h="282874">
                <a:tc>
                  <a:txBody>
                    <a:bodyPr/>
                    <a:lstStyle/>
                    <a:p>
                      <a:r>
                        <a:rPr lang="zh-TW" altLang="en-US" sz="1100" b="0" dirty="0">
                          <a:solidFill>
                            <a:schemeClr val="tx1">
                              <a:lumMod val="10000"/>
                              <a:lumOff val="90000"/>
                            </a:schemeClr>
                          </a:solidFill>
                        </a:rPr>
                        <a:t>特性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100" b="0" dirty="0">
                          <a:solidFill>
                            <a:schemeClr val="tx1">
                              <a:lumMod val="10000"/>
                              <a:lumOff val="90000"/>
                            </a:schemeClr>
                          </a:solidFill>
                        </a:rPr>
                        <a:t>稀疏检索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100" b="0" dirty="0">
                          <a:solidFill>
                            <a:schemeClr val="tx1">
                              <a:lumMod val="10000"/>
                              <a:lumOff val="90000"/>
                            </a:schemeClr>
                          </a:solidFill>
                        </a:rPr>
                        <a:t>密集检索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72098"/>
                  </a:ext>
                </a:extLst>
              </a:tr>
              <a:tr h="394003">
                <a:tc>
                  <a:txBody>
                    <a:bodyPr/>
                    <a:lstStyle/>
                    <a:p>
                      <a:r>
                        <a:rPr lang="zh-TW" altLang="en-US" sz="1100" b="1"/>
                        <a:t>匹配方式</a:t>
                      </a:r>
                      <a:endParaRPr lang="zh-TW" altLang="en-US"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100" dirty="0"/>
                        <a:t>基于关键词匹配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100"/>
                        <a:t>基于语义嵌入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602906"/>
                  </a:ext>
                </a:extLst>
              </a:tr>
              <a:tr h="394003">
                <a:tc>
                  <a:txBody>
                    <a:bodyPr/>
                    <a:lstStyle/>
                    <a:p>
                      <a:r>
                        <a:rPr lang="zh-TW" altLang="en-US" sz="1100" b="1"/>
                        <a:t>效率</a:t>
                      </a:r>
                      <a:endParaRPr lang="zh-TW" altLang="en-US"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100" dirty="0"/>
                        <a:t>高效，计算成本低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100" dirty="0"/>
                        <a:t>成本较高，适合深度查询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066768"/>
                  </a:ext>
                </a:extLst>
              </a:tr>
            </a:tbl>
          </a:graphicData>
        </a:graphic>
      </p:graphicFrame>
    </p:spTree>
    <p:extLst>
      <p:ext uri="{BB962C8B-B14F-4D97-AF65-F5344CB8AC3E}">
        <p14:creationId xmlns:p14="http://schemas.microsoft.com/office/powerpoint/2010/main" val="238009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F7851A-857B-4D48-92EC-1534E225B1B5}"/>
              </a:ext>
            </a:extLst>
          </p:cNvPr>
          <p:cNvGraphicFramePr>
            <a:graphicFrameLocks noGrp="1"/>
          </p:cNvGraphicFramePr>
          <p:nvPr>
            <p:ph idx="11"/>
            <p:extLst>
              <p:ext uri="{D42A27DB-BD31-4B8C-83A1-F6EECF244321}">
                <p14:modId xmlns:p14="http://schemas.microsoft.com/office/powerpoint/2010/main" val="180981687"/>
              </p:ext>
            </p:extLst>
          </p:nvPr>
        </p:nvGraphicFramePr>
        <p:xfrm>
          <a:off x="490652" y="1074395"/>
          <a:ext cx="11384515" cy="5374810"/>
        </p:xfrm>
        <a:graphic>
          <a:graphicData uri="http://schemas.openxmlformats.org/drawingml/2006/table">
            <a:tbl>
              <a:tblPr/>
              <a:tblGrid>
                <a:gridCol w="1309220">
                  <a:extLst>
                    <a:ext uri="{9D8B030D-6E8A-4147-A177-3AD203B41FA5}">
                      <a16:colId xmlns:a16="http://schemas.microsoft.com/office/drawing/2014/main" val="944757054"/>
                    </a:ext>
                  </a:extLst>
                </a:gridCol>
                <a:gridCol w="3620276">
                  <a:extLst>
                    <a:ext uri="{9D8B030D-6E8A-4147-A177-3AD203B41FA5}">
                      <a16:colId xmlns:a16="http://schemas.microsoft.com/office/drawing/2014/main" val="85205949"/>
                    </a:ext>
                  </a:extLst>
                </a:gridCol>
                <a:gridCol w="3608890">
                  <a:extLst>
                    <a:ext uri="{9D8B030D-6E8A-4147-A177-3AD203B41FA5}">
                      <a16:colId xmlns:a16="http://schemas.microsoft.com/office/drawing/2014/main" val="1729003164"/>
                    </a:ext>
                  </a:extLst>
                </a:gridCol>
                <a:gridCol w="2846129">
                  <a:extLst>
                    <a:ext uri="{9D8B030D-6E8A-4147-A177-3AD203B41FA5}">
                      <a16:colId xmlns:a16="http://schemas.microsoft.com/office/drawing/2014/main" val="3682297842"/>
                    </a:ext>
                  </a:extLst>
                </a:gridCol>
              </a:tblGrid>
              <a:tr h="310859">
                <a:tc>
                  <a:txBody>
                    <a:bodyPr/>
                    <a:lstStyle/>
                    <a:p>
                      <a:pPr algn="ct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2"/>
                    </a:solidFill>
                  </a:tcPr>
                </a:tc>
                <a:tc>
                  <a:txBody>
                    <a:bodyPr/>
                    <a:lstStyle/>
                    <a:p>
                      <a:pPr algn="ctr"/>
                      <a:r>
                        <a:rPr lang="zh-TW" altLang="en-US" sz="1600" b="1" dirty="0">
                          <a:latin typeface="Microsoft YaHei" panose="020B0503020204020204" pitchFamily="34" charset="-122"/>
                          <a:ea typeface="Microsoft YaHei" panose="020B0503020204020204" pitchFamily="34" charset="-122"/>
                        </a:rPr>
                        <a:t>稀疏检索</a:t>
                      </a:r>
                      <a:endParaRPr lang="en-US" sz="1600" dirty="0">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tx2">
                        <a:lumMod val="65000"/>
                      </a:schemeClr>
                    </a:solidFill>
                  </a:tcPr>
                </a:tc>
                <a:tc>
                  <a:txBody>
                    <a:bodyPr/>
                    <a:lstStyle/>
                    <a:p>
                      <a:pPr algn="ctr"/>
                      <a:r>
                        <a:rPr lang="zh-TW" altLang="en-US" sz="1600" b="1" dirty="0">
                          <a:latin typeface="Microsoft YaHei" panose="020B0503020204020204" pitchFamily="34" charset="-122"/>
                          <a:ea typeface="Microsoft YaHei" panose="020B0503020204020204" pitchFamily="34" charset="-122"/>
                        </a:rPr>
                        <a:t>密集检索</a:t>
                      </a:r>
                      <a:endParaRPr lang="en-US" sz="1600" dirty="0">
                        <a:latin typeface="Microsoft YaHei" panose="020B0503020204020204" pitchFamily="34" charset="-122"/>
                        <a:ea typeface="Microsoft YaHei" panose="020B0503020204020204" pitchFamily="34" charset="-122"/>
                      </a:endParaRPr>
                    </a:p>
                  </a:txBody>
                  <a:tcPr marL="45743" marR="45743" marT="22872" marB="22872" anchor="ctr">
                    <a:lnL>
                      <a:noFill/>
                    </a:lnL>
                    <a:lnR>
                      <a:noFill/>
                    </a:lnR>
                    <a:lnT>
                      <a:noFill/>
                    </a:lnT>
                    <a:lnB w="12700" cap="flat" cmpd="sng" algn="ctr">
                      <a:solidFill>
                        <a:schemeClr val="tx1"/>
                      </a:solidFill>
                      <a:prstDash val="solid"/>
                      <a:round/>
                      <a:headEnd type="none" w="med" len="med"/>
                      <a:tailEnd type="none" w="med" len="med"/>
                    </a:lnB>
                    <a:solidFill>
                      <a:schemeClr val="tx2">
                        <a:lumMod val="65000"/>
                      </a:schemeClr>
                    </a:solidFill>
                  </a:tcPr>
                </a:tc>
                <a:tc>
                  <a:txBody>
                    <a:bodyPr/>
                    <a:lstStyle/>
                    <a:p>
                      <a:pPr algn="ctr"/>
                      <a:r>
                        <a:rPr lang="zh-TW" altLang="en-US" sz="1600" b="1" dirty="0">
                          <a:latin typeface="Microsoft YaHei" panose="020B0503020204020204" pitchFamily="34" charset="-122"/>
                          <a:ea typeface="Microsoft YaHei" panose="020B0503020204020204" pitchFamily="34" charset="-122"/>
                        </a:rPr>
                        <a:t>混合检索</a:t>
                      </a:r>
                      <a:endParaRPr lang="en-US" sz="1600" dirty="0">
                        <a:latin typeface="Microsoft YaHei" panose="020B0503020204020204" pitchFamily="34" charset="-122"/>
                        <a:ea typeface="Microsoft YaHei" panose="020B0503020204020204" pitchFamily="34" charset="-122"/>
                      </a:endParaRPr>
                    </a:p>
                  </a:txBody>
                  <a:tcPr marL="45743" marR="45743" marT="22872" marB="22872" anchor="ctr">
                    <a:lnL>
                      <a:noFill/>
                    </a:lnL>
                    <a:lnR>
                      <a:noFill/>
                    </a:lnR>
                    <a:lnT>
                      <a:noFill/>
                    </a:lnT>
                    <a:lnB w="12700" cap="flat" cmpd="sng" algn="ctr">
                      <a:solidFill>
                        <a:schemeClr val="tx1"/>
                      </a:solidFill>
                      <a:prstDash val="solid"/>
                      <a:round/>
                      <a:headEnd type="none" w="med" len="med"/>
                      <a:tailEnd type="none" w="med" len="med"/>
                    </a:lnB>
                    <a:solidFill>
                      <a:schemeClr val="tx2">
                        <a:lumMod val="65000"/>
                      </a:schemeClr>
                    </a:solidFill>
                  </a:tcPr>
                </a:tc>
                <a:extLst>
                  <a:ext uri="{0D108BD9-81ED-4DB2-BD59-A6C34878D82A}">
                    <a16:rowId xmlns:a16="http://schemas.microsoft.com/office/drawing/2014/main" val="475859618"/>
                  </a:ext>
                </a:extLst>
              </a:tr>
              <a:tr h="736883">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核心原理</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400" dirty="0">
                          <a:latin typeface="Microsoft YaHei" panose="020B0503020204020204" pitchFamily="34" charset="-122"/>
                          <a:ea typeface="Microsoft YaHei" panose="020B0503020204020204" pitchFamily="34" charset="-122"/>
                        </a:rPr>
                        <a:t>基于关键词匹配（如</a:t>
                      </a:r>
                      <a:r>
                        <a:rPr lang="en-US" altLang="zh-CN" sz="1400" dirty="0">
                          <a:latin typeface="Microsoft YaHei" panose="020B0503020204020204" pitchFamily="34" charset="-122"/>
                          <a:ea typeface="Microsoft YaHei" panose="020B0503020204020204" pitchFamily="34" charset="-122"/>
                        </a:rPr>
                        <a:t>TF-IDF</a:t>
                      </a:r>
                      <a:r>
                        <a:rPr lang="zh-CN" altLang="en-US" sz="1400" dirty="0">
                          <a:latin typeface="Microsoft YaHei" panose="020B0503020204020204" pitchFamily="34" charset="-122"/>
                          <a:ea typeface="Microsoft YaHei" panose="020B0503020204020204" pitchFamily="34" charset="-122"/>
                        </a:rPr>
                        <a:t>、</a:t>
                      </a:r>
                      <a:r>
                        <a:rPr lang="en-US" altLang="zh-CN" sz="1400" dirty="0">
                          <a:latin typeface="Microsoft YaHei" panose="020B0503020204020204" pitchFamily="34" charset="-122"/>
                          <a:ea typeface="Microsoft YaHei" panose="020B0503020204020204" pitchFamily="34" charset="-122"/>
                        </a:rPr>
                        <a:t>BM25</a:t>
                      </a:r>
                      <a:r>
                        <a:rPr lang="zh-CN" altLang="en-US" sz="1400" dirty="0">
                          <a:latin typeface="Microsoft YaHei" panose="020B0503020204020204" pitchFamily="34" charset="-122"/>
                          <a:ea typeface="Microsoft YaHei" panose="020B0503020204020204" pitchFamily="34" charset="-122"/>
                        </a:rPr>
                        <a:t>）。</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a:latin typeface="Microsoft YaHei" panose="020B0503020204020204" pitchFamily="34" charset="-122"/>
                          <a:ea typeface="Microsoft YaHei" panose="020B0503020204020204" pitchFamily="34" charset="-122"/>
                        </a:rPr>
                        <a:t>基于嵌入向量，利用语义搜索技术定位相关内容（如</a:t>
                      </a:r>
                      <a:r>
                        <a:rPr lang="en-US" altLang="zh-CN" sz="1400">
                          <a:latin typeface="Microsoft YaHei" panose="020B0503020204020204" pitchFamily="34" charset="-122"/>
                          <a:ea typeface="Microsoft YaHei" panose="020B0503020204020204" pitchFamily="34" charset="-122"/>
                        </a:rPr>
                        <a:t>DPR</a:t>
                      </a:r>
                      <a:r>
                        <a:rPr lang="zh-CN" altLang="en-US" sz="1400">
                          <a:latin typeface="Microsoft YaHei" panose="020B0503020204020204" pitchFamily="34" charset="-122"/>
                          <a:ea typeface="Microsoft YaHei" panose="020B0503020204020204" pitchFamily="34" charset="-122"/>
                        </a:rPr>
                        <a:t>）。</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icrosoft YaHei" panose="020B0503020204020204" pitchFamily="34" charset="-122"/>
                          <a:ea typeface="Microsoft YaHei" panose="020B0503020204020204" pitchFamily="34" charset="-122"/>
                        </a:rPr>
                        <a:t>结合稀疏检索的关键词匹配和密集检索的语义理解，实现更优结果。</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918635"/>
                  </a:ext>
                </a:extLst>
              </a:tr>
              <a:tr h="563769">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优势</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高效且易于解释。</a:t>
                      </a:r>
                      <a:br>
                        <a:rPr lang="zh-CN" altLang="en-US" sz="1400" dirty="0">
                          <a:latin typeface="Microsoft YaHei" panose="020B0503020204020204" pitchFamily="34" charset="-122"/>
                          <a:ea typeface="Microsoft YaHei" panose="020B0503020204020204" pitchFamily="34" charset="-122"/>
                        </a:rPr>
                      </a:br>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适合精确匹配。</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捕获语义关系。</a:t>
                      </a:r>
                      <a:br>
                        <a:rPr lang="zh-CN" altLang="en-US" sz="1400" dirty="0">
                          <a:latin typeface="Microsoft YaHei" panose="020B0503020204020204" pitchFamily="34" charset="-122"/>
                          <a:ea typeface="Microsoft YaHei" panose="020B0503020204020204" pitchFamily="34" charset="-122"/>
                        </a:rPr>
                      </a:br>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能处理模糊查询和同义词。</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latin typeface="Microsoft YaHei" panose="020B0503020204020204" pitchFamily="34" charset="-122"/>
                          <a:ea typeface="Microsoft YaHei" panose="020B0503020204020204" pitchFamily="34" charset="-122"/>
                        </a:rPr>
                        <a:t>- </a:t>
                      </a:r>
                      <a:r>
                        <a:rPr lang="zh-CN" altLang="en-US" sz="1400">
                          <a:latin typeface="Microsoft YaHei" panose="020B0503020204020204" pitchFamily="34" charset="-122"/>
                          <a:ea typeface="Microsoft YaHei" panose="020B0503020204020204" pitchFamily="34" charset="-122"/>
                        </a:rPr>
                        <a:t>结合两者优势，既能保证精确性，又能提升语义理解。</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294393"/>
                  </a:ext>
                </a:extLst>
              </a:tr>
              <a:tr h="736883">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劣势</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无法识别同义词或语义相近表达。</a:t>
                      </a:r>
                      <a:br>
                        <a:rPr lang="zh-CN" altLang="en-US" sz="1400" dirty="0">
                          <a:latin typeface="Microsoft YaHei" panose="020B0503020204020204" pitchFamily="34" charset="-122"/>
                          <a:ea typeface="Microsoft YaHei" panose="020B0503020204020204" pitchFamily="34" charset="-122"/>
                        </a:rPr>
                      </a:br>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对模糊或复杂查询效果较差。</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计算成本高。</a:t>
                      </a:r>
                      <a:br>
                        <a:rPr lang="zh-CN" altLang="en-US" sz="1400" dirty="0">
                          <a:latin typeface="Microsoft YaHei" panose="020B0503020204020204" pitchFamily="34" charset="-122"/>
                          <a:ea typeface="Microsoft YaHei" panose="020B0503020204020204" pitchFamily="34" charset="-122"/>
                        </a:rPr>
                      </a:br>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依赖高质量预训练模型。</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计算复杂度较高，需针对性能进行优化。</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2064292"/>
                  </a:ext>
                </a:extLst>
              </a:tr>
              <a:tr h="736883">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适用场景</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400">
                          <a:latin typeface="Microsoft YaHei" panose="020B0503020204020204" pitchFamily="34" charset="-122"/>
                          <a:ea typeface="Microsoft YaHei" panose="020B0503020204020204" pitchFamily="34" charset="-122"/>
                        </a:rPr>
                        <a:t>- </a:t>
                      </a:r>
                      <a:r>
                        <a:rPr lang="zh-CN" altLang="en-US" sz="1400">
                          <a:latin typeface="Microsoft YaHei" panose="020B0503020204020204" pitchFamily="34" charset="-122"/>
                          <a:ea typeface="Microsoft YaHei" panose="020B0503020204020204" pitchFamily="34" charset="-122"/>
                        </a:rPr>
                        <a:t>关键词明确的简单查询。</a:t>
                      </a:r>
                      <a:br>
                        <a:rPr lang="zh-CN" altLang="en-US" sz="1400">
                          <a:latin typeface="Microsoft YaHei" panose="020B0503020204020204" pitchFamily="34" charset="-122"/>
                          <a:ea typeface="Microsoft YaHei" panose="020B0503020204020204" pitchFamily="34" charset="-122"/>
                        </a:rPr>
                      </a:br>
                      <a:r>
                        <a:rPr lang="en-US" altLang="zh-CN" sz="1400">
                          <a:latin typeface="Microsoft YaHei" panose="020B0503020204020204" pitchFamily="34" charset="-122"/>
                          <a:ea typeface="Microsoft YaHei" panose="020B0503020204020204" pitchFamily="34" charset="-122"/>
                        </a:rPr>
                        <a:t>- </a:t>
                      </a:r>
                      <a:r>
                        <a:rPr lang="zh-CN" altLang="en-US" sz="1400">
                          <a:latin typeface="Microsoft YaHei" panose="020B0503020204020204" pitchFamily="34" charset="-122"/>
                          <a:ea typeface="Microsoft YaHei" panose="020B0503020204020204" pitchFamily="34" charset="-122"/>
                        </a:rPr>
                        <a:t>结构化数据检索。</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语义复杂或模糊的查询。</a:t>
                      </a:r>
                      <a:br>
                        <a:rPr lang="zh-CN" altLang="en-US" sz="1400" dirty="0">
                          <a:latin typeface="Microsoft YaHei" panose="020B0503020204020204" pitchFamily="34" charset="-122"/>
                          <a:ea typeface="Microsoft YaHei" panose="020B0503020204020204" pitchFamily="34" charset="-122"/>
                        </a:rPr>
                      </a:br>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跨语言检索或知识推理任务。</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同时需要关键词精确性和语义相关性的综合场景。</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587841"/>
                  </a:ext>
                </a:extLst>
              </a:tr>
              <a:tr h="1287771">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应用示例</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查询“</a:t>
                      </a:r>
                      <a:r>
                        <a:rPr lang="en-US" altLang="zh-CN" sz="1400" dirty="0">
                          <a:latin typeface="Microsoft YaHei" panose="020B0503020204020204" pitchFamily="34" charset="-122"/>
                          <a:ea typeface="Microsoft YaHei" panose="020B0503020204020204" pitchFamily="34" charset="-122"/>
                        </a:rPr>
                        <a:t>2024</a:t>
                      </a:r>
                      <a:r>
                        <a:rPr lang="zh-CN" altLang="en-US" sz="1400" dirty="0">
                          <a:latin typeface="Microsoft YaHei" panose="020B0503020204020204" pitchFamily="34" charset="-122"/>
                          <a:ea typeface="Microsoft YaHei" panose="020B0503020204020204" pitchFamily="34" charset="-122"/>
                        </a:rPr>
                        <a:t>奥运会在哪里举办”，返回包含明确关键词的文档。</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查询“</a:t>
                      </a:r>
                      <a:r>
                        <a:rPr lang="zh-TW" altLang="en-US" sz="1400" dirty="0">
                          <a:latin typeface="Microsoft YaHei" panose="020B0503020204020204" pitchFamily="34" charset="-122"/>
                          <a:ea typeface="Microsoft YaHei" panose="020B0503020204020204" pitchFamily="34" charset="-122"/>
                        </a:rPr>
                        <a:t>如何退款</a:t>
                      </a:r>
                      <a:r>
                        <a:rPr lang="en-US" altLang="zh-TW"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”，系统通过语义理解匹配到</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怎样办理退款</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查询“感冒发烧怎么办</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，系统同时使用：</a:t>
                      </a:r>
                    </a:p>
                    <a:p>
                      <a:r>
                        <a:rPr lang="zh-CN" altLang="en-US" sz="1400" u="sng" dirty="0">
                          <a:solidFill>
                            <a:srgbClr val="FF0000"/>
                          </a:solidFill>
                          <a:latin typeface="Microsoft YaHei" panose="020B0503020204020204" pitchFamily="34" charset="-122"/>
                          <a:ea typeface="Microsoft YaHei" panose="020B0503020204020204" pitchFamily="34" charset="-122"/>
                        </a:rPr>
                        <a:t>稀疏检索</a:t>
                      </a:r>
                      <a:r>
                        <a:rPr lang="zh-CN" altLang="en-US" sz="1400" dirty="0">
                          <a:latin typeface="Microsoft YaHei" panose="020B0503020204020204" pitchFamily="34" charset="-122"/>
                          <a:ea typeface="Microsoft YaHei" panose="020B0503020204020204" pitchFamily="34" charset="-122"/>
                        </a:rPr>
                        <a:t>：匹配包含</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感冒</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发烧</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治疗</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等关键词的页面</a:t>
                      </a:r>
                    </a:p>
                    <a:p>
                      <a:r>
                        <a:rPr lang="zh-CN" altLang="en-US" sz="1400" u="sng" dirty="0">
                          <a:solidFill>
                            <a:srgbClr val="FF0000"/>
                          </a:solidFill>
                          <a:latin typeface="Microsoft YaHei" panose="020B0503020204020204" pitchFamily="34" charset="-122"/>
                          <a:ea typeface="Microsoft YaHei" panose="020B0503020204020204" pitchFamily="34" charset="-122"/>
                        </a:rPr>
                        <a:t>密集检索</a:t>
                      </a:r>
                      <a:r>
                        <a:rPr lang="zh-CN" altLang="en-US" sz="1400" dirty="0">
                          <a:latin typeface="Microsoft YaHei" panose="020B0503020204020204" pitchFamily="34" charset="-122"/>
                          <a:ea typeface="Microsoft YaHei" panose="020B0503020204020204" pitchFamily="34" charset="-122"/>
                        </a:rPr>
                        <a:t>：找到语义相关的内容，如</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发热处理方法</a:t>
                      </a:r>
                      <a:r>
                        <a:rPr lang="en-US" altLang="zh-CN" sz="1400" dirty="0">
                          <a:latin typeface="Microsoft YaHei" panose="020B0503020204020204" pitchFamily="34" charset="-122"/>
                          <a:ea typeface="Microsoft YaHei" panose="020B0503020204020204" pitchFamily="34" charset="-122"/>
                        </a:rPr>
                        <a:t>"</a:t>
                      </a:r>
                      <a:endParaRPr lang="zh-CN" altLang="en-US" sz="1400" dirty="0">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12303"/>
                  </a:ext>
                </a:extLst>
              </a:tr>
              <a:tr h="563769">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效率</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400" dirty="0">
                          <a:latin typeface="Microsoft YaHei" panose="020B0503020204020204" pitchFamily="34" charset="-122"/>
                          <a:ea typeface="Microsoft YaHei" panose="020B0503020204020204" pitchFamily="34" charset="-122"/>
                        </a:rPr>
                        <a:t>高效，适合实时应用。</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a:latin typeface="Microsoft YaHei" panose="020B0503020204020204" pitchFamily="34" charset="-122"/>
                          <a:ea typeface="Microsoft YaHei" panose="020B0503020204020204" pitchFamily="34" charset="-122"/>
                        </a:rPr>
                        <a:t>效率较低，嵌入计算量大。</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icrosoft YaHei" panose="020B0503020204020204" pitchFamily="34" charset="-122"/>
                          <a:ea typeface="Microsoft YaHei" panose="020B0503020204020204" pitchFamily="34" charset="-122"/>
                        </a:rPr>
                        <a:t>效率适中，结合稀疏和密集检索需要更多计算资源。</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9588408"/>
                  </a:ext>
                </a:extLst>
              </a:tr>
              <a:tr h="390655">
                <a:tc>
                  <a:txBody>
                    <a:bodyPr/>
                    <a:lstStyle/>
                    <a:p>
                      <a:pPr algn="ctr"/>
                      <a:r>
                        <a:rPr lang="zh-TW" altLang="en-US" sz="1800" b="1" dirty="0">
                          <a:solidFill>
                            <a:schemeClr val="tx2"/>
                          </a:solidFill>
                          <a:latin typeface="Microsoft YaHei" panose="020B0503020204020204" pitchFamily="34" charset="-122"/>
                          <a:ea typeface="Microsoft YaHei" panose="020B0503020204020204" pitchFamily="34" charset="-122"/>
                        </a:rPr>
                        <a:t>技术需求</a:t>
                      </a:r>
                      <a:endParaRPr lang="zh-TW" altLang="en-US" sz="1800" dirty="0">
                        <a:solidFill>
                          <a:schemeClr val="tx2"/>
                        </a:solidFill>
                        <a:latin typeface="Microsoft YaHei" panose="020B0503020204020204" pitchFamily="34" charset="-122"/>
                        <a:ea typeface="Microsoft YaHei" panose="020B0503020204020204" pitchFamily="34" charset="-122"/>
                      </a:endParaRP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400">
                          <a:latin typeface="Microsoft YaHei" panose="020B0503020204020204" pitchFamily="34" charset="-122"/>
                          <a:ea typeface="Microsoft YaHei" panose="020B0503020204020204" pitchFamily="34" charset="-122"/>
                        </a:rPr>
                        <a:t>- </a:t>
                      </a:r>
                      <a:r>
                        <a:rPr lang="zh-CN" altLang="en-US" sz="1400">
                          <a:latin typeface="Microsoft YaHei" panose="020B0503020204020204" pitchFamily="34" charset="-122"/>
                          <a:ea typeface="Microsoft YaHei" panose="020B0503020204020204" pitchFamily="34" charset="-122"/>
                        </a:rPr>
                        <a:t>仅需关键词索引库。</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latin typeface="Microsoft YaHei" panose="020B0503020204020204" pitchFamily="34" charset="-122"/>
                          <a:ea typeface="Microsoft YaHei" panose="020B0503020204020204" pitchFamily="34" charset="-122"/>
                        </a:rPr>
                        <a:t>- </a:t>
                      </a:r>
                      <a:r>
                        <a:rPr lang="zh-CN" altLang="en-US" sz="1400">
                          <a:latin typeface="Microsoft YaHei" panose="020B0503020204020204" pitchFamily="34" charset="-122"/>
                          <a:ea typeface="Microsoft YaHei" panose="020B0503020204020204" pitchFamily="34" charset="-122"/>
                        </a:rPr>
                        <a:t>需要预训练嵌入模型和向量数据库。</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综合两种技术，对资源要求更高。</a:t>
                      </a:r>
                    </a:p>
                  </a:txBody>
                  <a:tcPr marL="45743" marR="45743" marT="22872" marB="22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37881"/>
                  </a:ext>
                </a:extLst>
              </a:tr>
            </a:tbl>
          </a:graphicData>
        </a:graphic>
      </p:graphicFrame>
      <p:sp>
        <p:nvSpPr>
          <p:cNvPr id="3" name="Subtitle 2">
            <a:extLst>
              <a:ext uri="{FF2B5EF4-FFF2-40B4-BE49-F238E27FC236}">
                <a16:creationId xmlns:a16="http://schemas.microsoft.com/office/drawing/2014/main" id="{676A4616-6E9A-4F8D-8325-95E2128D4FF5}"/>
              </a:ext>
            </a:extLst>
          </p:cNvPr>
          <p:cNvSpPr>
            <a:spLocks noGrp="1"/>
          </p:cNvSpPr>
          <p:nvPr>
            <p:ph type="subTitle" idx="1"/>
          </p:nvPr>
        </p:nvSpPr>
        <p:spPr>
          <a:xfrm>
            <a:off x="729175" y="456134"/>
            <a:ext cx="15852984" cy="480568"/>
          </a:xfrm>
        </p:spPr>
        <p:txBody>
          <a:bodyPr>
            <a:normAutofit/>
          </a:bodyPr>
          <a:lstStyle/>
          <a:p>
            <a:r>
              <a:rPr lang="zh-CN" altLang="en-US" b="1" dirty="0">
                <a:solidFill>
                  <a:srgbClr val="C00000"/>
                </a:solidFill>
              </a:rPr>
              <a:t>检索技术对比：稀疏检索、密集检索与混合检索</a:t>
            </a:r>
          </a:p>
          <a:p>
            <a:endParaRPr lang="en-US" dirty="0">
              <a:solidFill>
                <a:srgbClr val="C00000"/>
              </a:solidFill>
            </a:endParaRPr>
          </a:p>
        </p:txBody>
      </p:sp>
    </p:spTree>
    <p:extLst>
      <p:ext uri="{BB962C8B-B14F-4D97-AF65-F5344CB8AC3E}">
        <p14:creationId xmlns:p14="http://schemas.microsoft.com/office/powerpoint/2010/main" val="130438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E91F07F-20E8-4AA1-AE03-FC5CF3CB7329}"/>
              </a:ext>
            </a:extLst>
          </p:cNvPr>
          <p:cNvGrpSpPr/>
          <p:nvPr/>
        </p:nvGrpSpPr>
        <p:grpSpPr>
          <a:xfrm>
            <a:off x="6497053" y="-151812"/>
            <a:ext cx="5465001" cy="3110172"/>
            <a:chOff x="6429676" y="1001037"/>
            <a:chExt cx="5465001" cy="3110172"/>
          </a:xfrm>
        </p:grpSpPr>
        <p:pic>
          <p:nvPicPr>
            <p:cNvPr id="38" name="Picture 37">
              <a:extLst>
                <a:ext uri="{FF2B5EF4-FFF2-40B4-BE49-F238E27FC236}">
                  <a16:creationId xmlns:a16="http://schemas.microsoft.com/office/drawing/2014/main" id="{82E57DE3-0729-4416-B198-8F029ED20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676" y="1001037"/>
              <a:ext cx="5388389" cy="3110172"/>
            </a:xfrm>
            <a:prstGeom prst="rect">
              <a:avLst/>
            </a:prstGeom>
          </p:spPr>
        </p:pic>
        <p:sp>
          <p:nvSpPr>
            <p:cNvPr id="41" name="Rectangle 40">
              <a:extLst>
                <a:ext uri="{FF2B5EF4-FFF2-40B4-BE49-F238E27FC236}">
                  <a16:creationId xmlns:a16="http://schemas.microsoft.com/office/drawing/2014/main" id="{C8EA8F42-7320-44E5-A414-7A9DDD7F4F84}"/>
                </a:ext>
              </a:extLst>
            </p:cNvPr>
            <p:cNvSpPr/>
            <p:nvPr/>
          </p:nvSpPr>
          <p:spPr>
            <a:xfrm>
              <a:off x="10684089" y="3417234"/>
              <a:ext cx="1210588" cy="448713"/>
            </a:xfrm>
            <a:prstGeom prst="rect">
              <a:avLst/>
            </a:prstGeom>
          </p:spPr>
          <p:txBody>
            <a:bodyPr wrap="none">
              <a:spAutoFit/>
            </a:bodyPr>
            <a:lstStyle/>
            <a:p>
              <a:pPr>
                <a:lnSpc>
                  <a:spcPts val="3440"/>
                </a:lnSpc>
              </a:pPr>
              <a:r>
                <a:rPr lang="zh-CN" altLang="en-US" sz="1000" b="1" dirty="0">
                  <a:solidFill>
                    <a:srgbClr val="FF0000"/>
                  </a:solidFill>
                </a:rPr>
                <a:t>多跳推理生成</a:t>
              </a:r>
              <a:r>
                <a:rPr lang="zh-TW" altLang="en-US" sz="1000" b="1" dirty="0">
                  <a:solidFill>
                    <a:srgbClr val="FF0000"/>
                  </a:solidFill>
                </a:rPr>
                <a:t>流程</a:t>
              </a:r>
              <a:endParaRPr kumimoji="1" lang="en-US" sz="1000" b="1" dirty="0" err="1">
                <a:solidFill>
                  <a:srgbClr val="FF0000"/>
                </a:solidFill>
                <a:ea typeface="Microsoft YaHei" panose="020B0503020204020204" pitchFamily="34" charset="-122"/>
                <a:cs typeface="Arial" panose="020B0604020202020204" pitchFamily="34" charset="0"/>
              </a:endParaRPr>
            </a:p>
          </p:txBody>
        </p:sp>
      </p:grpSp>
      <p:sp>
        <p:nvSpPr>
          <p:cNvPr id="3" name="Subtitle 2">
            <a:extLst>
              <a:ext uri="{FF2B5EF4-FFF2-40B4-BE49-F238E27FC236}">
                <a16:creationId xmlns:a16="http://schemas.microsoft.com/office/drawing/2014/main" id="{31911D74-4724-4DDF-B605-42C32E726B18}"/>
              </a:ext>
            </a:extLst>
          </p:cNvPr>
          <p:cNvSpPr>
            <a:spLocks noGrp="1"/>
          </p:cNvSpPr>
          <p:nvPr>
            <p:ph type="subTitle" idx="1"/>
          </p:nvPr>
        </p:nvSpPr>
        <p:spPr>
          <a:xfrm>
            <a:off x="729174" y="456134"/>
            <a:ext cx="12016669" cy="480568"/>
          </a:xfrm>
        </p:spPr>
        <p:txBody>
          <a:bodyPr>
            <a:noAutofit/>
          </a:bodyPr>
          <a:lstStyle/>
          <a:p>
            <a:r>
              <a:rPr lang="zh-CN" altLang="en-US" b="1" dirty="0">
                <a:solidFill>
                  <a:srgbClr val="C00000"/>
                </a:solidFill>
                <a:latin typeface="Microsoft YaHei" panose="020B0503020204020204" pitchFamily="34" charset="-122"/>
              </a:rPr>
              <a:t>挑战与解决方案 </a:t>
            </a:r>
            <a:r>
              <a:rPr lang="en-US" altLang="zh-CN" b="1" dirty="0">
                <a:solidFill>
                  <a:srgbClr val="C00000"/>
                </a:solidFill>
                <a:latin typeface="Microsoft YaHei" panose="020B0503020204020204" pitchFamily="34" charset="-122"/>
              </a:rPr>
              <a:t>- L2: </a:t>
            </a:r>
            <a:r>
              <a:rPr lang="zh-TW" altLang="en-US" b="1" dirty="0">
                <a:solidFill>
                  <a:srgbClr val="C00000"/>
                </a:solidFill>
                <a:latin typeface="Microsoft YaHei" panose="020B0503020204020204" pitchFamily="34" charset="-122"/>
              </a:rPr>
              <a:t>隐式事实查询</a:t>
            </a:r>
            <a:endParaRPr lang="en-US" b="1" dirty="0">
              <a:solidFill>
                <a:srgbClr val="C00000"/>
              </a:solidFill>
              <a:latin typeface="Microsoft YaHei" panose="020B0503020204020204" pitchFamily="34" charset="-122"/>
            </a:endParaRPr>
          </a:p>
        </p:txBody>
      </p:sp>
      <p:sp>
        <p:nvSpPr>
          <p:cNvPr id="7" name="Rectangle 4">
            <a:extLst>
              <a:ext uri="{FF2B5EF4-FFF2-40B4-BE49-F238E27FC236}">
                <a16:creationId xmlns:a16="http://schemas.microsoft.com/office/drawing/2014/main" id="{11C18B51-AD5D-4AD8-964A-A3A25EE29915}"/>
              </a:ext>
            </a:extLst>
          </p:cNvPr>
          <p:cNvSpPr>
            <a:spLocks noGrp="1" noChangeArrowheads="1"/>
          </p:cNvSpPr>
          <p:nvPr>
            <p:ph idx="11"/>
          </p:nvPr>
        </p:nvSpPr>
        <p:spPr bwMode="auto">
          <a:xfrm>
            <a:off x="729174" y="1059237"/>
            <a:ext cx="4749762"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1113" indent="0">
              <a:buNone/>
            </a:pPr>
            <a:r>
              <a:rPr lang="en-US" altLang="zh-CN" sz="2000" b="1" dirty="0">
                <a:latin typeface="Microsoft YaHei" panose="020B0503020204020204" pitchFamily="34" charset="-122"/>
              </a:rPr>
              <a:t>1. </a:t>
            </a:r>
            <a:r>
              <a:rPr lang="zh-CN" altLang="en-US" sz="2000" b="1" dirty="0">
                <a:latin typeface="Microsoft YaHei" panose="020B0503020204020204" pitchFamily="34" charset="-122"/>
              </a:rPr>
              <a:t>挑战</a:t>
            </a:r>
            <a:r>
              <a:rPr lang="en-US" altLang="zh-CN" sz="2000" dirty="0">
                <a:latin typeface="Microsoft YaHei" panose="020B0503020204020204" pitchFamily="34" charset="-122"/>
              </a:rPr>
              <a:t>:</a:t>
            </a:r>
          </a:p>
          <a:p>
            <a:r>
              <a:rPr lang="zh-CN" altLang="en-US" b="1" dirty="0">
                <a:latin typeface="Microsoft YaHei" panose="020B0503020204020204" pitchFamily="34" charset="-122"/>
              </a:rPr>
              <a:t>数据聚合复杂性</a:t>
            </a:r>
            <a:r>
              <a:rPr lang="en-US" altLang="zh-CN" dirty="0">
                <a:latin typeface="Microsoft YaHei" panose="020B0503020204020204" pitchFamily="34" charset="-122"/>
              </a:rPr>
              <a:t>:</a:t>
            </a:r>
          </a:p>
          <a:p>
            <a:pPr lvl="2"/>
            <a:r>
              <a:rPr lang="zh-CN" altLang="en-US" sz="1500" dirty="0">
                <a:latin typeface="Microsoft YaHei" panose="020B0503020204020204" pitchFamily="34" charset="-122"/>
              </a:rPr>
              <a:t>从多个数据源中提取相关信息并整合，避免遗漏关键数据。</a:t>
            </a:r>
          </a:p>
          <a:p>
            <a:r>
              <a:rPr lang="zh-CN" altLang="en-US" b="1" dirty="0">
                <a:latin typeface="Microsoft YaHei" panose="020B0503020204020204" pitchFamily="34" charset="-122"/>
              </a:rPr>
              <a:t>处理模糊或部分信息</a:t>
            </a:r>
            <a:r>
              <a:rPr lang="en-US" altLang="zh-CN" dirty="0">
                <a:latin typeface="Microsoft YaHei" panose="020B0503020204020204" pitchFamily="34" charset="-122"/>
              </a:rPr>
              <a:t>:</a:t>
            </a:r>
          </a:p>
          <a:p>
            <a:pPr lvl="2"/>
            <a:r>
              <a:rPr lang="zh-CN" altLang="en-US" sz="1500" dirty="0">
                <a:latin typeface="Microsoft YaHei" panose="020B0503020204020204" pitchFamily="34" charset="-122"/>
              </a:rPr>
              <a:t>数据可能不完整，需要推理填补信息空白。</a:t>
            </a:r>
          </a:p>
        </p:txBody>
      </p:sp>
      <p:grpSp>
        <p:nvGrpSpPr>
          <p:cNvPr id="40" name="Group 39">
            <a:extLst>
              <a:ext uri="{FF2B5EF4-FFF2-40B4-BE49-F238E27FC236}">
                <a16:creationId xmlns:a16="http://schemas.microsoft.com/office/drawing/2014/main" id="{7537CD35-9184-4B63-A549-D9B2E0B5B9C7}"/>
              </a:ext>
            </a:extLst>
          </p:cNvPr>
          <p:cNvGrpSpPr/>
          <p:nvPr/>
        </p:nvGrpSpPr>
        <p:grpSpPr>
          <a:xfrm>
            <a:off x="5320027" y="5591237"/>
            <a:ext cx="3933825" cy="1261280"/>
            <a:chOff x="5761904" y="5495794"/>
            <a:chExt cx="3933825" cy="1261280"/>
          </a:xfrm>
        </p:grpSpPr>
        <p:pic>
          <p:nvPicPr>
            <p:cNvPr id="36" name="Picture 35">
              <a:extLst>
                <a:ext uri="{FF2B5EF4-FFF2-40B4-BE49-F238E27FC236}">
                  <a16:creationId xmlns:a16="http://schemas.microsoft.com/office/drawing/2014/main" id="{5DEC1C10-2302-462D-98E3-61573CB80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904" y="5495794"/>
              <a:ext cx="3933825" cy="1162050"/>
            </a:xfrm>
            <a:prstGeom prst="rect">
              <a:avLst/>
            </a:prstGeom>
          </p:spPr>
        </p:pic>
        <p:sp>
          <p:nvSpPr>
            <p:cNvPr id="39" name="TextBox 38">
              <a:extLst>
                <a:ext uri="{FF2B5EF4-FFF2-40B4-BE49-F238E27FC236}">
                  <a16:creationId xmlns:a16="http://schemas.microsoft.com/office/drawing/2014/main" id="{E8EADA41-090A-4AE6-BFEA-D19141F8ABB5}"/>
                </a:ext>
              </a:extLst>
            </p:cNvPr>
            <p:cNvSpPr txBox="1"/>
            <p:nvPr/>
          </p:nvSpPr>
          <p:spPr>
            <a:xfrm>
              <a:off x="6958528" y="6397745"/>
              <a:ext cx="1540579" cy="359329"/>
            </a:xfrm>
            <a:prstGeom prst="rect">
              <a:avLst/>
            </a:prstGeom>
            <a:noFill/>
          </p:spPr>
          <p:txBody>
            <a:bodyPr wrap="square" lIns="0" tIns="0" rIns="0" bIns="0" rtlCol="0">
              <a:spAutoFit/>
            </a:bodyPr>
            <a:lstStyle/>
            <a:p>
              <a:pPr>
                <a:lnSpc>
                  <a:spcPts val="3440"/>
                </a:lnSpc>
              </a:pPr>
              <a:r>
                <a:rPr lang="zh-CN" altLang="en-US" sz="1000" b="1" dirty="0">
                  <a:solidFill>
                    <a:srgbClr val="FF0000"/>
                  </a:solidFill>
                </a:rPr>
                <a:t>迭代式检索增强生成</a:t>
              </a:r>
              <a:r>
                <a:rPr lang="zh-TW" altLang="en-US" sz="1000" b="1" dirty="0">
                  <a:solidFill>
                    <a:srgbClr val="FF0000"/>
                  </a:solidFill>
                </a:rPr>
                <a:t>流程</a:t>
              </a:r>
              <a:endParaRPr kumimoji="1" lang="en-US" sz="1000" b="1" dirty="0" err="1">
                <a:solidFill>
                  <a:srgbClr val="FF0000"/>
                </a:solidFill>
                <a:ea typeface="Microsoft YaHei" panose="020B0503020204020204" pitchFamily="34" charset="-122"/>
                <a:cs typeface="Arial" panose="020B0604020202020204" pitchFamily="34" charset="0"/>
              </a:endParaRPr>
            </a:p>
          </p:txBody>
        </p:sp>
      </p:grpSp>
      <p:sp>
        <p:nvSpPr>
          <p:cNvPr id="8" name="TextBox 7">
            <a:extLst>
              <a:ext uri="{FF2B5EF4-FFF2-40B4-BE49-F238E27FC236}">
                <a16:creationId xmlns:a16="http://schemas.microsoft.com/office/drawing/2014/main" id="{BD4FF9D2-6392-4347-B418-7E45F17103A3}"/>
              </a:ext>
            </a:extLst>
          </p:cNvPr>
          <p:cNvSpPr txBox="1"/>
          <p:nvPr/>
        </p:nvSpPr>
        <p:spPr>
          <a:xfrm>
            <a:off x="5650972" y="2173594"/>
            <a:ext cx="6234470" cy="3677930"/>
          </a:xfrm>
          <a:prstGeom prst="rect">
            <a:avLst/>
          </a:prstGeom>
          <a:noFill/>
        </p:spPr>
        <p:txBody>
          <a:bodyPr wrap="square" lIns="0" tIns="0" rIns="0" bIns="0" rtlCol="0">
            <a:spAutoFit/>
          </a:bodyPr>
          <a:lstStyle/>
          <a:p>
            <a:pPr lvl="0" defTabSz="914400" eaLnBrk="0" fontAlgn="base" hangingPunct="0">
              <a:spcBef>
                <a:spcPts val="300"/>
              </a:spcBef>
              <a:spcAft>
                <a:spcPts val="300"/>
              </a:spcAft>
            </a:pPr>
            <a:r>
              <a:rPr lang="en-US" altLang="en-US" sz="2000" b="1" dirty="0">
                <a:latin typeface="Microsoft YaHei" panose="020B0503020204020204" pitchFamily="34" charset="-122"/>
                <a:ea typeface="Microsoft YaHei" panose="020B0503020204020204" pitchFamily="34" charset="-122"/>
              </a:rPr>
              <a:t>2. </a:t>
            </a:r>
            <a:r>
              <a:rPr lang="en-US" altLang="en-US" sz="2000" b="1" dirty="0" err="1">
                <a:latin typeface="Microsoft YaHei" panose="020B0503020204020204" pitchFamily="34" charset="-122"/>
                <a:ea typeface="Microsoft YaHei" panose="020B0503020204020204" pitchFamily="34" charset="-122"/>
              </a:rPr>
              <a:t>解决方案</a:t>
            </a:r>
            <a:r>
              <a:rPr lang="en-US" altLang="en-US" sz="2000" b="1" dirty="0">
                <a:latin typeface="Microsoft YaHei" panose="020B0503020204020204" pitchFamily="34" charset="-122"/>
                <a:ea typeface="Microsoft YaHei" panose="020B0503020204020204" pitchFamily="34" charset="-122"/>
              </a:rPr>
              <a:t>:</a:t>
            </a:r>
          </a:p>
          <a:p>
            <a:pPr marL="285750" lvl="0" indent="-285750" defTabSz="914400" eaLnBrk="0" fontAlgn="base" hangingPunct="0">
              <a:spcBef>
                <a:spcPts val="300"/>
              </a:spcBef>
              <a:spcAft>
                <a:spcPts val="300"/>
              </a:spcAft>
              <a:buFont typeface="Arial" panose="020B0604020202020204" pitchFamily="34" charset="0"/>
              <a:buChar char="•"/>
            </a:pPr>
            <a:r>
              <a:rPr lang="en-US" altLang="en-US" b="1" dirty="0" err="1">
                <a:latin typeface="Microsoft YaHei" panose="020B0503020204020204" pitchFamily="34" charset="-122"/>
                <a:ea typeface="Microsoft YaHei" panose="020B0503020204020204" pitchFamily="34" charset="-122"/>
              </a:rPr>
              <a:t>多跳推理（Multi-Hop</a:t>
            </a:r>
            <a:r>
              <a:rPr lang="en-US" altLang="en-US" b="1" dirty="0">
                <a:latin typeface="Microsoft YaHei" panose="020B0503020204020204" pitchFamily="34" charset="-122"/>
                <a:ea typeface="Microsoft YaHei" panose="020B0503020204020204" pitchFamily="34" charset="-122"/>
              </a:rPr>
              <a:t> Reasoning）:</a:t>
            </a:r>
          </a:p>
          <a:p>
            <a:pPr lvl="2" indent="-40" defTabSz="914400" eaLnBrk="0" fontAlgn="base" hangingPunct="0">
              <a:spcBef>
                <a:spcPts val="300"/>
              </a:spcBef>
              <a:spcAft>
                <a:spcPts val="300"/>
              </a:spcAft>
            </a:pPr>
            <a:r>
              <a:rPr lang="en-US" altLang="zh-CN" sz="1500" dirty="0">
                <a:latin typeface="Microsoft YaHei" panose="020B0503020204020204" pitchFamily="34" charset="-122"/>
                <a:ea typeface="Microsoft YaHei" panose="020B0503020204020204" pitchFamily="34" charset="-122"/>
              </a:rPr>
              <a:t>- </a:t>
            </a:r>
            <a:r>
              <a:rPr lang="zh-CN" altLang="en-US" sz="1500" dirty="0">
                <a:latin typeface="Microsoft YaHei" panose="020B0503020204020204" pitchFamily="34" charset="-122"/>
                <a:ea typeface="Microsoft YaHei" panose="020B0503020204020204" pitchFamily="34" charset="-122"/>
              </a:rPr>
              <a:t>跨数据段进行信息关联，连接隐性逻辑链条。</a:t>
            </a:r>
            <a:endParaRPr lang="en-US" altLang="zh-CN" sz="1500" dirty="0">
              <a:latin typeface="Microsoft YaHei" panose="020B0503020204020204" pitchFamily="34" charset="-122"/>
              <a:ea typeface="Microsoft YaHei" panose="020B0503020204020204" pitchFamily="34" charset="-122"/>
            </a:endParaRPr>
          </a:p>
          <a:p>
            <a:pPr marL="1200188" lvl="2" indent="-285750" defTabSz="914400" eaLnBrk="0" fontAlgn="base" hangingPunct="0">
              <a:spcBef>
                <a:spcPts val="300"/>
              </a:spcBef>
              <a:spcAft>
                <a:spcPts val="300"/>
              </a:spcAft>
              <a:buFontTx/>
              <a:buChar char="-"/>
            </a:pPr>
            <a:r>
              <a:rPr lang="zh-CN" altLang="en-US" sz="1500" i="1" dirty="0">
                <a:latin typeface="Microsoft YaHei" panose="020B0503020204020204" pitchFamily="34" charset="-122"/>
                <a:ea typeface="Microsoft YaHei" panose="020B0503020204020204" pitchFamily="34" charset="-122"/>
              </a:rPr>
              <a:t>示例</a:t>
            </a:r>
            <a:r>
              <a:rPr lang="en-US" altLang="zh-CN" sz="1500" i="1" dirty="0">
                <a:latin typeface="Microsoft YaHei" panose="020B0503020204020204" pitchFamily="34" charset="-122"/>
                <a:ea typeface="Microsoft YaHei" panose="020B0503020204020204" pitchFamily="34" charset="-122"/>
              </a:rPr>
              <a:t>: </a:t>
            </a:r>
            <a:r>
              <a:rPr lang="zh-CN" altLang="en-US" sz="1500" i="1" dirty="0">
                <a:latin typeface="Microsoft YaHei" panose="020B0503020204020204" pitchFamily="34" charset="-122"/>
                <a:ea typeface="Microsoft YaHei" panose="020B0503020204020204" pitchFamily="34" charset="-122"/>
              </a:rPr>
              <a:t>从多个独立片段中提取国家和人口数据后得出最终答案</a:t>
            </a:r>
            <a:endParaRPr lang="en-US" altLang="zh-CN" sz="1500" i="1" dirty="0">
              <a:latin typeface="Microsoft YaHei" panose="020B0503020204020204" pitchFamily="34" charset="-122"/>
              <a:ea typeface="Microsoft YaHei" panose="020B0503020204020204" pitchFamily="34" charset="-122"/>
            </a:endParaRPr>
          </a:p>
          <a:p>
            <a:pPr marL="285750" indent="-285750" defTabSz="914400" eaLnBrk="0" fontAlgn="base" hangingPunct="0">
              <a:spcBef>
                <a:spcPts val="300"/>
              </a:spcBef>
              <a:spcAft>
                <a:spcPts val="300"/>
              </a:spcAft>
              <a:buFont typeface="Arial" panose="020B0604020202020204" pitchFamily="34" charset="0"/>
              <a:buChar char="•"/>
            </a:pPr>
            <a:r>
              <a:rPr lang="zh-TW" altLang="en-US" b="1" dirty="0">
                <a:latin typeface="Microsoft YaHei" panose="020B0503020204020204" pitchFamily="34" charset="-122"/>
                <a:ea typeface="Microsoft YaHei" panose="020B0503020204020204" pitchFamily="34" charset="-122"/>
              </a:rPr>
              <a:t>迭代式检索增强生成（</a:t>
            </a:r>
            <a:r>
              <a:rPr lang="en-US" altLang="en-US" b="1" dirty="0">
                <a:latin typeface="Microsoft YaHei" panose="020B0503020204020204" pitchFamily="34" charset="-122"/>
                <a:ea typeface="Microsoft YaHei" panose="020B0503020204020204" pitchFamily="34" charset="-122"/>
              </a:rPr>
              <a:t>Iterative RAG）:</a:t>
            </a:r>
          </a:p>
          <a:p>
            <a:pPr lvl="2" defTabSz="914400" eaLnBrk="0" fontAlgn="base" hangingPunct="0">
              <a:spcBef>
                <a:spcPts val="300"/>
              </a:spcBef>
              <a:spcAft>
                <a:spcPts val="300"/>
              </a:spcAft>
            </a:pPr>
            <a:r>
              <a:rPr lang="en-US" altLang="zh-CN" sz="1500" dirty="0">
                <a:latin typeface="Microsoft YaHei" panose="020B0503020204020204" pitchFamily="34" charset="-122"/>
                <a:ea typeface="Microsoft YaHei" panose="020B0503020204020204" pitchFamily="34" charset="-122"/>
              </a:rPr>
              <a:t>- </a:t>
            </a:r>
            <a:r>
              <a:rPr lang="zh-CN" altLang="en-US" sz="1500" dirty="0">
                <a:latin typeface="Microsoft YaHei" panose="020B0503020204020204" pitchFamily="34" charset="-122"/>
                <a:ea typeface="Microsoft YaHei" panose="020B0503020204020204" pitchFamily="34" charset="-122"/>
              </a:rPr>
              <a:t>多轮次检索和生成，逐步完善答案。</a:t>
            </a:r>
            <a:endParaRPr lang="en-US" altLang="zh-CN" sz="1500" dirty="0">
              <a:latin typeface="Microsoft YaHei" panose="020B0503020204020204" pitchFamily="34" charset="-122"/>
              <a:ea typeface="Microsoft YaHei" panose="020B0503020204020204" pitchFamily="34" charset="-122"/>
            </a:endParaRPr>
          </a:p>
          <a:p>
            <a:pPr marL="1200228" lvl="2" indent="-285750" defTabSz="914400" eaLnBrk="0" fontAlgn="base" hangingPunct="0">
              <a:spcBef>
                <a:spcPts val="300"/>
              </a:spcBef>
              <a:spcAft>
                <a:spcPts val="300"/>
              </a:spcAft>
              <a:buFontTx/>
              <a:buChar char="-"/>
            </a:pPr>
            <a:r>
              <a:rPr lang="zh-CN" altLang="en-US" sz="1500" i="1" dirty="0">
                <a:latin typeface="Microsoft YaHei" panose="020B0503020204020204" pitchFamily="34" charset="-122"/>
                <a:ea typeface="Microsoft YaHei" panose="020B0503020204020204" pitchFamily="34" charset="-122"/>
              </a:rPr>
              <a:t>示例</a:t>
            </a:r>
            <a:r>
              <a:rPr lang="en-US" altLang="zh-CN" sz="1500" i="1" dirty="0">
                <a:latin typeface="Microsoft YaHei" panose="020B0503020204020204" pitchFamily="34" charset="-122"/>
                <a:ea typeface="Microsoft YaHei" panose="020B0503020204020204" pitchFamily="34" charset="-122"/>
              </a:rPr>
              <a:t>: </a:t>
            </a:r>
            <a:r>
              <a:rPr lang="zh-CN" altLang="en-US" sz="1500" i="1" dirty="0">
                <a:latin typeface="Microsoft YaHei" panose="020B0503020204020204" pitchFamily="34" charset="-122"/>
                <a:ea typeface="Microsoft YaHei" panose="020B0503020204020204" pitchFamily="34" charset="-122"/>
              </a:rPr>
              <a:t>第一次检索出主办国，第二次检索该国人口最多的城市</a:t>
            </a:r>
            <a:endParaRPr lang="en-US" altLang="zh-CN" sz="1500" i="1" dirty="0">
              <a:latin typeface="Microsoft YaHei" panose="020B0503020204020204" pitchFamily="34" charset="-122"/>
              <a:ea typeface="Microsoft YaHei" panose="020B0503020204020204" pitchFamily="34" charset="-122"/>
            </a:endParaRPr>
          </a:p>
          <a:p>
            <a:pPr marL="285750" indent="-285750" defTabSz="914400" eaLnBrk="0" fontAlgn="base" hangingPunct="0">
              <a:spcBef>
                <a:spcPts val="300"/>
              </a:spcBef>
              <a:spcAft>
                <a:spcPts val="300"/>
              </a:spcAft>
              <a:buFont typeface="Arial" panose="020B0604020202020204" pitchFamily="34" charset="0"/>
              <a:buChar char="•"/>
            </a:pPr>
            <a:r>
              <a:rPr lang="zh-CN" altLang="en-US" b="1" dirty="0">
                <a:latin typeface="Microsoft YaHei" panose="020B0503020204020204" pitchFamily="34" charset="-122"/>
                <a:ea typeface="Microsoft YaHei" panose="020B0503020204020204" pitchFamily="34" charset="-122"/>
              </a:rPr>
              <a:t>图</a:t>
            </a:r>
            <a:r>
              <a:rPr lang="en-US" altLang="zh-CN" b="1" dirty="0">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树问题解答</a:t>
            </a:r>
            <a:r>
              <a:rPr lang="en-US" altLang="en-US" b="1" dirty="0">
                <a:latin typeface="Microsoft YaHei" panose="020B0503020204020204" pitchFamily="34" charset="-122"/>
                <a:ea typeface="Microsoft YaHei" panose="020B0503020204020204" pitchFamily="34" charset="-122"/>
              </a:rPr>
              <a:t>:</a:t>
            </a:r>
          </a:p>
          <a:p>
            <a:pPr marL="1200228" lvl="2" indent="-285750" defTabSz="914400" eaLnBrk="0" fontAlgn="base" hangingPunct="0">
              <a:spcBef>
                <a:spcPts val="300"/>
              </a:spcBef>
              <a:spcAft>
                <a:spcPts val="300"/>
              </a:spcAft>
              <a:buFontTx/>
              <a:buChar char="-"/>
            </a:pPr>
            <a:r>
              <a:rPr lang="zh-TW" altLang="en-US" sz="1500" b="1" dirty="0">
                <a:solidFill>
                  <a:srgbClr val="C00000"/>
                </a:solidFill>
                <a:latin typeface="Microsoft YaHei" panose="020B0503020204020204" pitchFamily="34" charset="-122"/>
                <a:ea typeface="Microsoft YaHei" panose="020B0503020204020204" pitchFamily="34" charset="-122"/>
              </a:rPr>
              <a:t>传统知识图（</a:t>
            </a:r>
            <a:r>
              <a:rPr lang="en-US" altLang="zh-TW" sz="1500" b="1" dirty="0">
                <a:solidFill>
                  <a:srgbClr val="C00000"/>
                </a:solidFill>
                <a:latin typeface="Microsoft YaHei" panose="020B0503020204020204" pitchFamily="34" charset="-122"/>
                <a:ea typeface="Microsoft YaHei" panose="020B0503020204020204" pitchFamily="34" charset="-122"/>
              </a:rPr>
              <a:t>Traditional Knowledge Graph</a:t>
            </a:r>
            <a:r>
              <a:rPr lang="en-US" altLang="en-US" sz="1500" b="1" dirty="0">
                <a:solidFill>
                  <a:srgbClr val="C00000"/>
                </a:solidFill>
                <a:latin typeface="Microsoft YaHei" panose="020B0503020204020204" pitchFamily="34" charset="-122"/>
                <a:ea typeface="Microsoft YaHei" panose="020B0503020204020204" pitchFamily="34" charset="-122"/>
              </a:rPr>
              <a:t>）</a:t>
            </a:r>
          </a:p>
          <a:p>
            <a:pPr marL="1200228" lvl="2" indent="-285750" defTabSz="914400" eaLnBrk="0" fontAlgn="base" hangingPunct="0">
              <a:spcBef>
                <a:spcPts val="300"/>
              </a:spcBef>
              <a:spcAft>
                <a:spcPts val="300"/>
              </a:spcAft>
              <a:buFontTx/>
              <a:buChar char="-"/>
            </a:pPr>
            <a:r>
              <a:rPr lang="zh-TW" altLang="en-US" sz="1500" b="1" dirty="0">
                <a:solidFill>
                  <a:srgbClr val="C00000"/>
                </a:solidFill>
                <a:latin typeface="Microsoft YaHei" panose="020B0503020204020204" pitchFamily="34" charset="-122"/>
                <a:ea typeface="Microsoft YaHei" panose="020B0503020204020204" pitchFamily="34" charset="-122"/>
              </a:rPr>
              <a:t>数据块图</a:t>
            </a:r>
            <a:r>
              <a:rPr lang="en-US" altLang="zh-TW" sz="1500" b="1" dirty="0">
                <a:solidFill>
                  <a:srgbClr val="C00000"/>
                </a:solidFill>
                <a:latin typeface="Microsoft YaHei" panose="020B0503020204020204" pitchFamily="34" charset="-122"/>
                <a:ea typeface="Microsoft YaHei" panose="020B0503020204020204" pitchFamily="34" charset="-122"/>
              </a:rPr>
              <a:t>/</a:t>
            </a:r>
            <a:r>
              <a:rPr lang="zh-TW" altLang="en-US" sz="1500" b="1" dirty="0">
                <a:solidFill>
                  <a:srgbClr val="C00000"/>
                </a:solidFill>
                <a:latin typeface="Microsoft YaHei" panose="020B0503020204020204" pitchFamily="34" charset="-122"/>
                <a:ea typeface="Microsoft YaHei" panose="020B0503020204020204" pitchFamily="34" charset="-122"/>
              </a:rPr>
              <a:t>树（</a:t>
            </a:r>
            <a:r>
              <a:rPr lang="en-US" altLang="zh-TW" sz="1500" b="1" dirty="0">
                <a:solidFill>
                  <a:srgbClr val="C00000"/>
                </a:solidFill>
                <a:latin typeface="Microsoft YaHei" panose="020B0503020204020204" pitchFamily="34" charset="-122"/>
                <a:ea typeface="Microsoft YaHei" panose="020B0503020204020204" pitchFamily="34" charset="-122"/>
              </a:rPr>
              <a:t>Data Chunk Graph/ Tree</a:t>
            </a:r>
            <a:r>
              <a:rPr lang="en-US" altLang="en-US" sz="1500" b="1" dirty="0">
                <a:solidFill>
                  <a:srgbClr val="C00000"/>
                </a:solidFill>
                <a:latin typeface="Microsoft YaHei" panose="020B0503020204020204" pitchFamily="34" charset="-122"/>
                <a:ea typeface="Microsoft YaHei" panose="020B0503020204020204" pitchFamily="34" charset="-122"/>
              </a:rPr>
              <a:t>）</a:t>
            </a:r>
            <a:endParaRPr lang="en-US" altLang="zh-CN" sz="1500" i="1" dirty="0">
              <a:solidFill>
                <a:srgbClr val="C00000"/>
              </a:solidFill>
              <a:latin typeface="Microsoft YaHei" panose="020B0503020204020204" pitchFamily="34" charset="-122"/>
              <a:ea typeface="Microsoft YaHei" panose="020B0503020204020204" pitchFamily="34" charset="-122"/>
            </a:endParaRPr>
          </a:p>
        </p:txBody>
      </p:sp>
      <p:grpSp>
        <p:nvGrpSpPr>
          <p:cNvPr id="63" name="Group 62">
            <a:extLst>
              <a:ext uri="{FF2B5EF4-FFF2-40B4-BE49-F238E27FC236}">
                <a16:creationId xmlns:a16="http://schemas.microsoft.com/office/drawing/2014/main" id="{9A2AACF5-114F-4969-961E-5B27C45A66BB}"/>
              </a:ext>
            </a:extLst>
          </p:cNvPr>
          <p:cNvGrpSpPr/>
          <p:nvPr/>
        </p:nvGrpSpPr>
        <p:grpSpPr>
          <a:xfrm>
            <a:off x="972152" y="3122659"/>
            <a:ext cx="4206240" cy="3216627"/>
            <a:chOff x="972152" y="3122659"/>
            <a:chExt cx="4206240" cy="3216627"/>
          </a:xfrm>
        </p:grpSpPr>
        <p:sp>
          <p:nvSpPr>
            <p:cNvPr id="27" name="矩形 11">
              <a:extLst>
                <a:ext uri="{FF2B5EF4-FFF2-40B4-BE49-F238E27FC236}">
                  <a16:creationId xmlns:a16="http://schemas.microsoft.com/office/drawing/2014/main" id="{3FF24981-57BD-49A9-B6EA-7DD8006AAF7B}"/>
                </a:ext>
              </a:extLst>
            </p:cNvPr>
            <p:cNvSpPr/>
            <p:nvPr/>
          </p:nvSpPr>
          <p:spPr>
            <a:xfrm>
              <a:off x="972152" y="4031199"/>
              <a:ext cx="4206240" cy="146459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a:solidFill>
                <a:srgbClr val="E9002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4" name="Group 23">
              <a:extLst>
                <a:ext uri="{FF2B5EF4-FFF2-40B4-BE49-F238E27FC236}">
                  <a16:creationId xmlns:a16="http://schemas.microsoft.com/office/drawing/2014/main" id="{AE45C4FE-4916-4C1E-BDF3-4B029ED01CC5}"/>
                </a:ext>
              </a:extLst>
            </p:cNvPr>
            <p:cNvGrpSpPr/>
            <p:nvPr/>
          </p:nvGrpSpPr>
          <p:grpSpPr>
            <a:xfrm>
              <a:off x="1306971" y="3122659"/>
              <a:ext cx="3611538" cy="908540"/>
              <a:chOff x="1306971" y="3601306"/>
              <a:chExt cx="3611538" cy="908540"/>
            </a:xfrm>
            <a:solidFill>
              <a:schemeClr val="tx2">
                <a:lumMod val="95000"/>
              </a:schemeClr>
            </a:solidFill>
          </p:grpSpPr>
          <p:sp>
            <p:nvSpPr>
              <p:cNvPr id="9" name="TextBox 8">
                <a:extLst>
                  <a:ext uri="{FF2B5EF4-FFF2-40B4-BE49-F238E27FC236}">
                    <a16:creationId xmlns:a16="http://schemas.microsoft.com/office/drawing/2014/main" id="{AC7BE35C-86FE-4020-8F33-4F4490FAF196}"/>
                  </a:ext>
                </a:extLst>
              </p:cNvPr>
              <p:cNvSpPr txBox="1"/>
              <p:nvPr/>
            </p:nvSpPr>
            <p:spPr>
              <a:xfrm>
                <a:off x="2094186" y="3601306"/>
                <a:ext cx="2184893" cy="381964"/>
              </a:xfrm>
              <a:prstGeom prst="rect">
                <a:avLst/>
              </a:prstGeom>
              <a:grpFill/>
              <a:ln>
                <a:solidFill>
                  <a:schemeClr val="tx1"/>
                </a:solidFill>
              </a:ln>
            </p:spPr>
            <p:txBody>
              <a:bodyPr wrap="none" lIns="0" tIns="0" rIns="0" bIns="0" rtlCol="0" anchor="t">
                <a:spAutoFit/>
              </a:bodyPr>
              <a:lstStyle/>
              <a:p>
                <a:pPr algn="ctr">
                  <a:lnSpc>
                    <a:spcPts val="3440"/>
                  </a:lnSpc>
                </a:pPr>
                <a:r>
                  <a:rPr lang="en-US" altLang="zh-CN" b="1" dirty="0">
                    <a:solidFill>
                      <a:srgbClr val="FF0000"/>
                    </a:solidFill>
                    <a:latin typeface="Microsoft YaHei" panose="020B0503020204020204" pitchFamily="34" charset="-122"/>
                    <a:ea typeface="Microsoft YaHei" panose="020B0503020204020204" pitchFamily="34" charset="-122"/>
                  </a:rPr>
                  <a:t> L2</a:t>
                </a:r>
                <a:r>
                  <a:rPr lang="zh-CN" altLang="en-US" b="1" dirty="0">
                    <a:solidFill>
                      <a:srgbClr val="FF0000"/>
                    </a:solidFill>
                    <a:latin typeface="Microsoft YaHei" panose="020B0503020204020204" pitchFamily="34" charset="-122"/>
                    <a:ea typeface="Microsoft YaHei" panose="020B0503020204020204" pitchFamily="34" charset="-122"/>
                  </a:rPr>
                  <a:t>查询的解决流程</a:t>
                </a:r>
                <a:r>
                  <a:rPr lang="en-US" altLang="en-US" b="1" dirty="0">
                    <a:solidFill>
                      <a:srgbClr val="FF0000"/>
                    </a:solidFill>
                    <a:latin typeface="Microsoft YaHei" panose="020B0503020204020204" pitchFamily="34" charset="-122"/>
                    <a:ea typeface="Microsoft YaHei" panose="020B0503020204020204" pitchFamily="34" charset="-122"/>
                  </a:rPr>
                  <a:t>：</a:t>
                </a:r>
                <a:endParaRPr kumimoji="1" lang="en-US" b="1"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11" name="矩形: 圆角 37">
                <a:extLst>
                  <a:ext uri="{FF2B5EF4-FFF2-40B4-BE49-F238E27FC236}">
                    <a16:creationId xmlns:a16="http://schemas.microsoft.com/office/drawing/2014/main" id="{824DDB1B-E7D4-4F07-99D7-3D39151FA96E}"/>
                  </a:ext>
                </a:extLst>
              </p:cNvPr>
              <p:cNvSpPr/>
              <p:nvPr/>
            </p:nvSpPr>
            <p:spPr>
              <a:xfrm>
                <a:off x="1306971" y="4127882"/>
                <a:ext cx="3611538" cy="38196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用户提问</a:t>
                </a:r>
              </a:p>
            </p:txBody>
          </p:sp>
        </p:grpSp>
        <p:sp>
          <p:nvSpPr>
            <p:cNvPr id="17" name="矩形: 圆角 37">
              <a:extLst>
                <a:ext uri="{FF2B5EF4-FFF2-40B4-BE49-F238E27FC236}">
                  <a16:creationId xmlns:a16="http://schemas.microsoft.com/office/drawing/2014/main" id="{201A48F9-1020-483B-AE1B-49DEC21DA9AD}"/>
                </a:ext>
              </a:extLst>
            </p:cNvPr>
            <p:cNvSpPr/>
            <p:nvPr/>
          </p:nvSpPr>
          <p:spPr>
            <a:xfrm>
              <a:off x="1298286" y="4572291"/>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二次检索（细化数据） </a:t>
              </a:r>
            </a:p>
          </p:txBody>
        </p:sp>
        <p:sp>
          <p:nvSpPr>
            <p:cNvPr id="18" name="矩形: 圆角 37">
              <a:extLst>
                <a:ext uri="{FF2B5EF4-FFF2-40B4-BE49-F238E27FC236}">
                  <a16:creationId xmlns:a16="http://schemas.microsoft.com/office/drawing/2014/main" id="{C952BEC2-ED8B-49D7-B3CC-3222993649A5}"/>
                </a:ext>
              </a:extLst>
            </p:cNvPr>
            <p:cNvSpPr/>
            <p:nvPr/>
          </p:nvSpPr>
          <p:spPr>
            <a:xfrm>
              <a:off x="1298286" y="5957322"/>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输出最终答案</a:t>
              </a:r>
            </a:p>
          </p:txBody>
        </p:sp>
        <p:sp>
          <p:nvSpPr>
            <p:cNvPr id="19" name="矩形: 圆角 37">
              <a:extLst>
                <a:ext uri="{FF2B5EF4-FFF2-40B4-BE49-F238E27FC236}">
                  <a16:creationId xmlns:a16="http://schemas.microsoft.com/office/drawing/2014/main" id="{74CD5424-7331-4551-A422-7234315E4610}"/>
                </a:ext>
              </a:extLst>
            </p:cNvPr>
            <p:cNvSpPr/>
            <p:nvPr/>
          </p:nvSpPr>
          <p:spPr>
            <a:xfrm>
              <a:off x="1298286" y="5495794"/>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推理与生成答案 </a:t>
              </a:r>
            </a:p>
          </p:txBody>
        </p:sp>
        <p:sp>
          <p:nvSpPr>
            <p:cNvPr id="22" name="矩形: 圆角 37">
              <a:extLst>
                <a:ext uri="{FF2B5EF4-FFF2-40B4-BE49-F238E27FC236}">
                  <a16:creationId xmlns:a16="http://schemas.microsoft.com/office/drawing/2014/main" id="{943E55CE-8383-4FD0-9787-BCFBAAC9FB1B}"/>
                </a:ext>
              </a:extLst>
            </p:cNvPr>
            <p:cNvSpPr/>
            <p:nvPr/>
          </p:nvSpPr>
          <p:spPr>
            <a:xfrm>
              <a:off x="1298286" y="5034266"/>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多轮检索（按需递进） </a:t>
              </a:r>
            </a:p>
          </p:txBody>
        </p:sp>
        <p:sp>
          <p:nvSpPr>
            <p:cNvPr id="25" name="矩形: 圆角 37">
              <a:extLst>
                <a:ext uri="{FF2B5EF4-FFF2-40B4-BE49-F238E27FC236}">
                  <a16:creationId xmlns:a16="http://schemas.microsoft.com/office/drawing/2014/main" id="{CB0167FD-0354-441A-9267-C5403F734489}"/>
                </a:ext>
              </a:extLst>
            </p:cNvPr>
            <p:cNvSpPr/>
            <p:nvPr/>
          </p:nvSpPr>
          <p:spPr>
            <a:xfrm>
              <a:off x="1298286" y="4111209"/>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初始检索（基础数据） </a:t>
              </a:r>
            </a:p>
          </p:txBody>
        </p:sp>
        <p:sp>
          <p:nvSpPr>
            <p:cNvPr id="55" name="椭圆 116">
              <a:extLst>
                <a:ext uri="{FF2B5EF4-FFF2-40B4-BE49-F238E27FC236}">
                  <a16:creationId xmlns:a16="http://schemas.microsoft.com/office/drawing/2014/main" id="{C435DE14-9583-4664-8D5F-C3E38E5C9197}"/>
                </a:ext>
              </a:extLst>
            </p:cNvPr>
            <p:cNvSpPr/>
            <p:nvPr/>
          </p:nvSpPr>
          <p:spPr>
            <a:xfrm>
              <a:off x="1405618" y="3772858"/>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rPr>
                <a:t>1</a:t>
              </a:r>
              <a:endParaRPr lang="zh-CN" altLang="en-US" sz="900" b="1" dirty="0">
                <a:solidFill>
                  <a:schemeClr val="tx2"/>
                </a:solidFill>
              </a:endParaRPr>
            </a:p>
          </p:txBody>
        </p:sp>
        <p:sp>
          <p:nvSpPr>
            <p:cNvPr id="56" name="椭圆 116">
              <a:extLst>
                <a:ext uri="{FF2B5EF4-FFF2-40B4-BE49-F238E27FC236}">
                  <a16:creationId xmlns:a16="http://schemas.microsoft.com/office/drawing/2014/main" id="{9419A48C-D535-4EA0-9D92-FCFF8D7B3B02}"/>
                </a:ext>
              </a:extLst>
            </p:cNvPr>
            <p:cNvSpPr/>
            <p:nvPr/>
          </p:nvSpPr>
          <p:spPr>
            <a:xfrm>
              <a:off x="1405618" y="4240586"/>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rPr>
                <a:t>2</a:t>
              </a:r>
              <a:endParaRPr lang="zh-CN" altLang="en-US" sz="900" b="1" dirty="0">
                <a:solidFill>
                  <a:schemeClr val="tx2"/>
                </a:solidFill>
              </a:endParaRPr>
            </a:p>
          </p:txBody>
        </p:sp>
        <p:sp>
          <p:nvSpPr>
            <p:cNvPr id="58" name="椭圆 116">
              <a:extLst>
                <a:ext uri="{FF2B5EF4-FFF2-40B4-BE49-F238E27FC236}">
                  <a16:creationId xmlns:a16="http://schemas.microsoft.com/office/drawing/2014/main" id="{D0C7845F-49BA-4AD4-BFC5-EB072111BB7C}"/>
                </a:ext>
              </a:extLst>
            </p:cNvPr>
            <p:cNvSpPr/>
            <p:nvPr/>
          </p:nvSpPr>
          <p:spPr>
            <a:xfrm>
              <a:off x="1405618" y="4702114"/>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rPr>
                <a:t>3</a:t>
              </a:r>
              <a:endParaRPr lang="zh-CN" altLang="en-US" sz="900" b="1" dirty="0">
                <a:solidFill>
                  <a:schemeClr val="tx2"/>
                </a:solidFill>
              </a:endParaRPr>
            </a:p>
          </p:txBody>
        </p:sp>
        <p:sp>
          <p:nvSpPr>
            <p:cNvPr id="60" name="椭圆 116">
              <a:extLst>
                <a:ext uri="{FF2B5EF4-FFF2-40B4-BE49-F238E27FC236}">
                  <a16:creationId xmlns:a16="http://schemas.microsoft.com/office/drawing/2014/main" id="{2E37153D-2C58-430E-B529-DA37383C3EE7}"/>
                </a:ext>
              </a:extLst>
            </p:cNvPr>
            <p:cNvSpPr/>
            <p:nvPr/>
          </p:nvSpPr>
          <p:spPr>
            <a:xfrm>
              <a:off x="1405618" y="5156999"/>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rPr>
                <a:t>4</a:t>
              </a:r>
              <a:endParaRPr lang="zh-CN" altLang="en-US" sz="900" b="1" dirty="0">
                <a:solidFill>
                  <a:schemeClr val="tx2"/>
                </a:solidFill>
              </a:endParaRPr>
            </a:p>
          </p:txBody>
        </p:sp>
        <p:sp>
          <p:nvSpPr>
            <p:cNvPr id="61" name="椭圆 116">
              <a:extLst>
                <a:ext uri="{FF2B5EF4-FFF2-40B4-BE49-F238E27FC236}">
                  <a16:creationId xmlns:a16="http://schemas.microsoft.com/office/drawing/2014/main" id="{6D464915-503B-4570-B8C8-6EE809018644}"/>
                </a:ext>
              </a:extLst>
            </p:cNvPr>
            <p:cNvSpPr/>
            <p:nvPr/>
          </p:nvSpPr>
          <p:spPr>
            <a:xfrm>
              <a:off x="1405618" y="5631818"/>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rPr>
                <a:t>5</a:t>
              </a:r>
              <a:endParaRPr lang="zh-CN" altLang="en-US" sz="900" b="1" dirty="0">
                <a:solidFill>
                  <a:schemeClr val="tx2"/>
                </a:solidFill>
              </a:endParaRPr>
            </a:p>
          </p:txBody>
        </p:sp>
        <p:sp>
          <p:nvSpPr>
            <p:cNvPr id="62" name="椭圆 116">
              <a:extLst>
                <a:ext uri="{FF2B5EF4-FFF2-40B4-BE49-F238E27FC236}">
                  <a16:creationId xmlns:a16="http://schemas.microsoft.com/office/drawing/2014/main" id="{7F3E1C79-6EA2-4A9A-85BA-BE0EF99D2B66}"/>
                </a:ext>
              </a:extLst>
            </p:cNvPr>
            <p:cNvSpPr/>
            <p:nvPr/>
          </p:nvSpPr>
          <p:spPr>
            <a:xfrm>
              <a:off x="1400244" y="6081491"/>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rPr>
                <a:t>6</a:t>
              </a:r>
              <a:endParaRPr lang="zh-CN" altLang="en-US" sz="900" b="1" dirty="0">
                <a:solidFill>
                  <a:schemeClr val="tx2"/>
                </a:solidFill>
              </a:endParaRPr>
            </a:p>
          </p:txBody>
        </p:sp>
      </p:grpSp>
    </p:spTree>
    <p:extLst>
      <p:ext uri="{BB962C8B-B14F-4D97-AF65-F5344CB8AC3E}">
        <p14:creationId xmlns:p14="http://schemas.microsoft.com/office/powerpoint/2010/main" val="162237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FA3B3D-66F2-42DD-997E-C4CB6B9740D6}"/>
              </a:ext>
            </a:extLst>
          </p:cNvPr>
          <p:cNvSpPr>
            <a:spLocks noGrp="1"/>
          </p:cNvSpPr>
          <p:nvPr>
            <p:ph type="subTitle" idx="1"/>
          </p:nvPr>
        </p:nvSpPr>
        <p:spPr>
          <a:xfrm>
            <a:off x="729175" y="456134"/>
            <a:ext cx="10740640" cy="530455"/>
          </a:xfrm>
        </p:spPr>
        <p:txBody>
          <a:bodyPr/>
          <a:lstStyle/>
          <a:p>
            <a:r>
              <a:rPr lang="zh-CN" altLang="en-US" dirty="0">
                <a:solidFill>
                  <a:srgbClr val="C00000"/>
                </a:solidFill>
              </a:rPr>
              <a:t>图</a:t>
            </a:r>
            <a:r>
              <a:rPr lang="en-US" altLang="zh-CN" dirty="0">
                <a:solidFill>
                  <a:srgbClr val="C00000"/>
                </a:solidFill>
              </a:rPr>
              <a:t>/</a:t>
            </a:r>
            <a:r>
              <a:rPr lang="zh-CN" altLang="en-US" dirty="0">
                <a:solidFill>
                  <a:srgbClr val="C00000"/>
                </a:solidFill>
              </a:rPr>
              <a:t>树问题解答</a:t>
            </a:r>
            <a:endParaRPr lang="en-US" dirty="0">
              <a:solidFill>
                <a:srgbClr val="C00000"/>
              </a:solidFill>
            </a:endParaRPr>
          </a:p>
        </p:txBody>
      </p:sp>
      <p:graphicFrame>
        <p:nvGraphicFramePr>
          <p:cNvPr id="7" name="Content Placeholder 6">
            <a:extLst>
              <a:ext uri="{FF2B5EF4-FFF2-40B4-BE49-F238E27FC236}">
                <a16:creationId xmlns:a16="http://schemas.microsoft.com/office/drawing/2014/main" id="{F597B01F-53D5-4B63-939C-1DFDEBE5FD08}"/>
              </a:ext>
            </a:extLst>
          </p:cNvPr>
          <p:cNvGraphicFramePr>
            <a:graphicFrameLocks noGrp="1"/>
          </p:cNvGraphicFramePr>
          <p:nvPr>
            <p:ph idx="11"/>
            <p:extLst>
              <p:ext uri="{D42A27DB-BD31-4B8C-83A1-F6EECF244321}">
                <p14:modId xmlns:p14="http://schemas.microsoft.com/office/powerpoint/2010/main" val="726898632"/>
              </p:ext>
            </p:extLst>
          </p:nvPr>
        </p:nvGraphicFramePr>
        <p:xfrm>
          <a:off x="2181964" y="986589"/>
          <a:ext cx="7732059" cy="2791327"/>
        </p:xfrm>
        <a:graphic>
          <a:graphicData uri="http://schemas.openxmlformats.org/drawingml/2006/table">
            <a:tbl>
              <a:tblPr/>
              <a:tblGrid>
                <a:gridCol w="1245713">
                  <a:extLst>
                    <a:ext uri="{9D8B030D-6E8A-4147-A177-3AD203B41FA5}">
                      <a16:colId xmlns:a16="http://schemas.microsoft.com/office/drawing/2014/main" val="697478027"/>
                    </a:ext>
                  </a:extLst>
                </a:gridCol>
                <a:gridCol w="3243173">
                  <a:extLst>
                    <a:ext uri="{9D8B030D-6E8A-4147-A177-3AD203B41FA5}">
                      <a16:colId xmlns:a16="http://schemas.microsoft.com/office/drawing/2014/main" val="3732324649"/>
                    </a:ext>
                  </a:extLst>
                </a:gridCol>
                <a:gridCol w="3243173">
                  <a:extLst>
                    <a:ext uri="{9D8B030D-6E8A-4147-A177-3AD203B41FA5}">
                      <a16:colId xmlns:a16="http://schemas.microsoft.com/office/drawing/2014/main" val="975828054"/>
                    </a:ext>
                  </a:extLst>
                </a:gridCol>
              </a:tblGrid>
              <a:tr h="398761">
                <a:tc>
                  <a:txBody>
                    <a:bodyPr/>
                    <a:lstStyle/>
                    <a:p>
                      <a:pPr algn="ctr" fontAlgn="base"/>
                      <a:endParaRPr lang="zh-TW" altLang="en-US" sz="2000" b="1" dirty="0">
                        <a:solidFill>
                          <a:schemeClr val="tx2">
                            <a:lumMod val="95000"/>
                          </a:schemeClr>
                        </a:solidFill>
                        <a:effectLst/>
                        <a:latin typeface="Microsoft YaHei" panose="020B0503020204020204" pitchFamily="34" charset="-122"/>
                        <a:ea typeface="Microsoft YaHei" panose="020B0503020204020204" pitchFamily="34" charset="-122"/>
                      </a:endParaRP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C00000"/>
                    </a:solidFill>
                  </a:tcPr>
                </a:tc>
                <a:tc>
                  <a:txBody>
                    <a:bodyPr/>
                    <a:lstStyle/>
                    <a:p>
                      <a:pPr algn="ctr" fontAlgn="base"/>
                      <a:r>
                        <a:rPr lang="zh-CN" altLang="en-US" sz="2000" b="1" dirty="0">
                          <a:effectLst/>
                          <a:latin typeface="Microsoft YaHei" panose="020B0503020204020204" pitchFamily="34" charset="-122"/>
                          <a:ea typeface="Microsoft YaHei" panose="020B0503020204020204" pitchFamily="34" charset="-122"/>
                        </a:rPr>
                        <a:t>传统知识图谱</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5000"/>
                      </a:schemeClr>
                    </a:solidFill>
                  </a:tcPr>
                </a:tc>
                <a:tc>
                  <a:txBody>
                    <a:bodyPr/>
                    <a:lstStyle/>
                    <a:p>
                      <a:pPr algn="ctr" fontAlgn="base"/>
                      <a:r>
                        <a:rPr lang="zh-TW" altLang="en-US" sz="2000" b="1" dirty="0">
                          <a:effectLst/>
                          <a:latin typeface="Microsoft YaHei" panose="020B0503020204020204" pitchFamily="34" charset="-122"/>
                          <a:ea typeface="Microsoft YaHei" panose="020B0503020204020204" pitchFamily="34" charset="-122"/>
                        </a:rPr>
                        <a:t>数据块图</a:t>
                      </a:r>
                      <a:r>
                        <a:rPr lang="en-US" altLang="zh-TW" sz="2000" b="1" dirty="0">
                          <a:effectLst/>
                          <a:latin typeface="Microsoft YaHei" panose="020B0503020204020204" pitchFamily="34" charset="-122"/>
                          <a:ea typeface="Microsoft YaHei" panose="020B0503020204020204" pitchFamily="34" charset="-122"/>
                        </a:rPr>
                        <a:t>/</a:t>
                      </a:r>
                      <a:r>
                        <a:rPr lang="zh-TW" altLang="en-US" sz="2000" b="1" dirty="0">
                          <a:effectLst/>
                          <a:latin typeface="Microsoft YaHei" panose="020B0503020204020204" pitchFamily="34" charset="-122"/>
                          <a:ea typeface="Microsoft YaHei" panose="020B0503020204020204" pitchFamily="34" charset="-122"/>
                        </a:rPr>
                        <a:t>树</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5000"/>
                      </a:schemeClr>
                    </a:solidFill>
                  </a:tcPr>
                </a:tc>
                <a:extLst>
                  <a:ext uri="{0D108BD9-81ED-4DB2-BD59-A6C34878D82A}">
                    <a16:rowId xmlns:a16="http://schemas.microsoft.com/office/drawing/2014/main" val="3398396673"/>
                  </a:ext>
                </a:extLst>
              </a:tr>
              <a:tr h="398761">
                <a:tc>
                  <a:txBody>
                    <a:bodyPr/>
                    <a:lstStyle/>
                    <a:p>
                      <a:pPr algn="ctr" fontAlgn="base"/>
                      <a:r>
                        <a:rPr lang="zh-TW" altLang="en-US" sz="1600" b="1" dirty="0">
                          <a:solidFill>
                            <a:schemeClr val="tx2">
                              <a:lumMod val="95000"/>
                            </a:schemeClr>
                          </a:solidFill>
                          <a:effectLst/>
                          <a:latin typeface="Microsoft YaHei" panose="020B0503020204020204" pitchFamily="34" charset="-122"/>
                          <a:ea typeface="Microsoft YaHei" panose="020B0503020204020204" pitchFamily="34" charset="-122"/>
                        </a:rPr>
                        <a:t>基本单位</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实体和关系节点</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文本块或数据段</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0302"/>
                  </a:ext>
                </a:extLst>
              </a:tr>
              <a:tr h="398761">
                <a:tc>
                  <a:txBody>
                    <a:bodyPr/>
                    <a:lstStyle/>
                    <a:p>
                      <a:pPr algn="ctr" fontAlgn="base"/>
                      <a:r>
                        <a:rPr lang="zh-TW" altLang="en-US" sz="1600" b="1" dirty="0">
                          <a:solidFill>
                            <a:schemeClr val="tx2">
                              <a:lumMod val="95000"/>
                            </a:schemeClr>
                          </a:solidFill>
                          <a:effectLst/>
                          <a:latin typeface="Microsoft YaHei" panose="020B0503020204020204" pitchFamily="34" charset="-122"/>
                          <a:ea typeface="Microsoft YaHei" panose="020B0503020204020204" pitchFamily="34" charset="-122"/>
                        </a:rPr>
                        <a:t>组织方式</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网状结构，通过关系连接</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zh-CN" altLang="en-US" sz="1800">
                          <a:effectLst/>
                          <a:latin typeface="Microsoft YaHei" panose="020B0503020204020204" pitchFamily="34" charset="-122"/>
                          <a:ea typeface="Microsoft YaHei" panose="020B0503020204020204" pitchFamily="34" charset="-122"/>
                        </a:rPr>
                        <a:t>层级树状结构</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00055"/>
                  </a:ext>
                </a:extLst>
              </a:tr>
              <a:tr h="398761">
                <a:tc>
                  <a:txBody>
                    <a:bodyPr/>
                    <a:lstStyle/>
                    <a:p>
                      <a:pPr algn="ctr" fontAlgn="base"/>
                      <a:r>
                        <a:rPr lang="zh-TW" altLang="en-US" sz="1600" b="1" dirty="0">
                          <a:solidFill>
                            <a:schemeClr val="tx2">
                              <a:lumMod val="95000"/>
                            </a:schemeClr>
                          </a:solidFill>
                          <a:effectLst/>
                          <a:latin typeface="Microsoft YaHei" panose="020B0503020204020204" pitchFamily="34" charset="-122"/>
                          <a:ea typeface="Microsoft YaHei" panose="020B0503020204020204" pitchFamily="34" charset="-122"/>
                        </a:rPr>
                        <a:t>数据表示</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zh-CN" altLang="en-US" sz="1800">
                          <a:effectLst/>
                          <a:latin typeface="Microsoft YaHei" panose="020B0503020204020204" pitchFamily="34" charset="-122"/>
                          <a:ea typeface="Microsoft YaHei" panose="020B0503020204020204" pitchFamily="34" charset="-122"/>
                        </a:rPr>
                        <a:t>实体间的明确关系</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内容的层次化组织</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424414"/>
                  </a:ext>
                </a:extLst>
              </a:tr>
              <a:tr h="398761">
                <a:tc>
                  <a:txBody>
                    <a:bodyPr/>
                    <a:lstStyle/>
                    <a:p>
                      <a:pPr algn="ctr" fontAlgn="base"/>
                      <a:r>
                        <a:rPr lang="zh-TW" altLang="en-US" sz="1600" b="1" dirty="0">
                          <a:solidFill>
                            <a:schemeClr val="tx2">
                              <a:lumMod val="95000"/>
                            </a:schemeClr>
                          </a:solidFill>
                          <a:effectLst/>
                          <a:latin typeface="Microsoft YaHei" panose="020B0503020204020204" pitchFamily="34" charset="-122"/>
                          <a:ea typeface="Microsoft YaHei" panose="020B0503020204020204" pitchFamily="34" charset="-122"/>
                        </a:rPr>
                        <a:t>检索机制</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基于关系路径查询</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基于块内容和层级检索</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045549"/>
                  </a:ext>
                </a:extLst>
              </a:tr>
              <a:tr h="398761">
                <a:tc>
                  <a:txBody>
                    <a:bodyPr/>
                    <a:lstStyle/>
                    <a:p>
                      <a:pPr algn="ctr" fontAlgn="base"/>
                      <a:r>
                        <a:rPr lang="zh-TW" altLang="en-US" sz="1600" b="1" dirty="0">
                          <a:solidFill>
                            <a:schemeClr val="tx2">
                              <a:lumMod val="95000"/>
                            </a:schemeClr>
                          </a:solidFill>
                          <a:effectLst/>
                          <a:latin typeface="Microsoft YaHei" panose="020B0503020204020204" pitchFamily="34" charset="-122"/>
                          <a:ea typeface="Microsoft YaHei" panose="020B0503020204020204" pitchFamily="34" charset="-122"/>
                        </a:rPr>
                        <a:t>知识构建</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zh-CN" altLang="en-US" sz="1800">
                          <a:effectLst/>
                          <a:latin typeface="Microsoft YaHei" panose="020B0503020204020204" pitchFamily="34" charset="-122"/>
                          <a:ea typeface="Microsoft YaHei" panose="020B0503020204020204" pitchFamily="34" charset="-122"/>
                        </a:rPr>
                        <a:t>构建实体关系网络</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构建内容层级结构</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263038"/>
                  </a:ext>
                </a:extLst>
              </a:tr>
              <a:tr h="398761">
                <a:tc>
                  <a:txBody>
                    <a:bodyPr/>
                    <a:lstStyle/>
                    <a:p>
                      <a:pPr algn="ctr" fontAlgn="base"/>
                      <a:r>
                        <a:rPr lang="zh-TW" altLang="en-US" sz="1600" b="1" dirty="0">
                          <a:solidFill>
                            <a:schemeClr val="tx2">
                              <a:lumMod val="95000"/>
                            </a:schemeClr>
                          </a:solidFill>
                          <a:effectLst/>
                          <a:latin typeface="Microsoft YaHei" panose="020B0503020204020204" pitchFamily="34" charset="-122"/>
                          <a:ea typeface="Microsoft YaHei" panose="020B0503020204020204" pitchFamily="34" charset="-122"/>
                        </a:rPr>
                        <a:t>应用场景</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zh-CN" altLang="en-US" sz="1800">
                          <a:effectLst/>
                          <a:latin typeface="Microsoft YaHei" panose="020B0503020204020204" pitchFamily="34" charset="-122"/>
                          <a:ea typeface="Microsoft YaHei" panose="020B0503020204020204" pitchFamily="34" charset="-122"/>
                        </a:rPr>
                        <a:t>知识推理和关系发现</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zh-CN" altLang="en-US" sz="1800" dirty="0">
                          <a:effectLst/>
                          <a:latin typeface="Microsoft YaHei" panose="020B0503020204020204" pitchFamily="34" charset="-122"/>
                          <a:ea typeface="Microsoft YaHei" panose="020B0503020204020204" pitchFamily="34" charset="-122"/>
                        </a:rPr>
                        <a:t>文档检索和上下文理解</a:t>
                      </a:r>
                    </a:p>
                  </a:txBody>
                  <a:tcPr marL="85668" marR="85668" marT="42834" marB="428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976275"/>
                  </a:ext>
                </a:extLst>
              </a:tr>
            </a:tbl>
          </a:graphicData>
        </a:graphic>
      </p:graphicFrame>
      <p:pic>
        <p:nvPicPr>
          <p:cNvPr id="2050" name="Picture 2" descr="How to Chunk Your Database into a Merkle Tree | DoltHub Blog">
            <a:extLst>
              <a:ext uri="{FF2B5EF4-FFF2-40B4-BE49-F238E27FC236}">
                <a16:creationId xmlns:a16="http://schemas.microsoft.com/office/drawing/2014/main" id="{0F37CD21-1DC4-401A-9198-5B92C95BB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507" y="3701608"/>
            <a:ext cx="4223502" cy="27741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ewirenow.com/app/uploads/2024/10/Rewire_Retrieval-Augmented-Generation-Knowledge-Graph-Picture4-1.png">
            <a:extLst>
              <a:ext uri="{FF2B5EF4-FFF2-40B4-BE49-F238E27FC236}">
                <a16:creationId xmlns:a16="http://schemas.microsoft.com/office/drawing/2014/main" id="{706EE9F5-1A9C-425D-8966-BAFB48CA1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962" y="3971287"/>
            <a:ext cx="4228239" cy="23942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5F9B1E-20A5-4C81-B6DA-2B51CEF1CAF8}"/>
              </a:ext>
            </a:extLst>
          </p:cNvPr>
          <p:cNvSpPr txBox="1"/>
          <p:nvPr/>
        </p:nvSpPr>
        <p:spPr>
          <a:xfrm>
            <a:off x="3089612" y="6411737"/>
            <a:ext cx="1688521" cy="169277"/>
          </a:xfrm>
          <a:prstGeom prst="rect">
            <a:avLst/>
          </a:prstGeom>
          <a:noFill/>
        </p:spPr>
        <p:txBody>
          <a:bodyPr wrap="square" lIns="0" tIns="0" rIns="0" bIns="0" rtlCol="0">
            <a:spAutoFit/>
          </a:bodyPr>
          <a:lstStyle/>
          <a:p>
            <a:pPr algn="ctr" fontAlgn="base"/>
            <a:r>
              <a:rPr lang="zh-CN" altLang="en-US" sz="1100" b="1" dirty="0">
                <a:latin typeface="Microsoft YaHei" panose="020B0503020204020204" pitchFamily="34" charset="-122"/>
                <a:ea typeface="Microsoft YaHei" panose="020B0503020204020204" pitchFamily="34" charset="-122"/>
              </a:rPr>
              <a:t>传统知识图谱</a:t>
            </a:r>
          </a:p>
        </p:txBody>
      </p:sp>
      <p:sp>
        <p:nvSpPr>
          <p:cNvPr id="9" name="Rectangle 8">
            <a:extLst>
              <a:ext uri="{FF2B5EF4-FFF2-40B4-BE49-F238E27FC236}">
                <a16:creationId xmlns:a16="http://schemas.microsoft.com/office/drawing/2014/main" id="{9371627A-4BED-4F91-8F45-AC0D85880B9B}"/>
              </a:ext>
            </a:extLst>
          </p:cNvPr>
          <p:cNvSpPr/>
          <p:nvPr/>
        </p:nvSpPr>
        <p:spPr>
          <a:xfrm>
            <a:off x="7786601" y="6365571"/>
            <a:ext cx="957313" cy="261610"/>
          </a:xfrm>
          <a:prstGeom prst="rect">
            <a:avLst/>
          </a:prstGeom>
        </p:spPr>
        <p:txBody>
          <a:bodyPr wrap="none">
            <a:spAutoFit/>
          </a:bodyPr>
          <a:lstStyle/>
          <a:p>
            <a:pPr algn="ctr" fontAlgn="base"/>
            <a:r>
              <a:rPr lang="zh-CN" altLang="en-US" sz="1100" b="1" dirty="0">
                <a:latin typeface="Microsoft YaHei" panose="020B0503020204020204" pitchFamily="34" charset="-122"/>
                <a:ea typeface="Microsoft YaHei" panose="020B0503020204020204" pitchFamily="34" charset="-122"/>
              </a:rPr>
              <a:t>数据块图</a:t>
            </a:r>
            <a:r>
              <a:rPr lang="en-US" altLang="zh-CN" sz="1100" b="1" dirty="0">
                <a:latin typeface="Microsoft YaHei" panose="020B0503020204020204" pitchFamily="34" charset="-122"/>
                <a:ea typeface="Microsoft YaHei" panose="020B0503020204020204" pitchFamily="34" charset="-122"/>
              </a:rPr>
              <a:t>/</a:t>
            </a:r>
            <a:r>
              <a:rPr lang="zh-CN" altLang="en-US" sz="1100" b="1" dirty="0">
                <a:latin typeface="Microsoft YaHei" panose="020B0503020204020204" pitchFamily="34" charset="-122"/>
                <a:ea typeface="Microsoft YaHei" panose="020B0503020204020204" pitchFamily="34" charset="-122"/>
              </a:rPr>
              <a:t>树</a:t>
            </a:r>
          </a:p>
        </p:txBody>
      </p:sp>
    </p:spTree>
    <p:extLst>
      <p:ext uri="{BB962C8B-B14F-4D97-AF65-F5344CB8AC3E}">
        <p14:creationId xmlns:p14="http://schemas.microsoft.com/office/powerpoint/2010/main" val="10619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oT(Chain-of-Thought) 链式思维-1">
            <a:extLst>
              <a:ext uri="{FF2B5EF4-FFF2-40B4-BE49-F238E27FC236}">
                <a16:creationId xmlns:a16="http://schemas.microsoft.com/office/drawing/2014/main" id="{BBC3269A-D3B0-48C2-BFA0-E6A05F9F27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711"/>
          <a:stretch/>
        </p:blipFill>
        <p:spPr bwMode="auto">
          <a:xfrm>
            <a:off x="9855356" y="1182212"/>
            <a:ext cx="2255288" cy="256272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1911D74-4724-4DDF-B605-42C32E726B18}"/>
              </a:ext>
            </a:extLst>
          </p:cNvPr>
          <p:cNvSpPr>
            <a:spLocks noGrp="1"/>
          </p:cNvSpPr>
          <p:nvPr>
            <p:ph type="subTitle" idx="1"/>
          </p:nvPr>
        </p:nvSpPr>
        <p:spPr>
          <a:xfrm>
            <a:off x="729174" y="456134"/>
            <a:ext cx="12016669" cy="480568"/>
          </a:xfrm>
        </p:spPr>
        <p:txBody>
          <a:bodyPr>
            <a:noAutofit/>
          </a:bodyPr>
          <a:lstStyle/>
          <a:p>
            <a:r>
              <a:rPr lang="zh-CN" altLang="en-US" b="1" dirty="0">
                <a:solidFill>
                  <a:srgbClr val="C00000"/>
                </a:solidFill>
                <a:latin typeface="Microsoft YaHei" panose="020B0503020204020204" pitchFamily="34" charset="-122"/>
              </a:rPr>
              <a:t>挑战与解决方案 </a:t>
            </a:r>
            <a:r>
              <a:rPr lang="en-US" altLang="zh-CN" b="1" dirty="0">
                <a:solidFill>
                  <a:srgbClr val="C00000"/>
                </a:solidFill>
                <a:latin typeface="Microsoft YaHei" panose="020B0503020204020204" pitchFamily="34" charset="-122"/>
              </a:rPr>
              <a:t>- L3: </a:t>
            </a:r>
            <a:r>
              <a:rPr lang="zh-TW" altLang="en-US" b="1" dirty="0">
                <a:solidFill>
                  <a:srgbClr val="C00000"/>
                </a:solidFill>
                <a:latin typeface="Microsoft YaHei" panose="020B0503020204020204" pitchFamily="34" charset="-122"/>
              </a:rPr>
              <a:t>可解释推理查询</a:t>
            </a:r>
            <a:endParaRPr lang="en-US" b="1" dirty="0">
              <a:solidFill>
                <a:srgbClr val="C00000"/>
              </a:solidFill>
              <a:latin typeface="Microsoft YaHei" panose="020B0503020204020204" pitchFamily="34" charset="-122"/>
            </a:endParaRPr>
          </a:p>
        </p:txBody>
      </p:sp>
      <p:sp>
        <p:nvSpPr>
          <p:cNvPr id="7" name="Rectangle 4">
            <a:extLst>
              <a:ext uri="{FF2B5EF4-FFF2-40B4-BE49-F238E27FC236}">
                <a16:creationId xmlns:a16="http://schemas.microsoft.com/office/drawing/2014/main" id="{11C18B51-AD5D-4AD8-964A-A3A25EE29915}"/>
              </a:ext>
            </a:extLst>
          </p:cNvPr>
          <p:cNvSpPr>
            <a:spLocks noGrp="1" noChangeArrowheads="1"/>
          </p:cNvSpPr>
          <p:nvPr>
            <p:ph idx="11"/>
          </p:nvPr>
        </p:nvSpPr>
        <p:spPr bwMode="auto">
          <a:xfrm>
            <a:off x="235903" y="997997"/>
            <a:ext cx="474976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1113" indent="0">
              <a:buNone/>
            </a:pPr>
            <a:r>
              <a:rPr lang="en-US" altLang="zh-CN" sz="2000" b="1" dirty="0">
                <a:latin typeface="Microsoft YaHei" panose="020B0503020204020204" pitchFamily="34" charset="-122"/>
              </a:rPr>
              <a:t>1. </a:t>
            </a:r>
            <a:r>
              <a:rPr lang="zh-CN" altLang="en-US" sz="2000" b="1" dirty="0">
                <a:latin typeface="Microsoft YaHei" panose="020B0503020204020204" pitchFamily="34" charset="-122"/>
              </a:rPr>
              <a:t>挑战</a:t>
            </a:r>
            <a:r>
              <a:rPr lang="en-US" altLang="zh-CN" sz="2000" dirty="0">
                <a:latin typeface="Microsoft YaHei" panose="020B0503020204020204" pitchFamily="34" charset="-122"/>
              </a:rPr>
              <a:t>:</a:t>
            </a:r>
          </a:p>
          <a:p>
            <a:r>
              <a:rPr lang="zh-CN" altLang="en-US" b="1" dirty="0">
                <a:latin typeface="Microsoft YaHei" panose="020B0503020204020204" pitchFamily="34" charset="-122"/>
              </a:rPr>
              <a:t>理解并应用结构化推理</a:t>
            </a:r>
            <a:r>
              <a:rPr lang="en-US" altLang="zh-CN" dirty="0">
                <a:latin typeface="Microsoft YaHei" panose="020B0503020204020204" pitchFamily="34" charset="-122"/>
              </a:rPr>
              <a:t>:</a:t>
            </a:r>
          </a:p>
          <a:p>
            <a:pPr marL="930300" lvl="2" indent="0">
              <a:buNone/>
            </a:pPr>
            <a:r>
              <a:rPr lang="en-US" altLang="zh-CN" sz="1500" dirty="0">
                <a:latin typeface="Microsoft YaHei" panose="020B0503020204020204" pitchFamily="34" charset="-122"/>
              </a:rPr>
              <a:t>- </a:t>
            </a:r>
            <a:r>
              <a:rPr lang="zh-CN" altLang="en-US" sz="1500" dirty="0">
                <a:latin typeface="Microsoft YaHei" panose="020B0503020204020204" pitchFamily="34" charset="-122"/>
              </a:rPr>
              <a:t>如医疗指南、法律流程，需准确提取并理解文档中的推理路径</a:t>
            </a:r>
            <a:endParaRPr lang="zh-CN" altLang="en-US" sz="999" dirty="0">
              <a:latin typeface="Microsoft YaHei" panose="020B0503020204020204" pitchFamily="34" charset="-122"/>
            </a:endParaRPr>
          </a:p>
          <a:p>
            <a:r>
              <a:rPr lang="zh-CN" altLang="en-US" b="1" dirty="0">
                <a:latin typeface="Microsoft YaHei" panose="020B0503020204020204" pitchFamily="34" charset="-122"/>
              </a:rPr>
              <a:t>对领域特定知识的依赖性高</a:t>
            </a:r>
            <a:r>
              <a:rPr lang="en-US" altLang="zh-CN" dirty="0">
                <a:latin typeface="Microsoft YaHei" panose="020B0503020204020204" pitchFamily="34" charset="-122"/>
              </a:rPr>
              <a:t>:</a:t>
            </a:r>
          </a:p>
          <a:p>
            <a:pPr marL="930300" lvl="2" indent="0">
              <a:buNone/>
            </a:pPr>
            <a:r>
              <a:rPr lang="en-US" altLang="zh-CN" sz="1500" dirty="0">
                <a:latin typeface="Microsoft YaHei" panose="020B0503020204020204" pitchFamily="34" charset="-122"/>
              </a:rPr>
              <a:t>- </a:t>
            </a:r>
            <a:r>
              <a:rPr lang="zh-CN" altLang="en-US" sz="1500" dirty="0">
                <a:latin typeface="Microsoft YaHei" panose="020B0503020204020204" pitchFamily="34" charset="-122"/>
              </a:rPr>
              <a:t>数据不足或指南不全面时，可能导致推理偏差</a:t>
            </a:r>
          </a:p>
        </p:txBody>
      </p:sp>
      <p:sp>
        <p:nvSpPr>
          <p:cNvPr id="8" name="TextBox 7">
            <a:extLst>
              <a:ext uri="{FF2B5EF4-FFF2-40B4-BE49-F238E27FC236}">
                <a16:creationId xmlns:a16="http://schemas.microsoft.com/office/drawing/2014/main" id="{BD4FF9D2-6392-4347-B418-7E45F17103A3}"/>
              </a:ext>
            </a:extLst>
          </p:cNvPr>
          <p:cNvSpPr txBox="1"/>
          <p:nvPr/>
        </p:nvSpPr>
        <p:spPr>
          <a:xfrm>
            <a:off x="4985665" y="1080829"/>
            <a:ext cx="4853424" cy="2092881"/>
          </a:xfrm>
          <a:prstGeom prst="rect">
            <a:avLst/>
          </a:prstGeom>
          <a:noFill/>
        </p:spPr>
        <p:txBody>
          <a:bodyPr wrap="square" lIns="0" tIns="0" rIns="0" bIns="0" rtlCol="0">
            <a:spAutoFit/>
          </a:bodyPr>
          <a:lstStyle/>
          <a:p>
            <a:pPr lvl="0" defTabSz="914400" eaLnBrk="0" fontAlgn="base" hangingPunct="0">
              <a:spcBef>
                <a:spcPts val="300"/>
              </a:spcBef>
              <a:spcAft>
                <a:spcPts val="300"/>
              </a:spcAft>
            </a:pPr>
            <a:r>
              <a:rPr lang="en-US" altLang="en-US" sz="2000" b="1" dirty="0">
                <a:latin typeface="Microsoft YaHei" panose="020B0503020204020204" pitchFamily="34" charset="-122"/>
                <a:ea typeface="Microsoft YaHei" panose="020B0503020204020204" pitchFamily="34" charset="-122"/>
              </a:rPr>
              <a:t>2. </a:t>
            </a:r>
            <a:r>
              <a:rPr lang="en-US" altLang="en-US" sz="2000" b="1" dirty="0" err="1">
                <a:latin typeface="Microsoft YaHei" panose="020B0503020204020204" pitchFamily="34" charset="-122"/>
                <a:ea typeface="Microsoft YaHei" panose="020B0503020204020204" pitchFamily="34" charset="-122"/>
              </a:rPr>
              <a:t>解决方案</a:t>
            </a:r>
            <a:r>
              <a:rPr lang="en-US" altLang="en-US" sz="2000" b="1" dirty="0">
                <a:latin typeface="Microsoft YaHei" panose="020B0503020204020204" pitchFamily="34" charset="-122"/>
                <a:ea typeface="Microsoft YaHei" panose="020B0503020204020204" pitchFamily="34" charset="-122"/>
              </a:rPr>
              <a:t>:</a:t>
            </a:r>
          </a:p>
          <a:p>
            <a:pPr marL="285750" indent="-285750" defTabSz="914400" eaLnBrk="0" fontAlgn="base" hangingPunct="0">
              <a:spcBef>
                <a:spcPts val="300"/>
              </a:spcBef>
              <a:spcAft>
                <a:spcPts val="300"/>
              </a:spcAft>
              <a:buFont typeface="Arial" panose="020B0604020202020204" pitchFamily="34" charset="0"/>
              <a:buChar char="•"/>
            </a:pPr>
            <a:r>
              <a:rPr lang="zh-TW" altLang="en-US" b="1" dirty="0">
                <a:latin typeface="Microsoft YaHei" panose="020B0503020204020204" pitchFamily="34" charset="-122"/>
                <a:ea typeface="Microsoft YaHei" panose="020B0503020204020204" pitchFamily="34" charset="-122"/>
              </a:rPr>
              <a:t>链式思维提示（</a:t>
            </a:r>
            <a:r>
              <a:rPr lang="en-US" altLang="zh-TW" b="1" dirty="0">
                <a:latin typeface="Microsoft YaHei" panose="020B0503020204020204" pitchFamily="34" charset="-122"/>
                <a:ea typeface="Microsoft YaHei" panose="020B0503020204020204" pitchFamily="34" charset="-122"/>
              </a:rPr>
              <a:t>Chain-of-Thought, </a:t>
            </a:r>
            <a:r>
              <a:rPr lang="en-US" altLang="zh-TW" b="1" dirty="0" err="1">
                <a:latin typeface="Microsoft YaHei" panose="020B0503020204020204" pitchFamily="34" charset="-122"/>
                <a:ea typeface="Microsoft YaHei" panose="020B0503020204020204" pitchFamily="34" charset="-122"/>
              </a:rPr>
              <a:t>CoT</a:t>
            </a:r>
            <a:r>
              <a:rPr lang="zh-TW" altLang="en-US" b="1" dirty="0">
                <a:latin typeface="Microsoft YaHei" panose="020B0503020204020204" pitchFamily="34" charset="-122"/>
                <a:ea typeface="Microsoft YaHei" panose="020B0503020204020204" pitchFamily="34" charset="-122"/>
              </a:rPr>
              <a:t>）</a:t>
            </a:r>
            <a:r>
              <a:rPr lang="en-US" altLang="en-US" b="1" dirty="0">
                <a:latin typeface="Microsoft YaHei" panose="020B0503020204020204" pitchFamily="34" charset="-122"/>
                <a:ea typeface="Microsoft YaHei" panose="020B0503020204020204" pitchFamily="34" charset="-122"/>
              </a:rPr>
              <a:t>:</a:t>
            </a:r>
            <a:endParaRPr lang="en-US" altLang="zh-TW" b="1" dirty="0">
              <a:latin typeface="Microsoft YaHei" panose="020B0503020204020204" pitchFamily="34" charset="-122"/>
              <a:ea typeface="Microsoft YaHei" panose="020B0503020204020204" pitchFamily="34" charset="-122"/>
            </a:endParaRPr>
          </a:p>
          <a:p>
            <a:pPr lvl="2" defTabSz="914400" eaLnBrk="0" fontAlgn="base" hangingPunct="0">
              <a:spcBef>
                <a:spcPts val="300"/>
              </a:spcBef>
              <a:spcAft>
                <a:spcPts val="300"/>
              </a:spcAft>
            </a:pPr>
            <a:r>
              <a:rPr lang="en-US" altLang="zh-CN" sz="1500" dirty="0">
                <a:latin typeface="Microsoft YaHei" panose="020B0503020204020204" pitchFamily="34" charset="-122"/>
                <a:ea typeface="Microsoft YaHei" panose="020B0503020204020204" pitchFamily="34" charset="-122"/>
              </a:rPr>
              <a:t>- </a:t>
            </a:r>
            <a:r>
              <a:rPr lang="zh-CN" altLang="en-US" sz="1500" dirty="0">
                <a:latin typeface="Microsoft YaHei" panose="020B0503020204020204" pitchFamily="34" charset="-122"/>
                <a:ea typeface="Microsoft YaHei" panose="020B0503020204020204" pitchFamily="34" charset="-122"/>
              </a:rPr>
              <a:t>将复杂问题分解为多个可解释步骤，逐步生成答案</a:t>
            </a:r>
            <a:endParaRPr lang="en-US" altLang="zh-CN" sz="1500" i="1" dirty="0">
              <a:latin typeface="Microsoft YaHei" panose="020B0503020204020204" pitchFamily="34" charset="-122"/>
              <a:ea typeface="Microsoft YaHei" panose="020B0503020204020204" pitchFamily="34" charset="-122"/>
            </a:endParaRPr>
          </a:p>
          <a:p>
            <a:pPr marL="285750" lvl="0" indent="-285750" defTabSz="914400" eaLnBrk="0" fontAlgn="base" hangingPunct="0">
              <a:spcBef>
                <a:spcPts val="300"/>
              </a:spcBef>
              <a:spcAft>
                <a:spcPts val="300"/>
              </a:spcAft>
              <a:buFont typeface="Arial" panose="020B0604020202020204" pitchFamily="34" charset="0"/>
              <a:buChar char="•"/>
            </a:pPr>
            <a:r>
              <a:rPr lang="zh-TW" altLang="en-US" b="1" dirty="0">
                <a:latin typeface="Microsoft YaHei" panose="020B0503020204020204" pitchFamily="34" charset="-122"/>
                <a:ea typeface="Microsoft YaHei" panose="020B0503020204020204" pitchFamily="34" charset="-122"/>
              </a:rPr>
              <a:t>结构化提示</a:t>
            </a:r>
            <a:r>
              <a:rPr lang="en-US" altLang="zh-TW" b="1" dirty="0">
                <a:latin typeface="Microsoft YaHei" panose="020B0503020204020204" pitchFamily="34" charset="-122"/>
                <a:ea typeface="Microsoft YaHei" panose="020B0503020204020204" pitchFamily="34" charset="-122"/>
              </a:rPr>
              <a:t>:</a:t>
            </a:r>
          </a:p>
          <a:p>
            <a:pPr marL="1200228" lvl="2" indent="-285750" defTabSz="914400" eaLnBrk="0" fontAlgn="base" hangingPunct="0">
              <a:spcBef>
                <a:spcPts val="300"/>
              </a:spcBef>
              <a:spcAft>
                <a:spcPts val="300"/>
              </a:spcAft>
              <a:buFontTx/>
              <a:buChar char="-"/>
            </a:pPr>
            <a:r>
              <a:rPr lang="zh-CN" altLang="en-US" sz="1500" dirty="0">
                <a:latin typeface="Microsoft YaHei" panose="020B0503020204020204" pitchFamily="34" charset="-122"/>
                <a:ea typeface="Microsoft YaHei" panose="020B0503020204020204" pitchFamily="34" charset="-122"/>
              </a:rPr>
              <a:t>结合外部数据中的明确指引（如医疗指南的分步操作）。</a:t>
            </a:r>
            <a:endParaRPr lang="en-US" altLang="zh-CN" sz="1500" dirty="0">
              <a:latin typeface="Microsoft YaHei" panose="020B0503020204020204" pitchFamily="34" charset="-122"/>
              <a:ea typeface="Microsoft YaHei" panose="020B0503020204020204" pitchFamily="34" charset="-122"/>
            </a:endParaRPr>
          </a:p>
        </p:txBody>
      </p:sp>
      <p:grpSp>
        <p:nvGrpSpPr>
          <p:cNvPr id="10" name="Group 9">
            <a:extLst>
              <a:ext uri="{FF2B5EF4-FFF2-40B4-BE49-F238E27FC236}">
                <a16:creationId xmlns:a16="http://schemas.microsoft.com/office/drawing/2014/main" id="{B4626148-5948-47AA-8CC0-15C3A5EBCE27}"/>
              </a:ext>
            </a:extLst>
          </p:cNvPr>
          <p:cNvGrpSpPr/>
          <p:nvPr/>
        </p:nvGrpSpPr>
        <p:grpSpPr>
          <a:xfrm>
            <a:off x="417863" y="3207279"/>
            <a:ext cx="3620223" cy="3141289"/>
            <a:chOff x="1298286" y="3122659"/>
            <a:chExt cx="3620223" cy="3141289"/>
          </a:xfrm>
        </p:grpSpPr>
        <p:grpSp>
          <p:nvGrpSpPr>
            <p:cNvPr id="24" name="Group 23">
              <a:extLst>
                <a:ext uri="{FF2B5EF4-FFF2-40B4-BE49-F238E27FC236}">
                  <a16:creationId xmlns:a16="http://schemas.microsoft.com/office/drawing/2014/main" id="{AE45C4FE-4916-4C1E-BDF3-4B029ED01CC5}"/>
                </a:ext>
              </a:extLst>
            </p:cNvPr>
            <p:cNvGrpSpPr/>
            <p:nvPr/>
          </p:nvGrpSpPr>
          <p:grpSpPr>
            <a:xfrm>
              <a:off x="1306971" y="3122659"/>
              <a:ext cx="3611538" cy="908540"/>
              <a:chOff x="1306971" y="3601306"/>
              <a:chExt cx="3611538" cy="908540"/>
            </a:xfrm>
            <a:solidFill>
              <a:schemeClr val="tx2">
                <a:lumMod val="95000"/>
              </a:schemeClr>
            </a:solidFill>
          </p:grpSpPr>
          <p:sp>
            <p:nvSpPr>
              <p:cNvPr id="9" name="TextBox 8">
                <a:extLst>
                  <a:ext uri="{FF2B5EF4-FFF2-40B4-BE49-F238E27FC236}">
                    <a16:creationId xmlns:a16="http://schemas.microsoft.com/office/drawing/2014/main" id="{AC7BE35C-86FE-4020-8F33-4F4490FAF196}"/>
                  </a:ext>
                </a:extLst>
              </p:cNvPr>
              <p:cNvSpPr txBox="1"/>
              <p:nvPr/>
            </p:nvSpPr>
            <p:spPr>
              <a:xfrm>
                <a:off x="2094186" y="3601306"/>
                <a:ext cx="2184893" cy="381964"/>
              </a:xfrm>
              <a:prstGeom prst="rect">
                <a:avLst/>
              </a:prstGeom>
              <a:grpFill/>
              <a:ln>
                <a:solidFill>
                  <a:schemeClr val="tx1"/>
                </a:solidFill>
              </a:ln>
            </p:spPr>
            <p:txBody>
              <a:bodyPr wrap="none" lIns="0" tIns="0" rIns="0" bIns="0" rtlCol="0" anchor="t">
                <a:spAutoFit/>
              </a:bodyPr>
              <a:lstStyle/>
              <a:p>
                <a:pPr algn="ctr">
                  <a:lnSpc>
                    <a:spcPts val="3440"/>
                  </a:lnSpc>
                </a:pPr>
                <a:r>
                  <a:rPr lang="en-US" altLang="zh-CN" b="1" dirty="0">
                    <a:solidFill>
                      <a:srgbClr val="FF0000"/>
                    </a:solidFill>
                    <a:latin typeface="Microsoft YaHei" panose="020B0503020204020204" pitchFamily="34" charset="-122"/>
                    <a:ea typeface="Microsoft YaHei" panose="020B0503020204020204" pitchFamily="34" charset="-122"/>
                  </a:rPr>
                  <a:t> L3</a:t>
                </a:r>
                <a:r>
                  <a:rPr lang="zh-CN" altLang="en-US" b="1" dirty="0">
                    <a:solidFill>
                      <a:srgbClr val="FF0000"/>
                    </a:solidFill>
                    <a:latin typeface="Microsoft YaHei" panose="020B0503020204020204" pitchFamily="34" charset="-122"/>
                    <a:ea typeface="Microsoft YaHei" panose="020B0503020204020204" pitchFamily="34" charset="-122"/>
                  </a:rPr>
                  <a:t>查询的解决流程</a:t>
                </a:r>
                <a:r>
                  <a:rPr lang="en-US" altLang="en-US" b="1" dirty="0">
                    <a:solidFill>
                      <a:srgbClr val="FF0000"/>
                    </a:solidFill>
                    <a:latin typeface="Microsoft YaHei" panose="020B0503020204020204" pitchFamily="34" charset="-122"/>
                    <a:ea typeface="Microsoft YaHei" panose="020B0503020204020204" pitchFamily="34" charset="-122"/>
                  </a:rPr>
                  <a:t>：</a:t>
                </a:r>
                <a:endParaRPr kumimoji="1" lang="en-US" b="1"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11" name="矩形: 圆角 37">
                <a:extLst>
                  <a:ext uri="{FF2B5EF4-FFF2-40B4-BE49-F238E27FC236}">
                    <a16:creationId xmlns:a16="http://schemas.microsoft.com/office/drawing/2014/main" id="{824DDB1B-E7D4-4F07-99D7-3D39151FA96E}"/>
                  </a:ext>
                </a:extLst>
              </p:cNvPr>
              <p:cNvSpPr/>
              <p:nvPr/>
            </p:nvSpPr>
            <p:spPr>
              <a:xfrm>
                <a:off x="1306971" y="4127882"/>
                <a:ext cx="3611538" cy="38196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用户提问</a:t>
                </a:r>
              </a:p>
            </p:txBody>
          </p:sp>
        </p:grpSp>
        <p:sp>
          <p:nvSpPr>
            <p:cNvPr id="17" name="矩形: 圆角 37">
              <a:extLst>
                <a:ext uri="{FF2B5EF4-FFF2-40B4-BE49-F238E27FC236}">
                  <a16:creationId xmlns:a16="http://schemas.microsoft.com/office/drawing/2014/main" id="{201A48F9-1020-483B-AE1B-49DEC21DA9AD}"/>
                </a:ext>
              </a:extLst>
            </p:cNvPr>
            <p:cNvSpPr/>
            <p:nvPr/>
          </p:nvSpPr>
          <p:spPr>
            <a:xfrm>
              <a:off x="1298286" y="4811235"/>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提取领域规则（流程图</a:t>
              </a:r>
              <a:r>
                <a:rPr lang="en-US" altLang="zh-CN" b="1" dirty="0">
                  <a:solidFill>
                    <a:schemeClr val="accent3">
                      <a:lumMod val="50000"/>
                    </a:schemeClr>
                  </a:solidFill>
                  <a:latin typeface="Microsoft YaHei" panose="020B0503020204020204" pitchFamily="34" charset="-122"/>
                  <a:ea typeface="Microsoft YaHei" panose="020B0503020204020204" pitchFamily="34" charset="-122"/>
                </a:rPr>
                <a:t>/</a:t>
              </a: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决策树） </a:t>
              </a:r>
            </a:p>
          </p:txBody>
        </p:sp>
        <p:sp>
          <p:nvSpPr>
            <p:cNvPr id="19" name="矩形: 圆角 37">
              <a:extLst>
                <a:ext uri="{FF2B5EF4-FFF2-40B4-BE49-F238E27FC236}">
                  <a16:creationId xmlns:a16="http://schemas.microsoft.com/office/drawing/2014/main" id="{74CD5424-7331-4551-A422-7234315E4610}"/>
                </a:ext>
              </a:extLst>
            </p:cNvPr>
            <p:cNvSpPr/>
            <p:nvPr/>
          </p:nvSpPr>
          <p:spPr>
            <a:xfrm>
              <a:off x="1298286" y="5881984"/>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答案生成（附带解释）</a:t>
              </a:r>
            </a:p>
          </p:txBody>
        </p:sp>
        <p:sp>
          <p:nvSpPr>
            <p:cNvPr id="22" name="矩形: 圆角 37">
              <a:extLst>
                <a:ext uri="{FF2B5EF4-FFF2-40B4-BE49-F238E27FC236}">
                  <a16:creationId xmlns:a16="http://schemas.microsoft.com/office/drawing/2014/main" id="{943E55CE-8383-4FD0-9787-BCFBAAC9FB1B}"/>
                </a:ext>
              </a:extLst>
            </p:cNvPr>
            <p:cNvSpPr/>
            <p:nvPr/>
          </p:nvSpPr>
          <p:spPr>
            <a:xfrm>
              <a:off x="1298286" y="5338650"/>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推理路径构建（链式推理） </a:t>
              </a:r>
            </a:p>
          </p:txBody>
        </p:sp>
        <p:sp>
          <p:nvSpPr>
            <p:cNvPr id="25" name="矩形: 圆角 37">
              <a:extLst>
                <a:ext uri="{FF2B5EF4-FFF2-40B4-BE49-F238E27FC236}">
                  <a16:creationId xmlns:a16="http://schemas.microsoft.com/office/drawing/2014/main" id="{CB0167FD-0354-441A-9267-C5403F734489}"/>
                </a:ext>
              </a:extLst>
            </p:cNvPr>
            <p:cNvSpPr/>
            <p:nvPr/>
          </p:nvSpPr>
          <p:spPr>
            <a:xfrm>
              <a:off x="1298286" y="4217317"/>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外部数据检索（知识库</a:t>
              </a:r>
              <a:r>
                <a:rPr lang="en-US" altLang="zh-CN" b="1" dirty="0">
                  <a:solidFill>
                    <a:schemeClr val="accent3">
                      <a:lumMod val="50000"/>
                    </a:schemeClr>
                  </a:solidFill>
                  <a:latin typeface="Microsoft YaHei" panose="020B0503020204020204" pitchFamily="34" charset="-122"/>
                  <a:ea typeface="Microsoft YaHei" panose="020B0503020204020204" pitchFamily="34" charset="-122"/>
                </a:rPr>
                <a:t>/</a:t>
              </a: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文档） </a:t>
              </a:r>
            </a:p>
          </p:txBody>
        </p:sp>
        <p:cxnSp>
          <p:nvCxnSpPr>
            <p:cNvPr id="23" name="直接箭头连接符 9">
              <a:extLst>
                <a:ext uri="{FF2B5EF4-FFF2-40B4-BE49-F238E27FC236}">
                  <a16:creationId xmlns:a16="http://schemas.microsoft.com/office/drawing/2014/main" id="{C0E7D47C-A1B8-46C6-B927-24078B779772}"/>
                </a:ext>
              </a:extLst>
            </p:cNvPr>
            <p:cNvCxnSpPr>
              <a:cxnSpLocks/>
            </p:cNvCxnSpPr>
            <p:nvPr/>
          </p:nvCxnSpPr>
          <p:spPr>
            <a:xfrm>
              <a:off x="3084624" y="4599281"/>
              <a:ext cx="0" cy="246761"/>
            </a:xfrm>
            <a:prstGeom prst="straightConnector1">
              <a:avLst/>
            </a:prstGeom>
            <a:solidFill>
              <a:schemeClr val="tx2">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9">
              <a:extLst>
                <a:ext uri="{FF2B5EF4-FFF2-40B4-BE49-F238E27FC236}">
                  <a16:creationId xmlns:a16="http://schemas.microsoft.com/office/drawing/2014/main" id="{0F6B529C-FF3B-42BC-A451-DC7D639A89C9}"/>
                </a:ext>
              </a:extLst>
            </p:cNvPr>
            <p:cNvCxnSpPr>
              <a:cxnSpLocks/>
            </p:cNvCxnSpPr>
            <p:nvPr/>
          </p:nvCxnSpPr>
          <p:spPr>
            <a:xfrm>
              <a:off x="3084624" y="5198748"/>
              <a:ext cx="0" cy="246761"/>
            </a:xfrm>
            <a:prstGeom prst="straightConnector1">
              <a:avLst/>
            </a:prstGeom>
            <a:solidFill>
              <a:schemeClr val="tx2">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9">
              <a:extLst>
                <a:ext uri="{FF2B5EF4-FFF2-40B4-BE49-F238E27FC236}">
                  <a16:creationId xmlns:a16="http://schemas.microsoft.com/office/drawing/2014/main" id="{1ECECB4C-CCE8-4231-96AD-10317D87772B}"/>
                </a:ext>
              </a:extLst>
            </p:cNvPr>
            <p:cNvCxnSpPr>
              <a:cxnSpLocks/>
            </p:cNvCxnSpPr>
            <p:nvPr/>
          </p:nvCxnSpPr>
          <p:spPr>
            <a:xfrm>
              <a:off x="3084624" y="3987828"/>
              <a:ext cx="0" cy="246761"/>
            </a:xfrm>
            <a:prstGeom prst="straightConnector1">
              <a:avLst/>
            </a:prstGeom>
            <a:solidFill>
              <a:schemeClr val="tx2">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9">
              <a:extLst>
                <a:ext uri="{FF2B5EF4-FFF2-40B4-BE49-F238E27FC236}">
                  <a16:creationId xmlns:a16="http://schemas.microsoft.com/office/drawing/2014/main" id="{EBD452C1-DA63-422B-AE58-A4F181B29D17}"/>
                </a:ext>
              </a:extLst>
            </p:cNvPr>
            <p:cNvCxnSpPr>
              <a:cxnSpLocks/>
            </p:cNvCxnSpPr>
            <p:nvPr/>
          </p:nvCxnSpPr>
          <p:spPr>
            <a:xfrm>
              <a:off x="3084624" y="5720614"/>
              <a:ext cx="0" cy="246761"/>
            </a:xfrm>
            <a:prstGeom prst="straightConnector1">
              <a:avLst/>
            </a:prstGeom>
            <a:solidFill>
              <a:schemeClr val="tx2">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Picture 4" descr="CoT(Chain-of-Thought) 链式思维-1">
            <a:extLst>
              <a:ext uri="{FF2B5EF4-FFF2-40B4-BE49-F238E27FC236}">
                <a16:creationId xmlns:a16="http://schemas.microsoft.com/office/drawing/2014/main" id="{07B93AE1-EB1A-4093-A2EC-3BA77FBF50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461" t="-60566" r="-53750" b="60566"/>
          <a:stretch/>
        </p:blipFill>
        <p:spPr bwMode="auto">
          <a:xfrm>
            <a:off x="4029401" y="5511840"/>
            <a:ext cx="2255289" cy="22572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CoT(Chain-of-Thought) 链式思维-1">
            <a:extLst>
              <a:ext uri="{FF2B5EF4-FFF2-40B4-BE49-F238E27FC236}">
                <a16:creationId xmlns:a16="http://schemas.microsoft.com/office/drawing/2014/main" id="{DEFCEA56-A370-448E-B0F0-EA9D15D195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976"/>
          <a:stretch/>
        </p:blipFill>
        <p:spPr bwMode="auto">
          <a:xfrm>
            <a:off x="9902173" y="3733855"/>
            <a:ext cx="2243397" cy="2257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A800FB4-B310-4217-B4F0-60142B6AF7C1}"/>
              </a:ext>
            </a:extLst>
          </p:cNvPr>
          <p:cNvSpPr txBox="1"/>
          <p:nvPr/>
        </p:nvSpPr>
        <p:spPr>
          <a:xfrm>
            <a:off x="4242405" y="3234554"/>
            <a:ext cx="5201965" cy="230832"/>
          </a:xfrm>
          <a:prstGeom prst="rect">
            <a:avLst/>
          </a:prstGeom>
          <a:noFill/>
        </p:spPr>
        <p:txBody>
          <a:bodyPr wrap="square" lIns="0" tIns="0" rIns="0" bIns="0" rtlCol="0">
            <a:spAutoFit/>
          </a:bodyPr>
          <a:lstStyle/>
          <a:p>
            <a:pPr marL="914438" lvl="2" defTabSz="914400" eaLnBrk="0" fontAlgn="base" hangingPunct="0">
              <a:spcBef>
                <a:spcPts val="300"/>
              </a:spcBef>
              <a:spcAft>
                <a:spcPts val="300"/>
              </a:spcAft>
            </a:pPr>
            <a:r>
              <a:rPr lang="zh-CN" altLang="en-US" sz="1500" b="1" i="1" dirty="0">
                <a:solidFill>
                  <a:srgbClr val="FF0000"/>
                </a:solidFill>
                <a:latin typeface="Microsoft YaHei" panose="020B0503020204020204" pitchFamily="34" charset="-122"/>
                <a:ea typeface="Microsoft YaHei" panose="020B0503020204020204" pitchFamily="34" charset="-122"/>
              </a:rPr>
              <a:t>示例</a:t>
            </a:r>
            <a:r>
              <a:rPr lang="en-US" altLang="zh-CN" sz="1500" b="1" i="1" dirty="0">
                <a:solidFill>
                  <a:srgbClr val="FF0000"/>
                </a:solidFill>
                <a:latin typeface="Microsoft YaHei" panose="020B0503020204020204" pitchFamily="34" charset="-122"/>
                <a:ea typeface="Microsoft YaHei" panose="020B0503020204020204" pitchFamily="34" charset="-122"/>
              </a:rPr>
              <a:t> - </a:t>
            </a:r>
            <a:r>
              <a:rPr lang="zh-CN" altLang="en-US" sz="1500" b="1" i="1" dirty="0">
                <a:solidFill>
                  <a:srgbClr val="FF0000"/>
                </a:solidFill>
                <a:latin typeface="Microsoft YaHei" panose="020B0503020204020204" pitchFamily="34" charset="-122"/>
                <a:ea typeface="Microsoft YaHei" panose="020B0503020204020204" pitchFamily="34" charset="-122"/>
              </a:rPr>
              <a:t>医疗领域中将指南转化为结构化提示</a:t>
            </a:r>
            <a:endParaRPr lang="en-US" altLang="zh-CN" sz="1500" b="1" i="1" dirty="0">
              <a:solidFill>
                <a:srgbClr val="FF0000"/>
              </a:solidFill>
              <a:latin typeface="Microsoft YaHei" panose="020B0503020204020204" pitchFamily="34" charset="-122"/>
              <a:ea typeface="Microsoft YaHei" panose="020B0503020204020204" pitchFamily="34" charset="-122"/>
            </a:endParaRPr>
          </a:p>
        </p:txBody>
      </p:sp>
      <p:grpSp>
        <p:nvGrpSpPr>
          <p:cNvPr id="15" name="Group 14">
            <a:extLst>
              <a:ext uri="{FF2B5EF4-FFF2-40B4-BE49-F238E27FC236}">
                <a16:creationId xmlns:a16="http://schemas.microsoft.com/office/drawing/2014/main" id="{98667C41-3E5C-4C0B-BCB3-5BDC138524F0}"/>
              </a:ext>
            </a:extLst>
          </p:cNvPr>
          <p:cNvGrpSpPr/>
          <p:nvPr/>
        </p:nvGrpSpPr>
        <p:grpSpPr>
          <a:xfrm>
            <a:off x="4300872" y="3553956"/>
            <a:ext cx="5428640" cy="3032584"/>
            <a:chOff x="4300872" y="3553956"/>
            <a:chExt cx="5428640" cy="3032584"/>
          </a:xfrm>
        </p:grpSpPr>
        <p:sp>
          <p:nvSpPr>
            <p:cNvPr id="47" name="矩形: 圆角 37">
              <a:extLst>
                <a:ext uri="{FF2B5EF4-FFF2-40B4-BE49-F238E27FC236}">
                  <a16:creationId xmlns:a16="http://schemas.microsoft.com/office/drawing/2014/main" id="{75B05068-C7C5-4346-A0C9-8A29A4FD95C3}"/>
                </a:ext>
              </a:extLst>
            </p:cNvPr>
            <p:cNvSpPr/>
            <p:nvPr/>
          </p:nvSpPr>
          <p:spPr>
            <a:xfrm>
              <a:off x="4300872" y="3553956"/>
              <a:ext cx="5428640" cy="381964"/>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1200" b="1" dirty="0">
                  <a:solidFill>
                    <a:srgbClr val="C7000B"/>
                  </a:solidFill>
                  <a:latin typeface="Microsoft YaHei" panose="020B0503020204020204" pitchFamily="34" charset="-122"/>
                  <a:ea typeface="Microsoft YaHei" panose="020B0503020204020204" pitchFamily="34" charset="-122"/>
                </a:rPr>
                <a:t>用戶詢問：“</a:t>
              </a:r>
              <a:r>
                <a:rPr lang="en-US" altLang="zh-TW" sz="1200" b="1" dirty="0">
                  <a:solidFill>
                    <a:srgbClr val="C7000B"/>
                  </a:solidFill>
                  <a:latin typeface="Microsoft YaHei" panose="020B0503020204020204" pitchFamily="34" charset="-122"/>
                  <a:ea typeface="Microsoft YaHei" panose="020B0503020204020204" pitchFamily="34" charset="-122"/>
                </a:rPr>
                <a:t>45</a:t>
              </a:r>
              <a:r>
                <a:rPr lang="zh-TW" altLang="en-US" sz="1200" b="1" dirty="0">
                  <a:solidFill>
                    <a:srgbClr val="C7000B"/>
                  </a:solidFill>
                  <a:latin typeface="Microsoft YaHei" panose="020B0503020204020204" pitchFamily="34" charset="-122"/>
                  <a:ea typeface="Microsoft YaHei" panose="020B0503020204020204" pitchFamily="34" charset="-122"/>
                </a:rPr>
                <a:t>歲男性，胸痛超過</a:t>
              </a:r>
              <a:r>
                <a:rPr lang="en-US" altLang="zh-TW" sz="1200" b="1" dirty="0">
                  <a:solidFill>
                    <a:srgbClr val="C7000B"/>
                  </a:solidFill>
                  <a:latin typeface="Microsoft YaHei" panose="020B0503020204020204" pitchFamily="34" charset="-122"/>
                  <a:ea typeface="Microsoft YaHei" panose="020B0503020204020204" pitchFamily="34" charset="-122"/>
                </a:rPr>
                <a:t>20</a:t>
              </a:r>
              <a:r>
                <a:rPr lang="zh-TW" altLang="en-US" sz="1200" b="1" dirty="0">
                  <a:solidFill>
                    <a:srgbClr val="C7000B"/>
                  </a:solidFill>
                  <a:latin typeface="Microsoft YaHei" panose="020B0503020204020204" pitchFamily="34" charset="-122"/>
                  <a:ea typeface="Microsoft YaHei" panose="020B0503020204020204" pitchFamily="34" charset="-122"/>
                </a:rPr>
                <a:t>分鐘，伴有出汗和噁心，該如何處理？”</a:t>
              </a:r>
              <a:endParaRPr lang="zh-CN" altLang="en-US" sz="1200" b="1" dirty="0">
                <a:solidFill>
                  <a:srgbClr val="C7000B"/>
                </a:solidFill>
                <a:latin typeface="Microsoft YaHei" panose="020B0503020204020204" pitchFamily="34" charset="-122"/>
                <a:ea typeface="Microsoft YaHei" panose="020B0503020204020204" pitchFamily="34" charset="-122"/>
              </a:endParaRPr>
            </a:p>
          </p:txBody>
        </p:sp>
        <p:cxnSp>
          <p:nvCxnSpPr>
            <p:cNvPr id="48" name="直接箭头连接符 9">
              <a:extLst>
                <a:ext uri="{FF2B5EF4-FFF2-40B4-BE49-F238E27FC236}">
                  <a16:creationId xmlns:a16="http://schemas.microsoft.com/office/drawing/2014/main" id="{CE41544B-3F62-4F6B-B7DC-6E1687392A0D}"/>
                </a:ext>
              </a:extLst>
            </p:cNvPr>
            <p:cNvCxnSpPr>
              <a:cxnSpLocks/>
            </p:cNvCxnSpPr>
            <p:nvPr/>
          </p:nvCxnSpPr>
          <p:spPr>
            <a:xfrm>
              <a:off x="4416408" y="3934386"/>
              <a:ext cx="0" cy="246761"/>
            </a:xfrm>
            <a:prstGeom prst="straightConnector1">
              <a:avLst/>
            </a:prstGeom>
            <a:solidFill>
              <a:schemeClr val="tx2">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圆角 37">
              <a:extLst>
                <a:ext uri="{FF2B5EF4-FFF2-40B4-BE49-F238E27FC236}">
                  <a16:creationId xmlns:a16="http://schemas.microsoft.com/office/drawing/2014/main" id="{172EA04E-3E4C-4A6B-87D3-B1028A8E8B90}"/>
                </a:ext>
              </a:extLst>
            </p:cNvPr>
            <p:cNvSpPr/>
            <p:nvPr/>
          </p:nvSpPr>
          <p:spPr>
            <a:xfrm>
              <a:off x="4300872" y="4138458"/>
              <a:ext cx="5428630" cy="1482696"/>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TW" altLang="en-US" sz="1200" b="1" dirty="0">
                  <a:solidFill>
                    <a:srgbClr val="C7000B"/>
                  </a:solidFill>
                  <a:latin typeface="Microsoft YaHei" panose="020B0503020204020204" pitchFamily="34" charset="-122"/>
                  <a:ea typeface="Microsoft YaHei" panose="020B0503020204020204" pitchFamily="34" charset="-122"/>
                </a:rPr>
                <a:t>患者症狀：胸痛持續時間 </a:t>
              </a:r>
              <a:r>
                <a:rPr lang="en-US" altLang="zh-TW" sz="1200" b="1" dirty="0">
                  <a:solidFill>
                    <a:srgbClr val="C7000B"/>
                  </a:solidFill>
                  <a:latin typeface="Microsoft YaHei" panose="020B0503020204020204" pitchFamily="34" charset="-122"/>
                  <a:ea typeface="Microsoft YaHei" panose="020B0503020204020204" pitchFamily="34" charset="-122"/>
                </a:rPr>
                <a:t>&gt; 20</a:t>
              </a:r>
              <a:r>
                <a:rPr lang="zh-TW" altLang="en-US" sz="1200" b="1" dirty="0">
                  <a:solidFill>
                    <a:srgbClr val="C7000B"/>
                  </a:solidFill>
                  <a:latin typeface="Microsoft YaHei" panose="020B0503020204020204" pitchFamily="34" charset="-122"/>
                  <a:ea typeface="Microsoft YaHei" panose="020B0503020204020204" pitchFamily="34" charset="-122"/>
                </a:rPr>
                <a:t>分鐘</a:t>
              </a:r>
              <a:r>
                <a:rPr lang="en-US" altLang="zh-TW" sz="1200" b="1" dirty="0">
                  <a:solidFill>
                    <a:srgbClr val="C7000B"/>
                  </a:solidFill>
                  <a:latin typeface="Microsoft YaHei" panose="020B0503020204020204" pitchFamily="34" charset="-122"/>
                  <a:ea typeface="Microsoft YaHei" panose="020B0503020204020204" pitchFamily="34" charset="-122"/>
                </a:rPr>
                <a:t>, </a:t>
              </a:r>
              <a:r>
                <a:rPr lang="zh-TW" altLang="en-US" sz="1200" b="1" dirty="0">
                  <a:solidFill>
                    <a:srgbClr val="C7000B"/>
                  </a:solidFill>
                  <a:latin typeface="Microsoft YaHei" panose="020B0503020204020204" pitchFamily="34" charset="-122"/>
                  <a:ea typeface="Microsoft YaHei" panose="020B0503020204020204" pitchFamily="34" charset="-122"/>
                </a:rPr>
                <a:t>出汗</a:t>
              </a:r>
              <a:r>
                <a:rPr lang="en-US" altLang="zh-TW" sz="1200" b="1" dirty="0">
                  <a:solidFill>
                    <a:srgbClr val="C7000B"/>
                  </a:solidFill>
                  <a:latin typeface="Microsoft YaHei" panose="020B0503020204020204" pitchFamily="34" charset="-122"/>
                  <a:ea typeface="Microsoft YaHei" panose="020B0503020204020204" pitchFamily="34" charset="-122"/>
                </a:rPr>
                <a:t>, </a:t>
              </a:r>
              <a:r>
                <a:rPr lang="zh-TW" altLang="en-US" sz="1200" b="1" dirty="0">
                  <a:solidFill>
                    <a:srgbClr val="C7000B"/>
                  </a:solidFill>
                  <a:latin typeface="Microsoft YaHei" panose="020B0503020204020204" pitchFamily="34" charset="-122"/>
                  <a:ea typeface="Microsoft YaHei" panose="020B0503020204020204" pitchFamily="34" charset="-122"/>
                </a:rPr>
                <a:t>噁心處理規範</a:t>
              </a:r>
              <a:endParaRPr lang="en-US" altLang="zh-TW" sz="1200" b="1" dirty="0">
                <a:solidFill>
                  <a:srgbClr val="C7000B"/>
                </a:solidFill>
                <a:latin typeface="Microsoft YaHei" panose="020B0503020204020204" pitchFamily="34" charset="-122"/>
                <a:ea typeface="Microsoft YaHei" panose="020B0503020204020204" pitchFamily="34" charset="-122"/>
              </a:endParaRPr>
            </a:p>
            <a:p>
              <a:endParaRPr lang="en-US" altLang="zh-TW" sz="1200" b="1" dirty="0">
                <a:solidFill>
                  <a:srgbClr val="C7000B"/>
                </a:solidFill>
                <a:latin typeface="Microsoft YaHei" panose="020B0503020204020204" pitchFamily="34" charset="-122"/>
                <a:ea typeface="Microsoft YaHei" panose="020B0503020204020204" pitchFamily="34" charset="-122"/>
              </a:endParaRPr>
            </a:p>
            <a:p>
              <a:r>
                <a:rPr lang="zh-TW" altLang="en-US" sz="1200" b="1" dirty="0">
                  <a:solidFill>
                    <a:srgbClr val="C7000B"/>
                  </a:solidFill>
                  <a:latin typeface="Microsoft YaHei" panose="020B0503020204020204" pitchFamily="34" charset="-122"/>
                  <a:ea typeface="Microsoft YaHei" panose="020B0503020204020204" pitchFamily="34" charset="-122"/>
                </a:rPr>
                <a:t>（來自醫學指南）：</a:t>
              </a:r>
              <a:r>
                <a:rPr lang="en-US" altLang="zh-TW" sz="1200" b="1" dirty="0">
                  <a:solidFill>
                    <a:srgbClr val="C7000B"/>
                  </a:solidFill>
                  <a:latin typeface="Microsoft YaHei" panose="020B0503020204020204" pitchFamily="34" charset="-122"/>
                  <a:ea typeface="Microsoft YaHei" panose="020B0503020204020204" pitchFamily="34" charset="-122"/>
                </a:rPr>
                <a:t>1. </a:t>
              </a:r>
              <a:r>
                <a:rPr lang="zh-TW" altLang="en-US" sz="1200" b="1" dirty="0">
                  <a:solidFill>
                    <a:srgbClr val="C7000B"/>
                  </a:solidFill>
                  <a:latin typeface="Microsoft YaHei" panose="020B0503020204020204" pitchFamily="34" charset="-122"/>
                  <a:ea typeface="Microsoft YaHei" panose="020B0503020204020204" pitchFamily="34" charset="-122"/>
                </a:rPr>
                <a:t>如果胸痛持續 </a:t>
              </a:r>
              <a:r>
                <a:rPr lang="en-US" altLang="zh-TW" sz="1200" b="1" dirty="0">
                  <a:solidFill>
                    <a:srgbClr val="C7000B"/>
                  </a:solidFill>
                  <a:latin typeface="Microsoft YaHei" panose="020B0503020204020204" pitchFamily="34" charset="-122"/>
                  <a:ea typeface="Microsoft YaHei" panose="020B0503020204020204" pitchFamily="34" charset="-122"/>
                </a:rPr>
                <a:t>&gt; 20</a:t>
              </a:r>
              <a:r>
                <a:rPr lang="zh-TW" altLang="en-US" sz="1200" b="1" dirty="0">
                  <a:solidFill>
                    <a:srgbClr val="C7000B"/>
                  </a:solidFill>
                  <a:latin typeface="Microsoft YaHei" panose="020B0503020204020204" pitchFamily="34" charset="-122"/>
                  <a:ea typeface="Microsoft YaHei" panose="020B0503020204020204" pitchFamily="34" charset="-122"/>
                </a:rPr>
                <a:t>分鐘，且伴隨其他症狀：   </a:t>
              </a:r>
              <a:r>
                <a:rPr lang="en-US" altLang="zh-TW" sz="1200" b="1" dirty="0">
                  <a:solidFill>
                    <a:srgbClr val="C7000B"/>
                  </a:solidFill>
                  <a:latin typeface="Microsoft YaHei" panose="020B0503020204020204" pitchFamily="34" charset="-122"/>
                  <a:ea typeface="Microsoft YaHei" panose="020B0503020204020204" pitchFamily="34" charset="-122"/>
                </a:rPr>
                <a:t>- </a:t>
              </a:r>
              <a:r>
                <a:rPr lang="zh-TW" altLang="en-US" sz="1200" b="1" dirty="0">
                  <a:solidFill>
                    <a:srgbClr val="C7000B"/>
                  </a:solidFill>
                  <a:latin typeface="Microsoft YaHei" panose="020B0503020204020204" pitchFamily="34" charset="-122"/>
                  <a:ea typeface="Microsoft YaHei" panose="020B0503020204020204" pitchFamily="34" charset="-122"/>
                </a:rPr>
                <a:t>動作：立即進行心電圖（</a:t>
              </a:r>
              <a:r>
                <a:rPr lang="en-US" altLang="zh-TW" sz="1200" b="1" dirty="0">
                  <a:solidFill>
                    <a:srgbClr val="C7000B"/>
                  </a:solidFill>
                  <a:latin typeface="Microsoft YaHei" panose="020B0503020204020204" pitchFamily="34" charset="-122"/>
                  <a:ea typeface="Microsoft YaHei" panose="020B0503020204020204" pitchFamily="34" charset="-122"/>
                </a:rPr>
                <a:t>ECG</a:t>
              </a:r>
              <a:r>
                <a:rPr lang="zh-TW" altLang="en-US" sz="1200" b="1" dirty="0">
                  <a:solidFill>
                    <a:srgbClr val="C7000B"/>
                  </a:solidFill>
                  <a:latin typeface="Microsoft YaHei" panose="020B0503020204020204" pitchFamily="34" charset="-122"/>
                  <a:ea typeface="Microsoft YaHei" panose="020B0503020204020204" pitchFamily="34" charset="-122"/>
                </a:rPr>
                <a:t>）檢查。</a:t>
              </a:r>
              <a:r>
                <a:rPr lang="en-US" altLang="zh-TW" sz="1200" b="1" dirty="0">
                  <a:solidFill>
                    <a:srgbClr val="C7000B"/>
                  </a:solidFill>
                  <a:latin typeface="Microsoft YaHei" panose="020B0503020204020204" pitchFamily="34" charset="-122"/>
                  <a:ea typeface="Microsoft YaHei" panose="020B0503020204020204" pitchFamily="34" charset="-122"/>
                </a:rPr>
                <a:t>2. </a:t>
              </a:r>
              <a:r>
                <a:rPr lang="zh-TW" altLang="en-US" sz="1200" b="1" dirty="0">
                  <a:solidFill>
                    <a:srgbClr val="C7000B"/>
                  </a:solidFill>
                  <a:latin typeface="Microsoft YaHei" panose="020B0503020204020204" pitchFamily="34" charset="-122"/>
                  <a:ea typeface="Microsoft YaHei" panose="020B0503020204020204" pitchFamily="34" charset="-122"/>
                </a:rPr>
                <a:t>如果</a:t>
              </a:r>
              <a:r>
                <a:rPr lang="en-US" altLang="zh-TW" sz="1200" b="1" dirty="0">
                  <a:solidFill>
                    <a:srgbClr val="C7000B"/>
                  </a:solidFill>
                  <a:latin typeface="Microsoft YaHei" panose="020B0503020204020204" pitchFamily="34" charset="-122"/>
                  <a:ea typeface="Microsoft YaHei" panose="020B0503020204020204" pitchFamily="34" charset="-122"/>
                </a:rPr>
                <a:t>ECG</a:t>
              </a:r>
              <a:r>
                <a:rPr lang="zh-TW" altLang="en-US" sz="1200" b="1" dirty="0">
                  <a:solidFill>
                    <a:srgbClr val="C7000B"/>
                  </a:solidFill>
                  <a:latin typeface="Microsoft YaHei" panose="020B0503020204020204" pitchFamily="34" charset="-122"/>
                  <a:ea typeface="Microsoft YaHei" panose="020B0503020204020204" pitchFamily="34" charset="-122"/>
                </a:rPr>
                <a:t>顯示</a:t>
              </a:r>
              <a:r>
                <a:rPr lang="en-US" altLang="zh-TW" sz="1200" b="1" dirty="0">
                  <a:solidFill>
                    <a:srgbClr val="C7000B"/>
                  </a:solidFill>
                  <a:latin typeface="Microsoft YaHei" panose="020B0503020204020204" pitchFamily="34" charset="-122"/>
                  <a:ea typeface="Microsoft YaHei" panose="020B0503020204020204" pitchFamily="34" charset="-122"/>
                </a:rPr>
                <a:t>ST</a:t>
              </a:r>
              <a:r>
                <a:rPr lang="zh-TW" altLang="en-US" sz="1200" b="1" dirty="0">
                  <a:solidFill>
                    <a:srgbClr val="C7000B"/>
                  </a:solidFill>
                  <a:latin typeface="Microsoft YaHei" panose="020B0503020204020204" pitchFamily="34" charset="-122"/>
                  <a:ea typeface="Microsoft YaHei" panose="020B0503020204020204" pitchFamily="34" charset="-122"/>
                </a:rPr>
                <a:t>段抬高：   </a:t>
              </a:r>
              <a:r>
                <a:rPr lang="en-US" altLang="zh-TW" sz="1200" b="1" dirty="0">
                  <a:solidFill>
                    <a:srgbClr val="C7000B"/>
                  </a:solidFill>
                  <a:latin typeface="Microsoft YaHei" panose="020B0503020204020204" pitchFamily="34" charset="-122"/>
                  <a:ea typeface="Microsoft YaHei" panose="020B0503020204020204" pitchFamily="34" charset="-122"/>
                </a:rPr>
                <a:t>- </a:t>
              </a:r>
              <a:r>
                <a:rPr lang="zh-TW" altLang="en-US" sz="1200" b="1" dirty="0">
                  <a:solidFill>
                    <a:srgbClr val="C7000B"/>
                  </a:solidFill>
                  <a:latin typeface="Microsoft YaHei" panose="020B0503020204020204" pitchFamily="34" charset="-122"/>
                  <a:ea typeface="Microsoft YaHei" panose="020B0503020204020204" pitchFamily="34" charset="-122"/>
                </a:rPr>
                <a:t>動作：開始急性冠狀動脈綜合症（</a:t>
              </a:r>
              <a:r>
                <a:rPr lang="en-US" altLang="zh-TW" sz="1200" b="1" dirty="0">
                  <a:solidFill>
                    <a:srgbClr val="C7000B"/>
                  </a:solidFill>
                  <a:latin typeface="Microsoft YaHei" panose="020B0503020204020204" pitchFamily="34" charset="-122"/>
                  <a:ea typeface="Microsoft YaHei" panose="020B0503020204020204" pitchFamily="34" charset="-122"/>
                </a:rPr>
                <a:t>ACS</a:t>
              </a:r>
              <a:r>
                <a:rPr lang="zh-TW" altLang="en-US" sz="1200" b="1" dirty="0">
                  <a:solidFill>
                    <a:srgbClr val="C7000B"/>
                  </a:solidFill>
                  <a:latin typeface="Microsoft YaHei" panose="020B0503020204020204" pitchFamily="34" charset="-122"/>
                  <a:ea typeface="Microsoft YaHei" panose="020B0503020204020204" pitchFamily="34" charset="-122"/>
                </a:rPr>
                <a:t>）的初步治療。</a:t>
              </a:r>
              <a:r>
                <a:rPr lang="en-US" altLang="zh-TW" sz="1200" b="1" dirty="0">
                  <a:solidFill>
                    <a:srgbClr val="C7000B"/>
                  </a:solidFill>
                  <a:latin typeface="Microsoft YaHei" panose="020B0503020204020204" pitchFamily="34" charset="-122"/>
                  <a:ea typeface="Microsoft YaHei" panose="020B0503020204020204" pitchFamily="34" charset="-122"/>
                </a:rPr>
                <a:t>3. </a:t>
              </a:r>
              <a:r>
                <a:rPr lang="zh-TW" altLang="en-US" sz="1200" b="1" dirty="0">
                  <a:solidFill>
                    <a:srgbClr val="C7000B"/>
                  </a:solidFill>
                  <a:latin typeface="Microsoft YaHei" panose="020B0503020204020204" pitchFamily="34" charset="-122"/>
                  <a:ea typeface="Microsoft YaHei" panose="020B0503020204020204" pitchFamily="34" charset="-122"/>
                </a:rPr>
                <a:t>如果</a:t>
              </a:r>
              <a:r>
                <a:rPr lang="en-US" altLang="zh-TW" sz="1200" b="1" dirty="0">
                  <a:solidFill>
                    <a:srgbClr val="C7000B"/>
                  </a:solidFill>
                  <a:latin typeface="Microsoft YaHei" panose="020B0503020204020204" pitchFamily="34" charset="-122"/>
                  <a:ea typeface="Microsoft YaHei" panose="020B0503020204020204" pitchFamily="34" charset="-122"/>
                </a:rPr>
                <a:t>ECG</a:t>
              </a:r>
              <a:r>
                <a:rPr lang="zh-TW" altLang="en-US" sz="1200" b="1" dirty="0">
                  <a:solidFill>
                    <a:srgbClr val="C7000B"/>
                  </a:solidFill>
                  <a:latin typeface="Microsoft YaHei" panose="020B0503020204020204" pitchFamily="34" charset="-122"/>
                  <a:ea typeface="Microsoft YaHei" panose="020B0503020204020204" pitchFamily="34" charset="-122"/>
                </a:rPr>
                <a:t>無異常：   </a:t>
              </a:r>
              <a:r>
                <a:rPr lang="en-US" altLang="zh-TW" sz="1200" b="1" dirty="0">
                  <a:solidFill>
                    <a:srgbClr val="C7000B"/>
                  </a:solidFill>
                  <a:latin typeface="Microsoft YaHei" panose="020B0503020204020204" pitchFamily="34" charset="-122"/>
                  <a:ea typeface="Microsoft YaHei" panose="020B0503020204020204" pitchFamily="34" charset="-122"/>
                </a:rPr>
                <a:t>- </a:t>
              </a:r>
              <a:r>
                <a:rPr lang="zh-TW" altLang="en-US" sz="1200" b="1" dirty="0">
                  <a:solidFill>
                    <a:srgbClr val="C7000B"/>
                  </a:solidFill>
                  <a:latin typeface="Microsoft YaHei" panose="020B0503020204020204" pitchFamily="34" charset="-122"/>
                  <a:ea typeface="Microsoft YaHei" panose="020B0503020204020204" pitchFamily="34" charset="-122"/>
                </a:rPr>
                <a:t>動作：進行高敏肌鈣蛋白檢測。</a:t>
              </a:r>
              <a:endParaRPr lang="zh-CN" altLang="en-US" sz="1200" b="1" dirty="0">
                <a:solidFill>
                  <a:srgbClr val="C7000B"/>
                </a:solidFill>
                <a:latin typeface="Microsoft YaHei" panose="020B0503020204020204" pitchFamily="34" charset="-122"/>
                <a:ea typeface="Microsoft YaHei" panose="020B0503020204020204" pitchFamily="34" charset="-122"/>
              </a:endParaRPr>
            </a:p>
          </p:txBody>
        </p:sp>
        <p:cxnSp>
          <p:nvCxnSpPr>
            <p:cNvPr id="51" name="直接箭头连接符 9">
              <a:extLst>
                <a:ext uri="{FF2B5EF4-FFF2-40B4-BE49-F238E27FC236}">
                  <a16:creationId xmlns:a16="http://schemas.microsoft.com/office/drawing/2014/main" id="{6D3B8A83-B74D-43CD-9653-19A5C87E86AC}"/>
                </a:ext>
              </a:extLst>
            </p:cNvPr>
            <p:cNvCxnSpPr>
              <a:cxnSpLocks/>
            </p:cNvCxnSpPr>
            <p:nvPr/>
          </p:nvCxnSpPr>
          <p:spPr>
            <a:xfrm>
              <a:off x="4432467" y="5621154"/>
              <a:ext cx="0" cy="246761"/>
            </a:xfrm>
            <a:prstGeom prst="straightConnector1">
              <a:avLst/>
            </a:prstGeom>
            <a:solidFill>
              <a:schemeClr val="tx2">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圆角 37">
              <a:extLst>
                <a:ext uri="{FF2B5EF4-FFF2-40B4-BE49-F238E27FC236}">
                  <a16:creationId xmlns:a16="http://schemas.microsoft.com/office/drawing/2014/main" id="{52D09AC5-672D-4E7A-BF6E-AE46B34B0F80}"/>
                </a:ext>
              </a:extLst>
            </p:cNvPr>
            <p:cNvSpPr/>
            <p:nvPr/>
          </p:nvSpPr>
          <p:spPr>
            <a:xfrm>
              <a:off x="4300882" y="5867915"/>
              <a:ext cx="5428630" cy="718625"/>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TW" altLang="en-US" sz="1200" b="1" dirty="0">
                  <a:solidFill>
                    <a:srgbClr val="C7000B"/>
                  </a:solidFill>
                  <a:latin typeface="Microsoft YaHei" panose="020B0503020204020204" pitchFamily="34" charset="-122"/>
                  <a:ea typeface="Microsoft YaHei" panose="020B0503020204020204" pitchFamily="34" charset="-122"/>
                </a:rPr>
                <a:t>模型生成答案“根據患者描述，應立即進行心電圖檢查。如果</a:t>
              </a:r>
              <a:r>
                <a:rPr lang="en-US" altLang="zh-TW" sz="1200" b="1" dirty="0">
                  <a:solidFill>
                    <a:srgbClr val="C7000B"/>
                  </a:solidFill>
                  <a:latin typeface="Microsoft YaHei" panose="020B0503020204020204" pitchFamily="34" charset="-122"/>
                  <a:ea typeface="Microsoft YaHei" panose="020B0503020204020204" pitchFamily="34" charset="-122"/>
                </a:rPr>
                <a:t>ECG</a:t>
              </a:r>
              <a:r>
                <a:rPr lang="zh-TW" altLang="en-US" sz="1200" b="1" dirty="0">
                  <a:solidFill>
                    <a:srgbClr val="C7000B"/>
                  </a:solidFill>
                  <a:latin typeface="Microsoft YaHei" panose="020B0503020204020204" pitchFamily="34" charset="-122"/>
                  <a:ea typeface="Microsoft YaHei" panose="020B0503020204020204" pitchFamily="34" charset="-122"/>
                </a:rPr>
                <a:t>顯示</a:t>
              </a:r>
              <a:r>
                <a:rPr lang="en-US" altLang="zh-TW" sz="1200" b="1" dirty="0">
                  <a:solidFill>
                    <a:srgbClr val="C7000B"/>
                  </a:solidFill>
                  <a:latin typeface="Microsoft YaHei" panose="020B0503020204020204" pitchFamily="34" charset="-122"/>
                  <a:ea typeface="Microsoft YaHei" panose="020B0503020204020204" pitchFamily="34" charset="-122"/>
                </a:rPr>
                <a:t>ST</a:t>
              </a:r>
              <a:r>
                <a:rPr lang="zh-TW" altLang="en-US" sz="1200" b="1" dirty="0">
                  <a:solidFill>
                    <a:srgbClr val="C7000B"/>
                  </a:solidFill>
                  <a:latin typeface="Microsoft YaHei" panose="020B0503020204020204" pitchFamily="34" charset="-122"/>
                  <a:ea typeface="Microsoft YaHei" panose="020B0503020204020204" pitchFamily="34" charset="-122"/>
                </a:rPr>
                <a:t>段抬高，開始抗凝治療並轉診至心臟專科。如果</a:t>
              </a:r>
              <a:r>
                <a:rPr lang="en-US" altLang="zh-TW" sz="1200" b="1" dirty="0">
                  <a:solidFill>
                    <a:srgbClr val="C7000B"/>
                  </a:solidFill>
                  <a:latin typeface="Microsoft YaHei" panose="020B0503020204020204" pitchFamily="34" charset="-122"/>
                  <a:ea typeface="Microsoft YaHei" panose="020B0503020204020204" pitchFamily="34" charset="-122"/>
                </a:rPr>
                <a:t>ECG</a:t>
              </a:r>
              <a:r>
                <a:rPr lang="zh-TW" altLang="en-US" sz="1200" b="1" dirty="0">
                  <a:solidFill>
                    <a:srgbClr val="C7000B"/>
                  </a:solidFill>
                  <a:latin typeface="Microsoft YaHei" panose="020B0503020204020204" pitchFamily="34" charset="-122"/>
                  <a:ea typeface="Microsoft YaHei" panose="020B0503020204020204" pitchFamily="34" charset="-122"/>
                </a:rPr>
                <a:t>無異常，需進行進一步檢測以排除其他原因。”</a:t>
              </a:r>
              <a:endParaRPr lang="zh-CN" altLang="en-US" sz="1200" b="1" dirty="0">
                <a:solidFill>
                  <a:srgbClr val="C7000B"/>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30522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911D74-4724-4DDF-B605-42C32E726B18}"/>
              </a:ext>
            </a:extLst>
          </p:cNvPr>
          <p:cNvSpPr>
            <a:spLocks noGrp="1"/>
          </p:cNvSpPr>
          <p:nvPr>
            <p:ph type="subTitle" idx="1"/>
          </p:nvPr>
        </p:nvSpPr>
        <p:spPr>
          <a:xfrm>
            <a:off x="729174" y="359722"/>
            <a:ext cx="12016669" cy="480568"/>
          </a:xfrm>
        </p:spPr>
        <p:txBody>
          <a:bodyPr>
            <a:noAutofit/>
          </a:bodyPr>
          <a:lstStyle/>
          <a:p>
            <a:r>
              <a:rPr lang="zh-CN" altLang="en-US" b="1" dirty="0">
                <a:solidFill>
                  <a:srgbClr val="C00000"/>
                </a:solidFill>
                <a:latin typeface="Microsoft YaHei" panose="020B0503020204020204" pitchFamily="34" charset="-122"/>
              </a:rPr>
              <a:t>挑战与解决方案 </a:t>
            </a:r>
            <a:r>
              <a:rPr lang="en-US" altLang="zh-CN" b="1" dirty="0">
                <a:solidFill>
                  <a:srgbClr val="C00000"/>
                </a:solidFill>
                <a:latin typeface="Microsoft YaHei" panose="020B0503020204020204" pitchFamily="34" charset="-122"/>
              </a:rPr>
              <a:t>- L4: </a:t>
            </a:r>
            <a:r>
              <a:rPr lang="zh-TW" altLang="en-US" b="1" dirty="0">
                <a:solidFill>
                  <a:srgbClr val="C00000"/>
                </a:solidFill>
                <a:latin typeface="Microsoft YaHei" panose="020B0503020204020204" pitchFamily="34" charset="-122"/>
              </a:rPr>
              <a:t>隐性推理查询</a:t>
            </a:r>
            <a:endParaRPr lang="en-US" b="1" dirty="0">
              <a:solidFill>
                <a:srgbClr val="C00000"/>
              </a:solidFill>
              <a:latin typeface="Microsoft YaHei" panose="020B0503020204020204" pitchFamily="34" charset="-122"/>
            </a:endParaRPr>
          </a:p>
        </p:txBody>
      </p:sp>
      <p:sp>
        <p:nvSpPr>
          <p:cNvPr id="7" name="Rectangle 4">
            <a:extLst>
              <a:ext uri="{FF2B5EF4-FFF2-40B4-BE49-F238E27FC236}">
                <a16:creationId xmlns:a16="http://schemas.microsoft.com/office/drawing/2014/main" id="{11C18B51-AD5D-4AD8-964A-A3A25EE29915}"/>
              </a:ext>
            </a:extLst>
          </p:cNvPr>
          <p:cNvSpPr>
            <a:spLocks noGrp="1" noChangeArrowheads="1"/>
          </p:cNvSpPr>
          <p:nvPr>
            <p:ph idx="11"/>
          </p:nvPr>
        </p:nvSpPr>
        <p:spPr bwMode="auto">
          <a:xfrm>
            <a:off x="235903" y="997997"/>
            <a:ext cx="4749762"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1113" indent="0">
              <a:buNone/>
            </a:pPr>
            <a:r>
              <a:rPr lang="en-US" altLang="zh-CN" sz="2000" b="1" dirty="0">
                <a:latin typeface="Microsoft YaHei" panose="020B0503020204020204" pitchFamily="34" charset="-122"/>
              </a:rPr>
              <a:t>1. </a:t>
            </a:r>
            <a:r>
              <a:rPr lang="zh-CN" altLang="en-US" sz="2000" b="1" dirty="0">
                <a:latin typeface="Microsoft YaHei" panose="020B0503020204020204" pitchFamily="34" charset="-122"/>
              </a:rPr>
              <a:t>挑战</a:t>
            </a:r>
            <a:r>
              <a:rPr lang="en-US" altLang="zh-CN" sz="2000" dirty="0">
                <a:latin typeface="Microsoft YaHei" panose="020B0503020204020204" pitchFamily="34" charset="-122"/>
              </a:rPr>
              <a:t>:</a:t>
            </a:r>
          </a:p>
          <a:p>
            <a:r>
              <a:rPr lang="zh-CN" altLang="en-US" b="1" dirty="0">
                <a:latin typeface="Microsoft YaHei" panose="020B0503020204020204" pitchFamily="34" charset="-122"/>
              </a:rPr>
              <a:t>推理链条复杂性</a:t>
            </a:r>
            <a:r>
              <a:rPr lang="en-US" altLang="zh-CN" dirty="0">
                <a:latin typeface="Microsoft YaHei" panose="020B0503020204020204" pitchFamily="34" charset="-122"/>
              </a:rPr>
              <a:t>:</a:t>
            </a:r>
          </a:p>
          <a:p>
            <a:pPr lvl="2">
              <a:buFontTx/>
              <a:buChar char="-"/>
            </a:pPr>
            <a:r>
              <a:rPr lang="zh-CN" altLang="en-US" sz="1500" dirty="0">
                <a:latin typeface="Microsoft YaHei" panose="020B0503020204020204" pitchFamily="34" charset="-122"/>
              </a:rPr>
              <a:t>隐含的逻辑关系难以明确，生成的答案需要强逻辑性支持</a:t>
            </a:r>
            <a:endParaRPr lang="en-US" altLang="zh-CN" sz="1500" dirty="0">
              <a:latin typeface="Microsoft YaHei" panose="020B0503020204020204" pitchFamily="34" charset="-122"/>
            </a:endParaRPr>
          </a:p>
          <a:p>
            <a:r>
              <a:rPr lang="zh-CN" altLang="en-US" b="1" dirty="0">
                <a:latin typeface="Microsoft YaHei" panose="020B0503020204020204" pitchFamily="34" charset="-122"/>
              </a:rPr>
              <a:t>数据稀疏或不足</a:t>
            </a:r>
            <a:r>
              <a:rPr lang="en-US" altLang="zh-CN" dirty="0">
                <a:latin typeface="Microsoft YaHei" panose="020B0503020204020204" pitchFamily="34" charset="-122"/>
              </a:rPr>
              <a:t>:</a:t>
            </a:r>
          </a:p>
          <a:p>
            <a:pPr marL="930300" lvl="2" indent="0">
              <a:buNone/>
            </a:pPr>
            <a:r>
              <a:rPr lang="en-US" altLang="zh-CN" sz="1500" dirty="0">
                <a:latin typeface="Microsoft YaHei" panose="020B0503020204020204" pitchFamily="34" charset="-122"/>
              </a:rPr>
              <a:t>- </a:t>
            </a:r>
            <a:r>
              <a:rPr lang="zh-CN" altLang="en-US" sz="1500" dirty="0">
                <a:latin typeface="Microsoft YaHei" panose="020B0503020204020204" pitchFamily="34" charset="-122"/>
              </a:rPr>
              <a:t>数据可能无法直接覆盖问题所需的信息，需要通过推理弥补</a:t>
            </a:r>
          </a:p>
        </p:txBody>
      </p:sp>
      <p:sp>
        <p:nvSpPr>
          <p:cNvPr id="8" name="TextBox 7">
            <a:extLst>
              <a:ext uri="{FF2B5EF4-FFF2-40B4-BE49-F238E27FC236}">
                <a16:creationId xmlns:a16="http://schemas.microsoft.com/office/drawing/2014/main" id="{BD4FF9D2-6392-4347-B418-7E45F17103A3}"/>
              </a:ext>
            </a:extLst>
          </p:cNvPr>
          <p:cNvSpPr txBox="1"/>
          <p:nvPr/>
        </p:nvSpPr>
        <p:spPr>
          <a:xfrm>
            <a:off x="4985665" y="889337"/>
            <a:ext cx="4853424" cy="1723549"/>
          </a:xfrm>
          <a:prstGeom prst="rect">
            <a:avLst/>
          </a:prstGeom>
          <a:noFill/>
        </p:spPr>
        <p:txBody>
          <a:bodyPr wrap="square" lIns="0" tIns="0" rIns="0" bIns="0" rtlCol="0">
            <a:spAutoFit/>
          </a:bodyPr>
          <a:lstStyle/>
          <a:p>
            <a:pPr lvl="0" defTabSz="914400" eaLnBrk="0" fontAlgn="base" hangingPunct="0">
              <a:spcBef>
                <a:spcPts val="300"/>
              </a:spcBef>
              <a:spcAft>
                <a:spcPts val="300"/>
              </a:spcAft>
            </a:pPr>
            <a:r>
              <a:rPr lang="en-US" altLang="en-US" sz="2000" b="1" dirty="0">
                <a:latin typeface="Microsoft YaHei" panose="020B0503020204020204" pitchFamily="34" charset="-122"/>
                <a:ea typeface="Microsoft YaHei" panose="020B0503020204020204" pitchFamily="34" charset="-122"/>
              </a:rPr>
              <a:t>2. </a:t>
            </a:r>
            <a:r>
              <a:rPr lang="en-US" altLang="en-US" sz="2000" b="1" dirty="0" err="1">
                <a:latin typeface="Microsoft YaHei" panose="020B0503020204020204" pitchFamily="34" charset="-122"/>
                <a:ea typeface="Microsoft YaHei" panose="020B0503020204020204" pitchFamily="34" charset="-122"/>
              </a:rPr>
              <a:t>解决方案</a:t>
            </a:r>
            <a:r>
              <a:rPr lang="en-US" altLang="en-US" sz="2000" b="1" dirty="0">
                <a:latin typeface="Microsoft YaHei" panose="020B0503020204020204" pitchFamily="34" charset="-122"/>
                <a:ea typeface="Microsoft YaHei" panose="020B0503020204020204" pitchFamily="34" charset="-122"/>
              </a:rPr>
              <a:t>:</a:t>
            </a:r>
          </a:p>
          <a:p>
            <a:pPr marL="400050" lvl="0" indent="-400050" defTabSz="914400" eaLnBrk="0" fontAlgn="base" hangingPunct="0">
              <a:spcBef>
                <a:spcPts val="300"/>
              </a:spcBef>
              <a:spcAft>
                <a:spcPts val="300"/>
              </a:spcAft>
              <a:buFont typeface="+mj-lt"/>
              <a:buAutoNum type="romanUcPeriod"/>
            </a:pPr>
            <a:r>
              <a:rPr lang="en-US" altLang="en-US" b="1" dirty="0" err="1">
                <a:latin typeface="Microsoft YaHei" panose="020B0503020204020204" pitchFamily="34" charset="-122"/>
                <a:ea typeface="Microsoft YaHei" panose="020B0503020204020204" pitchFamily="34" charset="-122"/>
              </a:rPr>
              <a:t>上下文学习（In-context</a:t>
            </a:r>
            <a:r>
              <a:rPr lang="en-US" altLang="en-US" b="1" dirty="0">
                <a:latin typeface="Microsoft YaHei" panose="020B0503020204020204" pitchFamily="34" charset="-122"/>
                <a:ea typeface="Microsoft YaHei" panose="020B0503020204020204" pitchFamily="34" charset="-122"/>
              </a:rPr>
              <a:t> Learning, ICL）</a:t>
            </a:r>
            <a:r>
              <a:rPr lang="en-US" altLang="en-US" dirty="0">
                <a:latin typeface="Microsoft YaHei" panose="020B0503020204020204" pitchFamily="34" charset="-122"/>
                <a:ea typeface="Microsoft YaHei" panose="020B0503020204020204" pitchFamily="34" charset="-122"/>
              </a:rPr>
              <a:t>:</a:t>
            </a:r>
          </a:p>
          <a:p>
            <a:pPr marL="400050" lvl="0" indent="-400050" defTabSz="914400" eaLnBrk="0" fontAlgn="base" hangingPunct="0">
              <a:spcBef>
                <a:spcPts val="300"/>
              </a:spcBef>
              <a:spcAft>
                <a:spcPts val="300"/>
              </a:spcAft>
              <a:buFont typeface="+mj-lt"/>
              <a:buAutoNum type="romanUcPeriod"/>
            </a:pPr>
            <a:r>
              <a:rPr lang="en-US" altLang="en-US" b="1" dirty="0" err="1">
                <a:latin typeface="Microsoft YaHei" panose="020B0503020204020204" pitchFamily="34" charset="-122"/>
                <a:ea typeface="Microsoft YaHei" panose="020B0503020204020204" pitchFamily="34" charset="-122"/>
              </a:rPr>
              <a:t>领域数据微调（Fine-tuning</a:t>
            </a:r>
            <a:r>
              <a:rPr lang="en-US" altLang="en-US" b="1" dirty="0">
                <a:latin typeface="Microsoft YaHei" panose="020B0503020204020204" pitchFamily="34" charset="-122"/>
                <a:ea typeface="Microsoft YaHei" panose="020B0503020204020204" pitchFamily="34" charset="-122"/>
              </a:rPr>
              <a:t>）</a:t>
            </a:r>
            <a:r>
              <a:rPr lang="en-US" altLang="en-US" dirty="0">
                <a:latin typeface="Microsoft YaHei" panose="020B0503020204020204" pitchFamily="34" charset="-122"/>
                <a:ea typeface="Microsoft YaHei" panose="020B0503020204020204" pitchFamily="34" charset="-122"/>
              </a:rPr>
              <a:t>:</a:t>
            </a:r>
          </a:p>
          <a:p>
            <a:pPr marL="400050" indent="-400050" defTabSz="914400" eaLnBrk="0" fontAlgn="base" hangingPunct="0">
              <a:spcBef>
                <a:spcPts val="300"/>
              </a:spcBef>
              <a:spcAft>
                <a:spcPts val="300"/>
              </a:spcAft>
              <a:buFont typeface="+mj-lt"/>
              <a:buAutoNum type="romanUcPeriod"/>
            </a:pPr>
            <a:r>
              <a:rPr lang="en-US" altLang="en-US" b="1" dirty="0" err="1">
                <a:latin typeface="Microsoft YaHei" panose="020B0503020204020204" pitchFamily="34" charset="-122"/>
                <a:ea typeface="Microsoft YaHei" panose="020B0503020204020204" pitchFamily="34" charset="-122"/>
              </a:rPr>
              <a:t>离线学习（Offline</a:t>
            </a:r>
            <a:r>
              <a:rPr lang="en-US" altLang="en-US" b="1" dirty="0">
                <a:latin typeface="Microsoft YaHei" panose="020B0503020204020204" pitchFamily="34" charset="-122"/>
                <a:ea typeface="Microsoft YaHei" panose="020B0503020204020204" pitchFamily="34" charset="-122"/>
              </a:rPr>
              <a:t> Learning）</a:t>
            </a:r>
            <a:r>
              <a:rPr lang="en-US" altLang="en-US" dirty="0">
                <a:latin typeface="Microsoft YaHei" panose="020B0503020204020204" pitchFamily="34" charset="-122"/>
                <a:ea typeface="Microsoft YaHei" panose="020B0503020204020204" pitchFamily="34" charset="-122"/>
              </a:rPr>
              <a:t>:</a:t>
            </a:r>
          </a:p>
          <a:p>
            <a:pPr lvl="0" defTabSz="914400" eaLnBrk="0" fontAlgn="base" hangingPunct="0">
              <a:spcBef>
                <a:spcPts val="300"/>
              </a:spcBef>
              <a:spcAft>
                <a:spcPts val="300"/>
              </a:spcAft>
            </a:pPr>
            <a:endParaRPr lang="en-US" altLang="en-US" dirty="0">
              <a:latin typeface="Microsoft YaHei" panose="020B0503020204020204" pitchFamily="34" charset="-122"/>
              <a:ea typeface="Microsoft YaHei" panose="020B0503020204020204" pitchFamily="34" charset="-122"/>
            </a:endParaRPr>
          </a:p>
        </p:txBody>
      </p:sp>
      <p:pic>
        <p:nvPicPr>
          <p:cNvPr id="45" name="Picture 4" descr="CoT(Chain-of-Thought) 链式思维-1">
            <a:extLst>
              <a:ext uri="{FF2B5EF4-FFF2-40B4-BE49-F238E27FC236}">
                <a16:creationId xmlns:a16="http://schemas.microsoft.com/office/drawing/2014/main" id="{07B93AE1-EB1A-4093-A2EC-3BA77FBF50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461" t="-60566" r="-53750" b="60566"/>
          <a:stretch/>
        </p:blipFill>
        <p:spPr bwMode="auto">
          <a:xfrm>
            <a:off x="4029401" y="5511840"/>
            <a:ext cx="2255289" cy="225720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DCF1415D-1231-4B6F-B2AC-6426FA399622}"/>
              </a:ext>
            </a:extLst>
          </p:cNvPr>
          <p:cNvGrpSpPr/>
          <p:nvPr/>
        </p:nvGrpSpPr>
        <p:grpSpPr>
          <a:xfrm>
            <a:off x="670115" y="3395519"/>
            <a:ext cx="3396547" cy="3148397"/>
            <a:chOff x="1298286" y="3122659"/>
            <a:chExt cx="3620223" cy="3216627"/>
          </a:xfrm>
        </p:grpSpPr>
        <p:grpSp>
          <p:nvGrpSpPr>
            <p:cNvPr id="31" name="Group 30">
              <a:extLst>
                <a:ext uri="{FF2B5EF4-FFF2-40B4-BE49-F238E27FC236}">
                  <a16:creationId xmlns:a16="http://schemas.microsoft.com/office/drawing/2014/main" id="{22B14EBB-F361-44BB-B28D-5AF188AE5FE3}"/>
                </a:ext>
              </a:extLst>
            </p:cNvPr>
            <p:cNvGrpSpPr/>
            <p:nvPr/>
          </p:nvGrpSpPr>
          <p:grpSpPr>
            <a:xfrm>
              <a:off x="1306971" y="3122659"/>
              <a:ext cx="3611538" cy="908540"/>
              <a:chOff x="1306971" y="3601306"/>
              <a:chExt cx="3611538" cy="908540"/>
            </a:xfrm>
            <a:solidFill>
              <a:schemeClr val="tx2">
                <a:lumMod val="95000"/>
              </a:schemeClr>
            </a:solidFill>
          </p:grpSpPr>
          <p:sp>
            <p:nvSpPr>
              <p:cNvPr id="43" name="TextBox 42">
                <a:extLst>
                  <a:ext uri="{FF2B5EF4-FFF2-40B4-BE49-F238E27FC236}">
                    <a16:creationId xmlns:a16="http://schemas.microsoft.com/office/drawing/2014/main" id="{874EF499-7407-426E-95F0-466EA9F8B27B}"/>
                  </a:ext>
                </a:extLst>
              </p:cNvPr>
              <p:cNvSpPr txBox="1"/>
              <p:nvPr/>
            </p:nvSpPr>
            <p:spPr>
              <a:xfrm>
                <a:off x="2022244" y="3601306"/>
                <a:ext cx="2328777" cy="390242"/>
              </a:xfrm>
              <a:prstGeom prst="rect">
                <a:avLst/>
              </a:prstGeom>
              <a:grpFill/>
              <a:ln>
                <a:solidFill>
                  <a:schemeClr val="tx1"/>
                </a:solidFill>
              </a:ln>
            </p:spPr>
            <p:txBody>
              <a:bodyPr wrap="none" lIns="0" tIns="0" rIns="0" bIns="0" rtlCol="0" anchor="t">
                <a:spAutoFit/>
              </a:bodyPr>
              <a:lstStyle/>
              <a:p>
                <a:pPr algn="ctr">
                  <a:lnSpc>
                    <a:spcPts val="3440"/>
                  </a:lnSpc>
                </a:pPr>
                <a:r>
                  <a:rPr lang="en-US" altLang="zh-CN" b="1" dirty="0">
                    <a:solidFill>
                      <a:srgbClr val="FF0000"/>
                    </a:solidFill>
                    <a:latin typeface="Microsoft YaHei" panose="020B0503020204020204" pitchFamily="34" charset="-122"/>
                    <a:ea typeface="Microsoft YaHei" panose="020B0503020204020204" pitchFamily="34" charset="-122"/>
                  </a:rPr>
                  <a:t> L4</a:t>
                </a:r>
                <a:r>
                  <a:rPr lang="zh-CN" altLang="en-US" b="1" dirty="0">
                    <a:solidFill>
                      <a:srgbClr val="FF0000"/>
                    </a:solidFill>
                    <a:latin typeface="Microsoft YaHei" panose="020B0503020204020204" pitchFamily="34" charset="-122"/>
                    <a:ea typeface="Microsoft YaHei" panose="020B0503020204020204" pitchFamily="34" charset="-122"/>
                  </a:rPr>
                  <a:t>查询的解决流程</a:t>
                </a:r>
                <a:r>
                  <a:rPr lang="en-US" altLang="en-US" b="1" dirty="0">
                    <a:solidFill>
                      <a:srgbClr val="FF0000"/>
                    </a:solidFill>
                    <a:latin typeface="Microsoft YaHei" panose="020B0503020204020204" pitchFamily="34" charset="-122"/>
                    <a:ea typeface="Microsoft YaHei" panose="020B0503020204020204" pitchFamily="34" charset="-122"/>
                  </a:rPr>
                  <a:t>：</a:t>
                </a:r>
                <a:endParaRPr kumimoji="1" lang="en-US" b="1"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4" name="矩形: 圆角 37">
                <a:extLst>
                  <a:ext uri="{FF2B5EF4-FFF2-40B4-BE49-F238E27FC236}">
                    <a16:creationId xmlns:a16="http://schemas.microsoft.com/office/drawing/2014/main" id="{9F1E0CA3-0932-438A-9F81-32D8EA78593A}"/>
                  </a:ext>
                </a:extLst>
              </p:cNvPr>
              <p:cNvSpPr/>
              <p:nvPr/>
            </p:nvSpPr>
            <p:spPr>
              <a:xfrm>
                <a:off x="1306971" y="4127882"/>
                <a:ext cx="3611538" cy="38196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用户提问</a:t>
                </a:r>
              </a:p>
            </p:txBody>
          </p:sp>
        </p:grpSp>
        <p:sp>
          <p:nvSpPr>
            <p:cNvPr id="32" name="矩形: 圆角 37">
              <a:extLst>
                <a:ext uri="{FF2B5EF4-FFF2-40B4-BE49-F238E27FC236}">
                  <a16:creationId xmlns:a16="http://schemas.microsoft.com/office/drawing/2014/main" id="{9AF9D115-A95B-40A0-847C-E72E8103EDCA}"/>
                </a:ext>
              </a:extLst>
            </p:cNvPr>
            <p:cNvSpPr/>
            <p:nvPr/>
          </p:nvSpPr>
          <p:spPr>
            <a:xfrm>
              <a:off x="1298286" y="4572291"/>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隐性模式提取 </a:t>
              </a:r>
            </a:p>
          </p:txBody>
        </p:sp>
        <p:sp>
          <p:nvSpPr>
            <p:cNvPr id="33" name="矩形: 圆角 37">
              <a:extLst>
                <a:ext uri="{FF2B5EF4-FFF2-40B4-BE49-F238E27FC236}">
                  <a16:creationId xmlns:a16="http://schemas.microsoft.com/office/drawing/2014/main" id="{7C1831BC-5C2E-4932-9263-6A58AFA1C01C}"/>
                </a:ext>
              </a:extLst>
            </p:cNvPr>
            <p:cNvSpPr/>
            <p:nvPr/>
          </p:nvSpPr>
          <p:spPr>
            <a:xfrm>
              <a:off x="1298286" y="5957322"/>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输出最终答案</a:t>
              </a:r>
            </a:p>
          </p:txBody>
        </p:sp>
        <p:sp>
          <p:nvSpPr>
            <p:cNvPr id="34" name="矩形: 圆角 37">
              <a:extLst>
                <a:ext uri="{FF2B5EF4-FFF2-40B4-BE49-F238E27FC236}">
                  <a16:creationId xmlns:a16="http://schemas.microsoft.com/office/drawing/2014/main" id="{68A850B5-7266-4745-AD03-67823FE06CF0}"/>
                </a:ext>
              </a:extLst>
            </p:cNvPr>
            <p:cNvSpPr/>
            <p:nvPr/>
          </p:nvSpPr>
          <p:spPr>
            <a:xfrm>
              <a:off x="1298286" y="5495794"/>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答案生成与验证 </a:t>
              </a:r>
            </a:p>
          </p:txBody>
        </p:sp>
        <p:sp>
          <p:nvSpPr>
            <p:cNvPr id="35" name="矩形: 圆角 37">
              <a:extLst>
                <a:ext uri="{FF2B5EF4-FFF2-40B4-BE49-F238E27FC236}">
                  <a16:creationId xmlns:a16="http://schemas.microsoft.com/office/drawing/2014/main" id="{F83EA4BD-C5C1-4E2E-A3C9-D2ABFC501861}"/>
                </a:ext>
              </a:extLst>
            </p:cNvPr>
            <p:cNvSpPr/>
            <p:nvPr/>
          </p:nvSpPr>
          <p:spPr>
            <a:xfrm>
              <a:off x="1298286" y="5034266"/>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推理链构建 </a:t>
              </a:r>
            </a:p>
          </p:txBody>
        </p:sp>
        <p:sp>
          <p:nvSpPr>
            <p:cNvPr id="36" name="矩形: 圆角 37">
              <a:extLst>
                <a:ext uri="{FF2B5EF4-FFF2-40B4-BE49-F238E27FC236}">
                  <a16:creationId xmlns:a16="http://schemas.microsoft.com/office/drawing/2014/main" id="{AD3B0BA6-3475-4B1D-BD8D-B4254983AF90}"/>
                </a:ext>
              </a:extLst>
            </p:cNvPr>
            <p:cNvSpPr/>
            <p:nvPr/>
          </p:nvSpPr>
          <p:spPr>
            <a:xfrm>
              <a:off x="1298286" y="4111209"/>
              <a:ext cx="3611538" cy="381964"/>
            </a:xfrm>
            <a:prstGeom prst="roundRect">
              <a:avLst/>
            </a:prstGeom>
            <a:solidFill>
              <a:schemeClr val="tx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accent3">
                      <a:lumMod val="50000"/>
                    </a:schemeClr>
                  </a:solidFill>
                  <a:latin typeface="Microsoft YaHei" panose="020B0503020204020204" pitchFamily="34" charset="-122"/>
                  <a:ea typeface="Microsoft YaHei" panose="020B0503020204020204" pitchFamily="34" charset="-122"/>
                </a:rPr>
                <a:t>多源数据检索 </a:t>
              </a:r>
            </a:p>
          </p:txBody>
        </p:sp>
        <p:sp>
          <p:nvSpPr>
            <p:cNvPr id="37" name="椭圆 116">
              <a:extLst>
                <a:ext uri="{FF2B5EF4-FFF2-40B4-BE49-F238E27FC236}">
                  <a16:creationId xmlns:a16="http://schemas.microsoft.com/office/drawing/2014/main" id="{B9C72689-DEE2-46CA-968C-EC6D057455EC}"/>
                </a:ext>
              </a:extLst>
            </p:cNvPr>
            <p:cNvSpPr/>
            <p:nvPr/>
          </p:nvSpPr>
          <p:spPr>
            <a:xfrm>
              <a:off x="1405618" y="3772858"/>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latin typeface="Microsoft YaHei" panose="020B0503020204020204" pitchFamily="34" charset="-122"/>
                  <a:ea typeface="Microsoft YaHei" panose="020B0503020204020204" pitchFamily="34" charset="-122"/>
                </a:rPr>
                <a:t>1</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38" name="椭圆 116">
              <a:extLst>
                <a:ext uri="{FF2B5EF4-FFF2-40B4-BE49-F238E27FC236}">
                  <a16:creationId xmlns:a16="http://schemas.microsoft.com/office/drawing/2014/main" id="{BBF6D443-AEE0-42E8-AE84-765F75832D0E}"/>
                </a:ext>
              </a:extLst>
            </p:cNvPr>
            <p:cNvSpPr/>
            <p:nvPr/>
          </p:nvSpPr>
          <p:spPr>
            <a:xfrm>
              <a:off x="1405618" y="4240586"/>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latin typeface="Microsoft YaHei" panose="020B0503020204020204" pitchFamily="34" charset="-122"/>
                  <a:ea typeface="Microsoft YaHei" panose="020B0503020204020204" pitchFamily="34" charset="-122"/>
                </a:rPr>
                <a:t>2</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39" name="椭圆 116">
              <a:extLst>
                <a:ext uri="{FF2B5EF4-FFF2-40B4-BE49-F238E27FC236}">
                  <a16:creationId xmlns:a16="http://schemas.microsoft.com/office/drawing/2014/main" id="{9D241310-55AA-43C4-B3A4-95022AA82136}"/>
                </a:ext>
              </a:extLst>
            </p:cNvPr>
            <p:cNvSpPr/>
            <p:nvPr/>
          </p:nvSpPr>
          <p:spPr>
            <a:xfrm>
              <a:off x="1405618" y="4702114"/>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latin typeface="Microsoft YaHei" panose="020B0503020204020204" pitchFamily="34" charset="-122"/>
                  <a:ea typeface="Microsoft YaHei" panose="020B0503020204020204" pitchFamily="34" charset="-122"/>
                </a:rPr>
                <a:t>3</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40" name="椭圆 116">
              <a:extLst>
                <a:ext uri="{FF2B5EF4-FFF2-40B4-BE49-F238E27FC236}">
                  <a16:creationId xmlns:a16="http://schemas.microsoft.com/office/drawing/2014/main" id="{09FE8DA7-7C38-4BB4-9D89-91A759E1BEE3}"/>
                </a:ext>
              </a:extLst>
            </p:cNvPr>
            <p:cNvSpPr/>
            <p:nvPr/>
          </p:nvSpPr>
          <p:spPr>
            <a:xfrm>
              <a:off x="1405618" y="5156999"/>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latin typeface="Microsoft YaHei" panose="020B0503020204020204" pitchFamily="34" charset="-122"/>
                  <a:ea typeface="Microsoft YaHei" panose="020B0503020204020204" pitchFamily="34" charset="-122"/>
                </a:rPr>
                <a:t>4</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41" name="椭圆 116">
              <a:extLst>
                <a:ext uri="{FF2B5EF4-FFF2-40B4-BE49-F238E27FC236}">
                  <a16:creationId xmlns:a16="http://schemas.microsoft.com/office/drawing/2014/main" id="{7559B8AE-6B10-4E4B-BE8D-8371C943DC8C}"/>
                </a:ext>
              </a:extLst>
            </p:cNvPr>
            <p:cNvSpPr/>
            <p:nvPr/>
          </p:nvSpPr>
          <p:spPr>
            <a:xfrm>
              <a:off x="1405618" y="5631818"/>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latin typeface="Microsoft YaHei" panose="020B0503020204020204" pitchFamily="34" charset="-122"/>
                  <a:ea typeface="Microsoft YaHei" panose="020B0503020204020204" pitchFamily="34" charset="-122"/>
                </a:rPr>
                <a:t>5</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42" name="椭圆 116">
              <a:extLst>
                <a:ext uri="{FF2B5EF4-FFF2-40B4-BE49-F238E27FC236}">
                  <a16:creationId xmlns:a16="http://schemas.microsoft.com/office/drawing/2014/main" id="{68AB0CC1-4055-4D72-823C-F43C1C537741}"/>
                </a:ext>
              </a:extLst>
            </p:cNvPr>
            <p:cNvSpPr/>
            <p:nvPr/>
          </p:nvSpPr>
          <p:spPr>
            <a:xfrm>
              <a:off x="1400244" y="6081491"/>
              <a:ext cx="161561" cy="122317"/>
            </a:xfrm>
            <a:prstGeom prst="ellipse">
              <a:avLst/>
            </a:prstGeom>
            <a:solidFill>
              <a:schemeClr val="accent1"/>
            </a:solidFill>
            <a:ln>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b="1" dirty="0">
                  <a:solidFill>
                    <a:schemeClr val="tx2"/>
                  </a:solidFill>
                  <a:latin typeface="Microsoft YaHei" panose="020B0503020204020204" pitchFamily="34" charset="-122"/>
                  <a:ea typeface="Microsoft YaHei" panose="020B0503020204020204" pitchFamily="34" charset="-122"/>
                </a:rPr>
                <a:t>6</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grpSp>
      <p:graphicFrame>
        <p:nvGraphicFramePr>
          <p:cNvPr id="5" name="Table 4">
            <a:extLst>
              <a:ext uri="{FF2B5EF4-FFF2-40B4-BE49-F238E27FC236}">
                <a16:creationId xmlns:a16="http://schemas.microsoft.com/office/drawing/2014/main" id="{F50530AF-CB8C-41BB-A6BF-D270515AA0C1}"/>
              </a:ext>
            </a:extLst>
          </p:cNvPr>
          <p:cNvGraphicFramePr>
            <a:graphicFrameLocks noGrp="1"/>
          </p:cNvGraphicFramePr>
          <p:nvPr>
            <p:extLst>
              <p:ext uri="{D42A27DB-BD31-4B8C-83A1-F6EECF244321}">
                <p14:modId xmlns:p14="http://schemas.microsoft.com/office/powerpoint/2010/main" val="2101788463"/>
              </p:ext>
            </p:extLst>
          </p:nvPr>
        </p:nvGraphicFramePr>
        <p:xfrm>
          <a:off x="4722473" y="2344370"/>
          <a:ext cx="7408567" cy="4116317"/>
        </p:xfrm>
        <a:graphic>
          <a:graphicData uri="http://schemas.openxmlformats.org/drawingml/2006/table">
            <a:tbl>
              <a:tblPr firstRow="1" bandRow="1">
                <a:tableStyleId>{72833802-FEF1-4C79-8D5D-14CF1EAF98D9}</a:tableStyleId>
              </a:tblPr>
              <a:tblGrid>
                <a:gridCol w="607516">
                  <a:extLst>
                    <a:ext uri="{9D8B030D-6E8A-4147-A177-3AD203B41FA5}">
                      <a16:colId xmlns:a16="http://schemas.microsoft.com/office/drawing/2014/main" val="995350661"/>
                    </a:ext>
                  </a:extLst>
                </a:gridCol>
                <a:gridCol w="2225843">
                  <a:extLst>
                    <a:ext uri="{9D8B030D-6E8A-4147-A177-3AD203B41FA5}">
                      <a16:colId xmlns:a16="http://schemas.microsoft.com/office/drawing/2014/main" val="3304425076"/>
                    </a:ext>
                  </a:extLst>
                </a:gridCol>
                <a:gridCol w="2372948">
                  <a:extLst>
                    <a:ext uri="{9D8B030D-6E8A-4147-A177-3AD203B41FA5}">
                      <a16:colId xmlns:a16="http://schemas.microsoft.com/office/drawing/2014/main" val="2458115910"/>
                    </a:ext>
                  </a:extLst>
                </a:gridCol>
                <a:gridCol w="2202260">
                  <a:extLst>
                    <a:ext uri="{9D8B030D-6E8A-4147-A177-3AD203B41FA5}">
                      <a16:colId xmlns:a16="http://schemas.microsoft.com/office/drawing/2014/main" val="581931250"/>
                    </a:ext>
                  </a:extLst>
                </a:gridCol>
              </a:tblGrid>
              <a:tr h="500544">
                <a:tc>
                  <a:txBody>
                    <a:bodyPr/>
                    <a:lstStyle/>
                    <a:p>
                      <a:r>
                        <a:rPr lang="zh-TW" altLang="en-US" sz="1200" b="1" dirty="0">
                          <a:solidFill>
                            <a:srgbClr val="FFFF00"/>
                          </a:solidFill>
                        </a:rPr>
                        <a:t>特性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200" b="1" dirty="0">
                          <a:solidFill>
                            <a:srgbClr val="FFFF00"/>
                          </a:solidFill>
                        </a:rPr>
                        <a:t>上下文学习（</a:t>
                      </a:r>
                      <a:r>
                        <a:rPr lang="en-US" sz="1200" b="1" dirty="0">
                          <a:solidFill>
                            <a:srgbClr val="FFFF00"/>
                          </a:solidFill>
                        </a:rPr>
                        <a:t>In-context Learning, ICL）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200" b="1" dirty="0">
                          <a:solidFill>
                            <a:srgbClr val="FFFF00"/>
                          </a:solidFill>
                        </a:rPr>
                        <a:t>领域数据微调（</a:t>
                      </a:r>
                      <a:r>
                        <a:rPr lang="en-US" sz="1200" b="1" dirty="0">
                          <a:solidFill>
                            <a:srgbClr val="FFFF00"/>
                          </a:solidFill>
                        </a:rPr>
                        <a:t>Fine-tuning）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200" b="1" dirty="0">
                          <a:solidFill>
                            <a:srgbClr val="FFFF00"/>
                          </a:solidFill>
                        </a:rPr>
                        <a:t>离线学习（</a:t>
                      </a:r>
                      <a:r>
                        <a:rPr lang="en-US" sz="1200" b="1" dirty="0">
                          <a:solidFill>
                            <a:srgbClr val="FFFF00"/>
                          </a:solidFill>
                        </a:rPr>
                        <a:t>Offline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8721371"/>
                  </a:ext>
                </a:extLst>
              </a:tr>
              <a:tr h="609418">
                <a:tc>
                  <a:txBody>
                    <a:bodyPr/>
                    <a:lstStyle/>
                    <a:p>
                      <a:pPr algn="ctr"/>
                      <a:r>
                        <a:rPr lang="zh-TW" altLang="en-US" sz="1400" b="1" dirty="0"/>
                        <a:t>定义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100" b="0" dirty="0"/>
                        <a:t>通过提供示例作为上下文，无需更新模型参数来进行推理。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100" b="0"/>
                        <a:t>在特定领域数据集上重新训练模型，更新参数以增强领域理解能力。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100" b="0" dirty="0"/>
                        <a:t>离线分析历史数据，提取通用规则，并在推理时动态应用这些规则。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4378495"/>
                  </a:ext>
                </a:extLst>
              </a:tr>
              <a:tr h="635431">
                <a:tc>
                  <a:txBody>
                    <a:bodyPr/>
                    <a:lstStyle/>
                    <a:p>
                      <a:pPr algn="ctr"/>
                      <a:r>
                        <a:rPr lang="zh-TW" altLang="en-US" sz="1400" b="1" dirty="0"/>
                        <a:t>主要特点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无需重新训练，灵活性高</a:t>
                      </a:r>
                      <a:br>
                        <a:rPr lang="zh-CN" altLang="en-US" sz="1100" b="0" dirty="0"/>
                      </a:br>
                      <a:r>
                        <a:rPr lang="en-US" altLang="zh-CN" sz="1100" b="0" dirty="0"/>
                        <a:t>- </a:t>
                      </a:r>
                      <a:r>
                        <a:rPr lang="zh-CN" altLang="en-US" sz="1100" b="0" dirty="0"/>
                        <a:t>适合快速适配多样任务</a:t>
                      </a:r>
                      <a:br>
                        <a:rPr lang="zh-CN" altLang="en-US" sz="1100" b="0" dirty="0"/>
                      </a:br>
                      <a:r>
                        <a:rPr lang="en-US" altLang="zh-CN" sz="1100" b="0" dirty="0"/>
                        <a:t>- </a:t>
                      </a:r>
                      <a:r>
                        <a:rPr lang="zh-CN" altLang="en-US" sz="1100" b="0" dirty="0"/>
                        <a:t>依赖输入的上下文示例质量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高精准度，长期适用性强</a:t>
                      </a:r>
                      <a:br>
                        <a:rPr lang="zh-CN" altLang="en-US" sz="1100" b="0" dirty="0"/>
                      </a:br>
                      <a:r>
                        <a:rPr lang="en-US" altLang="zh-CN" sz="1100" b="0" dirty="0"/>
                        <a:t>- </a:t>
                      </a:r>
                      <a:r>
                        <a:rPr lang="zh-CN" altLang="en-US" sz="1100" b="0" dirty="0"/>
                        <a:t>能适应特定领域任务</a:t>
                      </a:r>
                      <a:br>
                        <a:rPr lang="zh-CN" altLang="en-US" sz="1100" b="0" dirty="0"/>
                      </a:br>
                      <a:r>
                        <a:rPr lang="en-US" altLang="zh-CN" sz="1100" b="0" dirty="0"/>
                        <a:t>- </a:t>
                      </a:r>
                      <a:r>
                        <a:rPr lang="zh-CN" altLang="en-US" sz="1100" b="0" dirty="0"/>
                        <a:t>数据质量决定微调效果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基于历史数据提取规则</a:t>
                      </a:r>
                      <a:br>
                        <a:rPr lang="zh-CN" altLang="en-US" sz="1100" b="0" dirty="0"/>
                      </a:br>
                      <a:r>
                        <a:rPr lang="en-US" altLang="zh-CN" sz="1100" b="0" dirty="0"/>
                        <a:t>- </a:t>
                      </a:r>
                      <a:r>
                        <a:rPr lang="zh-CN" altLang="en-US" sz="1100" b="0" dirty="0"/>
                        <a:t>适合大规模数据场景</a:t>
                      </a:r>
                      <a:br>
                        <a:rPr lang="zh-CN" altLang="en-US" sz="1100" b="0" dirty="0"/>
                      </a:br>
                      <a:r>
                        <a:rPr lang="en-US" altLang="zh-CN" sz="1100" b="0" dirty="0"/>
                        <a:t>- </a:t>
                      </a:r>
                      <a:r>
                        <a:rPr lang="zh-CN" altLang="en-US" sz="1100" b="0" dirty="0"/>
                        <a:t>动态结合推理任务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1149561"/>
                  </a:ext>
                </a:extLst>
              </a:tr>
              <a:tr h="781306">
                <a:tc>
                  <a:txBody>
                    <a:bodyPr/>
                    <a:lstStyle/>
                    <a:p>
                      <a:pPr algn="ctr"/>
                      <a:r>
                        <a:rPr lang="zh-TW" altLang="en-US" sz="1400" b="1" dirty="0"/>
                        <a:t>适用场景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100" b="0" dirty="0"/>
                        <a:t>- </a:t>
                      </a:r>
                      <a:r>
                        <a:rPr lang="zh-CN" altLang="en-US" sz="1100" b="0" dirty="0"/>
                        <a:t>快速适配新任务或多样任务</a:t>
                      </a:r>
                      <a:endParaRPr lang="en-US" altLang="zh-CN" sz="1100" b="0" dirty="0"/>
                    </a:p>
                    <a:p>
                      <a:pPr marL="0" marR="0" lvl="0" indent="0" algn="l" defTabSz="1187798" rtl="0" eaLnBrk="1" fontAlgn="auto" latinLnBrk="0" hangingPunct="1">
                        <a:lnSpc>
                          <a:spcPct val="100000"/>
                        </a:lnSpc>
                        <a:spcBef>
                          <a:spcPts val="0"/>
                        </a:spcBef>
                        <a:spcAft>
                          <a:spcPts val="0"/>
                        </a:spcAft>
                        <a:buClrTx/>
                        <a:buSzTx/>
                        <a:buFontTx/>
                        <a:buNone/>
                        <a:tabLst/>
                        <a:defRPr/>
                      </a:pPr>
                      <a:r>
                        <a:rPr lang="zh-TW" altLang="en-US" sz="1100" b="0" i="1" dirty="0"/>
                        <a:t>示例</a:t>
                      </a:r>
                      <a:r>
                        <a:rPr lang="en-US" altLang="zh-TW" sz="1100" b="0" i="1" dirty="0"/>
                        <a:t>: </a:t>
                      </a:r>
                      <a:r>
                        <a:rPr lang="zh-CN" altLang="en-US" sz="1100" b="0" i="1" dirty="0"/>
                        <a:t>客服系统通过示例学习，快速回答不同客户的问题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Tx/>
                        <a:buChar char="-"/>
                      </a:pPr>
                      <a:r>
                        <a:rPr lang="zh-CN" altLang="en-US" sz="1100" b="0" dirty="0"/>
                        <a:t>精确回答特定领域问题</a:t>
                      </a:r>
                      <a:endParaRPr lang="en-US" altLang="zh-CN" sz="1100" b="0" dirty="0"/>
                    </a:p>
                    <a:p>
                      <a:pPr marL="0" indent="0">
                        <a:buFontTx/>
                        <a:buNone/>
                      </a:pPr>
                      <a:r>
                        <a:rPr lang="zh-TW" altLang="en-US" sz="1100" b="0" i="1" dirty="0"/>
                        <a:t>示例</a:t>
                      </a:r>
                      <a:r>
                        <a:rPr lang="en-US" altLang="zh-TW" sz="1100" b="0" i="1" dirty="0"/>
                        <a:t>: </a:t>
                      </a:r>
                      <a:r>
                        <a:rPr lang="zh-CN" altLang="en-US" sz="1100" b="0" i="1" dirty="0"/>
                        <a:t>医疗诊断系统微调后，可精确回答特定疾病的处理方案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Tx/>
                        <a:buChar char="-"/>
                      </a:pPr>
                      <a:r>
                        <a:rPr lang="zh-CN" altLang="en-US" sz="1100" b="0" dirty="0"/>
                        <a:t>大规模历史数据驱动分析</a:t>
                      </a:r>
                      <a:endParaRPr lang="en-US" altLang="zh-CN" sz="1100" b="0" dirty="0"/>
                    </a:p>
                    <a:p>
                      <a:pPr marL="0" indent="0">
                        <a:buFontTx/>
                        <a:buNone/>
                      </a:pPr>
                      <a:r>
                        <a:rPr lang="zh-TW" altLang="en-US" sz="1100" b="0" i="1" dirty="0"/>
                        <a:t>示例</a:t>
                      </a:r>
                      <a:r>
                        <a:rPr lang="en-US" altLang="zh-TW" sz="1100" b="0" i="1" dirty="0"/>
                        <a:t>: </a:t>
                      </a:r>
                      <a:r>
                        <a:rPr lang="zh-CN" altLang="en-US" sz="1100" b="0" i="1" dirty="0"/>
                        <a:t>分析电商用户的历史行为，提取消费模式并预测未来趋势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817729"/>
                  </a:ext>
                </a:extLst>
              </a:tr>
              <a:tr h="462040">
                <a:tc>
                  <a:txBody>
                    <a:bodyPr/>
                    <a:lstStyle/>
                    <a:p>
                      <a:pPr algn="ctr"/>
                      <a:r>
                        <a:rPr lang="zh-TW" altLang="en-US" sz="1400" b="1" dirty="0"/>
                        <a:t>优点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无需更改模型参数，操作便捷</a:t>
                      </a:r>
                      <a:br>
                        <a:rPr lang="zh-CN" altLang="en-US" sz="1100" b="0" dirty="0"/>
                      </a:br>
                      <a:r>
                        <a:rPr lang="en-US" altLang="zh-CN" sz="1100" b="0" dirty="0"/>
                        <a:t>- </a:t>
                      </a:r>
                      <a:r>
                        <a:rPr lang="zh-CN" altLang="en-US" sz="1100" b="0" dirty="0"/>
                        <a:t>推理过程快速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能显著提高领域内的回答质量</a:t>
                      </a:r>
                      <a:br>
                        <a:rPr lang="zh-CN" altLang="en-US" sz="1100" b="0" dirty="0"/>
                      </a:br>
                      <a:r>
                        <a:rPr lang="en-US" altLang="zh-CN" sz="1100" b="0" dirty="0"/>
                        <a:t>- </a:t>
                      </a:r>
                      <a:r>
                        <a:rPr lang="zh-CN" altLang="en-US" sz="1100" b="0" dirty="0"/>
                        <a:t>长期使用价值高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可充分利用历史数据</a:t>
                      </a:r>
                      <a:br>
                        <a:rPr lang="zh-CN" altLang="en-US" sz="1100" b="0" dirty="0"/>
                      </a:br>
                      <a:r>
                        <a:rPr lang="en-US" altLang="zh-CN" sz="1100" b="0" dirty="0"/>
                        <a:t>- </a:t>
                      </a:r>
                      <a:r>
                        <a:rPr lang="zh-CN" altLang="en-US" sz="1100" b="0" dirty="0"/>
                        <a:t>提供动态推理支持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4042515"/>
                  </a:ext>
                </a:extLst>
              </a:tr>
              <a:tr h="609418">
                <a:tc>
                  <a:txBody>
                    <a:bodyPr/>
                    <a:lstStyle/>
                    <a:p>
                      <a:pPr algn="ctr"/>
                      <a:r>
                        <a:rPr lang="zh-TW" altLang="en-US" sz="1400" b="1" dirty="0"/>
                        <a:t>缺点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输出依赖上下文质量</a:t>
                      </a:r>
                      <a:br>
                        <a:rPr lang="zh-CN" altLang="en-US" sz="1100" b="0" dirty="0"/>
                      </a:br>
                      <a:r>
                        <a:rPr lang="en-US" altLang="zh-CN" sz="1100" b="0" dirty="0"/>
                        <a:t>- </a:t>
                      </a:r>
                      <a:r>
                        <a:rPr lang="zh-CN" altLang="en-US" sz="1100" b="0" dirty="0"/>
                        <a:t>不适合需要深层推理的复杂任务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训练时间较长</a:t>
                      </a:r>
                      <a:br>
                        <a:rPr lang="zh-CN" altLang="en-US" sz="1100" b="0" dirty="0"/>
                      </a:br>
                      <a:r>
                        <a:rPr lang="en-US" altLang="zh-CN" sz="1100" b="0" dirty="0"/>
                        <a:t>- </a:t>
                      </a:r>
                      <a:r>
                        <a:rPr lang="zh-CN" altLang="en-US" sz="1100" b="0" dirty="0"/>
                        <a:t>需要高质量领域数据集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离线提取规则耗时</a:t>
                      </a:r>
                      <a:br>
                        <a:rPr lang="zh-CN" altLang="en-US" sz="1100" b="0" dirty="0"/>
                      </a:br>
                      <a:r>
                        <a:rPr lang="en-US" altLang="zh-CN" sz="1100" b="0" dirty="0"/>
                        <a:t>- </a:t>
                      </a:r>
                      <a:r>
                        <a:rPr lang="zh-CN" altLang="en-US" sz="1100" b="0" dirty="0"/>
                        <a:t>实时场景中依赖存储和动态调用效率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5738751"/>
                  </a:ext>
                </a:extLst>
              </a:tr>
              <a:tr h="468784">
                <a:tc>
                  <a:txBody>
                    <a:bodyPr/>
                    <a:lstStyle/>
                    <a:p>
                      <a:pPr algn="ctr"/>
                      <a:r>
                        <a:rPr lang="zh-TW" altLang="en-US" sz="1400" b="1" dirty="0"/>
                        <a:t>技术依赖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高效示例设计与输入</a:t>
                      </a:r>
                      <a:br>
                        <a:rPr lang="zh-CN" altLang="en-US" sz="1100" b="0" dirty="0"/>
                      </a:br>
                      <a:r>
                        <a:rPr lang="en-US" altLang="zh-CN" sz="1100" b="0" dirty="0"/>
                        <a:t>- </a:t>
                      </a:r>
                      <a:r>
                        <a:rPr lang="zh-CN" altLang="en-US" sz="1100" b="0" dirty="0"/>
                        <a:t>模型的推理能力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高质量领域数据集</a:t>
                      </a:r>
                      <a:br>
                        <a:rPr lang="zh-CN" altLang="en-US" sz="1100" b="0" dirty="0"/>
                      </a:br>
                      <a:r>
                        <a:rPr lang="en-US" altLang="zh-CN" sz="1100" b="0" dirty="0"/>
                        <a:t>- </a:t>
                      </a:r>
                      <a:r>
                        <a:rPr lang="zh-CN" altLang="en-US" sz="1100" b="0" dirty="0"/>
                        <a:t>有效的微调方法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t>- </a:t>
                      </a:r>
                      <a:r>
                        <a:rPr lang="zh-CN" altLang="en-US" sz="1100" b="0" dirty="0"/>
                        <a:t>历史数据分析能力</a:t>
                      </a:r>
                      <a:br>
                        <a:rPr lang="zh-CN" altLang="en-US" sz="1100" b="0" dirty="0"/>
                      </a:br>
                      <a:r>
                        <a:rPr lang="en-US" altLang="zh-CN" sz="1100" b="0" dirty="0"/>
                        <a:t>- </a:t>
                      </a:r>
                      <a:r>
                        <a:rPr lang="zh-CN" altLang="en-US" sz="1100" b="0" dirty="0"/>
                        <a:t>规则存储与动态调用机制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309727"/>
                  </a:ext>
                </a:extLst>
              </a:tr>
            </a:tbl>
          </a:graphicData>
        </a:graphic>
      </p:graphicFrame>
    </p:spTree>
    <p:extLst>
      <p:ext uri="{BB962C8B-B14F-4D97-AF65-F5344CB8AC3E}">
        <p14:creationId xmlns:p14="http://schemas.microsoft.com/office/powerpoint/2010/main" val="140585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38F716-1948-4982-BA6B-20A37AD0C5B1}"/>
              </a:ext>
            </a:extLst>
          </p:cNvPr>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1418504" y="1058779"/>
            <a:ext cx="9359754" cy="5008204"/>
          </a:xfrm>
        </p:spPr>
      </p:pic>
      <p:sp>
        <p:nvSpPr>
          <p:cNvPr id="3" name="Subtitle 2">
            <a:extLst>
              <a:ext uri="{FF2B5EF4-FFF2-40B4-BE49-F238E27FC236}">
                <a16:creationId xmlns:a16="http://schemas.microsoft.com/office/drawing/2014/main" id="{7FD7EB58-64B7-4509-964B-EAE52DEAF02C}"/>
              </a:ext>
            </a:extLst>
          </p:cNvPr>
          <p:cNvSpPr>
            <a:spLocks noGrp="1"/>
          </p:cNvSpPr>
          <p:nvPr>
            <p:ph type="subTitle" idx="1"/>
          </p:nvPr>
        </p:nvSpPr>
        <p:spPr>
          <a:xfrm>
            <a:off x="729175" y="456134"/>
            <a:ext cx="10740640" cy="602645"/>
          </a:xfrm>
        </p:spPr>
        <p:txBody>
          <a:bodyPr/>
          <a:lstStyle/>
          <a:p>
            <a:r>
              <a:rPr lang="zh-CN" altLang="en-US" b="1" dirty="0">
                <a:solidFill>
                  <a:srgbClr val="C00000"/>
                </a:solidFill>
                <a:latin typeface="Microsoft YaHei" panose="020B0503020204020204" pitchFamily="34" charset="-122"/>
              </a:rPr>
              <a:t>查询分类与复杂性 </a:t>
            </a:r>
            <a:r>
              <a:rPr lang="en-US" altLang="zh-CN" b="1" dirty="0">
                <a:solidFill>
                  <a:srgbClr val="C00000"/>
                </a:solidFill>
                <a:latin typeface="Microsoft YaHei" panose="020B0503020204020204" pitchFamily="34" charset="-122"/>
              </a:rPr>
              <a:t>- </a:t>
            </a:r>
            <a:r>
              <a:rPr lang="zh-CN" altLang="en-US" b="1" dirty="0">
                <a:solidFill>
                  <a:srgbClr val="C00000"/>
                </a:solidFill>
                <a:latin typeface="Microsoft YaHei" panose="020B0503020204020204" pitchFamily="34" charset="-122"/>
              </a:rPr>
              <a:t>查询分类</a:t>
            </a:r>
            <a:r>
              <a:rPr lang="zh-TW" altLang="en-US" b="1" dirty="0">
                <a:solidFill>
                  <a:srgbClr val="C00000"/>
                </a:solidFill>
                <a:latin typeface="Microsoft YaHei" panose="020B0503020204020204" pitchFamily="34" charset="-122"/>
              </a:rPr>
              <a:t>综合</a:t>
            </a:r>
            <a:endParaRPr lang="zh-CN" altLang="en-US" b="1" dirty="0">
              <a:solidFill>
                <a:srgbClr val="C00000"/>
              </a:solidFill>
              <a:latin typeface="Microsoft YaHei" panose="020B0503020204020204" pitchFamily="34" charset="-122"/>
            </a:endParaRPr>
          </a:p>
        </p:txBody>
      </p:sp>
      <p:sp>
        <p:nvSpPr>
          <p:cNvPr id="6" name="TextBox 5">
            <a:extLst>
              <a:ext uri="{FF2B5EF4-FFF2-40B4-BE49-F238E27FC236}">
                <a16:creationId xmlns:a16="http://schemas.microsoft.com/office/drawing/2014/main" id="{5DD427BB-C482-4664-8CCA-D349066BDAF1}"/>
              </a:ext>
            </a:extLst>
          </p:cNvPr>
          <p:cNvSpPr txBox="1"/>
          <p:nvPr/>
        </p:nvSpPr>
        <p:spPr>
          <a:xfrm>
            <a:off x="3565636" y="6020351"/>
            <a:ext cx="5065489" cy="381515"/>
          </a:xfrm>
          <a:prstGeom prst="rect">
            <a:avLst/>
          </a:prstGeom>
          <a:noFill/>
        </p:spPr>
        <p:txBody>
          <a:bodyPr wrap="none" lIns="0" tIns="0" rIns="0" bIns="0" rtlCol="0">
            <a:spAutoFit/>
          </a:bodyPr>
          <a:lstStyle/>
          <a:p>
            <a:pPr>
              <a:lnSpc>
                <a:spcPts val="3440"/>
              </a:lnSpc>
            </a:pPr>
            <a:r>
              <a:rPr kumimoji="1" lang="zh-CN" altLang="en-US" b="1" u="sng" dirty="0">
                <a:solidFill>
                  <a:srgbClr val="000000"/>
                </a:solidFill>
                <a:ea typeface="Microsoft YaHei" panose="020B0503020204020204" pitchFamily="34" charset="-122"/>
                <a:cs typeface="Arial" panose="020B0604020202020204" pitchFamily="34" charset="0"/>
              </a:rPr>
              <a:t>数据增强</a:t>
            </a:r>
            <a:r>
              <a:rPr kumimoji="1" lang="en-US" altLang="zh-CN" b="1" u="sng" dirty="0">
                <a:solidFill>
                  <a:srgbClr val="000000"/>
                </a:solidFill>
                <a:ea typeface="Microsoft YaHei" panose="020B0503020204020204" pitchFamily="34" charset="-122"/>
                <a:cs typeface="Arial" panose="020B0604020202020204" pitchFamily="34" charset="0"/>
              </a:rPr>
              <a:t>LLM</a:t>
            </a:r>
            <a:r>
              <a:rPr kumimoji="1" lang="zh-CN" altLang="en-US" b="1" u="sng" dirty="0">
                <a:solidFill>
                  <a:srgbClr val="000000"/>
                </a:solidFill>
                <a:ea typeface="Microsoft YaHei" panose="020B0503020204020204" pitchFamily="34" charset="-122"/>
                <a:cs typeface="Arial" panose="020B0604020202020204" pitchFamily="34" charset="0"/>
              </a:rPr>
              <a:t>应用中不同查询级别的主要技术总结</a:t>
            </a:r>
            <a:endParaRPr kumimoji="1" lang="en-US" b="1" u="sng" dirty="0" err="1">
              <a:solidFill>
                <a:srgbClr val="000000"/>
              </a:solidFill>
              <a:ea typeface="Microsoft YaHei" panose="020B0503020204020204" pitchFamily="34" charset="-122"/>
              <a:cs typeface="Arial" panose="020B0604020202020204" pitchFamily="34" charset="0"/>
            </a:endParaRPr>
          </a:p>
        </p:txBody>
      </p:sp>
      <p:pic>
        <p:nvPicPr>
          <p:cNvPr id="7" name="Picture 6">
            <a:extLst>
              <a:ext uri="{FF2B5EF4-FFF2-40B4-BE49-F238E27FC236}">
                <a16:creationId xmlns:a16="http://schemas.microsoft.com/office/drawing/2014/main" id="{DB495903-8355-4528-8FC7-F5B987F70065}"/>
              </a:ext>
            </a:extLst>
          </p:cNvPr>
          <p:cNvPicPr>
            <a:picLocks noChangeAspect="1"/>
          </p:cNvPicPr>
          <p:nvPr/>
        </p:nvPicPr>
        <p:blipFill>
          <a:blip r:embed="rId3"/>
          <a:stretch>
            <a:fillRect/>
          </a:stretch>
        </p:blipFill>
        <p:spPr>
          <a:xfrm>
            <a:off x="1968280" y="2388490"/>
            <a:ext cx="1620112" cy="649985"/>
          </a:xfrm>
          <a:prstGeom prst="rect">
            <a:avLst/>
          </a:prstGeom>
        </p:spPr>
      </p:pic>
      <p:pic>
        <p:nvPicPr>
          <p:cNvPr id="8" name="Picture 7">
            <a:extLst>
              <a:ext uri="{FF2B5EF4-FFF2-40B4-BE49-F238E27FC236}">
                <a16:creationId xmlns:a16="http://schemas.microsoft.com/office/drawing/2014/main" id="{7E2EFB10-E8DC-416F-901B-E6EF9A589599}"/>
              </a:ext>
            </a:extLst>
          </p:cNvPr>
          <p:cNvPicPr>
            <a:picLocks noChangeAspect="1"/>
          </p:cNvPicPr>
          <p:nvPr/>
        </p:nvPicPr>
        <p:blipFill>
          <a:blip r:embed="rId4"/>
          <a:stretch>
            <a:fillRect/>
          </a:stretch>
        </p:blipFill>
        <p:spPr>
          <a:xfrm>
            <a:off x="1993680" y="4110291"/>
            <a:ext cx="1588747" cy="434191"/>
          </a:xfrm>
          <a:prstGeom prst="rect">
            <a:avLst/>
          </a:prstGeom>
        </p:spPr>
      </p:pic>
      <p:pic>
        <p:nvPicPr>
          <p:cNvPr id="9" name="Picture 8">
            <a:extLst>
              <a:ext uri="{FF2B5EF4-FFF2-40B4-BE49-F238E27FC236}">
                <a16:creationId xmlns:a16="http://schemas.microsoft.com/office/drawing/2014/main" id="{BBAE89F1-35F3-48AA-8941-608C3ABAC294}"/>
              </a:ext>
            </a:extLst>
          </p:cNvPr>
          <p:cNvPicPr>
            <a:picLocks noChangeAspect="1"/>
          </p:cNvPicPr>
          <p:nvPr/>
        </p:nvPicPr>
        <p:blipFill>
          <a:blip r:embed="rId5"/>
          <a:stretch>
            <a:fillRect/>
          </a:stretch>
        </p:blipFill>
        <p:spPr>
          <a:xfrm>
            <a:off x="3649576" y="4119817"/>
            <a:ext cx="1588747" cy="426976"/>
          </a:xfrm>
          <a:prstGeom prst="rect">
            <a:avLst/>
          </a:prstGeom>
        </p:spPr>
      </p:pic>
    </p:spTree>
    <p:extLst>
      <p:ext uri="{BB962C8B-B14F-4D97-AF65-F5344CB8AC3E}">
        <p14:creationId xmlns:p14="http://schemas.microsoft.com/office/powerpoint/2010/main" val="159553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A2788B-524D-4917-BA5F-522538B0DA41}"/>
              </a:ext>
            </a:extLst>
          </p:cNvPr>
          <p:cNvSpPr>
            <a:spLocks noGrp="1"/>
          </p:cNvSpPr>
          <p:nvPr>
            <p:ph idx="11"/>
          </p:nvPr>
        </p:nvSpPr>
        <p:spPr>
          <a:xfrm>
            <a:off x="736258" y="1309675"/>
            <a:ext cx="10733557" cy="4690459"/>
          </a:xfrm>
        </p:spPr>
        <p:txBody>
          <a:bodyPr/>
          <a:lstStyle/>
          <a:p>
            <a:r>
              <a:rPr lang="zh-TW" altLang="en-US" b="1" dirty="0"/>
              <a:t>总结表格</a:t>
            </a:r>
            <a:r>
              <a:rPr lang="en-US" altLang="zh-TW" dirty="0"/>
              <a:t>:</a:t>
            </a:r>
            <a:endParaRPr lang="en-US" dirty="0"/>
          </a:p>
        </p:txBody>
      </p:sp>
      <p:sp>
        <p:nvSpPr>
          <p:cNvPr id="3" name="Subtitle 2">
            <a:extLst>
              <a:ext uri="{FF2B5EF4-FFF2-40B4-BE49-F238E27FC236}">
                <a16:creationId xmlns:a16="http://schemas.microsoft.com/office/drawing/2014/main" id="{8F1C41CF-90CC-4614-B710-8F4C5FD0C01E}"/>
              </a:ext>
            </a:extLst>
          </p:cNvPr>
          <p:cNvSpPr>
            <a:spLocks noGrp="1"/>
          </p:cNvSpPr>
          <p:nvPr>
            <p:ph type="subTitle" idx="1"/>
          </p:nvPr>
        </p:nvSpPr>
        <p:spPr>
          <a:xfrm>
            <a:off x="729175" y="456134"/>
            <a:ext cx="10740640" cy="544893"/>
          </a:xfrm>
        </p:spPr>
        <p:txBody>
          <a:bodyPr>
            <a:normAutofit/>
          </a:bodyPr>
          <a:lstStyle/>
          <a:p>
            <a:r>
              <a:rPr lang="zh-CN" altLang="en-US" b="1" dirty="0">
                <a:solidFill>
                  <a:srgbClr val="C00000"/>
                </a:solidFill>
                <a:latin typeface="Microsoft YaHei" panose="020B0503020204020204" pitchFamily="34" charset="-122"/>
              </a:rPr>
              <a:t>查询分类与复杂性 </a:t>
            </a:r>
            <a:r>
              <a:rPr lang="en-US" altLang="zh-CN" b="1" dirty="0">
                <a:solidFill>
                  <a:srgbClr val="C00000"/>
                </a:solidFill>
                <a:latin typeface="Microsoft YaHei" panose="020B0503020204020204" pitchFamily="34" charset="-122"/>
              </a:rPr>
              <a:t>- </a:t>
            </a:r>
            <a:r>
              <a:rPr lang="zh-CN" altLang="en-US" b="1" dirty="0">
                <a:solidFill>
                  <a:srgbClr val="C00000"/>
                </a:solidFill>
                <a:latin typeface="Microsoft YaHei" panose="020B0503020204020204" pitchFamily="34" charset="-122"/>
              </a:rPr>
              <a:t>查询分类</a:t>
            </a:r>
            <a:r>
              <a:rPr lang="zh-TW" altLang="en-US" b="1" dirty="0">
                <a:solidFill>
                  <a:srgbClr val="C00000"/>
                </a:solidFill>
                <a:latin typeface="Microsoft YaHei" panose="020B0503020204020204" pitchFamily="34" charset="-122"/>
              </a:rPr>
              <a:t>综合</a:t>
            </a:r>
            <a:endParaRPr lang="en-US" dirty="0">
              <a:solidFill>
                <a:srgbClr val="C00000"/>
              </a:solidFill>
            </a:endParaRPr>
          </a:p>
          <a:p>
            <a:endParaRPr lang="en-US" dirty="0"/>
          </a:p>
        </p:txBody>
      </p:sp>
      <p:graphicFrame>
        <p:nvGraphicFramePr>
          <p:cNvPr id="4" name="Table 3">
            <a:extLst>
              <a:ext uri="{FF2B5EF4-FFF2-40B4-BE49-F238E27FC236}">
                <a16:creationId xmlns:a16="http://schemas.microsoft.com/office/drawing/2014/main" id="{59A209D4-D53A-488D-AD1C-F89E67CA252B}"/>
              </a:ext>
            </a:extLst>
          </p:cNvPr>
          <p:cNvGraphicFramePr>
            <a:graphicFrameLocks noGrp="1"/>
          </p:cNvGraphicFramePr>
          <p:nvPr>
            <p:extLst>
              <p:ext uri="{D42A27DB-BD31-4B8C-83A1-F6EECF244321}">
                <p14:modId xmlns:p14="http://schemas.microsoft.com/office/powerpoint/2010/main" val="4071229068"/>
              </p:ext>
            </p:extLst>
          </p:nvPr>
        </p:nvGraphicFramePr>
        <p:xfrm>
          <a:off x="726947" y="1725371"/>
          <a:ext cx="9574520" cy="3417354"/>
        </p:xfrm>
        <a:graphic>
          <a:graphicData uri="http://schemas.openxmlformats.org/drawingml/2006/table">
            <a:tbl>
              <a:tblPr firstRow="1" bandRow="1">
                <a:tableStyleId>{72833802-FEF1-4C79-8D5D-14CF1EAF98D9}</a:tableStyleId>
              </a:tblPr>
              <a:tblGrid>
                <a:gridCol w="2073092">
                  <a:extLst>
                    <a:ext uri="{9D8B030D-6E8A-4147-A177-3AD203B41FA5}">
                      <a16:colId xmlns:a16="http://schemas.microsoft.com/office/drawing/2014/main" val="3728358816"/>
                    </a:ext>
                  </a:extLst>
                </a:gridCol>
                <a:gridCol w="2500476">
                  <a:extLst>
                    <a:ext uri="{9D8B030D-6E8A-4147-A177-3AD203B41FA5}">
                      <a16:colId xmlns:a16="http://schemas.microsoft.com/office/drawing/2014/main" val="1358273243"/>
                    </a:ext>
                  </a:extLst>
                </a:gridCol>
                <a:gridCol w="2500476">
                  <a:extLst>
                    <a:ext uri="{9D8B030D-6E8A-4147-A177-3AD203B41FA5}">
                      <a16:colId xmlns:a16="http://schemas.microsoft.com/office/drawing/2014/main" val="2325745289"/>
                    </a:ext>
                  </a:extLst>
                </a:gridCol>
                <a:gridCol w="2500476">
                  <a:extLst>
                    <a:ext uri="{9D8B030D-6E8A-4147-A177-3AD203B41FA5}">
                      <a16:colId xmlns:a16="http://schemas.microsoft.com/office/drawing/2014/main" val="4265394199"/>
                    </a:ext>
                  </a:extLst>
                </a:gridCol>
              </a:tblGrid>
              <a:tr h="343419">
                <a:tc>
                  <a:txBody>
                    <a:bodyPr/>
                    <a:lstStyle/>
                    <a:p>
                      <a:r>
                        <a:rPr lang="zh-TW" altLang="en-US" sz="1800" b="1"/>
                        <a:t>查询层级</a:t>
                      </a:r>
                      <a:endParaRPr lang="zh-TW"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800" b="1" dirty="0"/>
                        <a:t>特点</a:t>
                      </a:r>
                      <a:endParaRPr lang="zh-TW"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800" b="1"/>
                        <a:t>主要挑战</a:t>
                      </a:r>
                      <a:endParaRPr lang="zh-TW"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800" b="1" dirty="0"/>
                        <a:t>解决方案</a:t>
                      </a:r>
                      <a:endParaRPr lang="zh-TW"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8132003"/>
                  </a:ext>
                </a:extLst>
              </a:tr>
              <a:tr h="953112">
                <a:tc>
                  <a:txBody>
                    <a:bodyPr/>
                    <a:lstStyle/>
                    <a:p>
                      <a:r>
                        <a:rPr lang="en-US" sz="1800" b="1" dirty="0"/>
                        <a:t>L1</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明确事实检索；直接回答问题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高效检索，处理非结构化数据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检索增强生成（</a:t>
                      </a:r>
                      <a:r>
                        <a:rPr lang="en-US" altLang="zh-CN" sz="1800" dirty="0"/>
                        <a:t>RAG</a:t>
                      </a:r>
                      <a:r>
                        <a:rPr lang="zh-CN" altLang="en-US" sz="1800" dirty="0"/>
                        <a:t>），稀疏检索与密集检索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8185232"/>
                  </a:ext>
                </a:extLst>
              </a:tr>
              <a:tr h="600983">
                <a:tc>
                  <a:txBody>
                    <a:bodyPr/>
                    <a:lstStyle/>
                    <a:p>
                      <a:r>
                        <a:rPr lang="en-US" sz="1800" b="1"/>
                        <a:t>L2</a:t>
                      </a:r>
                      <a:endParaRPr 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数据点聚合，简单逻辑推理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a:t>数据整合，处理模糊信息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1800"/>
                        <a:t>迭代</a:t>
                      </a:r>
                      <a:r>
                        <a:rPr lang="en-US" sz="1800"/>
                        <a:t>RAG，</a:t>
                      </a:r>
                      <a:r>
                        <a:rPr lang="zh-TW" altLang="en-US" sz="1800"/>
                        <a:t>多跳推理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3034565"/>
                  </a:ext>
                </a:extLst>
              </a:tr>
              <a:tr h="729201">
                <a:tc>
                  <a:txBody>
                    <a:bodyPr/>
                    <a:lstStyle/>
                    <a:p>
                      <a:r>
                        <a:rPr lang="en-US" sz="1800" b="1"/>
                        <a:t>L3</a:t>
                      </a:r>
                      <a:endParaRPr 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a:t>需领域知识支持，逻辑规则清晰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a:t>理解和应用外部规则，依赖领域数据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链式思维提示（</a:t>
                      </a:r>
                      <a:r>
                        <a:rPr lang="en-US" altLang="zh-CN" sz="1800" dirty="0" err="1"/>
                        <a:t>CoT</a:t>
                      </a:r>
                      <a:r>
                        <a:rPr lang="zh-CN" altLang="en-US" sz="1800" dirty="0"/>
                        <a:t>），结构化提示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305276"/>
                  </a:ext>
                </a:extLst>
              </a:tr>
              <a:tr h="729201">
                <a:tc>
                  <a:txBody>
                    <a:bodyPr/>
                    <a:lstStyle/>
                    <a:p>
                      <a:r>
                        <a:rPr lang="en-US" sz="1800" b="1" dirty="0"/>
                        <a:t>L4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a:t>隐性模式识别，复杂推理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推理链构建，数据稀疏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t>上下文学习，领域数据微调，离线学习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5675657"/>
                  </a:ext>
                </a:extLst>
              </a:tr>
            </a:tbl>
          </a:graphicData>
        </a:graphic>
      </p:graphicFrame>
    </p:spTree>
    <p:extLst>
      <p:ext uri="{BB962C8B-B14F-4D97-AF65-F5344CB8AC3E}">
        <p14:creationId xmlns:p14="http://schemas.microsoft.com/office/powerpoint/2010/main" val="1796178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1C41CF-90CC-4614-B710-8F4C5FD0C01E}"/>
              </a:ext>
            </a:extLst>
          </p:cNvPr>
          <p:cNvSpPr>
            <a:spLocks noGrp="1"/>
          </p:cNvSpPr>
          <p:nvPr>
            <p:ph type="subTitle" idx="1"/>
          </p:nvPr>
        </p:nvSpPr>
        <p:spPr>
          <a:xfrm>
            <a:off x="729175" y="456134"/>
            <a:ext cx="10740640" cy="544893"/>
          </a:xfrm>
        </p:spPr>
        <p:txBody>
          <a:bodyPr>
            <a:normAutofit/>
          </a:bodyPr>
          <a:lstStyle/>
          <a:p>
            <a:r>
              <a:rPr lang="zh-CN" altLang="en-US" b="1" dirty="0">
                <a:solidFill>
                  <a:srgbClr val="C00000"/>
                </a:solidFill>
                <a:latin typeface="Microsoft YaHei" panose="020B0503020204020204" pitchFamily="34" charset="-122"/>
              </a:rPr>
              <a:t>查询分类与复杂性 </a:t>
            </a:r>
            <a:r>
              <a:rPr lang="en-US" altLang="zh-CN" b="1" dirty="0">
                <a:solidFill>
                  <a:srgbClr val="C00000"/>
                </a:solidFill>
                <a:latin typeface="Microsoft YaHei" panose="020B0503020204020204" pitchFamily="34" charset="-122"/>
              </a:rPr>
              <a:t>- </a:t>
            </a:r>
            <a:r>
              <a:rPr lang="zh-CN" altLang="en-US" b="1" dirty="0">
                <a:solidFill>
                  <a:srgbClr val="C00000"/>
                </a:solidFill>
                <a:latin typeface="Microsoft YaHei" panose="020B0503020204020204" pitchFamily="34" charset="-122"/>
              </a:rPr>
              <a:t>查询分类</a:t>
            </a:r>
            <a:r>
              <a:rPr lang="zh-TW" altLang="en-US" b="1" dirty="0">
                <a:solidFill>
                  <a:srgbClr val="C00000"/>
                </a:solidFill>
                <a:latin typeface="Microsoft YaHei" panose="020B0503020204020204" pitchFamily="34" charset="-122"/>
              </a:rPr>
              <a:t>综合</a:t>
            </a:r>
            <a:endParaRPr lang="en-US" dirty="0">
              <a:solidFill>
                <a:srgbClr val="C00000"/>
              </a:solidFill>
            </a:endParaRPr>
          </a:p>
          <a:p>
            <a:endParaRPr lang="en-US" dirty="0"/>
          </a:p>
        </p:txBody>
      </p:sp>
      <p:pic>
        <p:nvPicPr>
          <p:cNvPr id="10" name="Content Placeholder 9">
            <a:extLst>
              <a:ext uri="{FF2B5EF4-FFF2-40B4-BE49-F238E27FC236}">
                <a16:creationId xmlns:a16="http://schemas.microsoft.com/office/drawing/2014/main" id="{91A3B000-8AAE-4120-AD06-96B15694C840}"/>
              </a:ext>
            </a:extLst>
          </p:cNvPr>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bwMode="auto">
          <a:xfrm>
            <a:off x="1020796" y="892645"/>
            <a:ext cx="9121825" cy="5509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F0E958-B1B0-4435-BF73-8F65B1450CFC}"/>
              </a:ext>
            </a:extLst>
          </p:cNvPr>
          <p:cNvSpPr txBox="1"/>
          <p:nvPr/>
        </p:nvSpPr>
        <p:spPr>
          <a:xfrm>
            <a:off x="6130807" y="5978265"/>
            <a:ext cx="4029607" cy="615553"/>
          </a:xfrm>
          <a:prstGeom prst="rect">
            <a:avLst/>
          </a:prstGeom>
          <a:noFill/>
        </p:spPr>
        <p:txBody>
          <a:bodyPr wrap="square" lIns="0" tIns="0" rIns="0" bIns="0" rtlCol="0">
            <a:spAutoFit/>
          </a:bodyPr>
          <a:lstStyle/>
          <a:p>
            <a:r>
              <a:rPr lang="en-US" altLang="zh-CN" sz="2000" b="1" i="1" u="sng" dirty="0">
                <a:solidFill>
                  <a:srgbClr val="FF0000"/>
                </a:solidFill>
              </a:rPr>
              <a:t>RAG</a:t>
            </a:r>
            <a:r>
              <a:rPr lang="zh-CN" altLang="en-US" sz="2000" b="1" i="1" u="sng" dirty="0">
                <a:solidFill>
                  <a:srgbClr val="FF0000"/>
                </a:solidFill>
              </a:rPr>
              <a:t>结合检索与生成技术，能够高效解决从</a:t>
            </a:r>
            <a:r>
              <a:rPr lang="en-US" altLang="zh-CN" sz="2000" b="1" i="1" u="sng" dirty="0">
                <a:solidFill>
                  <a:srgbClr val="FF0000"/>
                </a:solidFill>
              </a:rPr>
              <a:t>L1</a:t>
            </a:r>
            <a:r>
              <a:rPr lang="zh-CN" altLang="en-US" sz="2000" b="1" i="1" u="sng" dirty="0">
                <a:solidFill>
                  <a:srgbClr val="FF0000"/>
                </a:solidFill>
              </a:rPr>
              <a:t>到</a:t>
            </a:r>
            <a:r>
              <a:rPr lang="en-US" altLang="zh-CN" sz="2000" b="1" i="1" u="sng" dirty="0">
                <a:solidFill>
                  <a:srgbClr val="FF0000"/>
                </a:solidFill>
              </a:rPr>
              <a:t>L4</a:t>
            </a:r>
            <a:r>
              <a:rPr lang="zh-CN" altLang="en-US" sz="2000" b="1" i="1" u="sng" dirty="0">
                <a:solidFill>
                  <a:srgbClr val="FF0000"/>
                </a:solidFill>
              </a:rPr>
              <a:t>的多层次查询需求</a:t>
            </a:r>
            <a:endParaRPr kumimoji="1" lang="en-US" sz="2000" b="1" i="1" u="sng" dirty="0" err="1">
              <a:solidFill>
                <a:srgbClr val="FF0000"/>
              </a:solidFill>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3043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53A0C7-E727-E943-B886-A847BF608D8A}"/>
              </a:ext>
            </a:extLst>
          </p:cNvPr>
          <p:cNvSpPr>
            <a:spLocks noGrp="1"/>
          </p:cNvSpPr>
          <p:nvPr>
            <p:ph idx="11"/>
          </p:nvPr>
        </p:nvSpPr>
        <p:spPr/>
        <p:txBody>
          <a:bodyPr/>
          <a:lstStyle/>
          <a:p>
            <a:pPr marL="11113" indent="0">
              <a:buNone/>
            </a:pPr>
            <a:r>
              <a:rPr lang="en-US" altLang="zh-CN" sz="2400" b="1" dirty="0">
                <a:solidFill>
                  <a:srgbClr val="FF0000"/>
                </a:solidFill>
                <a:latin typeface="Microsoft YaHei" panose="020B0503020204020204" pitchFamily="34" charset="-122"/>
              </a:rPr>
              <a:t>1. </a:t>
            </a:r>
            <a:r>
              <a:rPr lang="zh-CN" altLang="en-US" sz="2400" b="1" dirty="0">
                <a:solidFill>
                  <a:srgbClr val="FF0000"/>
                </a:solidFill>
                <a:latin typeface="Microsoft YaHei" panose="020B0503020204020204" pitchFamily="34" charset="-122"/>
              </a:rPr>
              <a:t>介绍 </a:t>
            </a:r>
            <a:r>
              <a:rPr lang="en-US" altLang="zh-CN" sz="2400" b="1" dirty="0">
                <a:solidFill>
                  <a:srgbClr val="FF0000"/>
                </a:solidFill>
                <a:latin typeface="Microsoft YaHei" panose="020B0503020204020204" pitchFamily="34" charset="-122"/>
              </a:rPr>
              <a:t>(Introduction) </a:t>
            </a:r>
          </a:p>
          <a:p>
            <a:pPr marL="11113" indent="0">
              <a:buNone/>
            </a:pPr>
            <a:r>
              <a:rPr lang="en-US" altLang="zh-CN" dirty="0">
                <a:solidFill>
                  <a:srgbClr val="FF0000"/>
                </a:solidFill>
                <a:latin typeface="Microsoft YaHei" panose="020B0503020204020204" pitchFamily="34" charset="-122"/>
              </a:rPr>
              <a:t>		 </a:t>
            </a:r>
            <a:r>
              <a:rPr lang="zh-CN" altLang="en-US" dirty="0">
                <a:solidFill>
                  <a:srgbClr val="FF0000"/>
                </a:solidFill>
                <a:latin typeface="Microsoft YaHei" panose="020B0503020204020204" pitchFamily="34" charset="-122"/>
              </a:rPr>
              <a:t>背景与重要性  </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 为什么选择</a:t>
            </a:r>
            <a:r>
              <a:rPr lang="en-US" altLang="zh-CN" dirty="0">
                <a:latin typeface="Microsoft YaHei" panose="020B0503020204020204" pitchFamily="34" charset="-122"/>
              </a:rPr>
              <a:t>RAG</a:t>
            </a:r>
            <a:r>
              <a:rPr lang="zh-CN" altLang="en-US" dirty="0">
                <a:latin typeface="Microsoft YaHei" panose="020B0503020204020204" pitchFamily="34" charset="-122"/>
              </a:rPr>
              <a:t>？  </a:t>
            </a:r>
          </a:p>
          <a:p>
            <a:pPr marL="11113" indent="0">
              <a:buNone/>
            </a:pPr>
            <a:r>
              <a:rPr lang="en-US" altLang="zh-CN" sz="2400" b="1" dirty="0">
                <a:latin typeface="Microsoft YaHei" panose="020B0503020204020204" pitchFamily="34" charset="-122"/>
              </a:rPr>
              <a:t>2. </a:t>
            </a:r>
            <a:r>
              <a:rPr lang="zh-CN" altLang="en-US" sz="2400" b="1" dirty="0">
                <a:latin typeface="Microsoft YaHei" panose="020B0503020204020204" pitchFamily="34" charset="-122"/>
              </a:rPr>
              <a:t>查询分类与复杂性</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 查询类型（</a:t>
            </a:r>
            <a:r>
              <a:rPr lang="en-US" altLang="zh-CN" dirty="0">
                <a:latin typeface="Microsoft YaHei" panose="020B0503020204020204" pitchFamily="34" charset="-122"/>
              </a:rPr>
              <a:t>L1-L4</a:t>
            </a:r>
            <a:r>
              <a:rPr lang="zh-CN" altLang="en-US" dirty="0">
                <a:latin typeface="Microsoft YaHei" panose="020B0503020204020204" pitchFamily="34" charset="-122"/>
              </a:rPr>
              <a:t>）及挑战  </a:t>
            </a:r>
          </a:p>
          <a:p>
            <a:pPr marL="11113" indent="0">
              <a:buNone/>
            </a:pPr>
            <a:r>
              <a:rPr lang="en-US" altLang="zh-CN" sz="2400" b="1" dirty="0">
                <a:latin typeface="Microsoft YaHei" panose="020B0503020204020204" pitchFamily="34" charset="-122"/>
              </a:rPr>
              <a:t>3. </a:t>
            </a:r>
            <a:r>
              <a:rPr lang="zh-CN" altLang="en-US" sz="2400" b="1" dirty="0">
                <a:latin typeface="Microsoft YaHei" panose="020B0503020204020204" pitchFamily="34" charset="-122"/>
              </a:rPr>
              <a:t>关键技术与解决方案</a:t>
            </a:r>
          </a:p>
          <a:p>
            <a:pPr marL="11113" indent="0">
              <a:buNone/>
            </a:pPr>
            <a:r>
              <a:rPr lang="en-US" altLang="zh-CN" dirty="0">
                <a:latin typeface="Microsoft YaHei" panose="020B0503020204020204" pitchFamily="34" charset="-122"/>
              </a:rPr>
              <a:t>		RAG</a:t>
            </a:r>
            <a:r>
              <a:rPr lang="zh-CN" altLang="en-US" dirty="0">
                <a:latin typeface="Microsoft YaHei" panose="020B0503020204020204" pitchFamily="34" charset="-122"/>
              </a:rPr>
              <a:t>实现中的技术挑战</a:t>
            </a:r>
          </a:p>
          <a:p>
            <a:pPr marL="11113" indent="0">
              <a:buNone/>
            </a:pPr>
            <a:endParaRPr lang="en-US" altLang="zh-CN" sz="2400" b="1" dirty="0">
              <a:latin typeface="Microsoft YaHei" panose="020B0503020204020204" pitchFamily="34" charset="-122"/>
            </a:endParaRPr>
          </a:p>
          <a:p>
            <a:pPr marL="11113" indent="0">
              <a:buNone/>
            </a:pPr>
            <a:r>
              <a:rPr lang="en-US" altLang="zh-CN" dirty="0">
                <a:latin typeface="Microsoft YaHei" panose="020B0503020204020204" pitchFamily="34" charset="-122"/>
              </a:rPr>
              <a:t>		</a:t>
            </a:r>
            <a:endParaRPr lang="zh-CN" altLang="en-US" dirty="0">
              <a:latin typeface="Microsoft YaHei" panose="020B0503020204020204" pitchFamily="34" charset="-122"/>
            </a:endParaRPr>
          </a:p>
          <a:p>
            <a:endParaRPr lang="en-US" sz="2400" dirty="0">
              <a:latin typeface="Microsoft YaHei" panose="020B0503020204020204" pitchFamily="34" charset="-122"/>
            </a:endParaRPr>
          </a:p>
        </p:txBody>
      </p:sp>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p:txBody>
          <a:bodyPr>
            <a:normAutofit/>
          </a:bodyPr>
          <a:lstStyle/>
          <a:p>
            <a:pPr algn="ctr"/>
            <a:r>
              <a:rPr lang="zh-TW" altLang="en-US" b="1" dirty="0">
                <a:solidFill>
                  <a:srgbClr val="C00000"/>
                </a:solidFill>
                <a:latin typeface="Microsoft YaHei" panose="020B0503020204020204" pitchFamily="34" charset="-122"/>
              </a:rPr>
              <a:t>内容概览</a:t>
            </a:r>
            <a:endParaRPr lang="en-US" b="1" dirty="0">
              <a:solidFill>
                <a:srgbClr val="C00000"/>
              </a:solidFill>
              <a:latin typeface="Microsoft YaHei" panose="020B0503020204020204" pitchFamily="34" charset="-122"/>
            </a:endParaRPr>
          </a:p>
        </p:txBody>
      </p:sp>
    </p:spTree>
    <p:extLst>
      <p:ext uri="{BB962C8B-B14F-4D97-AF65-F5344CB8AC3E}">
        <p14:creationId xmlns:p14="http://schemas.microsoft.com/office/powerpoint/2010/main" val="6572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53A0C7-E727-E943-B886-A847BF608D8A}"/>
              </a:ext>
            </a:extLst>
          </p:cNvPr>
          <p:cNvSpPr>
            <a:spLocks noGrp="1"/>
          </p:cNvSpPr>
          <p:nvPr>
            <p:ph idx="11"/>
          </p:nvPr>
        </p:nvSpPr>
        <p:spPr/>
        <p:txBody>
          <a:bodyPr/>
          <a:lstStyle/>
          <a:p>
            <a:pPr marL="11113" indent="0">
              <a:buNone/>
            </a:pPr>
            <a:r>
              <a:rPr lang="en-US" altLang="zh-CN" sz="2400" b="1" dirty="0">
                <a:latin typeface="Microsoft YaHei" panose="020B0503020204020204" pitchFamily="34" charset="-122"/>
              </a:rPr>
              <a:t>1. </a:t>
            </a:r>
            <a:r>
              <a:rPr lang="zh-CN" altLang="en-US" sz="2400" b="1" dirty="0">
                <a:latin typeface="Microsoft YaHei" panose="020B0503020204020204" pitchFamily="34" charset="-122"/>
              </a:rPr>
              <a:t>介绍 </a:t>
            </a:r>
            <a:r>
              <a:rPr lang="en-US" altLang="zh-CN" sz="2400" b="1" dirty="0">
                <a:latin typeface="Microsoft YaHei" panose="020B0503020204020204" pitchFamily="34" charset="-122"/>
              </a:rPr>
              <a:t>(Introduction) </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背景与重要性  </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 为什么选择</a:t>
            </a:r>
            <a:r>
              <a:rPr lang="en-US" altLang="zh-CN" dirty="0">
                <a:latin typeface="Microsoft YaHei" panose="020B0503020204020204" pitchFamily="34" charset="-122"/>
              </a:rPr>
              <a:t>RAG</a:t>
            </a:r>
            <a:r>
              <a:rPr lang="zh-CN" altLang="en-US" dirty="0">
                <a:latin typeface="Microsoft YaHei" panose="020B0503020204020204" pitchFamily="34" charset="-122"/>
              </a:rPr>
              <a:t>？  </a:t>
            </a:r>
          </a:p>
          <a:p>
            <a:pPr marL="11113" indent="0">
              <a:buNone/>
            </a:pPr>
            <a:r>
              <a:rPr lang="en-US" altLang="zh-CN" sz="2400" b="1" dirty="0">
                <a:latin typeface="Microsoft YaHei" panose="020B0503020204020204" pitchFamily="34" charset="-122"/>
              </a:rPr>
              <a:t>2. </a:t>
            </a:r>
            <a:r>
              <a:rPr lang="zh-CN" altLang="en-US" sz="2400" b="1" dirty="0">
                <a:latin typeface="Microsoft YaHei" panose="020B0503020204020204" pitchFamily="34" charset="-122"/>
              </a:rPr>
              <a:t>查询分类与复杂性</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 查询类型（</a:t>
            </a:r>
            <a:r>
              <a:rPr lang="en-US" altLang="zh-CN" dirty="0">
                <a:latin typeface="Microsoft YaHei" panose="020B0503020204020204" pitchFamily="34" charset="-122"/>
              </a:rPr>
              <a:t>L1-L4</a:t>
            </a:r>
            <a:r>
              <a:rPr lang="zh-CN" altLang="en-US" dirty="0">
                <a:latin typeface="Microsoft YaHei" panose="020B0503020204020204" pitchFamily="34" charset="-122"/>
              </a:rPr>
              <a:t>）及挑战  </a:t>
            </a:r>
          </a:p>
          <a:p>
            <a:pPr marL="11113" indent="0">
              <a:buNone/>
            </a:pPr>
            <a:r>
              <a:rPr lang="en-US" altLang="zh-CN" sz="2400" b="1" dirty="0">
                <a:solidFill>
                  <a:srgbClr val="FF0000"/>
                </a:solidFill>
                <a:latin typeface="Microsoft YaHei" panose="020B0503020204020204" pitchFamily="34" charset="-122"/>
              </a:rPr>
              <a:t>3. </a:t>
            </a:r>
            <a:r>
              <a:rPr lang="zh-CN" altLang="en-US" sz="2400" b="1" dirty="0">
                <a:solidFill>
                  <a:srgbClr val="FF0000"/>
                </a:solidFill>
                <a:latin typeface="Microsoft YaHei" panose="020B0503020204020204" pitchFamily="34" charset="-122"/>
              </a:rPr>
              <a:t>关键技术与解决方案</a:t>
            </a:r>
          </a:p>
          <a:p>
            <a:pPr marL="11113" indent="0">
              <a:buNone/>
            </a:pPr>
            <a:r>
              <a:rPr lang="en-US" altLang="zh-CN" dirty="0">
                <a:solidFill>
                  <a:srgbClr val="FF0000"/>
                </a:solidFill>
                <a:latin typeface="Microsoft YaHei" panose="020B0503020204020204" pitchFamily="34" charset="-122"/>
              </a:rPr>
              <a:t>		RAG</a:t>
            </a:r>
            <a:r>
              <a:rPr lang="zh-CN" altLang="en-US" dirty="0">
                <a:solidFill>
                  <a:srgbClr val="FF0000"/>
                </a:solidFill>
                <a:latin typeface="Microsoft YaHei" panose="020B0503020204020204" pitchFamily="34" charset="-122"/>
              </a:rPr>
              <a:t>实现中的技术挑战</a:t>
            </a:r>
            <a:r>
              <a:rPr lang="zh-CN" altLang="en-US" dirty="0">
                <a:latin typeface="Microsoft YaHei" panose="020B0503020204020204" pitchFamily="34" charset="-122"/>
              </a:rPr>
              <a:t> </a:t>
            </a:r>
          </a:p>
          <a:p>
            <a:pPr marL="11113" indent="0">
              <a:buNone/>
            </a:pPr>
            <a:endParaRPr lang="en-US" altLang="zh-CN" sz="2400" b="1" dirty="0">
              <a:latin typeface="Microsoft YaHei" panose="020B0503020204020204" pitchFamily="34" charset="-122"/>
            </a:endParaRPr>
          </a:p>
          <a:p>
            <a:pPr marL="11113" indent="0">
              <a:buNone/>
            </a:pPr>
            <a:r>
              <a:rPr lang="en-US" altLang="zh-CN" dirty="0">
                <a:latin typeface="Microsoft YaHei" panose="020B0503020204020204" pitchFamily="34" charset="-122"/>
              </a:rPr>
              <a:t>		</a:t>
            </a:r>
            <a:endParaRPr lang="zh-CN" altLang="en-US" dirty="0">
              <a:latin typeface="Microsoft YaHei" panose="020B0503020204020204" pitchFamily="34" charset="-122"/>
            </a:endParaRPr>
          </a:p>
          <a:p>
            <a:endParaRPr lang="en-US" sz="2400" dirty="0">
              <a:latin typeface="Microsoft YaHei" panose="020B0503020204020204" pitchFamily="34" charset="-122"/>
            </a:endParaRPr>
          </a:p>
        </p:txBody>
      </p:sp>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p:txBody>
          <a:bodyPr>
            <a:normAutofit/>
          </a:bodyPr>
          <a:lstStyle/>
          <a:p>
            <a:pPr algn="ctr"/>
            <a:r>
              <a:rPr lang="zh-TW" altLang="en-US" b="1" dirty="0">
                <a:solidFill>
                  <a:srgbClr val="C00000"/>
                </a:solidFill>
                <a:latin typeface="Microsoft YaHei" panose="020B0503020204020204" pitchFamily="34" charset="-122"/>
              </a:rPr>
              <a:t>内容概览</a:t>
            </a:r>
            <a:endParaRPr lang="en-US" b="1" dirty="0">
              <a:solidFill>
                <a:srgbClr val="C00000"/>
              </a:solidFill>
              <a:latin typeface="Microsoft YaHei" panose="020B0503020204020204" pitchFamily="34" charset="-122"/>
            </a:endParaRPr>
          </a:p>
        </p:txBody>
      </p:sp>
    </p:spTree>
    <p:extLst>
      <p:ext uri="{BB962C8B-B14F-4D97-AF65-F5344CB8AC3E}">
        <p14:creationId xmlns:p14="http://schemas.microsoft.com/office/powerpoint/2010/main" val="21196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9B9973-5B01-4B63-9EA7-255757C86699}"/>
              </a:ext>
            </a:extLst>
          </p:cNvPr>
          <p:cNvSpPr>
            <a:spLocks noGrp="1"/>
          </p:cNvSpPr>
          <p:nvPr>
            <p:ph idx="11"/>
          </p:nvPr>
        </p:nvSpPr>
        <p:spPr>
          <a:xfrm>
            <a:off x="726021" y="1512875"/>
            <a:ext cx="5120597" cy="5007998"/>
          </a:xfrm>
        </p:spPr>
        <p:txBody>
          <a:bodyPr/>
          <a:lstStyle/>
          <a:p>
            <a:r>
              <a:rPr lang="zh-CN" altLang="en-US" b="1" dirty="0">
                <a:solidFill>
                  <a:srgbClr val="FF0000"/>
                </a:solidFill>
                <a:latin typeface="Microsoft YaHei" panose="020B0503020204020204" pitchFamily="34" charset="-122"/>
              </a:rPr>
              <a:t>检索模块的挑战</a:t>
            </a:r>
            <a:r>
              <a:rPr lang="zh-CN" altLang="en-US" dirty="0">
                <a:solidFill>
                  <a:srgbClr val="FF0000"/>
                </a:solidFill>
                <a:latin typeface="Microsoft YaHei" panose="020B0503020204020204" pitchFamily="34" charset="-122"/>
              </a:rPr>
              <a:t>：</a:t>
            </a:r>
          </a:p>
          <a:p>
            <a:pPr lvl="1"/>
            <a:r>
              <a:rPr lang="zh-CN" altLang="en-US" b="1" dirty="0">
                <a:latin typeface="Microsoft YaHei" panose="020B0503020204020204" pitchFamily="34" charset="-122"/>
              </a:rPr>
              <a:t>问题</a:t>
            </a:r>
            <a:r>
              <a:rPr lang="zh-CN" altLang="en-US" dirty="0">
                <a:latin typeface="Microsoft YaHei" panose="020B0503020204020204" pitchFamily="34" charset="-122"/>
              </a:rPr>
              <a:t>：检索结果的准确性和相关性受到外部数据质量的影响。</a:t>
            </a:r>
          </a:p>
          <a:p>
            <a:pPr lvl="1"/>
            <a:r>
              <a:rPr lang="zh-CN" altLang="en-US" b="1" dirty="0">
                <a:latin typeface="Microsoft YaHei" panose="020B0503020204020204" pitchFamily="34" charset="-122"/>
              </a:rPr>
              <a:t>影响</a:t>
            </a:r>
            <a:r>
              <a:rPr lang="zh-CN" altLang="en-US" dirty="0">
                <a:latin typeface="Microsoft YaHei" panose="020B0503020204020204" pitchFamily="34" charset="-122"/>
              </a:rPr>
              <a:t>：低质量或不相关的数据可能导致回答偏差或错误。</a:t>
            </a:r>
          </a:p>
          <a:p>
            <a:pPr lvl="1"/>
            <a:r>
              <a:rPr lang="zh-CN" altLang="en-US" b="1" dirty="0">
                <a:latin typeface="Microsoft YaHei" panose="020B0503020204020204" pitchFamily="34" charset="-122"/>
              </a:rPr>
              <a:t>典型场景</a:t>
            </a:r>
            <a:r>
              <a:rPr lang="zh-CN" altLang="en-US" dirty="0">
                <a:latin typeface="Microsoft YaHei" panose="020B0503020204020204" pitchFamily="34" charset="-122"/>
              </a:rPr>
              <a:t>：例如在法律领域，错误检索的条款可能导致错误结论。</a:t>
            </a:r>
            <a:endParaRPr lang="en-US" altLang="zh-CN" dirty="0">
              <a:latin typeface="Microsoft YaHei" panose="020B0503020204020204" pitchFamily="34" charset="-122"/>
            </a:endParaRPr>
          </a:p>
          <a:p>
            <a:pPr lvl="1"/>
            <a:endParaRPr lang="zh-CN" altLang="en-US" dirty="0">
              <a:latin typeface="Microsoft YaHei" panose="020B0503020204020204" pitchFamily="34" charset="-122"/>
            </a:endParaRPr>
          </a:p>
          <a:p>
            <a:r>
              <a:rPr lang="zh-CN" altLang="en-US" b="1" dirty="0">
                <a:solidFill>
                  <a:srgbClr val="FF0000"/>
                </a:solidFill>
                <a:latin typeface="Microsoft YaHei" panose="020B0503020204020204" pitchFamily="34" charset="-122"/>
              </a:rPr>
              <a:t>生成模块的挑战</a:t>
            </a:r>
            <a:r>
              <a:rPr lang="zh-CN" altLang="en-US" dirty="0">
                <a:solidFill>
                  <a:srgbClr val="FF0000"/>
                </a:solidFill>
                <a:latin typeface="Microsoft YaHei" panose="020B0503020204020204" pitchFamily="34" charset="-122"/>
              </a:rPr>
              <a:t>：</a:t>
            </a:r>
          </a:p>
          <a:p>
            <a:pPr lvl="1"/>
            <a:r>
              <a:rPr lang="zh-CN" altLang="en-US" b="1" dirty="0">
                <a:latin typeface="Microsoft YaHei" panose="020B0503020204020204" pitchFamily="34" charset="-122"/>
              </a:rPr>
              <a:t>问题</a:t>
            </a:r>
            <a:r>
              <a:rPr lang="zh-CN" altLang="en-US" dirty="0">
                <a:latin typeface="Microsoft YaHei" panose="020B0503020204020204" pitchFamily="34" charset="-122"/>
              </a:rPr>
              <a:t>：生成的答案可能包含幻觉（无依据内容）或逻辑不一致。</a:t>
            </a:r>
          </a:p>
          <a:p>
            <a:pPr lvl="1"/>
            <a:r>
              <a:rPr lang="zh-CN" altLang="en-US" b="1" dirty="0">
                <a:latin typeface="Microsoft YaHei" panose="020B0503020204020204" pitchFamily="34" charset="-122"/>
              </a:rPr>
              <a:t>原因</a:t>
            </a:r>
            <a:r>
              <a:rPr lang="zh-CN" altLang="en-US" dirty="0">
                <a:latin typeface="Microsoft YaHei" panose="020B0503020204020204" pitchFamily="34" charset="-122"/>
              </a:rPr>
              <a:t>：模型在未充分依赖检索数据的情况下进行自由生成。</a:t>
            </a:r>
          </a:p>
          <a:p>
            <a:pPr lvl="1"/>
            <a:r>
              <a:rPr lang="zh-CN" altLang="en-US" b="1" dirty="0">
                <a:latin typeface="Microsoft YaHei" panose="020B0503020204020204" pitchFamily="34" charset="-122"/>
              </a:rPr>
              <a:t>典型场景</a:t>
            </a:r>
            <a:r>
              <a:rPr lang="zh-CN" altLang="en-US" dirty="0">
                <a:latin typeface="Microsoft YaHei" panose="020B0503020204020204" pitchFamily="34" charset="-122"/>
              </a:rPr>
              <a:t>：医疗诊断中，幻觉可能导致误导性的建议。</a:t>
            </a:r>
            <a:endParaRPr lang="en-US" altLang="zh-CN" dirty="0">
              <a:latin typeface="Microsoft YaHei" panose="020B0503020204020204" pitchFamily="34" charset="-122"/>
            </a:endParaRPr>
          </a:p>
        </p:txBody>
      </p:sp>
      <p:sp>
        <p:nvSpPr>
          <p:cNvPr id="3" name="Subtitle 2">
            <a:extLst>
              <a:ext uri="{FF2B5EF4-FFF2-40B4-BE49-F238E27FC236}">
                <a16:creationId xmlns:a16="http://schemas.microsoft.com/office/drawing/2014/main" id="{13C74C47-A85A-4094-8E84-C45586AAF946}"/>
              </a:ext>
            </a:extLst>
          </p:cNvPr>
          <p:cNvSpPr>
            <a:spLocks noGrp="1"/>
          </p:cNvSpPr>
          <p:nvPr>
            <p:ph type="subTitle" idx="1"/>
          </p:nvPr>
        </p:nvSpPr>
        <p:spPr/>
        <p:txBody>
          <a:bodyPr/>
          <a:lstStyle/>
          <a:p>
            <a:r>
              <a:rPr lang="zh-CN" altLang="en-US" dirty="0">
                <a:solidFill>
                  <a:srgbClr val="C00000"/>
                </a:solidFill>
                <a:latin typeface="Microsoft YaHei" panose="020B0503020204020204" pitchFamily="34" charset="-122"/>
              </a:rPr>
              <a:t>关键技术与解决方案 </a:t>
            </a:r>
            <a:r>
              <a:rPr lang="en-US" altLang="zh-CN" dirty="0">
                <a:solidFill>
                  <a:srgbClr val="C00000"/>
                </a:solidFill>
                <a:latin typeface="Microsoft YaHei" panose="020B0503020204020204" pitchFamily="34" charset="-122"/>
              </a:rPr>
              <a:t>-</a:t>
            </a:r>
            <a:r>
              <a:rPr lang="zh-CN" altLang="en-US" dirty="0">
                <a:solidFill>
                  <a:srgbClr val="C00000"/>
                </a:solidFill>
                <a:latin typeface="Microsoft YaHei" panose="020B0503020204020204" pitchFamily="34" charset="-122"/>
              </a:rPr>
              <a:t> </a:t>
            </a:r>
            <a:r>
              <a:rPr lang="en-US" altLang="zh-CN" dirty="0">
                <a:solidFill>
                  <a:srgbClr val="C00000"/>
                </a:solidFill>
                <a:latin typeface="Microsoft YaHei" panose="020B0503020204020204" pitchFamily="34" charset="-122"/>
              </a:rPr>
              <a:t>RAG</a:t>
            </a:r>
            <a:r>
              <a:rPr lang="zh-CN" altLang="en-US" dirty="0">
                <a:solidFill>
                  <a:srgbClr val="C00000"/>
                </a:solidFill>
                <a:latin typeface="Microsoft YaHei" panose="020B0503020204020204" pitchFamily="34" charset="-122"/>
              </a:rPr>
              <a:t>实现中的技术挑战</a:t>
            </a:r>
            <a:endParaRPr lang="en-US" dirty="0">
              <a:solidFill>
                <a:srgbClr val="C00000"/>
              </a:solidFill>
              <a:latin typeface="Microsoft YaHei" panose="020B0503020204020204" pitchFamily="34" charset="-122"/>
            </a:endParaRPr>
          </a:p>
        </p:txBody>
      </p:sp>
      <p:sp>
        <p:nvSpPr>
          <p:cNvPr id="4" name="TextBox 3">
            <a:extLst>
              <a:ext uri="{FF2B5EF4-FFF2-40B4-BE49-F238E27FC236}">
                <a16:creationId xmlns:a16="http://schemas.microsoft.com/office/drawing/2014/main" id="{768FA7A6-DFFA-4EB2-A461-9487479E5D46}"/>
              </a:ext>
            </a:extLst>
          </p:cNvPr>
          <p:cNvSpPr txBox="1"/>
          <p:nvPr/>
        </p:nvSpPr>
        <p:spPr>
          <a:xfrm>
            <a:off x="5948217" y="4230255"/>
            <a:ext cx="5521597" cy="1538883"/>
          </a:xfrm>
          <a:prstGeom prst="rect">
            <a:avLst/>
          </a:prstGeom>
          <a:noFill/>
        </p:spPr>
        <p:txBody>
          <a:bodyPr wrap="square" lIns="0" tIns="0" rIns="0" bIns="0" rtlCol="0">
            <a:spAutoFit/>
          </a:bodyPr>
          <a:lstStyle/>
          <a:p>
            <a:pPr>
              <a:spcBef>
                <a:spcPts val="300"/>
              </a:spcBef>
              <a:spcAft>
                <a:spcPts val="300"/>
              </a:spcAft>
            </a:pPr>
            <a:r>
              <a:rPr lang="zh-CN" altLang="en-US" b="1" dirty="0">
                <a:solidFill>
                  <a:srgbClr val="FF0000"/>
                </a:solidFill>
                <a:latin typeface="Microsoft YaHei" panose="020B0503020204020204" pitchFamily="34" charset="-122"/>
                <a:ea typeface="Microsoft YaHei" panose="020B0503020204020204" pitchFamily="34" charset="-122"/>
              </a:rPr>
              <a:t>多跳推理的计算复杂度</a:t>
            </a:r>
            <a:r>
              <a:rPr lang="zh-CN" altLang="en-US" dirty="0">
                <a:solidFill>
                  <a:srgbClr val="FF0000"/>
                </a:solidFill>
                <a:latin typeface="Microsoft YaHei" panose="020B0503020204020204" pitchFamily="34" charset="-122"/>
                <a:ea typeface="Microsoft YaHei" panose="020B0503020204020204" pitchFamily="34" charset="-122"/>
              </a:rPr>
              <a:t>：</a:t>
            </a:r>
          </a:p>
          <a:p>
            <a:pPr lvl="1">
              <a:spcBef>
                <a:spcPts val="300"/>
              </a:spcBef>
              <a:spcAft>
                <a:spcPts val="300"/>
              </a:spcAft>
            </a:pPr>
            <a:r>
              <a:rPr lang="zh-CN" altLang="en-US" b="1" dirty="0">
                <a:latin typeface="Microsoft YaHei" panose="020B0503020204020204" pitchFamily="34" charset="-122"/>
                <a:ea typeface="Microsoft YaHei" panose="020B0503020204020204" pitchFamily="34" charset="-122"/>
              </a:rPr>
              <a:t>问题</a:t>
            </a:r>
            <a:r>
              <a:rPr lang="zh-CN" altLang="en-US" dirty="0">
                <a:latin typeface="Microsoft YaHei" panose="020B0503020204020204" pitchFamily="34" charset="-122"/>
                <a:ea typeface="Microsoft YaHei" panose="020B0503020204020204" pitchFamily="34" charset="-122"/>
              </a:rPr>
              <a:t>：在复杂场景中（如跨文档问题），图</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树结构推理的计算成本较高。</a:t>
            </a:r>
          </a:p>
          <a:p>
            <a:pPr lvl="1">
              <a:spcBef>
                <a:spcPts val="300"/>
              </a:spcBef>
              <a:spcAft>
                <a:spcPts val="300"/>
              </a:spcAft>
            </a:pPr>
            <a:r>
              <a:rPr lang="zh-CN" altLang="en-US" b="1" dirty="0">
                <a:latin typeface="Microsoft YaHei" panose="020B0503020204020204" pitchFamily="34" charset="-122"/>
                <a:ea typeface="Microsoft YaHei" panose="020B0503020204020204" pitchFamily="34" charset="-122"/>
              </a:rPr>
              <a:t>影响</a:t>
            </a:r>
            <a:r>
              <a:rPr lang="zh-CN" altLang="en-US" dirty="0">
                <a:latin typeface="Microsoft YaHei" panose="020B0503020204020204" pitchFamily="34" charset="-122"/>
                <a:ea typeface="Microsoft YaHei" panose="020B0503020204020204" pitchFamily="34" charset="-122"/>
              </a:rPr>
              <a:t>：处理大规模数据时效率降低，可能无法满足实时需求。</a:t>
            </a:r>
          </a:p>
        </p:txBody>
      </p:sp>
      <p:grpSp>
        <p:nvGrpSpPr>
          <p:cNvPr id="7" name="Group 6">
            <a:extLst>
              <a:ext uri="{FF2B5EF4-FFF2-40B4-BE49-F238E27FC236}">
                <a16:creationId xmlns:a16="http://schemas.microsoft.com/office/drawing/2014/main" id="{7BE80CF1-130E-4620-A1A7-20ADC198D23D}"/>
              </a:ext>
            </a:extLst>
          </p:cNvPr>
          <p:cNvGrpSpPr/>
          <p:nvPr/>
        </p:nvGrpSpPr>
        <p:grpSpPr>
          <a:xfrm>
            <a:off x="6098381" y="1275113"/>
            <a:ext cx="5667375" cy="2705264"/>
            <a:chOff x="5875327" y="952834"/>
            <a:chExt cx="5667375" cy="2705264"/>
          </a:xfrm>
        </p:grpSpPr>
        <p:pic>
          <p:nvPicPr>
            <p:cNvPr id="6" name="Picture 4" descr="Step by step: A hierarchical framework for multi-hop knowledge graph  reasoning with reinforcement learning - ScienceDirect">
              <a:extLst>
                <a:ext uri="{FF2B5EF4-FFF2-40B4-BE49-F238E27FC236}">
                  <a16:creationId xmlns:a16="http://schemas.microsoft.com/office/drawing/2014/main" id="{434B7F12-A39C-47F8-9EF7-DA564B3F9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327" y="952834"/>
              <a:ext cx="5667375" cy="2524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5C286-532F-4432-B5E3-1E936C22A4FF}"/>
                </a:ext>
              </a:extLst>
            </p:cNvPr>
            <p:cNvSpPr txBox="1"/>
            <p:nvPr/>
          </p:nvSpPr>
          <p:spPr>
            <a:xfrm>
              <a:off x="7665305" y="3295819"/>
              <a:ext cx="2087418" cy="362279"/>
            </a:xfrm>
            <a:prstGeom prst="rect">
              <a:avLst/>
            </a:prstGeom>
            <a:noFill/>
          </p:spPr>
          <p:txBody>
            <a:bodyPr wrap="square" lIns="0" tIns="0" rIns="0" bIns="0" rtlCol="0">
              <a:spAutoFit/>
            </a:bodyPr>
            <a:lstStyle/>
            <a:p>
              <a:pPr algn="ctr">
                <a:lnSpc>
                  <a:spcPts val="3440"/>
                </a:lnSpc>
              </a:pPr>
              <a:r>
                <a:rPr lang="zh-CN" altLang="en-US" sz="1100" b="1" u="sng" dirty="0"/>
                <a:t>多跳推理中的节点和连线</a:t>
              </a:r>
              <a:endParaRPr kumimoji="1" lang="en-US" sz="1100" b="1" u="sng" dirty="0" err="1">
                <a:ea typeface="Microsoft YaHei"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92991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C74C47-A85A-4094-8E84-C45586AAF946}"/>
              </a:ext>
            </a:extLst>
          </p:cNvPr>
          <p:cNvSpPr>
            <a:spLocks noGrp="1"/>
          </p:cNvSpPr>
          <p:nvPr>
            <p:ph type="subTitle" idx="1"/>
          </p:nvPr>
        </p:nvSpPr>
        <p:spPr/>
        <p:txBody>
          <a:bodyPr/>
          <a:lstStyle/>
          <a:p>
            <a:r>
              <a:rPr lang="zh-CN" altLang="en-US" dirty="0">
                <a:solidFill>
                  <a:srgbClr val="C00000"/>
                </a:solidFill>
              </a:rPr>
              <a:t>关键技术与解决方案 </a:t>
            </a:r>
            <a:r>
              <a:rPr lang="en-US" altLang="zh-CN" dirty="0">
                <a:solidFill>
                  <a:srgbClr val="C00000"/>
                </a:solidFill>
              </a:rPr>
              <a:t>-</a:t>
            </a:r>
            <a:r>
              <a:rPr lang="zh-CN" altLang="en-US" dirty="0">
                <a:solidFill>
                  <a:srgbClr val="C00000"/>
                </a:solidFill>
              </a:rPr>
              <a:t> 优化路径：提升</a:t>
            </a:r>
            <a:r>
              <a:rPr lang="en-US" altLang="zh-CN" dirty="0">
                <a:solidFill>
                  <a:srgbClr val="C00000"/>
                </a:solidFill>
              </a:rPr>
              <a:t>RAG</a:t>
            </a:r>
            <a:r>
              <a:rPr lang="zh-CN" altLang="en-US" dirty="0">
                <a:solidFill>
                  <a:srgbClr val="C00000"/>
                </a:solidFill>
              </a:rPr>
              <a:t>性能</a:t>
            </a:r>
            <a:endParaRPr lang="en-US" dirty="0">
              <a:solidFill>
                <a:srgbClr val="C00000"/>
              </a:solidFill>
            </a:endParaRPr>
          </a:p>
        </p:txBody>
      </p:sp>
      <p:sp>
        <p:nvSpPr>
          <p:cNvPr id="9" name="Rectangle 4">
            <a:extLst>
              <a:ext uri="{FF2B5EF4-FFF2-40B4-BE49-F238E27FC236}">
                <a16:creationId xmlns:a16="http://schemas.microsoft.com/office/drawing/2014/main" id="{845513F4-35F7-4636-8220-2592ABDEEB3E}"/>
              </a:ext>
            </a:extLst>
          </p:cNvPr>
          <p:cNvSpPr>
            <a:spLocks noGrp="1" noChangeArrowheads="1"/>
          </p:cNvSpPr>
          <p:nvPr>
            <p:ph idx="11"/>
          </p:nvPr>
        </p:nvSpPr>
        <p:spPr bwMode="auto">
          <a:xfrm>
            <a:off x="184727" y="1482296"/>
            <a:ext cx="11471564" cy="395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285750" indent="-285750" defTabSz="914400" eaLnBrk="0" fontAlgn="base" hangingPunct="0">
              <a:spcBef>
                <a:spcPts val="450"/>
              </a:spcBef>
              <a:spcAft>
                <a:spcPts val="450"/>
              </a:spcAft>
              <a:buClrTx/>
              <a:tabLst/>
            </a:pPr>
            <a:r>
              <a:rPr kumimoji="0" lang="en-US" altLang="en-US" sz="2000" b="1" i="0" u="none" strike="noStrike" cap="none" normalizeH="0" baseline="0" dirty="0" err="1">
                <a:ln>
                  <a:noFill/>
                </a:ln>
                <a:solidFill>
                  <a:srgbClr val="FF0000"/>
                </a:solidFill>
                <a:effectLst/>
                <a:latin typeface="Arial" panose="020B0604020202020204" pitchFamily="34" charset="0"/>
              </a:rPr>
              <a:t>优化检索模块</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方法</a:t>
            </a:r>
            <a:r>
              <a:rPr kumimoji="0" lang="en-US" altLang="en-US" sz="1400" b="0" i="0" u="none" strike="noStrike" cap="none" normalizeH="0" baseline="0" dirty="0" err="1">
                <a:ln>
                  <a:noFill/>
                </a:ln>
                <a:solidFill>
                  <a:schemeClr val="tx1"/>
                </a:solidFill>
                <a:effectLst/>
                <a:latin typeface="Arial" panose="020B0604020202020204" pitchFamily="34" charset="0"/>
              </a:rPr>
              <a:t>：使用向量检索优化算法（如更高效的密集检索）以提高检索效率和精度</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价值</a:t>
            </a:r>
            <a:r>
              <a:rPr kumimoji="0" lang="en-US" altLang="en-US" sz="1400" b="0" i="0" u="none" strike="noStrike" cap="none" normalizeH="0" baseline="0" dirty="0" err="1">
                <a:ln>
                  <a:noFill/>
                </a:ln>
                <a:solidFill>
                  <a:schemeClr val="tx1"/>
                </a:solidFill>
                <a:effectLst/>
                <a:latin typeface="Arial" panose="020B0604020202020204" pitchFamily="34" charset="0"/>
              </a:rPr>
              <a:t>：更快、更相关的数据检索支持更高质量的生成</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85750" defTabSz="914400" eaLnBrk="0" fontAlgn="base" hangingPunct="0">
              <a:spcBef>
                <a:spcPts val="450"/>
              </a:spcBef>
              <a:spcAft>
                <a:spcPts val="450"/>
              </a:spcAft>
              <a:buClrTx/>
              <a:tabLst/>
            </a:pPr>
            <a:r>
              <a:rPr kumimoji="0" lang="en-US" altLang="en-US" sz="2000" b="1" i="0" u="none" strike="noStrike" cap="none" normalizeH="0" baseline="0" dirty="0" err="1">
                <a:ln>
                  <a:noFill/>
                </a:ln>
                <a:solidFill>
                  <a:srgbClr val="FF0000"/>
                </a:solidFill>
                <a:effectLst/>
                <a:latin typeface="Arial" panose="020B0604020202020204" pitchFamily="34" charset="0"/>
              </a:rPr>
              <a:t>减少生成模块幻觉</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方法</a:t>
            </a:r>
            <a:r>
              <a:rPr kumimoji="0" lang="en-US" altLang="en-US" sz="1400" b="0" i="0" u="none" strike="noStrike" cap="none" normalizeH="0" baseline="0" dirty="0" err="1">
                <a:ln>
                  <a:noFill/>
                </a:ln>
                <a:solidFill>
                  <a:schemeClr val="tx1"/>
                </a:solidFill>
                <a:effectLst/>
                <a:latin typeface="Arial" panose="020B0604020202020204" pitchFamily="34" charset="0"/>
              </a:rPr>
              <a:t>：引入反馈学习机制，如人类反馈强化学习（RLHF</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过程</a:t>
            </a:r>
            <a:r>
              <a:rPr kumimoji="0" lang="en-US" altLang="en-US" sz="1400" b="0" i="0" u="none" strike="noStrike" cap="none" normalizeH="0" baseline="0" dirty="0" err="1">
                <a:ln>
                  <a:noFill/>
                </a:ln>
                <a:solidFill>
                  <a:schemeClr val="tx1"/>
                </a:solidFill>
                <a:effectLst/>
                <a:latin typeface="Arial" panose="020B0604020202020204" pitchFamily="34" charset="0"/>
              </a:rPr>
              <a:t>：通过用户反馈标注生成错误，优化模型生成逻辑</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价值</a:t>
            </a:r>
            <a:r>
              <a:rPr kumimoji="0" lang="en-US" altLang="en-US" sz="1400" b="0" i="0" u="none" strike="noStrike" cap="none" normalizeH="0" baseline="0" dirty="0" err="1">
                <a:ln>
                  <a:noFill/>
                </a:ln>
                <a:solidFill>
                  <a:schemeClr val="tx1"/>
                </a:solidFill>
                <a:effectLst/>
                <a:latin typeface="Arial" panose="020B0604020202020204" pitchFamily="34" charset="0"/>
              </a:rPr>
              <a:t>：提升生成内容的可靠性和可信性</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285750" indent="-285750" defTabSz="914400" eaLnBrk="0" fontAlgn="base" hangingPunct="0">
              <a:spcBef>
                <a:spcPts val="450"/>
              </a:spcBef>
              <a:spcAft>
                <a:spcPts val="450"/>
              </a:spcAft>
              <a:buClrTx/>
              <a:tabLst/>
            </a:pPr>
            <a:r>
              <a:rPr kumimoji="0" lang="en-US" altLang="en-US" sz="2000" b="1" i="0" u="none" strike="noStrike" cap="none" normalizeH="0" baseline="0" dirty="0" err="1">
                <a:ln>
                  <a:noFill/>
                </a:ln>
                <a:solidFill>
                  <a:srgbClr val="FF0000"/>
                </a:solidFill>
                <a:effectLst/>
                <a:latin typeface="Arial" panose="020B0604020202020204" pitchFamily="34" charset="0"/>
              </a:rPr>
              <a:t>优化多跳推理的计算效率</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方法</a:t>
            </a:r>
            <a:r>
              <a:rPr kumimoji="0" lang="en-US" altLang="en-US" sz="1400" b="0" i="0" u="none" strike="noStrike" cap="none" normalizeH="0" baseline="0" dirty="0" err="1">
                <a:ln>
                  <a:noFill/>
                </a:ln>
                <a:solidFill>
                  <a:schemeClr val="tx1"/>
                </a:solidFill>
                <a:effectLst/>
                <a:latin typeface="Arial" panose="020B0604020202020204" pitchFamily="34" charset="0"/>
              </a:rPr>
              <a:t>：改进图</a:t>
            </a:r>
            <a:r>
              <a:rPr kumimoji="0" lang="en-US" altLang="en-US" sz="1400" b="0"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err="1">
                <a:ln>
                  <a:noFill/>
                </a:ln>
                <a:solidFill>
                  <a:schemeClr val="tx1"/>
                </a:solidFill>
                <a:effectLst/>
                <a:latin typeface="Arial" panose="020B0604020202020204" pitchFamily="34" charset="0"/>
              </a:rPr>
              <a:t>树结构的推理算法，如动态路径优化</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应用</a:t>
            </a:r>
            <a:r>
              <a:rPr kumimoji="0" lang="en-US" altLang="en-US" sz="1400" b="0" i="0" u="none" strike="noStrike" cap="none" normalizeH="0" baseline="0" dirty="0" err="1">
                <a:ln>
                  <a:noFill/>
                </a:ln>
                <a:solidFill>
                  <a:schemeClr val="tx1"/>
                </a:solidFill>
                <a:effectLst/>
                <a:latin typeface="Arial" panose="020B0604020202020204" pitchFamily="34" charset="0"/>
              </a:rPr>
              <a:t>：支持实时回答复杂跨文档问题</a:t>
            </a:r>
            <a:r>
              <a:rPr kumimoji="0" lang="en-US" altLang="en-US" sz="1400" b="0" i="0" u="none" strike="noStrike" cap="none" normalizeH="0" baseline="0" dirty="0">
                <a:ln>
                  <a:noFill/>
                </a:ln>
                <a:solidFill>
                  <a:schemeClr val="tx1"/>
                </a:solidFill>
                <a:effectLst/>
                <a:latin typeface="Arial" panose="020B0604020202020204" pitchFamily="34" charset="0"/>
              </a:rPr>
              <a:t>。</a:t>
            </a:r>
            <a:endParaRPr kumimoji="0" lang="en-US" altLang="en-US" sz="2000" b="1" i="0" u="none" strike="noStrike" cap="none" normalizeH="0" baseline="0" dirty="0">
              <a:ln>
                <a:noFill/>
              </a:ln>
              <a:solidFill>
                <a:srgbClr val="FF0000"/>
              </a:solidFill>
              <a:effectLst/>
              <a:latin typeface="Arial" panose="020B0604020202020204" pitchFamily="34" charset="0"/>
            </a:endParaRPr>
          </a:p>
          <a:p>
            <a:pPr marL="285750" indent="-285750" defTabSz="914400" eaLnBrk="0" fontAlgn="base" hangingPunct="0">
              <a:spcBef>
                <a:spcPts val="450"/>
              </a:spcBef>
              <a:spcAft>
                <a:spcPts val="450"/>
              </a:spcAft>
              <a:buClrTx/>
              <a:tabLst/>
            </a:pPr>
            <a:r>
              <a:rPr kumimoji="0" lang="en-US" altLang="en-US" sz="2000" b="1" i="0" u="none" strike="noStrike" cap="none" normalizeH="0" baseline="0" dirty="0" err="1">
                <a:ln>
                  <a:noFill/>
                </a:ln>
                <a:solidFill>
                  <a:srgbClr val="FF0000"/>
                </a:solidFill>
                <a:effectLst/>
                <a:latin typeface="Arial" panose="020B0604020202020204" pitchFamily="34" charset="0"/>
              </a:rPr>
              <a:t>结合案例说明</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919187" lvl="2" indent="0" defTabSz="914400" eaLnBrk="0" fontAlgn="base" hangingPunct="0">
              <a:spcBef>
                <a:spcPts val="450"/>
              </a:spcBef>
              <a:spcAft>
                <a:spcPts val="450"/>
              </a:spcAft>
              <a:buClr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医疗场景</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536549" lvl="3" indent="0" defTabSz="914400" eaLnBrk="0" fontAlgn="base" hangingPunct="0">
              <a:spcBef>
                <a:spcPts val="450"/>
              </a:spcBef>
              <a:spcAft>
                <a:spcPts val="450"/>
              </a:spcAft>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问题：检索医学指南时数据量大、相关性低</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536549" lvl="3" indent="0" defTabSz="914400" eaLnBrk="0" fontAlgn="base" hangingPunct="0">
              <a:spcBef>
                <a:spcPts val="450"/>
              </a:spcBef>
              <a:spcAft>
                <a:spcPts val="450"/>
              </a:spcAft>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解决：结合向量检索和RLHF优化生成流程</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lvl="0" indent="0" defTabSz="914400" eaLnBrk="0" fontAlgn="base" hangingPunct="0">
              <a:spcBef>
                <a:spcPts val="450"/>
              </a:spcBef>
              <a:spcAft>
                <a:spcPts val="450"/>
              </a:spcAft>
              <a:buClrTx/>
              <a:buNone/>
              <a:tabLst/>
            </a:pPr>
            <a:r>
              <a:rPr lang="zh-CN" altLang="en-US" sz="2000" u="sng" dirty="0">
                <a:solidFill>
                  <a:srgbClr val="FF0000"/>
                </a:solidFill>
              </a:rPr>
              <a:t>实际应用流程</a:t>
            </a:r>
            <a:r>
              <a:rPr lang="en-US" altLang="zh-CN" sz="2000" u="sng" dirty="0">
                <a:solidFill>
                  <a:srgbClr val="FF0000"/>
                </a:solidFill>
              </a:rPr>
              <a:t>:</a:t>
            </a:r>
            <a:endParaRPr kumimoji="0" lang="en-US" altLang="en-US" sz="2000" b="0" i="0" u="sng" strike="noStrike" cap="none" normalizeH="0" baseline="0" dirty="0">
              <a:ln>
                <a:noFill/>
              </a:ln>
              <a:solidFill>
                <a:srgbClr val="FF0000"/>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0C1288C5-E458-47B6-9F16-9E8BE573ECA9}"/>
              </a:ext>
            </a:extLst>
          </p:cNvPr>
          <p:cNvGraphicFramePr>
            <a:graphicFrameLocks noGrp="1"/>
          </p:cNvGraphicFramePr>
          <p:nvPr>
            <p:extLst>
              <p:ext uri="{D42A27DB-BD31-4B8C-83A1-F6EECF244321}">
                <p14:modId xmlns:p14="http://schemas.microsoft.com/office/powerpoint/2010/main" val="3973327103"/>
              </p:ext>
            </p:extLst>
          </p:nvPr>
        </p:nvGraphicFramePr>
        <p:xfrm>
          <a:off x="5920509" y="3576418"/>
          <a:ext cx="5966862" cy="2707368"/>
        </p:xfrm>
        <a:graphic>
          <a:graphicData uri="http://schemas.openxmlformats.org/drawingml/2006/table">
            <a:tbl>
              <a:tblPr firstRow="1" bandRow="1">
                <a:tableStyleId>{72833802-FEF1-4C79-8D5D-14CF1EAF98D9}</a:tableStyleId>
              </a:tblPr>
              <a:tblGrid>
                <a:gridCol w="930019">
                  <a:extLst>
                    <a:ext uri="{9D8B030D-6E8A-4147-A177-3AD203B41FA5}">
                      <a16:colId xmlns:a16="http://schemas.microsoft.com/office/drawing/2014/main" val="660688537"/>
                    </a:ext>
                  </a:extLst>
                </a:gridCol>
                <a:gridCol w="5036843">
                  <a:extLst>
                    <a:ext uri="{9D8B030D-6E8A-4147-A177-3AD203B41FA5}">
                      <a16:colId xmlns:a16="http://schemas.microsoft.com/office/drawing/2014/main" val="910493888"/>
                    </a:ext>
                  </a:extLst>
                </a:gridCol>
              </a:tblGrid>
              <a:tr h="317054">
                <a:tc>
                  <a:txBody>
                    <a:bodyPr/>
                    <a:lstStyle/>
                    <a:p>
                      <a:r>
                        <a:rPr lang="en-US" altLang="zh-TW" sz="1200" b="1" dirty="0">
                          <a:solidFill>
                            <a:schemeClr val="tx2"/>
                          </a:solidFill>
                        </a:rPr>
                        <a:t>1. </a:t>
                      </a:r>
                      <a:r>
                        <a:rPr lang="zh-TW" altLang="en-US" sz="1200" b="1" dirty="0">
                          <a:solidFill>
                            <a:schemeClr val="tx2"/>
                          </a:solidFill>
                        </a:rPr>
                        <a:t>问题输入</a:t>
                      </a:r>
                      <a:endParaRPr 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zh-CN" altLang="en-US" sz="1200" b="1" dirty="0">
                          <a:solidFill>
                            <a:schemeClr val="tx1"/>
                          </a:solidFill>
                        </a:rPr>
                        <a:t>医生提问：“</a:t>
                      </a:r>
                      <a:r>
                        <a:rPr lang="en-US" altLang="zh-CN" sz="1200" b="1" dirty="0">
                          <a:solidFill>
                            <a:schemeClr val="tx1"/>
                          </a:solidFill>
                        </a:rPr>
                        <a:t>45</a:t>
                      </a:r>
                      <a:r>
                        <a:rPr lang="zh-CN" altLang="en-US" sz="1200" b="1" dirty="0">
                          <a:solidFill>
                            <a:schemeClr val="tx1"/>
                          </a:solidFill>
                        </a:rPr>
                        <a:t>岁男性，胸痛超过</a:t>
                      </a:r>
                      <a:r>
                        <a:rPr lang="en-US" altLang="zh-CN" sz="1200" b="1" dirty="0">
                          <a:solidFill>
                            <a:schemeClr val="tx1"/>
                          </a:solidFill>
                        </a:rPr>
                        <a:t>20</a:t>
                      </a:r>
                      <a:r>
                        <a:rPr lang="zh-CN" altLang="en-US" sz="1200" b="1" dirty="0">
                          <a:solidFill>
                            <a:schemeClr val="tx1"/>
                          </a:solidFill>
                        </a:rPr>
                        <a:t>分钟并伴随恶心，最佳处理方案是什么？”</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23265007"/>
                  </a:ext>
                </a:extLst>
              </a:tr>
              <a:tr h="684834">
                <a:tc>
                  <a:txBody>
                    <a:bodyPr/>
                    <a:lstStyle/>
                    <a:p>
                      <a:r>
                        <a:rPr lang="en-US" sz="1200" b="1" dirty="0">
                          <a:solidFill>
                            <a:schemeClr val="tx2"/>
                          </a:solidFill>
                        </a:rPr>
                        <a:t>2. </a:t>
                      </a:r>
                      <a:r>
                        <a:rPr lang="zh-TW" altLang="en-US" sz="1200" b="1" dirty="0">
                          <a:solidFill>
                            <a:schemeClr val="tx2"/>
                          </a:solidFill>
                        </a:rPr>
                        <a:t>检索优化</a:t>
                      </a:r>
                      <a:endParaRPr 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zh-CN" altLang="en-US" sz="1200" b="1" dirty="0">
                          <a:solidFill>
                            <a:schemeClr val="tx1"/>
                          </a:solidFill>
                        </a:rPr>
                        <a:t>向量检索定位到以下相关内容：急性冠状动脉综合症（</a:t>
                      </a:r>
                      <a:r>
                        <a:rPr lang="en-US" altLang="zh-CN" sz="1200" b="1" dirty="0">
                          <a:solidFill>
                            <a:schemeClr val="tx1"/>
                          </a:solidFill>
                        </a:rPr>
                        <a:t>ACS</a:t>
                      </a:r>
                      <a:r>
                        <a:rPr lang="zh-CN" altLang="en-US" sz="1200" b="1" dirty="0">
                          <a:solidFill>
                            <a:schemeClr val="tx1"/>
                          </a:solidFill>
                        </a:rPr>
                        <a:t>）处理建议。</a:t>
                      </a:r>
                    </a:p>
                    <a:p>
                      <a:r>
                        <a:rPr lang="zh-CN" altLang="en-US" sz="1200" b="1" dirty="0">
                          <a:solidFill>
                            <a:schemeClr val="tx1"/>
                          </a:solidFill>
                        </a:rPr>
                        <a:t>急性胸痛的初步诊断指南。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7832031"/>
                  </a:ext>
                </a:extLst>
              </a:tr>
              <a:tr h="880500">
                <a:tc>
                  <a:txBody>
                    <a:bodyPr/>
                    <a:lstStyle/>
                    <a:p>
                      <a:r>
                        <a:rPr lang="en-US" sz="1200" b="1" dirty="0">
                          <a:solidFill>
                            <a:schemeClr val="tx2"/>
                          </a:solidFill>
                        </a:rPr>
                        <a:t>3. </a:t>
                      </a:r>
                      <a:r>
                        <a:rPr lang="zh-TW" altLang="en-US" sz="1200" b="1" dirty="0">
                          <a:solidFill>
                            <a:schemeClr val="tx2"/>
                          </a:solidFill>
                        </a:rPr>
                        <a:t>生成优化</a:t>
                      </a:r>
                      <a:endParaRPr 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zh-CN" altLang="en-US" sz="1200" b="1" dirty="0">
                          <a:solidFill>
                            <a:schemeClr val="tx1"/>
                          </a:solidFill>
                        </a:rPr>
                        <a:t>生成模块参考检索到的内容，结合</a:t>
                      </a:r>
                      <a:r>
                        <a:rPr lang="en-US" altLang="zh-CN" sz="1200" b="1" dirty="0">
                          <a:solidFill>
                            <a:schemeClr val="tx1"/>
                          </a:solidFill>
                        </a:rPr>
                        <a:t>RLHF</a:t>
                      </a:r>
                      <a:r>
                        <a:rPr lang="zh-CN" altLang="en-US" sz="1200" b="1" dirty="0">
                          <a:solidFill>
                            <a:schemeClr val="tx1"/>
                          </a:solidFill>
                        </a:rPr>
                        <a:t>优化生成以下答案：</a:t>
                      </a:r>
                    </a:p>
                    <a:p>
                      <a:r>
                        <a:rPr lang="zh-CN" altLang="en-US" sz="1200" b="1" i="1" dirty="0">
                          <a:solidFill>
                            <a:schemeClr val="tx1"/>
                          </a:solidFill>
                        </a:rPr>
                        <a:t>根据医学指南，建议立即进行心电图检查以评估是否存在</a:t>
                      </a:r>
                      <a:r>
                        <a:rPr lang="en-US" altLang="zh-CN" sz="1200" b="1" i="1" dirty="0">
                          <a:solidFill>
                            <a:schemeClr val="tx1"/>
                          </a:solidFill>
                        </a:rPr>
                        <a:t>ST</a:t>
                      </a:r>
                      <a:r>
                        <a:rPr lang="zh-CN" altLang="en-US" sz="1200" b="1" i="1" dirty="0">
                          <a:solidFill>
                            <a:schemeClr val="tx1"/>
                          </a:solidFill>
                        </a:rPr>
                        <a:t>段抬高。若显示异常，应启动抗凝治疗，并尽快转诊至心脏专科。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720304"/>
                  </a:ext>
                </a:extLst>
              </a:tr>
              <a:tr h="684834">
                <a:tc>
                  <a:txBody>
                    <a:bodyPr/>
                    <a:lstStyle/>
                    <a:p>
                      <a:r>
                        <a:rPr lang="en-US" sz="1200" b="1" dirty="0">
                          <a:solidFill>
                            <a:schemeClr val="tx2"/>
                          </a:solidFill>
                        </a:rPr>
                        <a:t>4. </a:t>
                      </a:r>
                      <a:r>
                        <a:rPr lang="zh-TW" altLang="en-US" sz="1200" b="1" dirty="0">
                          <a:solidFill>
                            <a:schemeClr val="tx2"/>
                          </a:solidFill>
                        </a:rPr>
                        <a:t>验证输出</a:t>
                      </a:r>
                      <a:endParaRPr 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rPr>
                        <a:t>模型提供答案的出处（如指南章节或文献页码），方便医生快速查证。</a:t>
                      </a:r>
                      <a:endParaRPr lang="en-US" sz="1200" b="1" dirty="0">
                        <a:solidFill>
                          <a:schemeClr val="tx1"/>
                        </a:solidFill>
                      </a:endParaRPr>
                    </a:p>
                    <a:p>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5700059"/>
                  </a:ext>
                </a:extLst>
              </a:tr>
            </a:tbl>
          </a:graphicData>
        </a:graphic>
      </p:graphicFrame>
    </p:spTree>
    <p:extLst>
      <p:ext uri="{BB962C8B-B14F-4D97-AF65-F5344CB8AC3E}">
        <p14:creationId xmlns:p14="http://schemas.microsoft.com/office/powerpoint/2010/main" val="1129099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24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a:xfrm>
            <a:off x="729175" y="456134"/>
            <a:ext cx="10740640" cy="993400"/>
          </a:xfrm>
        </p:spPr>
        <p:txBody>
          <a:bodyPr/>
          <a:lstStyle/>
          <a:p>
            <a:r>
              <a:rPr lang="zh-CN" altLang="en-US" b="1" dirty="0">
                <a:solidFill>
                  <a:srgbClr val="C00000"/>
                </a:solidFill>
                <a:latin typeface="Microsoft YaHei" panose="020B0503020204020204" pitchFamily="34" charset="-122"/>
              </a:rPr>
              <a:t>为什么关注</a:t>
            </a:r>
            <a:r>
              <a:rPr lang="en-US" altLang="zh-CN" b="1" dirty="0">
                <a:solidFill>
                  <a:srgbClr val="C00000"/>
                </a:solidFill>
                <a:latin typeface="Microsoft YaHei" panose="020B0503020204020204" pitchFamily="34" charset="-122"/>
              </a:rPr>
              <a:t>RAG – </a:t>
            </a:r>
            <a:r>
              <a:rPr lang="zh-CN" altLang="en-US" b="1" dirty="0">
                <a:solidFill>
                  <a:srgbClr val="C00000"/>
                </a:solidFill>
                <a:latin typeface="Microsoft YaHei" panose="020B0503020204020204" pitchFamily="34" charset="-122"/>
              </a:rPr>
              <a:t>现状与问题</a:t>
            </a:r>
            <a:endParaRPr lang="en-US" b="1" dirty="0">
              <a:solidFill>
                <a:srgbClr val="C00000"/>
              </a:solidFill>
              <a:latin typeface="Microsoft YaHei" panose="020B0503020204020204" pitchFamily="34" charset="-122"/>
            </a:endParaRPr>
          </a:p>
        </p:txBody>
      </p:sp>
      <p:graphicFrame>
        <p:nvGraphicFramePr>
          <p:cNvPr id="4" name="Table 3">
            <a:extLst>
              <a:ext uri="{FF2B5EF4-FFF2-40B4-BE49-F238E27FC236}">
                <a16:creationId xmlns:a16="http://schemas.microsoft.com/office/drawing/2014/main" id="{31F61929-6505-42B5-BA06-9D4A1BA6F086}"/>
              </a:ext>
            </a:extLst>
          </p:cNvPr>
          <p:cNvGraphicFramePr>
            <a:graphicFrameLocks noGrp="1"/>
          </p:cNvGraphicFramePr>
          <p:nvPr>
            <p:extLst>
              <p:ext uri="{D42A27DB-BD31-4B8C-83A1-F6EECF244321}">
                <p14:modId xmlns:p14="http://schemas.microsoft.com/office/powerpoint/2010/main" val="4055856716"/>
              </p:ext>
            </p:extLst>
          </p:nvPr>
        </p:nvGraphicFramePr>
        <p:xfrm>
          <a:off x="729175" y="1449535"/>
          <a:ext cx="10740640" cy="4844940"/>
        </p:xfrm>
        <a:graphic>
          <a:graphicData uri="http://schemas.openxmlformats.org/drawingml/2006/table">
            <a:tbl>
              <a:tblPr firstRow="1" bandRow="1">
                <a:tableStyleId>{72833802-FEF1-4C79-8D5D-14CF1EAF98D9}</a:tableStyleId>
              </a:tblPr>
              <a:tblGrid>
                <a:gridCol w="5341198">
                  <a:extLst>
                    <a:ext uri="{9D8B030D-6E8A-4147-A177-3AD203B41FA5}">
                      <a16:colId xmlns:a16="http://schemas.microsoft.com/office/drawing/2014/main" val="4179364839"/>
                    </a:ext>
                  </a:extLst>
                </a:gridCol>
                <a:gridCol w="5399442">
                  <a:extLst>
                    <a:ext uri="{9D8B030D-6E8A-4147-A177-3AD203B41FA5}">
                      <a16:colId xmlns:a16="http://schemas.microsoft.com/office/drawing/2014/main" val="3176628818"/>
                    </a:ext>
                  </a:extLst>
                </a:gridCol>
              </a:tblGrid>
              <a:tr h="683848">
                <a:tc gridSpan="2">
                  <a:txBody>
                    <a:bodyPr/>
                    <a:lstStyle/>
                    <a:p>
                      <a:pPr marL="0" marR="0" lvl="0" indent="0" algn="ctr" defTabSz="1187798" rtl="0" eaLnBrk="1" fontAlgn="auto" latinLnBrk="0" hangingPunct="1">
                        <a:lnSpc>
                          <a:spcPct val="100000"/>
                        </a:lnSpc>
                        <a:spcBef>
                          <a:spcPts val="0"/>
                        </a:spcBef>
                        <a:spcAft>
                          <a:spcPts val="0"/>
                        </a:spcAft>
                        <a:buClrTx/>
                        <a:buSzTx/>
                        <a:buFontTx/>
                        <a:buNone/>
                        <a:tabLst/>
                        <a:defRPr/>
                      </a:pPr>
                      <a:r>
                        <a:rPr lang="zh-CN" altLang="en-US" sz="2400" b="1" u="sng" dirty="0">
                          <a:solidFill>
                            <a:srgbClr val="FFC000"/>
                          </a:solidFill>
                          <a:latin typeface="Microsoft YaHei" panose="020B0503020204020204" pitchFamily="34" charset="-122"/>
                          <a:ea typeface="Microsoft YaHei" panose="020B0503020204020204" pitchFamily="34" charset="-122"/>
                        </a:rPr>
                        <a:t>现状与</a:t>
                      </a:r>
                      <a:r>
                        <a:rPr lang="zh-CN" altLang="en-US" sz="2400" b="1" u="sng">
                          <a:solidFill>
                            <a:srgbClr val="FFC000"/>
                          </a:solidFill>
                          <a:latin typeface="Microsoft YaHei" panose="020B0503020204020204" pitchFamily="34" charset="-122"/>
                          <a:ea typeface="Microsoft YaHei" panose="020B0503020204020204" pitchFamily="34" charset="-122"/>
                        </a:rPr>
                        <a:t>问题：大</a:t>
                      </a:r>
                      <a:r>
                        <a:rPr lang="zh-CN" altLang="en-US" sz="2400" b="1" u="sng" dirty="0">
                          <a:solidFill>
                            <a:srgbClr val="FFC000"/>
                          </a:solidFill>
                          <a:latin typeface="Microsoft YaHei" panose="020B0503020204020204" pitchFamily="34" charset="-122"/>
                          <a:ea typeface="Microsoft YaHei" panose="020B0503020204020204" pitchFamily="34" charset="-122"/>
                        </a:rPr>
                        <a:t>语言模型的局限性</a:t>
                      </a:r>
                      <a:endParaRPr lang="en-US" altLang="zh-CN" sz="2000" dirty="0">
                        <a:solidFill>
                          <a:srgbClr val="FFC000"/>
                        </a:solidFill>
                        <a:latin typeface="Microsoft YaHei" panose="020B0503020204020204" pitchFamily="34" charset="-122"/>
                        <a:ea typeface="Microsoft YaHei" panose="020B0503020204020204" pitchFamily="34" charset="-122"/>
                      </a:endParaRPr>
                    </a:p>
                  </a:txBody>
                  <a:tcPr anchor="ctr"/>
                </a:tc>
                <a:tc hMerge="1">
                  <a:txBody>
                    <a:bodyPr/>
                    <a:lstStyle/>
                    <a:p>
                      <a:pPr marL="0" marR="0" lvl="0" indent="0" algn="ctr" defTabSz="1187798" rtl="0" eaLnBrk="1" fontAlgn="auto" latinLnBrk="0" hangingPunct="1">
                        <a:lnSpc>
                          <a:spcPct val="100000"/>
                        </a:lnSpc>
                        <a:spcBef>
                          <a:spcPts val="0"/>
                        </a:spcBef>
                        <a:spcAft>
                          <a:spcPts val="0"/>
                        </a:spcAft>
                        <a:buClrTx/>
                        <a:buSzTx/>
                        <a:buFontTx/>
                        <a:buNone/>
                        <a:tabLst/>
                        <a:defRPr/>
                      </a:pPr>
                      <a:endParaRPr lang="en-US" altLang="zh-CN" sz="2000" dirty="0">
                        <a:solidFill>
                          <a:srgbClr val="FFC000"/>
                        </a:solidFill>
                      </a:endParaRPr>
                    </a:p>
                  </a:txBody>
                  <a:tcPr anchor="ctr"/>
                </a:tc>
                <a:extLst>
                  <a:ext uri="{0D108BD9-81ED-4DB2-BD59-A6C34878D82A}">
                    <a16:rowId xmlns:a16="http://schemas.microsoft.com/office/drawing/2014/main" val="2814493169"/>
                  </a:ext>
                </a:extLst>
              </a:tr>
              <a:tr h="4161092">
                <a:tc>
                  <a:txBody>
                    <a:bodyPr/>
                    <a:lstStyle/>
                    <a:p>
                      <a:r>
                        <a:rPr lang="en-US" altLang="zh-CN" sz="1800" b="1" i="0" kern="1200" dirty="0">
                          <a:solidFill>
                            <a:srgbClr val="FF0000"/>
                          </a:solidFill>
                          <a:effectLst/>
                          <a:latin typeface="Microsoft YaHei" panose="020B0503020204020204" pitchFamily="34" charset="-122"/>
                          <a:ea typeface="Microsoft YaHei" panose="020B0503020204020204" pitchFamily="34" charset="-122"/>
                          <a:cs typeface="+mn-cs"/>
                        </a:rPr>
                        <a:t>1. LLMs</a:t>
                      </a:r>
                      <a:r>
                        <a:rPr lang="zh-CN" altLang="en-US" sz="1800" b="1" i="0" kern="1200" dirty="0">
                          <a:solidFill>
                            <a:srgbClr val="FF0000"/>
                          </a:solidFill>
                          <a:effectLst/>
                          <a:latin typeface="Microsoft YaHei" panose="020B0503020204020204" pitchFamily="34" charset="-122"/>
                          <a:ea typeface="Microsoft YaHei" panose="020B0503020204020204" pitchFamily="34" charset="-122"/>
                          <a:cs typeface="+mn-cs"/>
                        </a:rPr>
                        <a:t>的核心问题</a:t>
                      </a:r>
                      <a:r>
                        <a:rPr lang="en-US" altLang="zh-CN" sz="1800" b="1" i="0" kern="1200" dirty="0">
                          <a:solidFill>
                            <a:srgbClr val="FF0000"/>
                          </a:solidFill>
                          <a:effectLst/>
                          <a:latin typeface="Microsoft YaHei" panose="020B0503020204020204" pitchFamily="34" charset="-122"/>
                          <a:ea typeface="Microsoft YaHei" panose="020B0503020204020204" pitchFamily="34" charset="-122"/>
                          <a:cs typeface="+mn-cs"/>
                        </a:rPr>
                        <a:t> </a:t>
                      </a:r>
                      <a:r>
                        <a:rPr lang="en-US" altLang="zh-CN" sz="1800" b="0" i="0" kern="1200" dirty="0">
                          <a:solidFill>
                            <a:srgbClr val="FF0000"/>
                          </a:solidFill>
                          <a:effectLst/>
                          <a:latin typeface="Microsoft YaHei" panose="020B0503020204020204" pitchFamily="34" charset="-122"/>
                          <a:ea typeface="Microsoft YaHei" panose="020B0503020204020204" pitchFamily="34" charset="-122"/>
                          <a:cs typeface="+mn-cs"/>
                        </a:rPr>
                        <a:t> </a:t>
                      </a:r>
                    </a:p>
                    <a:p>
                      <a:pPr marL="285750" indent="-285750">
                        <a:buFont typeface="Arial" panose="020B0604020202020204" pitchFamily="34" charset="0"/>
                        <a:buChar char="•"/>
                      </a:pP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知识广泛但不够</a:t>
                      </a:r>
                      <a:r>
                        <a:rPr lang="zh-CN" altLang="en-US" sz="1600" b="0" i="0" kern="1200">
                          <a:solidFill>
                            <a:schemeClr val="tx1"/>
                          </a:solidFill>
                          <a:effectLst/>
                          <a:latin typeface="Microsoft YaHei" panose="020B0503020204020204" pitchFamily="34" charset="-122"/>
                          <a:ea typeface="Microsoft YaHei" panose="020B0503020204020204" pitchFamily="34" charset="-122"/>
                          <a:cs typeface="+mn-cs"/>
                        </a:rPr>
                        <a:t>精准：</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依赖通用数据训练，缺乏专业化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a:solidFill>
                            <a:schemeClr val="tx1"/>
                          </a:solidFill>
                          <a:effectLst/>
                          <a:latin typeface="Microsoft YaHei" panose="020B0503020204020204" pitchFamily="34" charset="-122"/>
                          <a:ea typeface="Microsoft YaHei" panose="020B0503020204020204" pitchFamily="34" charset="-122"/>
                          <a:cs typeface="+mn-cs"/>
                        </a:rPr>
                        <a:t>举例</a:t>
                      </a:r>
                      <a:r>
                        <a:rPr lang="en-US" altLang="zh-CN" sz="1600" b="0" i="1"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dirty="0">
                          <a:solidFill>
                            <a:schemeClr val="tx1"/>
                          </a:solidFill>
                          <a:effectLst/>
                          <a:latin typeface="Microsoft YaHei" panose="020B0503020204020204" pitchFamily="34" charset="-122"/>
                          <a:ea typeface="Microsoft YaHei" panose="020B0503020204020204" pitchFamily="34" charset="-122"/>
                          <a:cs typeface="+mn-cs"/>
                        </a:rPr>
                        <a:t>医疗诊断领域中的最新治疗方法，</a:t>
                      </a:r>
                      <a:r>
                        <a:rPr lang="en-US" altLang="zh-CN" sz="1600" b="0" i="1" kern="1200" dirty="0">
                          <a:solidFill>
                            <a:schemeClr val="tx1"/>
                          </a:solidFill>
                          <a:effectLst/>
                          <a:latin typeface="Microsoft YaHei" panose="020B0503020204020204" pitchFamily="34" charset="-122"/>
                          <a:ea typeface="Microsoft YaHei" panose="020B0503020204020204" pitchFamily="34" charset="-122"/>
                          <a:cs typeface="+mn-cs"/>
                        </a:rPr>
                        <a:t>LLMs</a:t>
                      </a:r>
                      <a:r>
                        <a:rPr lang="zh-CN" altLang="en-US" sz="1600" b="0" i="1" kern="1200" dirty="0">
                          <a:solidFill>
                            <a:schemeClr val="tx1"/>
                          </a:solidFill>
                          <a:effectLst/>
                          <a:latin typeface="Microsoft YaHei" panose="020B0503020204020204" pitchFamily="34" charset="-122"/>
                          <a:ea typeface="Microsoft YaHei" panose="020B0503020204020204" pitchFamily="34" charset="-122"/>
                          <a:cs typeface="+mn-cs"/>
                        </a:rPr>
                        <a:t>无法准确回答  </a:t>
                      </a:r>
                      <a:endParaRPr lang="en-US" altLang="zh-CN" sz="1600" b="0" i="1"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endParaRPr>
                    </a:p>
                    <a:p>
                      <a:pPr marL="285750" indent="-285750">
                        <a:buFont typeface="Arial" panose="020B0604020202020204" pitchFamily="34" charset="0"/>
                        <a:buChar char="•"/>
                      </a:pP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时间</a:t>
                      </a:r>
                      <a:r>
                        <a:rPr lang="zh-CN" altLang="en-US" sz="1600" b="0" i="0" kern="1200">
                          <a:solidFill>
                            <a:schemeClr val="tx1"/>
                          </a:solidFill>
                          <a:effectLst/>
                          <a:latin typeface="Microsoft YaHei" panose="020B0503020204020204" pitchFamily="34" charset="-122"/>
                          <a:ea typeface="Microsoft YaHei" panose="020B0503020204020204" pitchFamily="34" charset="-122"/>
                          <a:cs typeface="+mn-cs"/>
                        </a:rPr>
                        <a:t>滞后：</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模型无法访问训练后发布的信息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a:solidFill>
                            <a:schemeClr val="tx1"/>
                          </a:solidFill>
                          <a:effectLst/>
                          <a:latin typeface="Microsoft YaHei" panose="020B0503020204020204" pitchFamily="34" charset="-122"/>
                          <a:ea typeface="Microsoft YaHei" panose="020B0503020204020204" pitchFamily="34" charset="-122"/>
                          <a:cs typeface="+mn-cs"/>
                        </a:rPr>
                        <a:t>举例</a:t>
                      </a:r>
                      <a:r>
                        <a:rPr lang="en-US" altLang="zh-CN" sz="1600" b="0" i="1"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1" kern="1200" dirty="0">
                          <a:solidFill>
                            <a:schemeClr val="tx1"/>
                          </a:solidFill>
                          <a:effectLst/>
                          <a:latin typeface="Microsoft YaHei" panose="020B0503020204020204" pitchFamily="34" charset="-122"/>
                          <a:ea typeface="Microsoft YaHei" panose="020B0503020204020204" pitchFamily="34" charset="-122"/>
                          <a:cs typeface="+mn-cs"/>
                        </a:rPr>
                        <a:t>2024</a:t>
                      </a:r>
                      <a:r>
                        <a:rPr lang="zh-CN" altLang="en-US" sz="1600" b="0" i="1" kern="1200" dirty="0">
                          <a:solidFill>
                            <a:schemeClr val="tx1"/>
                          </a:solidFill>
                          <a:effectLst/>
                          <a:latin typeface="Microsoft YaHei" panose="020B0503020204020204" pitchFamily="34" charset="-122"/>
                          <a:ea typeface="Microsoft YaHei" panose="020B0503020204020204" pitchFamily="34" charset="-122"/>
                          <a:cs typeface="+mn-cs"/>
                        </a:rPr>
                        <a:t>年经济预测需要实时数据支持，但模型仅基于历史数据生成答案</a:t>
                      </a:r>
                      <a:endParaRPr lang="en-US" altLang="zh-CN" sz="1600" b="0" i="1" kern="1200" dirty="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p>
                    <a:p>
                      <a:pPr marL="285750" indent="-285750">
                        <a:buFont typeface="Arial" panose="020B0604020202020204" pitchFamily="34" charset="0"/>
                        <a:buChar char="•"/>
                      </a:pP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生成幻觉</a:t>
                      </a:r>
                      <a:r>
                        <a:rPr lang="zh-CN" altLang="en-US" sz="1600" b="0" i="0" kern="1200">
                          <a:solidFill>
                            <a:schemeClr val="tx1"/>
                          </a:solidFill>
                          <a:effectLst/>
                          <a:latin typeface="Microsoft YaHei" panose="020B0503020204020204" pitchFamily="34" charset="-122"/>
                          <a:ea typeface="Microsoft YaHei" panose="020B0503020204020204" pitchFamily="34" charset="-122"/>
                          <a:cs typeface="+mn-cs"/>
                        </a:rPr>
                        <a:t>问题：</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输出中可能包含虚假或不符合事实的内容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a:solidFill>
                            <a:schemeClr val="tx1"/>
                          </a:solidFill>
                          <a:effectLst/>
                          <a:latin typeface="Microsoft YaHei" panose="020B0503020204020204" pitchFamily="34" charset="-122"/>
                          <a:ea typeface="Microsoft YaHei" panose="020B0503020204020204" pitchFamily="34" charset="-122"/>
                          <a:cs typeface="+mn-cs"/>
                        </a:rPr>
                        <a:t>示例</a:t>
                      </a:r>
                      <a:r>
                        <a:rPr lang="en-US" altLang="zh-CN" sz="1600" b="0" i="1"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dirty="0">
                          <a:solidFill>
                            <a:schemeClr val="tx1"/>
                          </a:solidFill>
                          <a:effectLst/>
                          <a:latin typeface="Microsoft YaHei" panose="020B0503020204020204" pitchFamily="34" charset="-122"/>
                          <a:ea typeface="Microsoft YaHei" panose="020B0503020204020204" pitchFamily="34" charset="-122"/>
                          <a:cs typeface="+mn-cs"/>
                        </a:rPr>
                        <a:t>回答“某公司最新战略”，可能生成错误或过时的信息</a:t>
                      </a:r>
                    </a:p>
                    <a:p>
                      <a:endParaRPr lang="en-US" sz="1600" dirty="0">
                        <a:latin typeface="Microsoft YaHei" panose="020B0503020204020204" pitchFamily="34" charset="-122"/>
                        <a:ea typeface="Microsoft YaHei" panose="020B0503020204020204" pitchFamily="34" charset="-122"/>
                      </a:endParaRPr>
                    </a:p>
                  </a:txBody>
                  <a:tcPr/>
                </a:tc>
                <a:tc>
                  <a:txBody>
                    <a:bodyPr/>
                    <a:lstStyle/>
                    <a:p>
                      <a:r>
                        <a:rPr lang="en-US" altLang="zh-CN" sz="1800" b="1" i="0" kern="1200" dirty="0">
                          <a:solidFill>
                            <a:srgbClr val="FF0000"/>
                          </a:solidFill>
                          <a:effectLst/>
                          <a:latin typeface="Microsoft YaHei" panose="020B0503020204020204" pitchFamily="34" charset="-122"/>
                          <a:ea typeface="Microsoft YaHei" panose="020B0503020204020204" pitchFamily="34" charset="-122"/>
                          <a:cs typeface="+mn-cs"/>
                        </a:rPr>
                        <a:t>2. </a:t>
                      </a:r>
                      <a:r>
                        <a:rPr lang="zh-CN" altLang="en-US" sz="1800" b="1" i="0" kern="1200" dirty="0">
                          <a:solidFill>
                            <a:srgbClr val="FF0000"/>
                          </a:solidFill>
                          <a:effectLst/>
                          <a:latin typeface="Microsoft YaHei" panose="020B0503020204020204" pitchFamily="34" charset="-122"/>
                          <a:ea typeface="Microsoft YaHei" panose="020B0503020204020204" pitchFamily="34" charset="-122"/>
                          <a:cs typeface="+mn-cs"/>
                        </a:rPr>
                        <a:t>构建系统的技术挑战</a:t>
                      </a:r>
                      <a:endParaRPr lang="en-US" altLang="zh-CN" sz="1800" b="1" i="0" kern="1200" dirty="0">
                        <a:solidFill>
                          <a:srgbClr val="FF0000"/>
                        </a:solidFill>
                        <a:effectLst/>
                        <a:latin typeface="Microsoft YaHei" panose="020B0503020204020204" pitchFamily="34" charset="-122"/>
                        <a:ea typeface="Microsoft YaHei" panose="020B0503020204020204" pitchFamily="34" charset="-122"/>
                        <a:cs typeface="+mn-cs"/>
                      </a:endParaRPr>
                    </a:p>
                    <a:p>
                      <a:pPr marL="285750" indent="-285750">
                        <a:buFont typeface="Arial" panose="020B0604020202020204" pitchFamily="34" charset="0"/>
                        <a:buChar char="•"/>
                      </a:pP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数据处理复</a:t>
                      </a:r>
                      <a:r>
                        <a:rPr lang="zh-CN" altLang="en-US" sz="1600" b="0" i="0" kern="1200">
                          <a:solidFill>
                            <a:schemeClr val="tx1"/>
                          </a:solidFill>
                          <a:effectLst/>
                          <a:latin typeface="Microsoft YaHei" panose="020B0503020204020204" pitchFamily="34" charset="-122"/>
                          <a:ea typeface="Microsoft YaHei" panose="020B0503020204020204" pitchFamily="34" charset="-122"/>
                          <a:cs typeface="+mn-cs"/>
                        </a:rPr>
                        <a:t>杂性：</a:t>
                      </a:r>
                      <a:endPar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外部数据通常是非结构化的（如文本、图像、表格），增加处理难度  </a:t>
                      </a:r>
                      <a:endPar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endParaRPr>
                    </a:p>
                    <a:p>
                      <a:pPr marL="285750" indent="-285750">
                        <a:buFont typeface="Arial" panose="020B0604020202020204" pitchFamily="34" charset="0"/>
                        <a:buChar char="•"/>
                      </a:pP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检索与生成的准</a:t>
                      </a:r>
                      <a:r>
                        <a:rPr lang="zh-CN" altLang="en-US" sz="1600" b="0" i="0" kern="1200">
                          <a:solidFill>
                            <a:schemeClr val="tx1"/>
                          </a:solidFill>
                          <a:effectLst/>
                          <a:latin typeface="Microsoft YaHei" panose="020B0503020204020204" pitchFamily="34" charset="-122"/>
                          <a:ea typeface="Microsoft YaHei" panose="020B0503020204020204" pitchFamily="34" charset="-122"/>
                          <a:cs typeface="+mn-cs"/>
                        </a:rPr>
                        <a:t>确性：</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检索内容与问题的匹配度不足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a:solidFill>
                            <a:schemeClr val="tx1"/>
                          </a:solidFill>
                          <a:effectLst/>
                          <a:latin typeface="Microsoft YaHei" panose="020B0503020204020204" pitchFamily="34" charset="-122"/>
                          <a:ea typeface="Microsoft YaHei" panose="020B0503020204020204" pitchFamily="34" charset="-122"/>
                          <a:cs typeface="+mn-cs"/>
                        </a:rPr>
                        <a:t>示例</a:t>
                      </a:r>
                      <a:r>
                        <a:rPr lang="en-US" altLang="zh-CN" sz="1600" b="0" i="1"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1" kern="1200" dirty="0">
                          <a:solidFill>
                            <a:schemeClr val="tx1"/>
                          </a:solidFill>
                          <a:effectLst/>
                          <a:latin typeface="Microsoft YaHei" panose="020B0503020204020204" pitchFamily="34" charset="-122"/>
                          <a:ea typeface="Microsoft YaHei" panose="020B0503020204020204" pitchFamily="34" charset="-122"/>
                          <a:cs typeface="+mn-cs"/>
                        </a:rPr>
                        <a:t>用户询问“最新的税务政策”，模型可能检索到无关内容  </a:t>
                      </a:r>
                      <a:endParaRPr lang="en-US" altLang="zh-CN" sz="1600" b="0" i="1"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endParaRPr>
                    </a:p>
                    <a:p>
                      <a:pPr marL="285750" indent="-285750">
                        <a:buFont typeface="Arial" panose="020B0604020202020204" pitchFamily="34" charset="0"/>
                        <a:buChar char="•"/>
                      </a:pP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缺乏评价</a:t>
                      </a:r>
                      <a:r>
                        <a:rPr lang="zh-CN" altLang="en-US" sz="1600" b="0" i="0" kern="1200">
                          <a:solidFill>
                            <a:schemeClr val="tx1"/>
                          </a:solidFill>
                          <a:effectLst/>
                          <a:latin typeface="Microsoft YaHei" panose="020B0503020204020204" pitchFamily="34" charset="-122"/>
                          <a:ea typeface="Microsoft YaHei" panose="020B0503020204020204" pitchFamily="34" charset="-122"/>
                          <a:cs typeface="+mn-cs"/>
                        </a:rPr>
                        <a:t>机制：</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p>
                    <a:p>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600" b="0" i="0" kern="1200" dirty="0">
                          <a:solidFill>
                            <a:schemeClr val="tx1"/>
                          </a:solidFill>
                          <a:effectLst/>
                          <a:latin typeface="Microsoft YaHei" panose="020B0503020204020204" pitchFamily="34" charset="-122"/>
                          <a:ea typeface="Microsoft YaHei" panose="020B0503020204020204" pitchFamily="34" charset="-122"/>
                          <a:cs typeface="+mn-cs"/>
                        </a:rPr>
                        <a:t>→ </a:t>
                      </a:r>
                      <a:r>
                        <a:rPr lang="zh-CN" altLang="en-US" sz="1600" b="0" i="0" kern="1200" dirty="0">
                          <a:solidFill>
                            <a:schemeClr val="tx1"/>
                          </a:solidFill>
                          <a:effectLst/>
                          <a:latin typeface="Microsoft YaHei" panose="020B0503020204020204" pitchFamily="34" charset="-122"/>
                          <a:ea typeface="Microsoft YaHei" panose="020B0503020204020204" pitchFamily="34" charset="-122"/>
                          <a:cs typeface="+mn-cs"/>
                        </a:rPr>
                        <a:t>难以衡量检索和生成的质量</a:t>
                      </a:r>
                    </a:p>
                    <a:p>
                      <a:endParaRPr lang="en-US" sz="16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07888733"/>
                  </a:ext>
                </a:extLst>
              </a:tr>
            </a:tbl>
          </a:graphicData>
        </a:graphic>
      </p:graphicFrame>
    </p:spTree>
    <p:extLst>
      <p:ext uri="{BB962C8B-B14F-4D97-AF65-F5344CB8AC3E}">
        <p14:creationId xmlns:p14="http://schemas.microsoft.com/office/powerpoint/2010/main" val="96166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53A0C7-E727-E943-B886-A847BF608D8A}"/>
              </a:ext>
            </a:extLst>
          </p:cNvPr>
          <p:cNvSpPr>
            <a:spLocks noGrp="1"/>
          </p:cNvSpPr>
          <p:nvPr>
            <p:ph idx="11"/>
          </p:nvPr>
        </p:nvSpPr>
        <p:spPr/>
        <p:txBody>
          <a:bodyPr/>
          <a:lstStyle/>
          <a:p>
            <a:pPr marL="11113" indent="0">
              <a:buNone/>
            </a:pPr>
            <a:r>
              <a:rPr lang="en-US" altLang="zh-CN" sz="2400" b="1" dirty="0">
                <a:solidFill>
                  <a:srgbClr val="FF0000"/>
                </a:solidFill>
                <a:latin typeface="Microsoft YaHei" panose="020B0503020204020204" pitchFamily="34" charset="-122"/>
              </a:rPr>
              <a:t>1. </a:t>
            </a:r>
            <a:r>
              <a:rPr lang="zh-CN" altLang="en-US" sz="2400" b="1" dirty="0">
                <a:solidFill>
                  <a:srgbClr val="FF0000"/>
                </a:solidFill>
                <a:latin typeface="Microsoft YaHei" panose="020B0503020204020204" pitchFamily="34" charset="-122"/>
              </a:rPr>
              <a:t>介绍 </a:t>
            </a:r>
            <a:r>
              <a:rPr lang="en-US" altLang="zh-CN" sz="2400" b="1" dirty="0">
                <a:solidFill>
                  <a:srgbClr val="FF0000"/>
                </a:solidFill>
                <a:latin typeface="Microsoft YaHei" panose="020B0503020204020204" pitchFamily="34" charset="-122"/>
              </a:rPr>
              <a:t>(Introduction) </a:t>
            </a:r>
          </a:p>
          <a:p>
            <a:pPr marL="11113" indent="0">
              <a:buNone/>
            </a:pPr>
            <a:r>
              <a:rPr lang="en-US" altLang="zh-CN" dirty="0">
                <a:solidFill>
                  <a:srgbClr val="FF0000"/>
                </a:solidFill>
                <a:latin typeface="Microsoft YaHei" panose="020B0503020204020204" pitchFamily="34" charset="-122"/>
              </a:rPr>
              <a:t>	</a:t>
            </a:r>
            <a:r>
              <a:rPr lang="en-US" altLang="zh-CN" dirty="0">
                <a:latin typeface="Microsoft YaHei" panose="020B0503020204020204" pitchFamily="34" charset="-122"/>
              </a:rPr>
              <a:t>	 </a:t>
            </a:r>
            <a:r>
              <a:rPr lang="zh-CN" altLang="en-US" dirty="0">
                <a:latin typeface="Microsoft YaHei" panose="020B0503020204020204" pitchFamily="34" charset="-122"/>
              </a:rPr>
              <a:t>背景与重要性</a:t>
            </a:r>
            <a:r>
              <a:rPr lang="zh-CN" altLang="en-US" dirty="0">
                <a:solidFill>
                  <a:srgbClr val="FF0000"/>
                </a:solidFill>
                <a:latin typeface="Microsoft YaHei" panose="020B0503020204020204" pitchFamily="34" charset="-122"/>
              </a:rPr>
              <a:t>  </a:t>
            </a:r>
          </a:p>
          <a:p>
            <a:pPr marL="11113" indent="0">
              <a:buNone/>
            </a:pPr>
            <a:r>
              <a:rPr lang="en-US" altLang="zh-CN" dirty="0">
                <a:latin typeface="Microsoft YaHei" panose="020B0503020204020204" pitchFamily="34" charset="-122"/>
              </a:rPr>
              <a:t>		</a:t>
            </a:r>
            <a:r>
              <a:rPr lang="zh-CN" altLang="en-US" dirty="0">
                <a:solidFill>
                  <a:srgbClr val="FF0000"/>
                </a:solidFill>
                <a:latin typeface="Microsoft YaHei" panose="020B0503020204020204" pitchFamily="34" charset="-122"/>
              </a:rPr>
              <a:t> 为什么选择</a:t>
            </a:r>
            <a:r>
              <a:rPr lang="en-US" altLang="zh-CN" dirty="0">
                <a:solidFill>
                  <a:srgbClr val="FF0000"/>
                </a:solidFill>
                <a:latin typeface="Microsoft YaHei" panose="020B0503020204020204" pitchFamily="34" charset="-122"/>
              </a:rPr>
              <a:t>RAG</a:t>
            </a:r>
            <a:r>
              <a:rPr lang="zh-CN" altLang="en-US" dirty="0">
                <a:solidFill>
                  <a:srgbClr val="FF0000"/>
                </a:solidFill>
                <a:latin typeface="Microsoft YaHei" panose="020B0503020204020204" pitchFamily="34" charset="-122"/>
              </a:rPr>
              <a:t>？</a:t>
            </a:r>
            <a:r>
              <a:rPr lang="zh-CN" altLang="en-US" dirty="0">
                <a:latin typeface="Microsoft YaHei" panose="020B0503020204020204" pitchFamily="34" charset="-122"/>
              </a:rPr>
              <a:t>  </a:t>
            </a:r>
          </a:p>
          <a:p>
            <a:pPr marL="11113" indent="0">
              <a:buNone/>
            </a:pPr>
            <a:r>
              <a:rPr lang="en-US" altLang="zh-CN" sz="2400" b="1" dirty="0">
                <a:latin typeface="Microsoft YaHei" panose="020B0503020204020204" pitchFamily="34" charset="-122"/>
              </a:rPr>
              <a:t>2. </a:t>
            </a:r>
            <a:r>
              <a:rPr lang="zh-CN" altLang="en-US" sz="2400" b="1" dirty="0">
                <a:latin typeface="Microsoft YaHei" panose="020B0503020204020204" pitchFamily="34" charset="-122"/>
              </a:rPr>
              <a:t>查询分类与复杂性</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 查询类型（</a:t>
            </a:r>
            <a:r>
              <a:rPr lang="en-US" altLang="zh-CN" dirty="0">
                <a:latin typeface="Microsoft YaHei" panose="020B0503020204020204" pitchFamily="34" charset="-122"/>
              </a:rPr>
              <a:t>L1-L4</a:t>
            </a:r>
            <a:r>
              <a:rPr lang="zh-CN" altLang="en-US" dirty="0">
                <a:latin typeface="Microsoft YaHei" panose="020B0503020204020204" pitchFamily="34" charset="-122"/>
              </a:rPr>
              <a:t>）及挑战  </a:t>
            </a:r>
          </a:p>
          <a:p>
            <a:pPr marL="11113" indent="0">
              <a:buNone/>
            </a:pPr>
            <a:r>
              <a:rPr lang="en-US" altLang="zh-CN" sz="2400" b="1" dirty="0">
                <a:latin typeface="Microsoft YaHei" panose="020B0503020204020204" pitchFamily="34" charset="-122"/>
              </a:rPr>
              <a:t>3. </a:t>
            </a:r>
            <a:r>
              <a:rPr lang="zh-CN" altLang="en-US" sz="2400" b="1" dirty="0">
                <a:latin typeface="Microsoft YaHei" panose="020B0503020204020204" pitchFamily="34" charset="-122"/>
              </a:rPr>
              <a:t>关键技术与解决方案</a:t>
            </a:r>
          </a:p>
          <a:p>
            <a:pPr marL="11113" indent="0">
              <a:buNone/>
            </a:pPr>
            <a:r>
              <a:rPr lang="en-US" altLang="zh-CN" dirty="0">
                <a:latin typeface="Microsoft YaHei" panose="020B0503020204020204" pitchFamily="34" charset="-122"/>
              </a:rPr>
              <a:t>		RAG</a:t>
            </a:r>
            <a:r>
              <a:rPr lang="zh-CN" altLang="en-US" dirty="0">
                <a:latin typeface="Microsoft YaHei" panose="020B0503020204020204" pitchFamily="34" charset="-122"/>
              </a:rPr>
              <a:t>实现中的技术挑战  </a:t>
            </a:r>
          </a:p>
          <a:p>
            <a:pPr marL="11113" indent="0">
              <a:buNone/>
            </a:pPr>
            <a:endParaRPr lang="en-US" altLang="zh-CN" sz="2400" b="1" dirty="0">
              <a:latin typeface="Microsoft YaHei" panose="020B0503020204020204" pitchFamily="34" charset="-122"/>
            </a:endParaRPr>
          </a:p>
          <a:p>
            <a:pPr marL="11113" indent="0">
              <a:buNone/>
            </a:pPr>
            <a:r>
              <a:rPr lang="en-US" altLang="zh-CN" dirty="0">
                <a:latin typeface="Microsoft YaHei" panose="020B0503020204020204" pitchFamily="34" charset="-122"/>
              </a:rPr>
              <a:t>		</a:t>
            </a:r>
            <a:endParaRPr lang="zh-CN" altLang="en-US" dirty="0">
              <a:latin typeface="Microsoft YaHei" panose="020B0503020204020204" pitchFamily="34" charset="-122"/>
            </a:endParaRPr>
          </a:p>
          <a:p>
            <a:endParaRPr lang="en-US" sz="2400" dirty="0">
              <a:latin typeface="Microsoft YaHei" panose="020B0503020204020204" pitchFamily="34" charset="-122"/>
            </a:endParaRPr>
          </a:p>
        </p:txBody>
      </p:sp>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p:txBody>
          <a:bodyPr>
            <a:normAutofit/>
          </a:bodyPr>
          <a:lstStyle/>
          <a:p>
            <a:pPr algn="ctr"/>
            <a:r>
              <a:rPr lang="zh-TW" altLang="en-US" b="1" dirty="0">
                <a:solidFill>
                  <a:srgbClr val="C00000"/>
                </a:solidFill>
                <a:latin typeface="Microsoft YaHei" panose="020B0503020204020204" pitchFamily="34" charset="-122"/>
              </a:rPr>
              <a:t>内容概览</a:t>
            </a:r>
            <a:endParaRPr lang="en-US" b="1" dirty="0">
              <a:solidFill>
                <a:srgbClr val="C00000"/>
              </a:solidFill>
              <a:latin typeface="Microsoft YaHei" panose="020B0503020204020204" pitchFamily="34" charset="-122"/>
            </a:endParaRPr>
          </a:p>
        </p:txBody>
      </p:sp>
    </p:spTree>
    <p:extLst>
      <p:ext uri="{BB962C8B-B14F-4D97-AF65-F5344CB8AC3E}">
        <p14:creationId xmlns:p14="http://schemas.microsoft.com/office/powerpoint/2010/main" val="423629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53A0C7-E727-E943-B886-A847BF608D8A}"/>
              </a:ext>
            </a:extLst>
          </p:cNvPr>
          <p:cNvSpPr>
            <a:spLocks noGrp="1"/>
          </p:cNvSpPr>
          <p:nvPr>
            <p:ph idx="11"/>
          </p:nvPr>
        </p:nvSpPr>
        <p:spPr>
          <a:xfrm>
            <a:off x="726021" y="952835"/>
            <a:ext cx="6678871" cy="4076366"/>
          </a:xfrm>
        </p:spPr>
        <p:txBody>
          <a:bodyPr numCol="2" spcCol="137160"/>
          <a:lstStyle/>
          <a:p>
            <a:pPr marL="11113" indent="0">
              <a:buNone/>
            </a:pPr>
            <a:r>
              <a:rPr lang="en-US" altLang="zh-CN" sz="1600" b="1" dirty="0">
                <a:solidFill>
                  <a:srgbClr val="FF0000"/>
                </a:solidFill>
                <a:latin typeface="Microsoft YaHei" panose="020B0503020204020204" pitchFamily="34" charset="-122"/>
              </a:rPr>
              <a:t>RAG</a:t>
            </a:r>
            <a:r>
              <a:rPr lang="zh-CN" altLang="en-US" sz="1600" b="1" dirty="0">
                <a:solidFill>
                  <a:srgbClr val="FF0000"/>
                </a:solidFill>
                <a:latin typeface="Microsoft YaHei" panose="020B0503020204020204" pitchFamily="34" charset="-122"/>
              </a:rPr>
              <a:t>如何应对</a:t>
            </a:r>
            <a:r>
              <a:rPr lang="zh-CN" altLang="en-US" sz="1600" b="1">
                <a:solidFill>
                  <a:srgbClr val="FF0000"/>
                </a:solidFill>
                <a:latin typeface="Microsoft YaHei" panose="020B0503020204020204" pitchFamily="34" charset="-122"/>
              </a:rPr>
              <a:t>问题</a:t>
            </a:r>
            <a:r>
              <a:rPr lang="en-US" altLang="zh-CN" sz="1600" b="1">
                <a:solidFill>
                  <a:srgbClr val="FF0000"/>
                </a:solidFill>
                <a:latin typeface="Microsoft YaHei" panose="020B0503020204020204" pitchFamily="34" charset="-122"/>
              </a:rPr>
              <a:t>:</a:t>
            </a:r>
            <a:endParaRPr lang="en-US" altLang="zh-CN" sz="1600" b="1" dirty="0">
              <a:solidFill>
                <a:srgbClr val="FF0000"/>
              </a:solidFill>
              <a:latin typeface="Microsoft YaHei" panose="020B0503020204020204" pitchFamily="34" charset="-122"/>
            </a:endParaRPr>
          </a:p>
          <a:p>
            <a:pPr marL="11113" indent="0">
              <a:buNone/>
            </a:pPr>
            <a:r>
              <a:rPr lang="en-US" altLang="zh-CN" sz="1400" dirty="0">
                <a:latin typeface="Microsoft YaHei" panose="020B0503020204020204" pitchFamily="34" charset="-122"/>
              </a:rPr>
              <a:t>1. </a:t>
            </a:r>
            <a:r>
              <a:rPr lang="zh-CN" altLang="en-US" sz="1400" dirty="0">
                <a:latin typeface="Microsoft YaHei" panose="020B0503020204020204" pitchFamily="34" charset="-122"/>
              </a:rPr>
              <a:t>动态检索实时</a:t>
            </a:r>
            <a:r>
              <a:rPr lang="zh-CN" altLang="en-US" sz="1400">
                <a:latin typeface="Microsoft YaHei" panose="020B0503020204020204" pitchFamily="34" charset="-122"/>
              </a:rPr>
              <a:t>数据：</a:t>
            </a:r>
            <a:r>
              <a:rPr lang="zh-CN" altLang="en-US" sz="1400" dirty="0">
                <a:latin typeface="Microsoft YaHei" panose="020B0503020204020204" pitchFamily="34" charset="-122"/>
              </a:rPr>
              <a:t> </a:t>
            </a:r>
          </a:p>
          <a:p>
            <a:pPr marL="11113" indent="0">
              <a:buNone/>
            </a:pPr>
            <a:r>
              <a:rPr lang="zh-CN" altLang="en-US" sz="1400" dirty="0">
                <a:latin typeface="Microsoft YaHei" panose="020B0503020204020204" pitchFamily="34" charset="-122"/>
              </a:rPr>
              <a:t>     </a:t>
            </a:r>
            <a:r>
              <a:rPr lang="en-US" altLang="zh-CN" sz="1400" dirty="0">
                <a:latin typeface="Microsoft YaHei" panose="020B0503020204020204" pitchFamily="34" charset="-122"/>
              </a:rPr>
              <a:t>LLM</a:t>
            </a:r>
            <a:r>
              <a:rPr lang="zh-CN" altLang="en-US" sz="1400" dirty="0">
                <a:latin typeface="Microsoft YaHei" panose="020B0503020204020204" pitchFamily="34" charset="-122"/>
              </a:rPr>
              <a:t>结合实时检索系统，访问最新信息 </a:t>
            </a:r>
          </a:p>
          <a:p>
            <a:pPr marL="11113" indent="0">
              <a:buNone/>
            </a:pPr>
            <a:r>
              <a:rPr lang="zh-CN" altLang="en-US" sz="1400" dirty="0">
                <a:latin typeface="Microsoft YaHei" panose="020B0503020204020204" pitchFamily="34" charset="-122"/>
              </a:rPr>
              <a:t>     </a:t>
            </a:r>
            <a:r>
              <a:rPr lang="zh-CN" altLang="en-US" sz="1400">
                <a:latin typeface="Microsoft YaHei" panose="020B0503020204020204" pitchFamily="34" charset="-122"/>
              </a:rPr>
              <a:t>示例</a:t>
            </a:r>
            <a:r>
              <a:rPr lang="en-US" altLang="zh-CN" sz="1400">
                <a:latin typeface="Microsoft YaHei" panose="020B0503020204020204" pitchFamily="34" charset="-122"/>
              </a:rPr>
              <a:t>: </a:t>
            </a:r>
            <a:r>
              <a:rPr lang="zh-CN" altLang="en-US" sz="1400" dirty="0">
                <a:latin typeface="Microsoft YaHei" panose="020B0503020204020204" pitchFamily="34" charset="-122"/>
              </a:rPr>
              <a:t>提供当前股票市场的最新动态  </a:t>
            </a:r>
            <a:endParaRPr lang="en-US" altLang="zh-CN" sz="1400" dirty="0">
              <a:latin typeface="Microsoft YaHei" panose="020B0503020204020204" pitchFamily="34" charset="-122"/>
            </a:endParaRPr>
          </a:p>
          <a:p>
            <a:pPr marL="11113" indent="0">
              <a:buNone/>
            </a:pPr>
            <a:r>
              <a:rPr lang="en-US" altLang="zh-CN" sz="1400" dirty="0">
                <a:latin typeface="Microsoft YaHei" panose="020B0503020204020204" pitchFamily="34" charset="-122"/>
              </a:rPr>
              <a:t>2. </a:t>
            </a:r>
            <a:r>
              <a:rPr lang="zh-CN" altLang="en-US" sz="1400" dirty="0">
                <a:latin typeface="Microsoft YaHei" panose="020B0503020204020204" pitchFamily="34" charset="-122"/>
              </a:rPr>
              <a:t>专业领域知识</a:t>
            </a:r>
            <a:r>
              <a:rPr lang="zh-CN" altLang="en-US" sz="1400">
                <a:latin typeface="Microsoft YaHei" panose="020B0503020204020204" pitchFamily="34" charset="-122"/>
              </a:rPr>
              <a:t>扩展：</a:t>
            </a:r>
            <a:r>
              <a:rPr lang="zh-CN" altLang="en-US" sz="1400" dirty="0">
                <a:latin typeface="Microsoft YaHei" panose="020B0503020204020204" pitchFamily="34" charset="-122"/>
              </a:rPr>
              <a:t>  </a:t>
            </a:r>
          </a:p>
          <a:p>
            <a:pPr marL="11113" indent="0">
              <a:buNone/>
            </a:pPr>
            <a:r>
              <a:rPr lang="zh-CN" altLang="en-US" sz="1400" dirty="0">
                <a:latin typeface="Microsoft YaHei" panose="020B0503020204020204" pitchFamily="34" charset="-122"/>
              </a:rPr>
              <a:t>     从外部数据库引入特定领域知识（如医学指南、法律法规）  </a:t>
            </a:r>
          </a:p>
          <a:p>
            <a:pPr marL="11113" indent="0">
              <a:buNone/>
            </a:pPr>
            <a:r>
              <a:rPr lang="zh-CN" altLang="en-US" sz="1400" dirty="0">
                <a:latin typeface="Microsoft YaHei" panose="020B0503020204020204" pitchFamily="34" charset="-122"/>
              </a:rPr>
              <a:t>     </a:t>
            </a:r>
            <a:r>
              <a:rPr lang="zh-CN" altLang="en-US" sz="1400">
                <a:latin typeface="Microsoft YaHei" panose="020B0503020204020204" pitchFamily="34" charset="-122"/>
              </a:rPr>
              <a:t>示例</a:t>
            </a:r>
            <a:r>
              <a:rPr lang="en-US" altLang="zh-CN" sz="1400">
                <a:latin typeface="Microsoft YaHei" panose="020B0503020204020204" pitchFamily="34" charset="-122"/>
              </a:rPr>
              <a:t>: </a:t>
            </a:r>
            <a:r>
              <a:rPr lang="zh-CN" altLang="en-US" sz="1400" dirty="0">
                <a:latin typeface="Microsoft YaHei" panose="020B0503020204020204" pitchFamily="34" charset="-122"/>
              </a:rPr>
              <a:t>在医疗领域，结合</a:t>
            </a:r>
            <a:r>
              <a:rPr lang="en-US" altLang="zh-CN" sz="1400" dirty="0">
                <a:latin typeface="Microsoft YaHei" panose="020B0503020204020204" pitchFamily="34" charset="-122"/>
              </a:rPr>
              <a:t>FDA</a:t>
            </a:r>
            <a:r>
              <a:rPr lang="zh-CN" altLang="en-US" sz="1400" dirty="0">
                <a:latin typeface="Microsoft YaHei" panose="020B0503020204020204" pitchFamily="34" charset="-122"/>
              </a:rPr>
              <a:t>最新指南回答用药</a:t>
            </a:r>
            <a:r>
              <a:rPr lang="en-US" altLang="zh-CN" sz="1400" dirty="0">
                <a:latin typeface="Microsoft YaHei" panose="020B0503020204020204" pitchFamily="34" charset="-122"/>
              </a:rPr>
              <a:t> </a:t>
            </a:r>
            <a:r>
              <a:rPr lang="zh-CN" altLang="en-US" sz="1400" dirty="0">
                <a:latin typeface="Microsoft YaHei" panose="020B0503020204020204" pitchFamily="34" charset="-122"/>
              </a:rPr>
              <a:t>安全问题  </a:t>
            </a:r>
          </a:p>
          <a:p>
            <a:pPr marL="11113" indent="0">
              <a:buNone/>
            </a:pPr>
            <a:r>
              <a:rPr lang="en-US" altLang="zh-CN" sz="1400" dirty="0">
                <a:latin typeface="Microsoft YaHei" panose="020B0503020204020204" pitchFamily="34" charset="-122"/>
              </a:rPr>
              <a:t>3. </a:t>
            </a:r>
            <a:r>
              <a:rPr lang="zh-CN" altLang="en-US" sz="1400" dirty="0">
                <a:latin typeface="Microsoft YaHei" panose="020B0503020204020204" pitchFamily="34" charset="-122"/>
              </a:rPr>
              <a:t>减少</a:t>
            </a:r>
            <a:r>
              <a:rPr lang="zh-CN" altLang="en-US" sz="1400">
                <a:latin typeface="Microsoft YaHei" panose="020B0503020204020204" pitchFamily="34" charset="-122"/>
              </a:rPr>
              <a:t>幻觉：</a:t>
            </a:r>
            <a:r>
              <a:rPr lang="zh-CN" altLang="en-US" sz="1400" dirty="0">
                <a:latin typeface="Microsoft YaHei" panose="020B0503020204020204" pitchFamily="34" charset="-122"/>
              </a:rPr>
              <a:t>  </a:t>
            </a:r>
          </a:p>
          <a:p>
            <a:pPr marL="11113" indent="0">
              <a:buNone/>
            </a:pPr>
            <a:r>
              <a:rPr lang="zh-CN" altLang="en-US" sz="1400" dirty="0">
                <a:latin typeface="Microsoft YaHei" panose="020B0503020204020204" pitchFamily="34" charset="-122"/>
              </a:rPr>
              <a:t>     响应基于外部数据，生成更加可信的答案 </a:t>
            </a:r>
            <a:endParaRPr lang="en-US" altLang="zh-CN" sz="1400" dirty="0">
              <a:latin typeface="Microsoft YaHei" panose="020B0503020204020204" pitchFamily="34" charset="-122"/>
            </a:endParaRPr>
          </a:p>
          <a:p>
            <a:pPr marL="11113" indent="0">
              <a:buNone/>
            </a:pPr>
            <a:endParaRPr lang="en-US" altLang="zh-CN" sz="1400" b="1" dirty="0">
              <a:solidFill>
                <a:srgbClr val="FF0000"/>
              </a:solidFill>
              <a:latin typeface="Microsoft YaHei" panose="020B0503020204020204" pitchFamily="34" charset="-122"/>
            </a:endParaRPr>
          </a:p>
          <a:p>
            <a:pPr marL="11113" indent="0">
              <a:buNone/>
            </a:pPr>
            <a:r>
              <a:rPr lang="en-US" altLang="zh-CN" sz="1600" b="1" dirty="0">
                <a:solidFill>
                  <a:srgbClr val="FF0000"/>
                </a:solidFill>
                <a:latin typeface="Microsoft YaHei" panose="020B0503020204020204" pitchFamily="34" charset="-122"/>
              </a:rPr>
              <a:t>RAG</a:t>
            </a:r>
            <a:r>
              <a:rPr lang="zh-CN" altLang="en-US" sz="1600" b="1" dirty="0">
                <a:solidFill>
                  <a:srgbClr val="FF0000"/>
                </a:solidFill>
                <a:latin typeface="Microsoft YaHei" panose="020B0503020204020204" pitchFamily="34" charset="-122"/>
              </a:rPr>
              <a:t>的关键</a:t>
            </a:r>
            <a:r>
              <a:rPr lang="zh-CN" altLang="en-US" sz="1600" b="1">
                <a:solidFill>
                  <a:srgbClr val="FF0000"/>
                </a:solidFill>
                <a:latin typeface="Microsoft YaHei" panose="020B0503020204020204" pitchFamily="34" charset="-122"/>
              </a:rPr>
              <a:t>优势</a:t>
            </a:r>
            <a:r>
              <a:rPr lang="en-US" altLang="zh-CN" sz="1600" b="1">
                <a:solidFill>
                  <a:srgbClr val="FF0000"/>
                </a:solidFill>
                <a:latin typeface="Microsoft YaHei" panose="020B0503020204020204" pitchFamily="34" charset="-122"/>
              </a:rPr>
              <a:t>:</a:t>
            </a:r>
            <a:r>
              <a:rPr lang="en-US" altLang="zh-CN" sz="1600" b="1" dirty="0">
                <a:solidFill>
                  <a:srgbClr val="FF0000"/>
                </a:solidFill>
                <a:latin typeface="Microsoft YaHei" panose="020B0503020204020204" pitchFamily="34" charset="-122"/>
              </a:rPr>
              <a:t>  </a:t>
            </a:r>
          </a:p>
          <a:p>
            <a:pPr marL="11113" indent="0">
              <a:buNone/>
            </a:pPr>
            <a:r>
              <a:rPr lang="en-US" altLang="zh-CN" sz="1600" dirty="0">
                <a:latin typeface="Microsoft YaHei" panose="020B0503020204020204" pitchFamily="34" charset="-122"/>
              </a:rPr>
              <a:t> </a:t>
            </a:r>
            <a:r>
              <a:rPr lang="en-US" altLang="zh-CN" sz="1400" dirty="0">
                <a:latin typeface="Microsoft YaHei" panose="020B0503020204020204" pitchFamily="34" charset="-122"/>
              </a:rPr>
              <a:t>  </a:t>
            </a:r>
            <a:r>
              <a:rPr lang="zh-CN" altLang="en-US" sz="1400" dirty="0">
                <a:latin typeface="Microsoft YaHei" panose="020B0503020204020204" pitchFamily="34" charset="-122"/>
              </a:rPr>
              <a:t>提升解释性和可</a:t>
            </a:r>
            <a:r>
              <a:rPr lang="zh-CN" altLang="en-US" sz="1400">
                <a:latin typeface="Microsoft YaHei" panose="020B0503020204020204" pitchFamily="34" charset="-122"/>
              </a:rPr>
              <a:t>控性：</a:t>
            </a:r>
            <a:r>
              <a:rPr lang="zh-CN" altLang="en-US" sz="1400" dirty="0">
                <a:latin typeface="Microsoft YaHei" panose="020B0503020204020204" pitchFamily="34" charset="-122"/>
              </a:rPr>
              <a:t>  </a:t>
            </a:r>
          </a:p>
          <a:p>
            <a:pPr marL="11113" indent="0">
              <a:buNone/>
            </a:pPr>
            <a:r>
              <a:rPr lang="zh-CN" altLang="en-US" sz="1400" dirty="0">
                <a:latin typeface="Microsoft YaHei" panose="020B0503020204020204" pitchFamily="34" charset="-122"/>
              </a:rPr>
              <a:t>     检索数据作为生成的支撑，便于追溯答案来源  </a:t>
            </a:r>
          </a:p>
          <a:p>
            <a:pPr marL="11113" indent="0">
              <a:buNone/>
            </a:pPr>
            <a:r>
              <a:rPr lang="zh-CN" altLang="en-US" sz="1400" dirty="0">
                <a:latin typeface="Microsoft YaHei" panose="020B0503020204020204" pitchFamily="34" charset="-122"/>
              </a:rPr>
              <a:t>   灵活</a:t>
            </a:r>
            <a:r>
              <a:rPr lang="zh-CN" altLang="en-US" sz="1400">
                <a:latin typeface="Microsoft YaHei" panose="020B0503020204020204" pitchFamily="34" charset="-122"/>
              </a:rPr>
              <a:t>适配：</a:t>
            </a:r>
            <a:r>
              <a:rPr lang="zh-CN" altLang="en-US" sz="1400" dirty="0">
                <a:latin typeface="Microsoft YaHei" panose="020B0503020204020204" pitchFamily="34" charset="-122"/>
              </a:rPr>
              <a:t>  </a:t>
            </a:r>
          </a:p>
          <a:p>
            <a:pPr marL="11113" indent="0">
              <a:buNone/>
            </a:pPr>
            <a:r>
              <a:rPr lang="zh-CN" altLang="en-US" sz="1400" dirty="0">
                <a:latin typeface="Microsoft YaHei" panose="020B0503020204020204" pitchFamily="34" charset="-122"/>
              </a:rPr>
              <a:t>     可根据任务需求定制检索范围和生成逻辑  </a:t>
            </a:r>
          </a:p>
        </p:txBody>
      </p:sp>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a:xfrm>
            <a:off x="729175" y="456134"/>
            <a:ext cx="10977272" cy="489120"/>
          </a:xfrm>
        </p:spPr>
        <p:txBody>
          <a:bodyPr/>
          <a:lstStyle/>
          <a:p>
            <a:r>
              <a:rPr lang="en-US" altLang="zh-CN" b="1" dirty="0">
                <a:solidFill>
                  <a:srgbClr val="C00000"/>
                </a:solidFill>
                <a:latin typeface="Microsoft YaHei" panose="020B0503020204020204" pitchFamily="34" charset="-122"/>
              </a:rPr>
              <a:t>RAG</a:t>
            </a:r>
            <a:r>
              <a:rPr lang="zh-CN" altLang="en-US" b="1" dirty="0">
                <a:solidFill>
                  <a:srgbClr val="C00000"/>
                </a:solidFill>
                <a:latin typeface="Microsoft YaHei" panose="020B0503020204020204" pitchFamily="34" charset="-122"/>
              </a:rPr>
              <a:t>的解决</a:t>
            </a:r>
            <a:r>
              <a:rPr lang="zh-CN" altLang="en-US" b="1">
                <a:solidFill>
                  <a:srgbClr val="C00000"/>
                </a:solidFill>
                <a:latin typeface="Microsoft YaHei" panose="020B0503020204020204" pitchFamily="34" charset="-122"/>
              </a:rPr>
              <a:t>方案：克</a:t>
            </a:r>
            <a:r>
              <a:rPr lang="zh-CN" altLang="en-US" b="1" dirty="0">
                <a:solidFill>
                  <a:srgbClr val="C00000"/>
                </a:solidFill>
                <a:latin typeface="Microsoft YaHei" panose="020B0503020204020204" pitchFamily="34" charset="-122"/>
              </a:rPr>
              <a:t>服现有模型的不足</a:t>
            </a:r>
            <a:endParaRPr lang="en-US" b="1" dirty="0">
              <a:solidFill>
                <a:srgbClr val="C00000"/>
              </a:solidFill>
              <a:latin typeface="Microsoft YaHei" panose="020B0503020204020204" pitchFamily="34" charset="-122"/>
            </a:endParaRPr>
          </a:p>
        </p:txBody>
      </p:sp>
      <p:sp>
        <p:nvSpPr>
          <p:cNvPr id="4" name="TextBox 3">
            <a:extLst>
              <a:ext uri="{FF2B5EF4-FFF2-40B4-BE49-F238E27FC236}">
                <a16:creationId xmlns:a16="http://schemas.microsoft.com/office/drawing/2014/main" id="{094C534B-EACA-4463-A72C-ABB0206BB21D}"/>
              </a:ext>
            </a:extLst>
          </p:cNvPr>
          <p:cNvSpPr txBox="1"/>
          <p:nvPr/>
        </p:nvSpPr>
        <p:spPr>
          <a:xfrm flipH="1">
            <a:off x="726021" y="5036781"/>
            <a:ext cx="11289989" cy="1205458"/>
          </a:xfrm>
          <a:prstGeom prst="rect">
            <a:avLst/>
          </a:prstGeom>
          <a:solidFill>
            <a:srgbClr val="FFC000"/>
          </a:solidFill>
          <a:ln w="28575">
            <a:solidFill>
              <a:srgbClr val="C00000"/>
            </a:solidFill>
            <a:prstDash val="sysDot"/>
          </a:ln>
        </p:spPr>
        <p:txBody>
          <a:bodyPr wrap="square" lIns="0" tIns="0" rIns="0" bIns="0" rtlCol="0">
            <a:spAutoFit/>
          </a:bodyPr>
          <a:lstStyle/>
          <a:p>
            <a:pPr>
              <a:spcAft>
                <a:spcPts val="130"/>
              </a:spcAft>
            </a:pPr>
            <a:r>
              <a:rPr lang="zh-TW" altLang="en-US" sz="1500" b="1" dirty="0">
                <a:solidFill>
                  <a:srgbClr val="E9002F"/>
                </a:solidFill>
                <a:latin typeface="Microsoft YaHei" panose="020B0503020204020204" pitchFamily="34" charset="-122"/>
                <a:ea typeface="Microsoft YaHei" panose="020B0503020204020204" pitchFamily="34" charset="-122"/>
              </a:rPr>
              <a:t>示例与场景</a:t>
            </a:r>
            <a:endParaRPr lang="en-US" altLang="zh-CN" sz="1500" b="1" dirty="0">
              <a:solidFill>
                <a:srgbClr val="E9002F"/>
              </a:solidFill>
              <a:latin typeface="Microsoft YaHei" panose="020B0503020204020204" pitchFamily="34" charset="-122"/>
              <a:ea typeface="Microsoft YaHei" panose="020B0503020204020204" pitchFamily="34" charset="-122"/>
            </a:endParaRPr>
          </a:p>
          <a:p>
            <a:pPr>
              <a:spcAft>
                <a:spcPts val="130"/>
              </a:spcAft>
            </a:pPr>
            <a:r>
              <a:rPr lang="zh-TW" altLang="en-US" sz="1500" b="1" dirty="0">
                <a:latin typeface="Microsoft YaHei" panose="020B0503020204020204" pitchFamily="34" charset="-122"/>
                <a:ea typeface="Microsoft YaHei" panose="020B0503020204020204" pitchFamily="34" charset="-122"/>
              </a:rPr>
              <a:t>金融场景</a:t>
            </a:r>
            <a:r>
              <a:rPr lang="zh-TW" altLang="en-US" sz="1500" dirty="0">
                <a:latin typeface="Microsoft YaHei" panose="020B0503020204020204" pitchFamily="34" charset="-122"/>
                <a:ea typeface="Microsoft YaHei" panose="020B0503020204020204" pitchFamily="34" charset="-122"/>
              </a:rPr>
              <a:t> </a:t>
            </a:r>
            <a:r>
              <a:rPr lang="zh-CN" altLang="en-US" sz="1500" dirty="0">
                <a:latin typeface="Microsoft YaHei" panose="020B0503020204020204" pitchFamily="34" charset="-122"/>
                <a:ea typeface="Microsoft YaHei" panose="020B0503020204020204" pitchFamily="34" charset="-122"/>
              </a:rPr>
              <a:t>用户询问“当前通货膨胀率及其趋势”  </a:t>
            </a:r>
          </a:p>
          <a:p>
            <a:pPr>
              <a:spcAft>
                <a:spcPts val="130"/>
              </a:spcAft>
            </a:pPr>
            <a:r>
              <a:rPr lang="zh-CN" altLang="en-US" sz="1500" dirty="0">
                <a:latin typeface="Microsoft YaHei" panose="020B0503020204020204" pitchFamily="34" charset="-122"/>
                <a:ea typeface="Microsoft YaHei" panose="020B0503020204020204" pitchFamily="34" charset="-122"/>
              </a:rPr>
              <a:t>  普金融场景通</a:t>
            </a:r>
            <a:r>
              <a:rPr lang="en-US" altLang="zh-CN" sz="1500" dirty="0">
                <a:latin typeface="Microsoft YaHei" panose="020B0503020204020204" pitchFamily="34" charset="-122"/>
                <a:ea typeface="Microsoft YaHei" panose="020B0503020204020204" pitchFamily="34" charset="-122"/>
              </a:rPr>
              <a:t>LLMs</a:t>
            </a:r>
            <a:r>
              <a:rPr lang="zh-CN" altLang="en-US" sz="1500" dirty="0">
                <a:latin typeface="Microsoft YaHei" panose="020B0503020204020204" pitchFamily="34" charset="-122"/>
                <a:ea typeface="Microsoft YaHei" panose="020B0503020204020204" pitchFamily="34" charset="-122"/>
              </a:rPr>
              <a:t>可能生成过时数据，而</a:t>
            </a:r>
            <a:r>
              <a:rPr lang="en-US" altLang="zh-CN" sz="1500" dirty="0">
                <a:latin typeface="Microsoft YaHei" panose="020B0503020204020204" pitchFamily="34" charset="-122"/>
                <a:ea typeface="Microsoft YaHei" panose="020B0503020204020204" pitchFamily="34" charset="-122"/>
              </a:rPr>
              <a:t>RAG</a:t>
            </a:r>
            <a:r>
              <a:rPr lang="zh-CN" altLang="en-US" sz="1500" dirty="0">
                <a:latin typeface="Microsoft YaHei" panose="020B0503020204020204" pitchFamily="34" charset="-122"/>
                <a:ea typeface="Microsoft YaHei" panose="020B0503020204020204" pitchFamily="34" charset="-122"/>
              </a:rPr>
              <a:t>能结合实时经济指标提供准确回答  </a:t>
            </a:r>
          </a:p>
          <a:p>
            <a:pPr>
              <a:spcAft>
                <a:spcPts val="130"/>
              </a:spcAft>
            </a:pPr>
            <a:r>
              <a:rPr lang="zh-CN" altLang="en-US" sz="1500" b="1" dirty="0">
                <a:latin typeface="Microsoft YaHei" panose="020B0503020204020204" pitchFamily="34" charset="-122"/>
                <a:ea typeface="Microsoft YaHei" panose="020B0503020204020204" pitchFamily="34" charset="-122"/>
              </a:rPr>
              <a:t>法律场景</a:t>
            </a:r>
            <a:r>
              <a:rPr lang="en-US" altLang="zh-CN" sz="1500" b="1" dirty="0">
                <a:latin typeface="Microsoft YaHei" panose="020B0503020204020204" pitchFamily="34" charset="-122"/>
                <a:ea typeface="Microsoft YaHei" panose="020B0503020204020204" pitchFamily="34" charset="-122"/>
              </a:rPr>
              <a:t> </a:t>
            </a:r>
            <a:r>
              <a:rPr lang="zh-CN" altLang="en-US" sz="1500" dirty="0">
                <a:latin typeface="Microsoft YaHei" panose="020B0503020204020204" pitchFamily="34" charset="-122"/>
                <a:ea typeface="Microsoft YaHei" panose="020B0503020204020204" pitchFamily="34" charset="-122"/>
              </a:rPr>
              <a:t>用户询问“最新修订的劳动法内容”  </a:t>
            </a:r>
          </a:p>
          <a:p>
            <a:pPr>
              <a:spcAft>
                <a:spcPts val="130"/>
              </a:spcAft>
            </a:pPr>
            <a:r>
              <a:rPr lang="zh-CN" altLang="en-US" sz="1500" dirty="0">
                <a:latin typeface="Microsoft YaHei" panose="020B0503020204020204" pitchFamily="34" charset="-122"/>
                <a:ea typeface="Microsoft YaHei" panose="020B0503020204020204" pitchFamily="34" charset="-122"/>
              </a:rPr>
              <a:t>  普通</a:t>
            </a:r>
            <a:r>
              <a:rPr lang="en-US" altLang="zh-CN" sz="1500" dirty="0">
                <a:latin typeface="Microsoft YaHei" panose="020B0503020204020204" pitchFamily="34" charset="-122"/>
                <a:ea typeface="Microsoft YaHei" panose="020B0503020204020204" pitchFamily="34" charset="-122"/>
              </a:rPr>
              <a:t>LLMs</a:t>
            </a:r>
            <a:r>
              <a:rPr lang="zh-CN" altLang="en-US" sz="1500" dirty="0">
                <a:latin typeface="Microsoft YaHei" panose="020B0503020204020204" pitchFamily="34" charset="-122"/>
                <a:ea typeface="Microsoft YaHei" panose="020B0503020204020204" pitchFamily="34" charset="-122"/>
              </a:rPr>
              <a:t>可能提供旧版本摘要，而</a:t>
            </a:r>
            <a:r>
              <a:rPr lang="en-US" altLang="zh-CN" sz="1500" dirty="0">
                <a:latin typeface="Microsoft YaHei" panose="020B0503020204020204" pitchFamily="34" charset="-122"/>
                <a:ea typeface="Microsoft YaHei" panose="020B0503020204020204" pitchFamily="34" charset="-122"/>
              </a:rPr>
              <a:t>RAG</a:t>
            </a:r>
            <a:r>
              <a:rPr lang="zh-CN" altLang="en-US" sz="1500" dirty="0">
                <a:latin typeface="Microsoft YaHei" panose="020B0503020204020204" pitchFamily="34" charset="-122"/>
                <a:ea typeface="Microsoft YaHei" panose="020B0503020204020204" pitchFamily="34" charset="-122"/>
              </a:rPr>
              <a:t>检索最新法规文本生成准确答案</a:t>
            </a:r>
          </a:p>
        </p:txBody>
      </p:sp>
      <p:sp>
        <p:nvSpPr>
          <p:cNvPr id="5" name="AutoShape 2" descr="Embeddings over regular text search">
            <a:extLst>
              <a:ext uri="{FF2B5EF4-FFF2-40B4-BE49-F238E27FC236}">
                <a16:creationId xmlns:a16="http://schemas.microsoft.com/office/drawing/2014/main" id="{DB1C00A1-DFC5-4715-A4B7-805F9FDCA516}"/>
              </a:ext>
            </a:extLst>
          </p:cNvPr>
          <p:cNvSpPr>
            <a:spLocks noChangeAspect="1" noChangeArrowheads="1"/>
          </p:cNvSpPr>
          <p:nvPr/>
        </p:nvSpPr>
        <p:spPr bwMode="auto">
          <a:xfrm>
            <a:off x="59451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Embeddings over regular text search">
            <a:extLst>
              <a:ext uri="{FF2B5EF4-FFF2-40B4-BE49-F238E27FC236}">
                <a16:creationId xmlns:a16="http://schemas.microsoft.com/office/drawing/2014/main" id="{7FE01704-91FE-497B-9EDA-2B3EB8EA9C08}"/>
              </a:ext>
            </a:extLst>
          </p:cNvPr>
          <p:cNvSpPr>
            <a:spLocks noChangeAspect="1" noChangeArrowheads="1"/>
          </p:cNvSpPr>
          <p:nvPr/>
        </p:nvSpPr>
        <p:spPr bwMode="auto">
          <a:xfrm>
            <a:off x="6097588"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17D3E83-93D4-4F64-8D1E-EFE13B9FB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892" y="945254"/>
            <a:ext cx="4463622" cy="4076367"/>
          </a:xfrm>
          <a:prstGeom prst="rect">
            <a:avLst/>
          </a:prstGeom>
        </p:spPr>
      </p:pic>
    </p:spTree>
    <p:extLst>
      <p:ext uri="{BB962C8B-B14F-4D97-AF65-F5344CB8AC3E}">
        <p14:creationId xmlns:p14="http://schemas.microsoft.com/office/powerpoint/2010/main" val="74909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a:xfrm>
            <a:off x="729175" y="456134"/>
            <a:ext cx="11347596" cy="993400"/>
          </a:xfrm>
        </p:spPr>
        <p:txBody>
          <a:bodyPr>
            <a:noAutofit/>
          </a:bodyPr>
          <a:lstStyle/>
          <a:p>
            <a:r>
              <a:rPr lang="zh-CN" altLang="en-US" b="1" dirty="0">
                <a:solidFill>
                  <a:srgbClr val="C00000"/>
                </a:solidFill>
                <a:latin typeface="Microsoft YaHei" panose="020B0503020204020204" pitchFamily="34" charset="-122"/>
              </a:rPr>
              <a:t>为什么选择</a:t>
            </a:r>
            <a:r>
              <a:rPr lang="en-US" altLang="zh-CN" b="1" dirty="0">
                <a:solidFill>
                  <a:srgbClr val="C00000"/>
                </a:solidFill>
                <a:latin typeface="Microsoft YaHei" panose="020B0503020204020204" pitchFamily="34" charset="-122"/>
              </a:rPr>
              <a:t>RAG</a:t>
            </a:r>
            <a:r>
              <a:rPr lang="zh-CN" altLang="en-US" b="1" dirty="0">
                <a:solidFill>
                  <a:srgbClr val="C00000"/>
                </a:solidFill>
                <a:latin typeface="Microsoft YaHei" panose="020B0503020204020204" pitchFamily="34" charset="-122"/>
              </a:rPr>
              <a:t>而非仅依赖大模型 </a:t>
            </a:r>
            <a:r>
              <a:rPr lang="en-US" altLang="zh-CN" b="1" dirty="0">
                <a:solidFill>
                  <a:srgbClr val="C00000"/>
                </a:solidFill>
                <a:latin typeface="Microsoft YaHei" panose="020B0503020204020204" pitchFamily="34" charset="-122"/>
              </a:rPr>
              <a:t>– RAG</a:t>
            </a:r>
            <a:r>
              <a:rPr lang="zh-CN" altLang="en-US" b="1" dirty="0">
                <a:solidFill>
                  <a:srgbClr val="C00000"/>
                </a:solidFill>
                <a:latin typeface="Microsoft YaHei" panose="020B0503020204020204" pitchFamily="34" charset="-122"/>
              </a:rPr>
              <a:t>的优势与实际意义  </a:t>
            </a:r>
          </a:p>
          <a:p>
            <a:br>
              <a:rPr lang="zh-CN" altLang="en-US" dirty="0">
                <a:solidFill>
                  <a:srgbClr val="C00000"/>
                </a:solidFill>
                <a:latin typeface="Microsoft YaHei" panose="020B0503020204020204" pitchFamily="34" charset="-122"/>
              </a:rPr>
            </a:br>
            <a:endParaRPr lang="en-US" dirty="0">
              <a:solidFill>
                <a:srgbClr val="C00000"/>
              </a:solidFill>
              <a:latin typeface="Microsoft YaHei" panose="020B0503020204020204" pitchFamily="34" charset="-122"/>
            </a:endParaRPr>
          </a:p>
        </p:txBody>
      </p:sp>
      <p:graphicFrame>
        <p:nvGraphicFramePr>
          <p:cNvPr id="14" name="Content Placeholder 13">
            <a:extLst>
              <a:ext uri="{FF2B5EF4-FFF2-40B4-BE49-F238E27FC236}">
                <a16:creationId xmlns:a16="http://schemas.microsoft.com/office/drawing/2014/main" id="{585CE60A-BF7B-4A78-931E-C70F97D14253}"/>
              </a:ext>
            </a:extLst>
          </p:cNvPr>
          <p:cNvGraphicFramePr>
            <a:graphicFrameLocks noGrp="1"/>
          </p:cNvGraphicFramePr>
          <p:nvPr>
            <p:ph idx="11"/>
            <p:extLst>
              <p:ext uri="{D42A27DB-BD31-4B8C-83A1-F6EECF244321}">
                <p14:modId xmlns:p14="http://schemas.microsoft.com/office/powerpoint/2010/main" val="3161953744"/>
              </p:ext>
            </p:extLst>
          </p:nvPr>
        </p:nvGraphicFramePr>
        <p:xfrm>
          <a:off x="729175" y="1189208"/>
          <a:ext cx="10738413" cy="4605352"/>
        </p:xfrm>
        <a:graphic>
          <a:graphicData uri="http://schemas.openxmlformats.org/drawingml/2006/table">
            <a:tbl>
              <a:tblPr firstRow="1" bandRow="1">
                <a:tableStyleId>{72833802-FEF1-4C79-8D5D-14CF1EAF98D9}</a:tableStyleId>
              </a:tblPr>
              <a:tblGrid>
                <a:gridCol w="2057757">
                  <a:extLst>
                    <a:ext uri="{9D8B030D-6E8A-4147-A177-3AD203B41FA5}">
                      <a16:colId xmlns:a16="http://schemas.microsoft.com/office/drawing/2014/main" val="686199151"/>
                    </a:ext>
                  </a:extLst>
                </a:gridCol>
                <a:gridCol w="5101185">
                  <a:extLst>
                    <a:ext uri="{9D8B030D-6E8A-4147-A177-3AD203B41FA5}">
                      <a16:colId xmlns:a16="http://schemas.microsoft.com/office/drawing/2014/main" val="611091290"/>
                    </a:ext>
                  </a:extLst>
                </a:gridCol>
                <a:gridCol w="3579471">
                  <a:extLst>
                    <a:ext uri="{9D8B030D-6E8A-4147-A177-3AD203B41FA5}">
                      <a16:colId xmlns:a16="http://schemas.microsoft.com/office/drawing/2014/main" val="2960807663"/>
                    </a:ext>
                  </a:extLst>
                </a:gridCol>
              </a:tblGrid>
              <a:tr h="399797">
                <a:tc>
                  <a:txBody>
                    <a:bodyPr/>
                    <a:lstStyle/>
                    <a:p>
                      <a:pPr algn="ctr"/>
                      <a:r>
                        <a:rPr lang="zh-TW" altLang="en-US" sz="2400" i="0" dirty="0">
                          <a:solidFill>
                            <a:srgbClr val="FFC000"/>
                          </a:solidFill>
                          <a:latin typeface="Microsoft YaHei" panose="020B0503020204020204" pitchFamily="34" charset="-122"/>
                          <a:ea typeface="Microsoft YaHei" panose="020B0503020204020204" pitchFamily="34" charset="-122"/>
                        </a:rPr>
                        <a:t>特性</a:t>
                      </a:r>
                      <a:endParaRPr lang="en-US" sz="2400" i="0" dirty="0">
                        <a:solidFill>
                          <a:srgbClr val="FFC000"/>
                        </a:solidFill>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000" b="1" i="0" dirty="0">
                          <a:solidFill>
                            <a:srgbClr val="FFC000"/>
                          </a:solidFill>
                          <a:latin typeface="Microsoft YaHei" panose="020B0503020204020204" pitchFamily="34" charset="-122"/>
                          <a:ea typeface="Microsoft YaHei" panose="020B0503020204020204" pitchFamily="34" charset="-122"/>
                        </a:rPr>
                        <a:t>仅依赖</a:t>
                      </a:r>
                      <a:r>
                        <a:rPr lang="en-US" sz="2000" b="1" i="0" dirty="0">
                          <a:solidFill>
                            <a:srgbClr val="FFC000"/>
                          </a:solidFill>
                          <a:latin typeface="Microsoft YaHei" panose="020B0503020204020204" pitchFamily="34" charset="-122"/>
                          <a:ea typeface="Microsoft YaHei" panose="020B0503020204020204" pitchFamily="34" charset="-122"/>
                        </a:rPr>
                        <a:t>LLMs</a:t>
                      </a:r>
                      <a:endParaRPr lang="en-US" sz="2000" i="0" dirty="0">
                        <a:solidFill>
                          <a:srgbClr val="FFC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000" b="1" i="0" dirty="0">
                          <a:solidFill>
                            <a:srgbClr val="FFC000"/>
                          </a:solidFill>
                          <a:latin typeface="Microsoft YaHei" panose="020B0503020204020204" pitchFamily="34" charset="-122"/>
                          <a:ea typeface="Microsoft YaHei" panose="020B0503020204020204" pitchFamily="34" charset="-122"/>
                        </a:rPr>
                        <a:t>结合</a:t>
                      </a:r>
                      <a:r>
                        <a:rPr lang="en-US" sz="2000" b="1" i="0" dirty="0">
                          <a:solidFill>
                            <a:srgbClr val="FFC000"/>
                          </a:solidFill>
                          <a:latin typeface="Microsoft YaHei" panose="020B0503020204020204" pitchFamily="34" charset="-122"/>
                          <a:ea typeface="Microsoft YaHei" panose="020B0503020204020204" pitchFamily="34" charset="-122"/>
                        </a:rPr>
                        <a:t>RAG</a:t>
                      </a:r>
                      <a:r>
                        <a:rPr lang="zh-TW" altLang="en-US" sz="2000" b="1" i="0" dirty="0">
                          <a:solidFill>
                            <a:srgbClr val="FFC000"/>
                          </a:solidFill>
                          <a:latin typeface="Microsoft YaHei" panose="020B0503020204020204" pitchFamily="34" charset="-122"/>
                          <a:ea typeface="Microsoft YaHei" panose="020B0503020204020204" pitchFamily="34" charset="-122"/>
                        </a:rPr>
                        <a:t>的</a:t>
                      </a:r>
                      <a:r>
                        <a:rPr lang="en-US" sz="2000" b="1" i="0" dirty="0">
                          <a:solidFill>
                            <a:srgbClr val="FFC000"/>
                          </a:solidFill>
                          <a:latin typeface="Microsoft YaHei" panose="020B0503020204020204" pitchFamily="34" charset="-122"/>
                          <a:ea typeface="Microsoft YaHei" panose="020B0503020204020204" pitchFamily="34" charset="-122"/>
                        </a:rPr>
                        <a:t>LLMs</a:t>
                      </a:r>
                      <a:endParaRPr lang="en-US" sz="2000" i="0" dirty="0">
                        <a:solidFill>
                          <a:srgbClr val="FFC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744347"/>
                  </a:ext>
                </a:extLst>
              </a:tr>
              <a:tr h="637902">
                <a:tc>
                  <a:txBody>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知识更新能力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固定</a:t>
                      </a:r>
                      <a:r>
                        <a:rPr lang="zh-CN" altLang="en-US" sz="1800" b="1">
                          <a:latin typeface="Microsoft YaHei" panose="020B0503020204020204" pitchFamily="34" charset="-122"/>
                          <a:ea typeface="Microsoft YaHei" panose="020B0503020204020204" pitchFamily="34" charset="-122"/>
                        </a:rPr>
                        <a:t>性强</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仅依赖训练数据，无法实时更新知识</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动态</a:t>
                      </a:r>
                      <a:r>
                        <a:rPr lang="zh-CN" altLang="en-US" sz="1800" b="1">
                          <a:latin typeface="Microsoft YaHei" panose="020B0503020204020204" pitchFamily="34" charset="-122"/>
                          <a:ea typeface="Microsoft YaHei" panose="020B0503020204020204" pitchFamily="34" charset="-122"/>
                        </a:rPr>
                        <a:t>扩展</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检索实时数据，如最新新闻或指南，保持知识的时效性</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673435"/>
                  </a:ext>
                </a:extLst>
              </a:tr>
              <a:tr h="1036092">
                <a:tc>
                  <a:txBody>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幻觉（虚假信息）风险</a:t>
                      </a:r>
                      <a:endParaRPr lang="en-US" sz="2000" b="1" dirty="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幻觉风</a:t>
                      </a:r>
                      <a:r>
                        <a:rPr lang="zh-CN" altLang="en-US" sz="1800" b="1">
                          <a:latin typeface="Microsoft YaHei" panose="020B0503020204020204" pitchFamily="34" charset="-122"/>
                          <a:ea typeface="Microsoft YaHei" panose="020B0503020204020204" pitchFamily="34" charset="-122"/>
                        </a:rPr>
                        <a:t>险高</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输出内容可能不基于事实，存在生成不准确或虚假的答案</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基于事实</a:t>
                      </a:r>
                      <a:r>
                        <a:rPr lang="zh-CN" altLang="en-US" sz="1800" b="1">
                          <a:latin typeface="Microsoft YaHei" panose="020B0503020204020204" pitchFamily="34" charset="-122"/>
                          <a:ea typeface="Microsoft YaHei" panose="020B0503020204020204" pitchFamily="34" charset="-122"/>
                        </a:rPr>
                        <a:t>输出</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检索外部数据后生成答案，大幅减少幻觉风险，增强可信度</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6752358"/>
                  </a:ext>
                </a:extLst>
              </a:tr>
              <a:tr h="1036092">
                <a:tc>
                  <a:txBody>
                    <a:bodyPr/>
                    <a:lstStyle/>
                    <a:p>
                      <a:pPr algn="ctr"/>
                      <a:r>
                        <a:rPr lang="zh-TW" altLang="en-US" sz="2000" b="1" dirty="0">
                          <a:solidFill>
                            <a:srgbClr val="FF0000"/>
                          </a:solidFill>
                          <a:latin typeface="Microsoft YaHei" panose="020B0503020204020204" pitchFamily="34" charset="-122"/>
                          <a:ea typeface="Microsoft YaHei" panose="020B0503020204020204" pitchFamily="34" charset="-122"/>
                        </a:rPr>
                        <a:t>领域适配性</a:t>
                      </a:r>
                      <a:endParaRPr lang="en-US" sz="2000" b="1" dirty="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表现</a:t>
                      </a:r>
                      <a:r>
                        <a:rPr lang="zh-CN" altLang="en-US" sz="1800" b="1">
                          <a:latin typeface="Microsoft YaHei" panose="020B0503020204020204" pitchFamily="34" charset="-122"/>
                          <a:ea typeface="Microsoft YaHei" panose="020B0503020204020204" pitchFamily="34" charset="-122"/>
                        </a:rPr>
                        <a:t>有限</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无法高效处理专业领域（如医疗、金融、法律）的特定需求</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高适</a:t>
                      </a:r>
                      <a:r>
                        <a:rPr lang="zh-CN" altLang="en-US" sz="1800" b="1">
                          <a:latin typeface="Microsoft YaHei" panose="020B0503020204020204" pitchFamily="34" charset="-122"/>
                          <a:ea typeface="Microsoft YaHei" panose="020B0503020204020204" pitchFamily="34" charset="-122"/>
                        </a:rPr>
                        <a:t>配性</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可结合专业领域数据（如医学指南或法规）生成精确回答</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1402107"/>
                  </a:ext>
                </a:extLst>
              </a:tr>
              <a:tr h="717944">
                <a:tc>
                  <a:txBody>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解释性与溯源性</a:t>
                      </a:r>
                      <a:endParaRPr lang="en-US" sz="2000" b="1" dirty="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dirty="0">
                          <a:latin typeface="Microsoft YaHei" panose="020B0503020204020204" pitchFamily="34" charset="-122"/>
                          <a:ea typeface="Microsoft YaHei" panose="020B0503020204020204" pitchFamily="34" charset="-122"/>
                        </a:rPr>
                        <a:t>无法追溯答案来源，难以解释模型生成逻辑</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dirty="0">
                          <a:latin typeface="Microsoft YaHei" panose="020B0503020204020204" pitchFamily="34" charset="-122"/>
                          <a:ea typeface="Microsoft YaHei" panose="020B0503020204020204" pitchFamily="34" charset="-122"/>
                        </a:rPr>
                        <a:t>可通过检索数据溯源并提供支持，输出更具解释性</a:t>
                      </a:r>
                      <a:endParaRPr lang="en-US" sz="18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459530"/>
                  </a:ext>
                </a:extLst>
              </a:tr>
              <a:tr h="717944">
                <a:tc>
                  <a:txBody>
                    <a:bodyPr/>
                    <a:lstStyle/>
                    <a:p>
                      <a:pPr algn="ctr"/>
                      <a:r>
                        <a:rPr lang="zh-TW" altLang="en-US" sz="2000" b="1" dirty="0">
                          <a:solidFill>
                            <a:srgbClr val="FF0000"/>
                          </a:solidFill>
                          <a:latin typeface="Microsoft YaHei" panose="020B0503020204020204" pitchFamily="34" charset="-122"/>
                          <a:ea typeface="Microsoft YaHei" panose="020B0503020204020204" pitchFamily="34" charset="-122"/>
                        </a:rPr>
                        <a:t>实现复杂度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实现</a:t>
                      </a:r>
                      <a:r>
                        <a:rPr lang="zh-CN" altLang="en-US" sz="1800" b="1">
                          <a:latin typeface="Microsoft YaHei" panose="020B0503020204020204" pitchFamily="34" charset="-122"/>
                          <a:ea typeface="Microsoft YaHei" panose="020B0503020204020204" pitchFamily="34" charset="-122"/>
                        </a:rPr>
                        <a:t>简单</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直接使用预训练模型，无需额外模块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a:latin typeface="Microsoft YaHei" panose="020B0503020204020204" pitchFamily="34" charset="-122"/>
                          <a:ea typeface="Microsoft YaHei" panose="020B0503020204020204" pitchFamily="34" charset="-122"/>
                        </a:rPr>
                        <a:t>实现较</a:t>
                      </a:r>
                      <a:r>
                        <a:rPr lang="zh-CN" altLang="en-US" sz="1800" b="1">
                          <a:latin typeface="Microsoft YaHei" panose="020B0503020204020204" pitchFamily="34" charset="-122"/>
                          <a:ea typeface="Microsoft YaHei" panose="020B0503020204020204" pitchFamily="34" charset="-122"/>
                        </a:rPr>
                        <a:t>复杂</a:t>
                      </a:r>
                      <a:r>
                        <a:rPr lang="en-US" altLang="zh-CN" sz="180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需要构建检索系统，与生成模块结合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0913028"/>
                  </a:ext>
                </a:extLst>
              </a:tr>
            </a:tbl>
          </a:graphicData>
        </a:graphic>
      </p:graphicFrame>
    </p:spTree>
    <p:extLst>
      <p:ext uri="{BB962C8B-B14F-4D97-AF65-F5344CB8AC3E}">
        <p14:creationId xmlns:p14="http://schemas.microsoft.com/office/powerpoint/2010/main" val="399843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a:xfrm>
            <a:off x="729175" y="456134"/>
            <a:ext cx="11003042" cy="993400"/>
          </a:xfrm>
        </p:spPr>
        <p:txBody>
          <a:bodyPr>
            <a:noAutofit/>
          </a:bodyPr>
          <a:lstStyle/>
          <a:p>
            <a:r>
              <a:rPr lang="zh-CN" altLang="en-US" b="1" dirty="0">
                <a:solidFill>
                  <a:srgbClr val="C00000"/>
                </a:solidFill>
                <a:latin typeface="Microsoft YaHei" panose="020B0503020204020204" pitchFamily="34" charset="-122"/>
              </a:rPr>
              <a:t>实际应用场景</a:t>
            </a:r>
            <a:br>
              <a:rPr lang="zh-CN" altLang="en-US" b="1" dirty="0">
                <a:solidFill>
                  <a:srgbClr val="C00000"/>
                </a:solidFill>
                <a:latin typeface="Microsoft YaHei" panose="020B0503020204020204" pitchFamily="34" charset="-122"/>
              </a:rPr>
            </a:br>
            <a:endParaRPr lang="en-US" b="1" dirty="0">
              <a:solidFill>
                <a:srgbClr val="C00000"/>
              </a:solidFill>
              <a:latin typeface="Microsoft YaHei" panose="020B0503020204020204" pitchFamily="34" charset="-122"/>
            </a:endParaRPr>
          </a:p>
        </p:txBody>
      </p:sp>
      <p:graphicFrame>
        <p:nvGraphicFramePr>
          <p:cNvPr id="5" name="Content Placeholder 4">
            <a:extLst>
              <a:ext uri="{FF2B5EF4-FFF2-40B4-BE49-F238E27FC236}">
                <a16:creationId xmlns:a16="http://schemas.microsoft.com/office/drawing/2014/main" id="{52C9B38C-05C1-45B2-AE6E-7C02B2906A01}"/>
              </a:ext>
            </a:extLst>
          </p:cNvPr>
          <p:cNvGraphicFramePr>
            <a:graphicFrameLocks noGrp="1"/>
          </p:cNvGraphicFramePr>
          <p:nvPr>
            <p:ph idx="11"/>
            <p:extLst>
              <p:ext uri="{D42A27DB-BD31-4B8C-83A1-F6EECF244321}">
                <p14:modId xmlns:p14="http://schemas.microsoft.com/office/powerpoint/2010/main" val="725664024"/>
              </p:ext>
            </p:extLst>
          </p:nvPr>
        </p:nvGraphicFramePr>
        <p:xfrm>
          <a:off x="729175" y="1351962"/>
          <a:ext cx="8854068" cy="4154076"/>
        </p:xfrm>
        <a:graphic>
          <a:graphicData uri="http://schemas.openxmlformats.org/drawingml/2006/table">
            <a:tbl>
              <a:tblPr firstRow="1" bandRow="1">
                <a:tableStyleId>{72833802-FEF1-4C79-8D5D-14CF1EAF98D9}</a:tableStyleId>
              </a:tblPr>
              <a:tblGrid>
                <a:gridCol w="1176937">
                  <a:extLst>
                    <a:ext uri="{9D8B030D-6E8A-4147-A177-3AD203B41FA5}">
                      <a16:colId xmlns:a16="http://schemas.microsoft.com/office/drawing/2014/main" val="2841418680"/>
                    </a:ext>
                  </a:extLst>
                </a:gridCol>
                <a:gridCol w="2271161">
                  <a:extLst>
                    <a:ext uri="{9D8B030D-6E8A-4147-A177-3AD203B41FA5}">
                      <a16:colId xmlns:a16="http://schemas.microsoft.com/office/drawing/2014/main" val="3989832592"/>
                    </a:ext>
                  </a:extLst>
                </a:gridCol>
                <a:gridCol w="2600010">
                  <a:extLst>
                    <a:ext uri="{9D8B030D-6E8A-4147-A177-3AD203B41FA5}">
                      <a16:colId xmlns:a16="http://schemas.microsoft.com/office/drawing/2014/main" val="2215086299"/>
                    </a:ext>
                  </a:extLst>
                </a:gridCol>
                <a:gridCol w="2805960">
                  <a:extLst>
                    <a:ext uri="{9D8B030D-6E8A-4147-A177-3AD203B41FA5}">
                      <a16:colId xmlns:a16="http://schemas.microsoft.com/office/drawing/2014/main" val="3651081879"/>
                    </a:ext>
                  </a:extLst>
                </a:gridCol>
              </a:tblGrid>
              <a:tr h="414406">
                <a:tc>
                  <a:txBody>
                    <a:bodyPr/>
                    <a:lstStyle/>
                    <a:p>
                      <a:pPr algn="ctr"/>
                      <a:r>
                        <a:rPr lang="zh-TW" altLang="en-US" sz="1800" b="1" dirty="0">
                          <a:solidFill>
                            <a:srgbClr val="F3D2D5"/>
                          </a:solidFill>
                        </a:rPr>
                        <a:t>应用领域</a:t>
                      </a:r>
                      <a:endParaRPr lang="zh-TW" altLang="en-US" sz="1800" dirty="0">
                        <a:solidFill>
                          <a:srgbClr val="F3D2D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b="1" dirty="0">
                          <a:solidFill>
                            <a:srgbClr val="F3D2D5"/>
                          </a:solidFill>
                        </a:rPr>
                        <a:t>问题</a:t>
                      </a:r>
                      <a:endParaRPr lang="zh-TW" altLang="en-US" sz="1800" dirty="0">
                        <a:solidFill>
                          <a:srgbClr val="F3D2D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1" dirty="0">
                          <a:solidFill>
                            <a:srgbClr val="F3D2D5"/>
                          </a:solidFill>
                        </a:rPr>
                        <a:t>仅依赖</a:t>
                      </a:r>
                      <a:r>
                        <a:rPr lang="en-US" altLang="zh-CN" sz="1800" b="1" dirty="0">
                          <a:solidFill>
                            <a:srgbClr val="F3D2D5"/>
                          </a:solidFill>
                        </a:rPr>
                        <a:t>LLMs</a:t>
                      </a:r>
                      <a:r>
                        <a:rPr lang="zh-CN" altLang="en-US" sz="1800" b="1" dirty="0">
                          <a:solidFill>
                            <a:srgbClr val="F3D2D5"/>
                          </a:solidFill>
                        </a:rPr>
                        <a:t>的输出</a:t>
                      </a:r>
                      <a:endParaRPr lang="zh-CN" altLang="en-US" sz="1800" dirty="0">
                        <a:solidFill>
                          <a:srgbClr val="F3D2D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b="1" dirty="0">
                          <a:solidFill>
                            <a:srgbClr val="F3D2D5"/>
                          </a:solidFill>
                        </a:rPr>
                        <a:t>结合</a:t>
                      </a:r>
                      <a:r>
                        <a:rPr lang="en-US" sz="1800" b="1" dirty="0">
                          <a:solidFill>
                            <a:srgbClr val="F3D2D5"/>
                          </a:solidFill>
                        </a:rPr>
                        <a:t>RAG</a:t>
                      </a:r>
                      <a:r>
                        <a:rPr lang="zh-TW" altLang="en-US" sz="1800" b="1" dirty="0">
                          <a:solidFill>
                            <a:srgbClr val="F3D2D5"/>
                          </a:solidFill>
                        </a:rPr>
                        <a:t>的输出</a:t>
                      </a:r>
                      <a:endParaRPr lang="zh-TW" altLang="en-US" sz="1800" dirty="0">
                        <a:solidFill>
                          <a:srgbClr val="F3D2D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4032293"/>
                  </a:ext>
                </a:extLst>
              </a:tr>
              <a:tr h="863421">
                <a:tc>
                  <a:txBody>
                    <a:bodyPr/>
                    <a:lstStyle/>
                    <a:p>
                      <a:pPr algn="ctr"/>
                      <a:r>
                        <a:rPr lang="zh-TW" altLang="en-US" sz="1800" b="1" dirty="0"/>
                        <a:t>医疗领域</a:t>
                      </a:r>
                      <a:endParaRPr lang="zh-TW"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最新冠状病毒治疗方法是什么？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“建议使用</a:t>
                      </a:r>
                      <a:r>
                        <a:rPr lang="en-US" altLang="zh-CN" sz="1600" i="1" dirty="0"/>
                        <a:t>A</a:t>
                      </a:r>
                      <a:r>
                        <a:rPr lang="zh-CN" altLang="en-US" sz="1600" i="1" dirty="0"/>
                        <a:t>方法”（但数据可能过时）。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a:t>“根据</a:t>
                      </a:r>
                      <a:r>
                        <a:rPr lang="en-US" altLang="zh-CN" sz="1600" i="1"/>
                        <a:t>2024</a:t>
                      </a:r>
                      <a:r>
                        <a:rPr lang="zh-CN" altLang="en-US" sz="1600" i="1"/>
                        <a:t>年</a:t>
                      </a:r>
                      <a:r>
                        <a:rPr lang="en-US" altLang="zh-CN" sz="1600" i="1"/>
                        <a:t>WHO</a:t>
                      </a:r>
                      <a:r>
                        <a:rPr lang="zh-CN" altLang="en-US" sz="1600" i="1"/>
                        <a:t>发布的指南，推荐使用</a:t>
                      </a:r>
                      <a:r>
                        <a:rPr lang="en-US" altLang="zh-CN" sz="1600" i="1"/>
                        <a:t>B</a:t>
                      </a:r>
                      <a:r>
                        <a:rPr lang="zh-CN" altLang="en-US" sz="1600" i="1"/>
                        <a:t>方法，伴随</a:t>
                      </a:r>
                      <a:r>
                        <a:rPr lang="en-US" altLang="zh-CN" sz="1600" i="1"/>
                        <a:t>C</a:t>
                      </a:r>
                      <a:r>
                        <a:rPr lang="zh-CN" altLang="en-US" sz="1600" i="1"/>
                        <a:t>疗法。”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961846"/>
                  </a:ext>
                </a:extLst>
              </a:tr>
              <a:tr h="863421">
                <a:tc>
                  <a:txBody>
                    <a:bodyPr/>
                    <a:lstStyle/>
                    <a:p>
                      <a:pPr algn="ctr"/>
                      <a:r>
                        <a:rPr lang="zh-TW" altLang="en-US" sz="1800" b="1" dirty="0"/>
                        <a:t>金融领域</a:t>
                      </a:r>
                      <a:endParaRPr lang="zh-TW"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明天美联储利率决策可能的市场影响是什么？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“可能会有小幅波动”（基于历史趋势）。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“根据最新利率公告和专家分析，预计股票市场将出现大幅上涨。”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6540159"/>
                  </a:ext>
                </a:extLst>
              </a:tr>
              <a:tr h="1006414">
                <a:tc>
                  <a:txBody>
                    <a:bodyPr/>
                    <a:lstStyle/>
                    <a:p>
                      <a:pPr algn="ctr"/>
                      <a:r>
                        <a:rPr lang="zh-TW" altLang="en-US" sz="1800" b="1" dirty="0"/>
                        <a:t>法律领域</a:t>
                      </a:r>
                      <a:endParaRPr lang="zh-TW"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最新劳动法修订对雇佣关系的影响是什么？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“提供基于旧版本法律的通用回答。”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“根据</a:t>
                      </a:r>
                      <a:r>
                        <a:rPr lang="en-US" altLang="zh-CN" sz="1600" i="1" dirty="0"/>
                        <a:t>2024</a:t>
                      </a:r>
                      <a:r>
                        <a:rPr lang="zh-CN" altLang="en-US" sz="1600" i="1" dirty="0"/>
                        <a:t>年劳动法修订，雇主需在合同中增加明确的远程工作条款。”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2973115"/>
                  </a:ext>
                </a:extLst>
              </a:tr>
              <a:tr h="1006414">
                <a:tc>
                  <a:txBody>
                    <a:bodyPr/>
                    <a:lstStyle/>
                    <a:p>
                      <a:pPr algn="ctr"/>
                      <a:r>
                        <a:rPr lang="zh-CN" altLang="en-US" sz="1800" b="1" dirty="0"/>
                        <a:t>政策研究领域</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政策</a:t>
                      </a:r>
                      <a:r>
                        <a:rPr lang="en-US" altLang="zh-CN" sz="1600" dirty="0"/>
                        <a:t>X</a:t>
                      </a:r>
                      <a:r>
                        <a:rPr lang="zh-CN" altLang="en-US" sz="1600" dirty="0"/>
                        <a:t>对经济的长期影响是什么？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“可能带来增长”（缺乏具体数据支持）。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i="1" dirty="0"/>
                        <a:t>“根据</a:t>
                      </a:r>
                      <a:r>
                        <a:rPr lang="en-US" altLang="zh-CN" sz="1600" i="1" dirty="0"/>
                        <a:t>IMF</a:t>
                      </a:r>
                      <a:r>
                        <a:rPr lang="zh-CN" altLang="en-US" sz="1600" i="1" dirty="0"/>
                        <a:t>最新报告和专家评估，政策</a:t>
                      </a:r>
                      <a:r>
                        <a:rPr lang="en-US" altLang="zh-CN" sz="1600" i="1" dirty="0"/>
                        <a:t>X</a:t>
                      </a:r>
                      <a:r>
                        <a:rPr lang="zh-CN" altLang="en-US" sz="1600" i="1" dirty="0"/>
                        <a:t>将在未来</a:t>
                      </a:r>
                      <a:r>
                        <a:rPr lang="en-US" altLang="zh-CN" sz="1600" i="1" dirty="0"/>
                        <a:t>3</a:t>
                      </a:r>
                      <a:r>
                        <a:rPr lang="zh-CN" altLang="en-US" sz="1600" i="1" dirty="0"/>
                        <a:t>年内推动</a:t>
                      </a:r>
                      <a:r>
                        <a:rPr lang="en-US" altLang="zh-CN" sz="1600" i="1" dirty="0"/>
                        <a:t>GDP</a:t>
                      </a:r>
                      <a:r>
                        <a:rPr lang="zh-CN" altLang="en-US" sz="1600" i="1" dirty="0"/>
                        <a:t>增长</a:t>
                      </a:r>
                      <a:r>
                        <a:rPr lang="en-US" altLang="zh-CN" sz="1600" i="1" dirty="0"/>
                        <a:t>2.5%</a:t>
                      </a:r>
                      <a:r>
                        <a:rPr lang="zh-CN" altLang="en-US" sz="1600" i="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6233770"/>
                  </a:ext>
                </a:extLst>
              </a:tr>
            </a:tbl>
          </a:graphicData>
        </a:graphic>
      </p:graphicFrame>
      <p:sp>
        <p:nvSpPr>
          <p:cNvPr id="7" name="椭圆 67">
            <a:extLst>
              <a:ext uri="{FF2B5EF4-FFF2-40B4-BE49-F238E27FC236}">
                <a16:creationId xmlns:a16="http://schemas.microsoft.com/office/drawing/2014/main" id="{6F03AAD9-9728-410C-945F-CCCD1FCAC5C6}"/>
              </a:ext>
            </a:extLst>
          </p:cNvPr>
          <p:cNvSpPr/>
          <p:nvPr/>
        </p:nvSpPr>
        <p:spPr>
          <a:xfrm>
            <a:off x="6423103" y="1449534"/>
            <a:ext cx="3512634" cy="4356049"/>
          </a:xfrm>
          <a:prstGeom prst="ellipse">
            <a:avLst/>
          </a:prstGeom>
          <a:noFill/>
          <a:ln w="12700" cap="flat" cmpd="sng" algn="ctr">
            <a:solidFill>
              <a:srgbClr val="F66F6A">
                <a:shade val="50000"/>
              </a:srgbClr>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FF0000"/>
              </a:solidFill>
              <a:effectLst/>
              <a:uLnTx/>
              <a:uFillTx/>
              <a:latin typeface="微软雅黑"/>
              <a:ea typeface="微软雅黑"/>
              <a:cs typeface="+mn-cs"/>
            </a:endParaRPr>
          </a:p>
        </p:txBody>
      </p:sp>
      <p:sp>
        <p:nvSpPr>
          <p:cNvPr id="9" name="TextBox 8">
            <a:extLst>
              <a:ext uri="{FF2B5EF4-FFF2-40B4-BE49-F238E27FC236}">
                <a16:creationId xmlns:a16="http://schemas.microsoft.com/office/drawing/2014/main" id="{16F78A38-94DD-49C6-B54B-FA8A2CF66AEF}"/>
              </a:ext>
            </a:extLst>
          </p:cNvPr>
          <p:cNvSpPr txBox="1"/>
          <p:nvPr/>
        </p:nvSpPr>
        <p:spPr>
          <a:xfrm>
            <a:off x="9935737" y="2812693"/>
            <a:ext cx="2261026" cy="830997"/>
          </a:xfrm>
          <a:prstGeom prst="rect">
            <a:avLst/>
          </a:prstGeom>
          <a:noFill/>
        </p:spPr>
        <p:txBody>
          <a:bodyPr wrap="square" lIns="0" tIns="0" rIns="0" bIns="0" rtlCol="0">
            <a:spAutoFit/>
          </a:bodyPr>
          <a:lstStyle/>
          <a:p>
            <a:pPr marL="11113" indent="0">
              <a:buNone/>
            </a:pPr>
            <a:r>
              <a:rPr lang="zh-CN" altLang="en-US" dirty="0">
                <a:latin typeface="Microsoft YaHei" panose="020B0503020204020204" pitchFamily="34" charset="-122"/>
              </a:rPr>
              <a:t>检索数据作为生成的支撑，便于追溯答案来源  </a:t>
            </a:r>
          </a:p>
        </p:txBody>
      </p:sp>
      <p:pic>
        <p:nvPicPr>
          <p:cNvPr id="11" name="Picture 2" descr="箭头图片素材_免费箭头PNG设计图片大全_图精灵">
            <a:extLst>
              <a:ext uri="{FF2B5EF4-FFF2-40B4-BE49-F238E27FC236}">
                <a16:creationId xmlns:a16="http://schemas.microsoft.com/office/drawing/2014/main" id="{6179A66B-7A13-4E17-A9E9-6414EC17367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rot="16006966">
            <a:off x="9728741" y="1528910"/>
            <a:ext cx="1459515" cy="14595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箭头图片素材_免费箭头PNG设计图片大全_图精灵">
            <a:extLst>
              <a:ext uri="{FF2B5EF4-FFF2-40B4-BE49-F238E27FC236}">
                <a16:creationId xmlns:a16="http://schemas.microsoft.com/office/drawing/2014/main" id="{A6E5953C-D92A-4066-A023-1B0FBE3C3BD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rot="19233232">
            <a:off x="11030781" y="3374493"/>
            <a:ext cx="1421706" cy="13811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0A12D73-7435-483B-BD89-2A6F51CFE9DA}"/>
              </a:ext>
            </a:extLst>
          </p:cNvPr>
          <p:cNvSpPr txBox="1"/>
          <p:nvPr/>
        </p:nvSpPr>
        <p:spPr>
          <a:xfrm>
            <a:off x="9935737" y="4873588"/>
            <a:ext cx="2261026" cy="369332"/>
          </a:xfrm>
          <a:prstGeom prst="rect">
            <a:avLst/>
          </a:prstGeom>
          <a:noFill/>
        </p:spPr>
        <p:txBody>
          <a:bodyPr wrap="square" lIns="0" tIns="0" rIns="0" bIns="0" rtlCol="0">
            <a:spAutoFit/>
          </a:bodyPr>
          <a:lstStyle/>
          <a:p>
            <a:pPr marL="11113" indent="0">
              <a:buNone/>
            </a:pPr>
            <a:r>
              <a:rPr lang="en-US" sz="2400" b="1" dirty="0">
                <a:solidFill>
                  <a:srgbClr val="FF0000"/>
                </a:solidFill>
              </a:rPr>
              <a:t>RAG</a:t>
            </a:r>
            <a:r>
              <a:rPr lang="zh-TW" altLang="en-US" sz="2400" b="1" dirty="0">
                <a:solidFill>
                  <a:srgbClr val="FF0000"/>
                </a:solidFill>
              </a:rPr>
              <a:t>更具优势</a:t>
            </a:r>
            <a:endParaRPr lang="zh-CN" altLang="en-US" sz="2400" b="1" dirty="0">
              <a:solidFill>
                <a:srgbClr val="FF0000"/>
              </a:solidFill>
              <a:latin typeface="Microsoft YaHei" panose="020B0503020204020204" pitchFamily="34" charset="-122"/>
            </a:endParaRPr>
          </a:p>
        </p:txBody>
      </p:sp>
    </p:spTree>
    <p:extLst>
      <p:ext uri="{BB962C8B-B14F-4D97-AF65-F5344CB8AC3E}">
        <p14:creationId xmlns:p14="http://schemas.microsoft.com/office/powerpoint/2010/main" val="332615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53A0C7-E727-E943-B886-A847BF608D8A}"/>
              </a:ext>
            </a:extLst>
          </p:cNvPr>
          <p:cNvSpPr>
            <a:spLocks noGrp="1"/>
          </p:cNvSpPr>
          <p:nvPr>
            <p:ph idx="11"/>
          </p:nvPr>
        </p:nvSpPr>
        <p:spPr/>
        <p:txBody>
          <a:bodyPr/>
          <a:lstStyle/>
          <a:p>
            <a:pPr marL="11113" indent="0">
              <a:buNone/>
            </a:pPr>
            <a:r>
              <a:rPr lang="en-US" altLang="zh-CN" sz="2400" b="1" dirty="0">
                <a:latin typeface="Microsoft YaHei" panose="020B0503020204020204" pitchFamily="34" charset="-122"/>
              </a:rPr>
              <a:t>1. </a:t>
            </a:r>
            <a:r>
              <a:rPr lang="zh-CN" altLang="en-US" sz="2400" b="1" dirty="0">
                <a:latin typeface="Microsoft YaHei" panose="020B0503020204020204" pitchFamily="34" charset="-122"/>
              </a:rPr>
              <a:t>介绍 </a:t>
            </a:r>
            <a:r>
              <a:rPr lang="en-US" altLang="zh-CN" sz="2400" b="1" dirty="0">
                <a:latin typeface="Microsoft YaHei" panose="020B0503020204020204" pitchFamily="34" charset="-122"/>
              </a:rPr>
              <a:t>(Introduction) </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背景与重要性  </a:t>
            </a:r>
          </a:p>
          <a:p>
            <a:pPr marL="11113" indent="0">
              <a:buNone/>
            </a:pPr>
            <a:r>
              <a:rPr lang="en-US" altLang="zh-CN" dirty="0">
                <a:latin typeface="Microsoft YaHei" panose="020B0503020204020204" pitchFamily="34" charset="-122"/>
              </a:rPr>
              <a:t>		</a:t>
            </a:r>
            <a:r>
              <a:rPr lang="zh-CN" altLang="en-US" dirty="0">
                <a:latin typeface="Microsoft YaHei" panose="020B0503020204020204" pitchFamily="34" charset="-122"/>
              </a:rPr>
              <a:t> 为什么选择</a:t>
            </a:r>
            <a:r>
              <a:rPr lang="en-US" altLang="zh-CN" dirty="0">
                <a:latin typeface="Microsoft YaHei" panose="020B0503020204020204" pitchFamily="34" charset="-122"/>
              </a:rPr>
              <a:t>RAG</a:t>
            </a:r>
            <a:r>
              <a:rPr lang="zh-CN" altLang="en-US" dirty="0">
                <a:latin typeface="Microsoft YaHei" panose="020B0503020204020204" pitchFamily="34" charset="-122"/>
              </a:rPr>
              <a:t>？  </a:t>
            </a:r>
          </a:p>
          <a:p>
            <a:pPr marL="11113" indent="0">
              <a:buNone/>
            </a:pPr>
            <a:r>
              <a:rPr lang="en-US" altLang="zh-CN" sz="2400" b="1" dirty="0">
                <a:solidFill>
                  <a:srgbClr val="FF0000"/>
                </a:solidFill>
                <a:latin typeface="Microsoft YaHei" panose="020B0503020204020204" pitchFamily="34" charset="-122"/>
              </a:rPr>
              <a:t>2. </a:t>
            </a:r>
            <a:r>
              <a:rPr lang="zh-CN" altLang="en-US" sz="2400" b="1" dirty="0">
                <a:solidFill>
                  <a:srgbClr val="FF0000"/>
                </a:solidFill>
                <a:latin typeface="Microsoft YaHei" panose="020B0503020204020204" pitchFamily="34" charset="-122"/>
              </a:rPr>
              <a:t>查询分类与复杂性</a:t>
            </a:r>
          </a:p>
          <a:p>
            <a:pPr marL="11113" indent="0">
              <a:buNone/>
            </a:pPr>
            <a:r>
              <a:rPr lang="en-US" altLang="zh-CN" dirty="0">
                <a:solidFill>
                  <a:srgbClr val="FF0000"/>
                </a:solidFill>
                <a:latin typeface="Microsoft YaHei" panose="020B0503020204020204" pitchFamily="34" charset="-122"/>
              </a:rPr>
              <a:t>		</a:t>
            </a:r>
            <a:r>
              <a:rPr lang="zh-CN" altLang="en-US" dirty="0">
                <a:solidFill>
                  <a:srgbClr val="FF0000"/>
                </a:solidFill>
                <a:latin typeface="Microsoft YaHei" panose="020B0503020204020204" pitchFamily="34" charset="-122"/>
              </a:rPr>
              <a:t> 查询类型（</a:t>
            </a:r>
            <a:r>
              <a:rPr lang="en-US" altLang="zh-CN" dirty="0">
                <a:solidFill>
                  <a:srgbClr val="FF0000"/>
                </a:solidFill>
                <a:latin typeface="Microsoft YaHei" panose="020B0503020204020204" pitchFamily="34" charset="-122"/>
              </a:rPr>
              <a:t>L1-L4</a:t>
            </a:r>
            <a:r>
              <a:rPr lang="zh-CN" altLang="en-US" dirty="0">
                <a:solidFill>
                  <a:srgbClr val="FF0000"/>
                </a:solidFill>
                <a:latin typeface="Microsoft YaHei" panose="020B0503020204020204" pitchFamily="34" charset="-122"/>
              </a:rPr>
              <a:t>）及挑战  </a:t>
            </a:r>
          </a:p>
          <a:p>
            <a:pPr marL="11113" indent="0">
              <a:buNone/>
            </a:pPr>
            <a:r>
              <a:rPr lang="en-US" altLang="zh-CN" sz="2400" b="1" dirty="0">
                <a:latin typeface="Microsoft YaHei" panose="020B0503020204020204" pitchFamily="34" charset="-122"/>
              </a:rPr>
              <a:t>3. </a:t>
            </a:r>
            <a:r>
              <a:rPr lang="zh-CN" altLang="en-US" sz="2400" b="1" dirty="0">
                <a:latin typeface="Microsoft YaHei" panose="020B0503020204020204" pitchFamily="34" charset="-122"/>
              </a:rPr>
              <a:t>关键技术与解决方案</a:t>
            </a:r>
          </a:p>
          <a:p>
            <a:pPr marL="11113" indent="0">
              <a:buNone/>
            </a:pPr>
            <a:r>
              <a:rPr lang="en-US" altLang="zh-CN" dirty="0">
                <a:latin typeface="Microsoft YaHei" panose="020B0503020204020204" pitchFamily="34" charset="-122"/>
              </a:rPr>
              <a:t>		RAG</a:t>
            </a:r>
            <a:r>
              <a:rPr lang="zh-CN" altLang="en-US" dirty="0">
                <a:latin typeface="Microsoft YaHei" panose="020B0503020204020204" pitchFamily="34" charset="-122"/>
              </a:rPr>
              <a:t>实现中的技术挑战</a:t>
            </a:r>
            <a:endParaRPr lang="en-US" altLang="zh-CN" dirty="0">
              <a:latin typeface="Microsoft YaHei" panose="020B0503020204020204" pitchFamily="34" charset="-122"/>
            </a:endParaRPr>
          </a:p>
          <a:p>
            <a:pPr marL="11113" indent="0">
              <a:buNone/>
            </a:pPr>
            <a:endParaRPr lang="en-US" altLang="zh-CN" sz="2400" b="1" dirty="0">
              <a:latin typeface="Microsoft YaHei" panose="020B0503020204020204" pitchFamily="34" charset="-122"/>
            </a:endParaRPr>
          </a:p>
          <a:p>
            <a:pPr marL="11113" indent="0">
              <a:buNone/>
            </a:pPr>
            <a:r>
              <a:rPr lang="en-US" altLang="zh-CN" dirty="0">
                <a:latin typeface="Microsoft YaHei" panose="020B0503020204020204" pitchFamily="34" charset="-122"/>
              </a:rPr>
              <a:t>		</a:t>
            </a:r>
            <a:endParaRPr lang="zh-CN" altLang="en-US" dirty="0">
              <a:latin typeface="Microsoft YaHei" panose="020B0503020204020204" pitchFamily="34" charset="-122"/>
            </a:endParaRPr>
          </a:p>
          <a:p>
            <a:endParaRPr lang="en-US" sz="2400" dirty="0">
              <a:latin typeface="Microsoft YaHei" panose="020B0503020204020204" pitchFamily="34" charset="-122"/>
            </a:endParaRPr>
          </a:p>
        </p:txBody>
      </p:sp>
      <p:sp>
        <p:nvSpPr>
          <p:cNvPr id="3" name="Subtitle 2">
            <a:extLst>
              <a:ext uri="{FF2B5EF4-FFF2-40B4-BE49-F238E27FC236}">
                <a16:creationId xmlns:a16="http://schemas.microsoft.com/office/drawing/2014/main" id="{CB0D1B7A-1BF1-9243-B4C2-FD446E0C2017}"/>
              </a:ext>
            </a:extLst>
          </p:cNvPr>
          <p:cNvSpPr>
            <a:spLocks noGrp="1"/>
          </p:cNvSpPr>
          <p:nvPr>
            <p:ph type="subTitle" idx="1"/>
          </p:nvPr>
        </p:nvSpPr>
        <p:spPr/>
        <p:txBody>
          <a:bodyPr>
            <a:normAutofit/>
          </a:bodyPr>
          <a:lstStyle/>
          <a:p>
            <a:pPr algn="ctr"/>
            <a:r>
              <a:rPr lang="zh-TW" altLang="en-US" b="1" dirty="0">
                <a:solidFill>
                  <a:srgbClr val="C00000"/>
                </a:solidFill>
                <a:latin typeface="Microsoft YaHei" panose="020B0503020204020204" pitchFamily="34" charset="-122"/>
              </a:rPr>
              <a:t>内容概览</a:t>
            </a:r>
            <a:endParaRPr lang="en-US" b="1" dirty="0">
              <a:solidFill>
                <a:srgbClr val="C00000"/>
              </a:solidFill>
              <a:latin typeface="Microsoft YaHei" panose="020B0503020204020204" pitchFamily="34" charset="-122"/>
            </a:endParaRPr>
          </a:p>
        </p:txBody>
      </p:sp>
    </p:spTree>
    <p:extLst>
      <p:ext uri="{BB962C8B-B14F-4D97-AF65-F5344CB8AC3E}">
        <p14:creationId xmlns:p14="http://schemas.microsoft.com/office/powerpoint/2010/main" val="381990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03FA83E-B340-447B-94D8-8AD4EF984AE0}"/>
              </a:ext>
            </a:extLst>
          </p:cNvPr>
          <p:cNvGrpSpPr/>
          <p:nvPr/>
        </p:nvGrpSpPr>
        <p:grpSpPr>
          <a:xfrm>
            <a:off x="1178457" y="854534"/>
            <a:ext cx="10143066" cy="5363380"/>
            <a:chOff x="1178457" y="854534"/>
            <a:chExt cx="10143066" cy="5363380"/>
          </a:xfrm>
        </p:grpSpPr>
        <p:pic>
          <p:nvPicPr>
            <p:cNvPr id="8" name="Picture 7">
              <a:extLst>
                <a:ext uri="{FF2B5EF4-FFF2-40B4-BE49-F238E27FC236}">
                  <a16:creationId xmlns:a16="http://schemas.microsoft.com/office/drawing/2014/main" id="{05ABF277-C2A0-4A3B-AE11-412D23EBB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457" y="854534"/>
              <a:ext cx="10143066" cy="5363380"/>
            </a:xfrm>
            <a:prstGeom prst="rect">
              <a:avLst/>
            </a:prstGeom>
          </p:spPr>
        </p:pic>
        <p:sp>
          <p:nvSpPr>
            <p:cNvPr id="17" name="TextBox 16">
              <a:extLst>
                <a:ext uri="{FF2B5EF4-FFF2-40B4-BE49-F238E27FC236}">
                  <a16:creationId xmlns:a16="http://schemas.microsoft.com/office/drawing/2014/main" id="{A346FECB-0C8A-42BF-B6E5-00ED161D3C49}"/>
                </a:ext>
              </a:extLst>
            </p:cNvPr>
            <p:cNvSpPr txBox="1"/>
            <p:nvPr/>
          </p:nvSpPr>
          <p:spPr>
            <a:xfrm>
              <a:off x="5089053" y="5548524"/>
              <a:ext cx="673768" cy="307777"/>
            </a:xfrm>
            <a:prstGeom prst="rect">
              <a:avLst/>
            </a:prstGeom>
            <a:solidFill>
              <a:srgbClr val="00B0F0"/>
            </a:solidFill>
          </p:spPr>
          <p:txBody>
            <a:bodyPr wrap="square" lIns="0" tIns="0" rIns="0" bIns="0" rtlCol="0" anchor="t">
              <a:spAutoFit/>
            </a:bodyPr>
            <a:lstStyle/>
            <a:p>
              <a:pPr algn="ctr"/>
              <a:r>
                <a:rPr kumimoji="1" lang="en-US" sz="2000" dirty="0">
                  <a:solidFill>
                    <a:schemeClr val="tx2"/>
                  </a:solidFill>
                  <a:ea typeface="Microsoft YaHei" panose="020B0503020204020204" pitchFamily="34" charset="-122"/>
                  <a:cs typeface="Arial" panose="020B0604020202020204" pitchFamily="34" charset="0"/>
                </a:rPr>
                <a:t>LLM</a:t>
              </a:r>
            </a:p>
          </p:txBody>
        </p:sp>
        <p:sp>
          <p:nvSpPr>
            <p:cNvPr id="22" name="TextBox 21">
              <a:extLst>
                <a:ext uri="{FF2B5EF4-FFF2-40B4-BE49-F238E27FC236}">
                  <a16:creationId xmlns:a16="http://schemas.microsoft.com/office/drawing/2014/main" id="{21C809C0-26A3-46DD-8ED3-877E0E3A1B16}"/>
                </a:ext>
              </a:extLst>
            </p:cNvPr>
            <p:cNvSpPr txBox="1"/>
            <p:nvPr/>
          </p:nvSpPr>
          <p:spPr>
            <a:xfrm>
              <a:off x="2553286" y="5534545"/>
              <a:ext cx="673768" cy="276999"/>
            </a:xfrm>
            <a:prstGeom prst="rect">
              <a:avLst/>
            </a:prstGeom>
            <a:solidFill>
              <a:srgbClr val="00B0F0"/>
            </a:solidFill>
          </p:spPr>
          <p:txBody>
            <a:bodyPr wrap="square" lIns="0" tIns="0" rIns="0" bIns="0" rtlCol="0" anchor="t">
              <a:spAutoFit/>
            </a:bodyPr>
            <a:lstStyle/>
            <a:p>
              <a:pPr algn="ctr"/>
              <a:r>
                <a:rPr kumimoji="1" lang="en-US" dirty="0">
                  <a:solidFill>
                    <a:schemeClr val="tx2"/>
                  </a:solidFill>
                  <a:ea typeface="Microsoft YaHei" panose="020B0503020204020204" pitchFamily="34" charset="-122"/>
                  <a:cs typeface="Arial" panose="020B0604020202020204" pitchFamily="34" charset="0"/>
                </a:rPr>
                <a:t>LLM</a:t>
              </a:r>
            </a:p>
          </p:txBody>
        </p:sp>
        <p:sp>
          <p:nvSpPr>
            <p:cNvPr id="23" name="TextBox 22">
              <a:extLst>
                <a:ext uri="{FF2B5EF4-FFF2-40B4-BE49-F238E27FC236}">
                  <a16:creationId xmlns:a16="http://schemas.microsoft.com/office/drawing/2014/main" id="{04EAAC9B-B529-47A8-9FB3-55480130CB86}"/>
                </a:ext>
              </a:extLst>
            </p:cNvPr>
            <p:cNvSpPr txBox="1"/>
            <p:nvPr/>
          </p:nvSpPr>
          <p:spPr>
            <a:xfrm>
              <a:off x="10153742" y="5592388"/>
              <a:ext cx="673768" cy="276999"/>
            </a:xfrm>
            <a:prstGeom prst="rect">
              <a:avLst/>
            </a:prstGeom>
            <a:solidFill>
              <a:srgbClr val="00B0F0"/>
            </a:solidFill>
          </p:spPr>
          <p:txBody>
            <a:bodyPr wrap="square" lIns="0" tIns="0" rIns="0" bIns="0" rtlCol="0" anchor="t">
              <a:spAutoFit/>
            </a:bodyPr>
            <a:lstStyle/>
            <a:p>
              <a:pPr algn="ctr"/>
              <a:r>
                <a:rPr kumimoji="1" lang="en-US" dirty="0">
                  <a:solidFill>
                    <a:schemeClr val="tx2"/>
                  </a:solidFill>
                  <a:ea typeface="Microsoft YaHei" panose="020B0503020204020204" pitchFamily="34" charset="-122"/>
                  <a:cs typeface="Arial" panose="020B0604020202020204" pitchFamily="34" charset="0"/>
                </a:rPr>
                <a:t>LLM</a:t>
              </a:r>
            </a:p>
          </p:txBody>
        </p:sp>
        <p:sp>
          <p:nvSpPr>
            <p:cNvPr id="24" name="TextBox 23">
              <a:extLst>
                <a:ext uri="{FF2B5EF4-FFF2-40B4-BE49-F238E27FC236}">
                  <a16:creationId xmlns:a16="http://schemas.microsoft.com/office/drawing/2014/main" id="{DDB91FCC-98D6-411C-85A8-A05186B30262}"/>
                </a:ext>
              </a:extLst>
            </p:cNvPr>
            <p:cNvSpPr txBox="1"/>
            <p:nvPr/>
          </p:nvSpPr>
          <p:spPr>
            <a:xfrm>
              <a:off x="7632261" y="5599281"/>
              <a:ext cx="673768" cy="276999"/>
            </a:xfrm>
            <a:prstGeom prst="rect">
              <a:avLst/>
            </a:prstGeom>
            <a:solidFill>
              <a:srgbClr val="00B0F0"/>
            </a:solidFill>
          </p:spPr>
          <p:txBody>
            <a:bodyPr wrap="square" lIns="0" tIns="0" rIns="0" bIns="0" rtlCol="0" anchor="t">
              <a:spAutoFit/>
            </a:bodyPr>
            <a:lstStyle/>
            <a:p>
              <a:pPr algn="ctr"/>
              <a:r>
                <a:rPr kumimoji="1" lang="en-US" dirty="0">
                  <a:solidFill>
                    <a:schemeClr val="tx2"/>
                  </a:solidFill>
                  <a:ea typeface="Microsoft YaHei" panose="020B0503020204020204" pitchFamily="34" charset="-122"/>
                  <a:cs typeface="Arial" panose="020B0604020202020204" pitchFamily="34" charset="0"/>
                </a:rPr>
                <a:t>LLM</a:t>
              </a:r>
            </a:p>
          </p:txBody>
        </p:sp>
      </p:grpSp>
      <p:sp>
        <p:nvSpPr>
          <p:cNvPr id="3" name="Subtitle 2">
            <a:extLst>
              <a:ext uri="{FF2B5EF4-FFF2-40B4-BE49-F238E27FC236}">
                <a16:creationId xmlns:a16="http://schemas.microsoft.com/office/drawing/2014/main" id="{9FAD7CBB-FC42-414E-95CA-62C7C5398D29}"/>
              </a:ext>
            </a:extLst>
          </p:cNvPr>
          <p:cNvSpPr>
            <a:spLocks noGrp="1"/>
          </p:cNvSpPr>
          <p:nvPr>
            <p:ph type="subTitle" idx="1"/>
          </p:nvPr>
        </p:nvSpPr>
        <p:spPr>
          <a:xfrm>
            <a:off x="729175" y="456134"/>
            <a:ext cx="10740640" cy="993400"/>
          </a:xfrm>
        </p:spPr>
        <p:txBody>
          <a:bodyPr/>
          <a:lstStyle/>
          <a:p>
            <a:r>
              <a:rPr lang="zh-CN" altLang="en-US" b="1" dirty="0">
                <a:solidFill>
                  <a:srgbClr val="C00000"/>
                </a:solidFill>
              </a:rPr>
              <a:t>查询分类与复杂性</a:t>
            </a:r>
            <a:endParaRPr lang="en-US" b="1" dirty="0">
              <a:solidFill>
                <a:srgbClr val="C00000"/>
              </a:solidFill>
            </a:endParaRPr>
          </a:p>
        </p:txBody>
      </p:sp>
      <p:sp>
        <p:nvSpPr>
          <p:cNvPr id="4" name="Rectangle 1">
            <a:extLst>
              <a:ext uri="{FF2B5EF4-FFF2-40B4-BE49-F238E27FC236}">
                <a16:creationId xmlns:a16="http://schemas.microsoft.com/office/drawing/2014/main" id="{E975B9EF-7A3D-4D23-8705-1C0630D8CE2D}"/>
              </a:ext>
            </a:extLst>
          </p:cNvPr>
          <p:cNvSpPr>
            <a:spLocks noGrp="1" noChangeArrowheads="1"/>
          </p:cNvSpPr>
          <p:nvPr>
            <p:ph idx="11"/>
          </p:nvPr>
        </p:nvSpPr>
        <p:spPr bwMode="auto">
          <a:xfrm>
            <a:off x="726022" y="868827"/>
            <a:ext cx="6867958" cy="271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3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查询分类</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3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用户查询的复杂性多种多样：从简单的事实检索到复杂的隐性推理</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13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查询分类的意义</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algn="l" defTabSz="914400" rtl="0" eaLnBrk="0" fontAlgn="base" latinLnBrk="0" hangingPunct="0">
              <a:lnSpc>
                <a:spcPct val="100000"/>
              </a:lnSpc>
              <a:spcBef>
                <a:spcPts val="130"/>
              </a:spcBef>
              <a:spcAft>
                <a:spcPct val="0"/>
              </a:spcAft>
              <a:buClrTx/>
              <a:buSzTx/>
              <a:buFont typeface="Courier New" panose="02070309020205020404" pitchFamily="49" charset="0"/>
              <a:buChar char="o"/>
              <a:tabLst/>
            </a:pPr>
            <a:r>
              <a:rPr kumimoji="0" lang="en-US" altLang="en-US" b="0" i="0" u="none" strike="noStrike" cap="none" normalizeH="0" baseline="0" dirty="0" err="1">
                <a:ln>
                  <a:noFill/>
                </a:ln>
                <a:solidFill>
                  <a:schemeClr val="tx1"/>
                </a:solidFill>
                <a:effectLst/>
                <a:latin typeface="Arial" panose="020B0604020202020204" pitchFamily="34" charset="0"/>
              </a:rPr>
              <a:t>帮助识别用户查询的复杂程度</a:t>
            </a:r>
            <a:r>
              <a:rPr kumimoji="0" lang="en-US" altLang="en-US" b="0" i="0" u="none" strike="noStrike" cap="none" normalizeH="0" baseline="0" dirty="0">
                <a:ln>
                  <a:noFill/>
                </a:ln>
                <a:solidFill>
                  <a:schemeClr val="tx1"/>
                </a:solidFill>
                <a:effectLst/>
                <a:latin typeface="Arial" panose="020B0604020202020204" pitchFamily="34" charset="0"/>
              </a:rPr>
              <a:t>。</a:t>
            </a:r>
          </a:p>
          <a:p>
            <a:pPr marL="742950" marR="0" lvl="1" algn="l" defTabSz="914400" rtl="0" eaLnBrk="0" fontAlgn="base" latinLnBrk="0" hangingPunct="0">
              <a:lnSpc>
                <a:spcPct val="100000"/>
              </a:lnSpc>
              <a:spcBef>
                <a:spcPts val="130"/>
              </a:spcBef>
              <a:spcAft>
                <a:spcPct val="0"/>
              </a:spcAft>
              <a:buClrTx/>
              <a:buSzTx/>
              <a:buFont typeface="Courier New" panose="02070309020205020404" pitchFamily="49" charset="0"/>
              <a:buChar char="o"/>
              <a:tabLst/>
            </a:pPr>
            <a:r>
              <a:rPr kumimoji="0" lang="en-US" altLang="en-US" b="0" i="0" u="none" strike="noStrike" cap="none" normalizeH="0" baseline="0" dirty="0" err="1">
                <a:ln>
                  <a:noFill/>
                </a:ln>
                <a:solidFill>
                  <a:schemeClr val="tx1"/>
                </a:solidFill>
                <a:effectLst/>
                <a:latin typeface="Arial" panose="020B0604020202020204" pitchFamily="34" charset="0"/>
              </a:rPr>
              <a:t>为设计合适的LLM工作流程和数据整合方案提供指导</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13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分类核心：匹配查询需求与技术解决方案</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13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30"/>
              </a:spcBef>
              <a:spcAft>
                <a:spcPct val="0"/>
              </a:spcAft>
              <a:buClrTx/>
              <a:buSzTx/>
              <a:buFontTx/>
              <a:buChar char="•"/>
              <a:tabLst/>
            </a:pP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err="1">
                <a:ln>
                  <a:noFill/>
                </a:ln>
                <a:solidFill>
                  <a:srgbClr val="FF0000"/>
                </a:solidFill>
                <a:effectLst/>
                <a:latin typeface="Arial" panose="020B0604020202020204" pitchFamily="34" charset="0"/>
              </a:rPr>
              <a:t>分类概览</a:t>
            </a:r>
            <a:r>
              <a:rPr kumimoji="0" lang="en-US" altLang="en-US" sz="2400" b="0" i="0" u="none"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ts val="13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3" descr="1 级：&#10;&#10;显式事实查询&#10;&#10;4 级：&#10;&#10;隐藏理由查询&#10;&#10;3级：&#10;&#10;可解释的原理查询&#10;&#10;2 级：&#10;&#10;隐式事实查询&#10;&#10;外部理由&#10;&#10;外部示例&#10;&#10;24分比赛&#10;&#10;数字：1、2、3、4 解决方案：(4×3)x(2x1) = 24&#10;&#10;数字：1, 5, 5, 5 解决方案：5×(5-(1/5)) = 24&#10;&#10;外部知识库&#10;&#10;基本算术运算：&#10;&#10;1. 添加&#10;&#10;定义：将两个数字相加得到它们的总和。&#10;&#10;2. 乘法&#10;&#10;外部事实&#10;&#10;C&#10;&#10;C&#10;&#10;外部事实&#10;&#10;C&#10;&#10;F1&#10;&#10;F2&#10;&#10;C&#10;&#10;块&#10;&#10;块&#10;&#10;事实&#10;&#10;块&#10;&#10;C&#10;&#10;C&#10;&#10;F3&#10;&#10;？&#10;&#10;8&#10;&#10;法学硕士&#10;&#10;如何定位明确的事实？&#10;&#10;？&#10;&#10;8&#10;&#10;法学硕士&#10;&#10;如何将一系列隐含的事实联系起来？&#10;&#10;？&#10;&#10;8&#10;&#10;法学硕士&#10;&#10;隐藏的理由&#10;&#10;1. 分解问题：首先尝试形成中间结果，例如 12 或 8，它们更接近 24。&#10;&#10;？&#10;&#10;8&#10;&#10;法学硕士&#10;&#10;如何遵循外部理性？&#10;&#10;如何发现隐藏的原理？">
            <a:extLst>
              <a:ext uri="{FF2B5EF4-FFF2-40B4-BE49-F238E27FC236}">
                <a16:creationId xmlns:a16="http://schemas.microsoft.com/office/drawing/2014/main" id="{8F854BDC-C0D9-4D36-BACF-E561FDD38D99}"/>
              </a:ext>
            </a:extLst>
          </p:cNvPr>
          <p:cNvSpPr>
            <a:spLocks noChangeAspect="1" noChangeArrowheads="1"/>
          </p:cNvSpPr>
          <p:nvPr/>
        </p:nvSpPr>
        <p:spPr bwMode="auto">
          <a:xfrm>
            <a:off x="1706137" y="3276599"/>
            <a:ext cx="4543851" cy="4543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椭圆 67">
            <a:extLst>
              <a:ext uri="{FF2B5EF4-FFF2-40B4-BE49-F238E27FC236}">
                <a16:creationId xmlns:a16="http://schemas.microsoft.com/office/drawing/2014/main" id="{9FAECEB0-1EE7-4394-A5F9-7BF29834FB73}"/>
              </a:ext>
            </a:extLst>
          </p:cNvPr>
          <p:cNvSpPr/>
          <p:nvPr/>
        </p:nvSpPr>
        <p:spPr>
          <a:xfrm rot="16200000">
            <a:off x="1413377" y="3183616"/>
            <a:ext cx="1016847" cy="1486687"/>
          </a:xfrm>
          <a:prstGeom prst="ellipse">
            <a:avLst/>
          </a:prstGeom>
          <a:noFill/>
          <a:ln w="12700" cap="flat" cmpd="sng" algn="ctr">
            <a:solidFill>
              <a:srgbClr val="F66F6A">
                <a:shade val="50000"/>
              </a:srgbClr>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FF0000"/>
              </a:solidFill>
              <a:effectLst/>
              <a:uLnTx/>
              <a:uFillTx/>
              <a:latin typeface="微软雅黑"/>
              <a:ea typeface="微软雅黑"/>
              <a:cs typeface="+mn-cs"/>
            </a:endParaRPr>
          </a:p>
        </p:txBody>
      </p:sp>
      <p:sp>
        <p:nvSpPr>
          <p:cNvPr id="14" name="椭圆 67">
            <a:extLst>
              <a:ext uri="{FF2B5EF4-FFF2-40B4-BE49-F238E27FC236}">
                <a16:creationId xmlns:a16="http://schemas.microsoft.com/office/drawing/2014/main" id="{B43C17EC-6732-42F9-95B2-CEF6D73C0403}"/>
              </a:ext>
            </a:extLst>
          </p:cNvPr>
          <p:cNvSpPr/>
          <p:nvPr/>
        </p:nvSpPr>
        <p:spPr>
          <a:xfrm rot="16200000">
            <a:off x="4130557" y="2675192"/>
            <a:ext cx="1016847" cy="1486687"/>
          </a:xfrm>
          <a:prstGeom prst="ellipse">
            <a:avLst/>
          </a:prstGeom>
          <a:noFill/>
          <a:ln w="12700" cap="flat" cmpd="sng" algn="ctr">
            <a:solidFill>
              <a:srgbClr val="F66F6A">
                <a:shade val="50000"/>
              </a:srgbClr>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FF0000"/>
              </a:solidFill>
              <a:effectLst/>
              <a:uLnTx/>
              <a:uFillTx/>
              <a:latin typeface="微软雅黑"/>
              <a:ea typeface="微软雅黑"/>
              <a:cs typeface="+mn-cs"/>
            </a:endParaRPr>
          </a:p>
        </p:txBody>
      </p:sp>
      <p:sp>
        <p:nvSpPr>
          <p:cNvPr id="15" name="椭圆 67">
            <a:extLst>
              <a:ext uri="{FF2B5EF4-FFF2-40B4-BE49-F238E27FC236}">
                <a16:creationId xmlns:a16="http://schemas.microsoft.com/office/drawing/2014/main" id="{C1211553-49B4-4707-83B9-01C49A6F7F35}"/>
              </a:ext>
            </a:extLst>
          </p:cNvPr>
          <p:cNvSpPr/>
          <p:nvPr/>
        </p:nvSpPr>
        <p:spPr>
          <a:xfrm rot="16200000">
            <a:off x="6294429" y="1993253"/>
            <a:ext cx="1016847" cy="1486687"/>
          </a:xfrm>
          <a:prstGeom prst="ellipse">
            <a:avLst/>
          </a:prstGeom>
          <a:noFill/>
          <a:ln w="12700" cap="flat" cmpd="sng" algn="ctr">
            <a:solidFill>
              <a:srgbClr val="F66F6A">
                <a:shade val="50000"/>
              </a:srgbClr>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FF0000"/>
              </a:solidFill>
              <a:effectLst/>
              <a:uLnTx/>
              <a:uFillTx/>
              <a:latin typeface="微软雅黑"/>
              <a:ea typeface="微软雅黑"/>
              <a:cs typeface="+mn-cs"/>
            </a:endParaRPr>
          </a:p>
        </p:txBody>
      </p:sp>
      <p:sp>
        <p:nvSpPr>
          <p:cNvPr id="16" name="椭圆 67">
            <a:extLst>
              <a:ext uri="{FF2B5EF4-FFF2-40B4-BE49-F238E27FC236}">
                <a16:creationId xmlns:a16="http://schemas.microsoft.com/office/drawing/2014/main" id="{0AE45EA5-D0C1-441D-A601-DDA9FBB1934E}"/>
              </a:ext>
            </a:extLst>
          </p:cNvPr>
          <p:cNvSpPr/>
          <p:nvPr/>
        </p:nvSpPr>
        <p:spPr>
          <a:xfrm rot="16200000">
            <a:off x="8840090" y="1111299"/>
            <a:ext cx="1016847" cy="1486687"/>
          </a:xfrm>
          <a:prstGeom prst="ellipse">
            <a:avLst/>
          </a:prstGeom>
          <a:noFill/>
          <a:ln w="12700" cap="flat" cmpd="sng" algn="ctr">
            <a:solidFill>
              <a:srgbClr val="F66F6A">
                <a:shade val="50000"/>
              </a:srgbClr>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FF0000"/>
              </a:solidFill>
              <a:effectLst/>
              <a:uLnTx/>
              <a:uFillTx/>
              <a:latin typeface="微软雅黑"/>
              <a:ea typeface="微软雅黑"/>
              <a:cs typeface="+mn-cs"/>
            </a:endParaRPr>
          </a:p>
        </p:txBody>
      </p:sp>
    </p:spTree>
    <p:extLst>
      <p:ext uri="{BB962C8B-B14F-4D97-AF65-F5344CB8AC3E}">
        <p14:creationId xmlns:p14="http://schemas.microsoft.com/office/powerpoint/2010/main" val="3848108815"/>
      </p:ext>
    </p:extLst>
  </p:cSld>
  <p:clrMapOvr>
    <a:masterClrMapping/>
  </p:clrMapOvr>
</p:sld>
</file>

<file path=ppt/theme/theme1.xml><?xml version="1.0" encoding="utf-8"?>
<a:theme xmlns:a="http://schemas.openxmlformats.org/drawingml/2006/main" name="Cover page_Image version">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sz="32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2CAB3CEB-A314-40CA-9193-70DA3C6C90B9}"/>
    </a:ext>
  </a:extLst>
</a:theme>
</file>

<file path=ppt/theme/theme2.xml><?xml version="1.0" encoding="utf-8"?>
<a:theme xmlns:a="http://schemas.openxmlformats.org/drawingml/2006/main" name="Contents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sz="2200" dirty="0" err="1" smtClean="0">
            <a:solidFill>
              <a:srgbClr val="000000"/>
            </a:solidFill>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BD6C002A-145D-48C4-BC37-8F185842FDD8}"/>
    </a:ext>
  </a:extLst>
</a:theme>
</file>

<file path=ppt/theme/theme3.xml><?xml version="1.0" encoding="utf-8"?>
<a:theme xmlns:a="http://schemas.openxmlformats.org/drawingml/2006/main" name="Chapter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dirty="0" err="1" smtClean="0">
            <a:solidFill>
              <a:srgbClr val="000000"/>
            </a:solidFill>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9EF9C519-0329-4EF9-B266-404C2A0B68C0}"/>
    </a:ext>
  </a:extLst>
</a:theme>
</file>

<file path=ppt/theme/theme4.xml><?xml version="1.0" encoding="utf-8"?>
<a:theme xmlns:a="http://schemas.openxmlformats.org/drawingml/2006/main" name="End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48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19CE10E0-DEB1-4025-A926-EA35B177B1A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1656</TotalTime>
  <Words>5371</Words>
  <Application>Microsoft Office PowerPoint</Application>
  <PresentationFormat>Custom</PresentationFormat>
  <Paragraphs>424</Paragraphs>
  <Slides>23</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23</vt:i4>
      </vt:variant>
    </vt:vector>
  </HeadingPairs>
  <TitlesOfParts>
    <vt:vector size="36" baseType="lpstr">
      <vt:lpstr>.AppleSystemUIFont</vt:lpstr>
      <vt:lpstr>等线</vt:lpstr>
      <vt:lpstr>Microsoft JhengHei</vt:lpstr>
      <vt:lpstr>Microsoft YaHei</vt:lpstr>
      <vt:lpstr>Microsoft YaHei</vt:lpstr>
      <vt:lpstr>黑体</vt:lpstr>
      <vt:lpstr>Arial</vt:lpstr>
      <vt:lpstr>Calibri</vt:lpstr>
      <vt:lpstr>Courier New</vt:lpstr>
      <vt:lpstr>Cover page_Image version</vt:lpstr>
      <vt:lpstr>Contents page</vt:lpstr>
      <vt:lpstr>Chapter page</vt:lpstr>
      <vt:lpstr>End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 Kin Lung</dc:creator>
  <cp:lastModifiedBy>Chu Kin Lung</cp:lastModifiedBy>
  <cp:revision>54</cp:revision>
  <dcterms:created xsi:type="dcterms:W3CDTF">2024-11-27T02:17:25Z</dcterms:created>
  <dcterms:modified xsi:type="dcterms:W3CDTF">2024-11-28T06:07:39Z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(3)ugBKOaJyAF+2ZR8jdmExaFyacnrLcOwJqVgt/eiAt7/9uRLjr3/83KfJXffCG1wvFVPSeP10
Dc9NNvHGUWrwtwKACI6q6nDY7NcezUIoD4FKlBcwq+4v0WlhdB9lj0DU9yPD/pgUXpzsro2u
qH2gSWTEwE78MEIg1nzvtxQ2ZrfVnJBql/WHhocm4WT+ALysekkM6h0D9v0dW90TDYeYAG8j
F4acTwDjPQB6Jvly/+</vt:lpwstr>
  </property>
  <property fmtid="{D5CDD505-2E9C-101B-9397-08002B2CF9AE}" pid="3" name="_2015_ms_pID_7253431">
    <vt:lpwstr>ziE1NCCJC2r3LDBHX5YS2y7Ei0yQjdt8IjSc6yaAzte6h9Vt2gm8GZ
IM9TVOOKsMVISWjPqTgRugMCEJJWz6zy8rzra4pEkJAAB9dSeb5WK2/Db6SCD4fOzPUpgWrB
TOuzAnrO4ie8dOvwiDydG3gULlJEXIFwJA5FjFT/amCZXakQtTLPQt9wmFCgTXIE+0BQ1Dnl
DNFUwz7BcD0XcrT4PaEJA2t/uvsWcaRAofjt</vt:lpwstr>
  </property>
  <property fmtid="{D5CDD505-2E9C-101B-9397-08002B2CF9AE}" pid="4" name="_2015_ms_pID_7253432">
    <vt:lpwstr>IQ==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1598576536</vt:lpwstr>
  </property>
</Properties>
</file>