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5" r:id="rId2"/>
    <p:sldId id="310" r:id="rId3"/>
    <p:sldId id="320" r:id="rId4"/>
    <p:sldId id="311" r:id="rId5"/>
    <p:sldId id="337" r:id="rId6"/>
    <p:sldId id="338" r:id="rId7"/>
    <p:sldId id="313" r:id="rId8"/>
    <p:sldId id="322" r:id="rId9"/>
    <p:sldId id="326" r:id="rId10"/>
    <p:sldId id="328" r:id="rId11"/>
    <p:sldId id="334" r:id="rId12"/>
    <p:sldId id="323" r:id="rId13"/>
    <p:sldId id="312" r:id="rId14"/>
    <p:sldId id="324" r:id="rId15"/>
    <p:sldId id="325" r:id="rId16"/>
    <p:sldId id="335" r:id="rId17"/>
    <p:sldId id="314" r:id="rId18"/>
    <p:sldId id="315" r:id="rId19"/>
    <p:sldId id="336" r:id="rId20"/>
  </p:sldIdLst>
  <p:sldSz cx="12188825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howGuides="1">
      <p:cViewPr varScale="1">
        <p:scale>
          <a:sx n="72" d="100"/>
          <a:sy n="72" d="100"/>
        </p:scale>
        <p:origin x="1104" y="53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k ch" userId="aa31693b2212ddd7" providerId="LiveId" clId="{A864328C-184A-436F-AA86-1B48856EEE2E}"/>
    <pc:docChg chg="modSld">
      <pc:chgData name="Rk ch" userId="aa31693b2212ddd7" providerId="LiveId" clId="{A864328C-184A-436F-AA86-1B48856EEE2E}" dt="2024-02-24T05:47:08.936" v="34" actId="20577"/>
      <pc:docMkLst>
        <pc:docMk/>
      </pc:docMkLst>
      <pc:sldChg chg="modSp mod">
        <pc:chgData name="Rk ch" userId="aa31693b2212ddd7" providerId="LiveId" clId="{A864328C-184A-436F-AA86-1B48856EEE2E}" dt="2024-02-24T05:47:08.936" v="34" actId="20577"/>
        <pc:sldMkLst>
          <pc:docMk/>
          <pc:sldMk cId="2808920126" sldId="265"/>
        </pc:sldMkLst>
        <pc:spChg chg="mod">
          <ac:chgData name="Rk ch" userId="aa31693b2212ddd7" providerId="LiveId" clId="{A864328C-184A-436F-AA86-1B48856EEE2E}" dt="2024-02-24T05:47:08.936" v="34" actId="20577"/>
          <ac:spMkLst>
            <pc:docMk/>
            <pc:sldMk cId="2808920126" sldId="265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8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F8514-6612-60F7-9D59-5B1C46DA0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67A785-4530-8C04-55EF-5F545540F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D8A9E9-F14D-3577-35CD-A27E2996C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02B61-4A47-9E74-3E20-7E022F7C7B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7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BF640-242E-7839-93C4-A6C3B3208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6EEE59-CB96-9B39-7DFD-4912DFA3EE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C7DC25-4B78-8E5C-B965-2EBA2C3E1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1CC2F-B4DC-052F-3C38-46DCDA2FF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48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68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582451" y="3429000"/>
            <a:ext cx="8640960" cy="4320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&amp; Data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10236" y="3833174"/>
            <a:ext cx="8877672" cy="34378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 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5165191A-F412-7254-B7D7-6C4388ACE0C4}"/>
              </a:ext>
            </a:extLst>
          </p:cNvPr>
          <p:cNvSpPr txBox="1">
            <a:spLocks/>
          </p:cNvSpPr>
          <p:nvPr/>
        </p:nvSpPr>
        <p:spPr>
          <a:xfrm>
            <a:off x="2277988" y="2348880"/>
            <a:ext cx="10873208" cy="9361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/>
              <a:t>Shoes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DED1D5-C3C8-DE19-F55B-1FF4A67BEF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5805264"/>
            <a:ext cx="1753857" cy="72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E7BBC-5E24-B1A4-04B5-8B842537E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321A853-9243-94E9-5F8C-2F71E785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732261"/>
            <a:ext cx="5083298" cy="326232"/>
          </a:xfrm>
        </p:spPr>
        <p:txBody>
          <a:bodyPr>
            <a:noAutofit/>
          </a:bodyPr>
          <a:lstStyle/>
          <a:p>
            <a:r>
              <a:rPr lang="en-US" sz="4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68E09-5412-E826-D407-AE0A277DFE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5968761"/>
            <a:ext cx="1656184" cy="6873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1137C8-492B-20F8-3695-4C2B271097BD}"/>
              </a:ext>
            </a:extLst>
          </p:cNvPr>
          <p:cNvSpPr txBox="1"/>
          <p:nvPr/>
        </p:nvSpPr>
        <p:spPr>
          <a:xfrm>
            <a:off x="1432886" y="5463380"/>
            <a:ext cx="10515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Total count of each coloured shoes for both men &amp; women in all brands</a:t>
            </a:r>
            <a:br>
              <a:rPr lang="en-IN" sz="2400" b="1" dirty="0"/>
            </a:br>
            <a:endParaRPr lang="en-IN" sz="24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E711C2-A74F-F8C0-78B1-6950DC1BC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78" y="786673"/>
            <a:ext cx="8659867" cy="4676707"/>
          </a:xfrm>
        </p:spPr>
      </p:pic>
    </p:spTree>
    <p:extLst>
      <p:ext uri="{BB962C8B-B14F-4D97-AF65-F5344CB8AC3E}">
        <p14:creationId xmlns:p14="http://schemas.microsoft.com/office/powerpoint/2010/main" val="158664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7A809-BE07-0F7D-6525-56C0E1356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ADA13F-8C1B-BB49-97A1-22DDF4CD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732261"/>
            <a:ext cx="5083298" cy="326232"/>
          </a:xfrm>
        </p:spPr>
        <p:txBody>
          <a:bodyPr>
            <a:noAutofit/>
          </a:bodyPr>
          <a:lstStyle/>
          <a:p>
            <a:r>
              <a:rPr lang="en-US" sz="4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286C7-9515-9C76-53C7-82FED1007C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5968761"/>
            <a:ext cx="1656184" cy="6873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C959A3-D8BA-DF1B-FDB0-7BE1612F3289}"/>
              </a:ext>
            </a:extLst>
          </p:cNvPr>
          <p:cNvSpPr txBox="1"/>
          <p:nvPr/>
        </p:nvSpPr>
        <p:spPr>
          <a:xfrm>
            <a:off x="2349996" y="5553262"/>
            <a:ext cx="10515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Original prices of different brands for men &amp; women</a:t>
            </a:r>
            <a:br>
              <a:rPr lang="en-IN" sz="2400" b="1" dirty="0"/>
            </a:br>
            <a:endParaRPr lang="en-IN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D3789F-CD39-230D-C902-0B6637F16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548680"/>
            <a:ext cx="8784976" cy="5004582"/>
          </a:xfrm>
        </p:spPr>
      </p:pic>
    </p:spTree>
    <p:extLst>
      <p:ext uri="{BB962C8B-B14F-4D97-AF65-F5344CB8AC3E}">
        <p14:creationId xmlns:p14="http://schemas.microsoft.com/office/powerpoint/2010/main" val="144966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DF6FC-DF43-764B-DB0B-CE52F2C4C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2288A5-D6A3-01F9-9AC9-4804B357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732261"/>
            <a:ext cx="5083298" cy="326232"/>
          </a:xfrm>
        </p:spPr>
        <p:txBody>
          <a:bodyPr>
            <a:noAutofit/>
          </a:bodyPr>
          <a:lstStyle/>
          <a:p>
            <a:r>
              <a:rPr lang="en-US" sz="4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AA9FF-3616-5478-A340-15484A4D1B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70" y="5861470"/>
            <a:ext cx="1656184" cy="6873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B47937-D3C1-BD71-B59B-E41402CB30BB}"/>
              </a:ext>
            </a:extLst>
          </p:cNvPr>
          <p:cNvSpPr txBox="1"/>
          <p:nvPr/>
        </p:nvSpPr>
        <p:spPr>
          <a:xfrm>
            <a:off x="1413892" y="4987415"/>
            <a:ext cx="105151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Discount over price for Different Brands</a:t>
            </a:r>
            <a:br>
              <a:rPr lang="en-IN" sz="3200" b="1" dirty="0"/>
            </a:br>
            <a:endParaRPr lang="en-IN" sz="3200" b="1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4F5BAE4F-A294-8774-1667-79AC9DEDA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91" y="732261"/>
            <a:ext cx="8208912" cy="4352923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6D0DCD-A8BE-23B9-8700-C811ACE72C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5" t="56842" r="61142" b="3728"/>
          <a:stretch/>
        </p:blipFill>
        <p:spPr>
          <a:xfrm>
            <a:off x="9175649" y="1007190"/>
            <a:ext cx="2643234" cy="1557714"/>
          </a:xfrm>
          <a:prstGeom prst="rect">
            <a:avLst/>
          </a:prstGeom>
        </p:spPr>
      </p:pic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5FB7BA39-A9CE-3300-E8CD-2A5D8F9E46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2" t="38598" r="2248" b="38614"/>
          <a:stretch/>
        </p:blipFill>
        <p:spPr>
          <a:xfrm>
            <a:off x="9175649" y="3323042"/>
            <a:ext cx="2629446" cy="13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7788" y="732261"/>
            <a:ext cx="5083298" cy="326232"/>
          </a:xfrm>
        </p:spPr>
        <p:txBody>
          <a:bodyPr>
            <a:noAutofit/>
          </a:bodyPr>
          <a:lstStyle/>
          <a:p>
            <a:r>
              <a:rPr lang="en-US" sz="4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E25A4-7101-FEAB-9867-FECC4C59E1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5968761"/>
            <a:ext cx="1656184" cy="6873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CB6D7B-4213-B360-2FC5-798E2A703E4B}"/>
              </a:ext>
            </a:extLst>
          </p:cNvPr>
          <p:cNvSpPr txBox="1"/>
          <p:nvPr/>
        </p:nvSpPr>
        <p:spPr>
          <a:xfrm>
            <a:off x="2854052" y="5294742"/>
            <a:ext cx="10515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Prices for different coloured shoes in all Brands</a:t>
            </a:r>
            <a:br>
              <a:rPr lang="en-IN" sz="2400" b="1" dirty="0"/>
            </a:br>
            <a:endParaRPr lang="en-IN" sz="2400" b="1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DA4C7BC0-DD0E-ABD8-271B-8E6ECE7E4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12" y="888020"/>
            <a:ext cx="9001000" cy="4406722"/>
          </a:xfr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D2C91-55D6-2F77-13E0-099B46C81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F68F754-9F2B-AEE7-2363-E5919DB4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732261"/>
            <a:ext cx="5083298" cy="326232"/>
          </a:xfrm>
        </p:spPr>
        <p:txBody>
          <a:bodyPr>
            <a:noAutofit/>
          </a:bodyPr>
          <a:lstStyle/>
          <a:p>
            <a:r>
              <a:rPr lang="en-US" sz="4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413E8-05C0-98C9-A390-C252496E8F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5968761"/>
            <a:ext cx="1656184" cy="6873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BCE065-A319-BE60-4324-ADACA50834E4}"/>
              </a:ext>
            </a:extLst>
          </p:cNvPr>
          <p:cNvSpPr txBox="1"/>
          <p:nvPr/>
        </p:nvSpPr>
        <p:spPr>
          <a:xfrm>
            <a:off x="1116794" y="5481454"/>
            <a:ext cx="10515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Range of prices for men and women in different brands</a:t>
            </a:r>
            <a:br>
              <a:rPr lang="en-IN" sz="2400" b="1" dirty="0"/>
            </a:br>
            <a:endParaRPr lang="en-IN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8509AF-3E58-AA22-9ED1-289D8960C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692594"/>
            <a:ext cx="8424936" cy="4824638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F687881-5A2A-2DEC-C1AE-16C4253564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7" t="30526" r="63209" b="49178"/>
          <a:stretch/>
        </p:blipFill>
        <p:spPr>
          <a:xfrm>
            <a:off x="9118748" y="2057439"/>
            <a:ext cx="2112196" cy="1148520"/>
          </a:xfrm>
          <a:prstGeom prst="rect">
            <a:avLst/>
          </a:prstGeo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1876DF94-3D8D-0191-2A6C-32F50C4BD0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43" t="15859" r="7904" b="63347"/>
          <a:stretch/>
        </p:blipFill>
        <p:spPr>
          <a:xfrm>
            <a:off x="9118748" y="689254"/>
            <a:ext cx="2112196" cy="1212693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F7191798-7B0F-A323-C827-31CE9B490C2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8" t="66988" r="64926" b="11528"/>
          <a:stretch/>
        </p:blipFill>
        <p:spPr>
          <a:xfrm>
            <a:off x="9118749" y="3430559"/>
            <a:ext cx="2112195" cy="1212693"/>
          </a:xfrm>
          <a:prstGeom prst="rect">
            <a:avLst/>
          </a:prstGeo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9F77D270-6688-3460-022E-6F29CAF87E3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65" t="50091" r="23934" b="29407"/>
          <a:stretch/>
        </p:blipFill>
        <p:spPr>
          <a:xfrm>
            <a:off x="9118748" y="4885373"/>
            <a:ext cx="2112195" cy="126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4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D6187-A06F-F26F-7060-F8AAFF599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2156C6-2D55-F5E0-5335-AD7DCEFA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732261"/>
            <a:ext cx="5083298" cy="326232"/>
          </a:xfrm>
        </p:spPr>
        <p:txBody>
          <a:bodyPr>
            <a:noAutofit/>
          </a:bodyPr>
          <a:lstStyle/>
          <a:p>
            <a:r>
              <a:rPr lang="en-US" sz="4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C6F4B-337A-F994-D934-59C2E79449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5968761"/>
            <a:ext cx="1656184" cy="6873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6B5A2F-BF7A-598F-5D93-CEA27D4A0475}"/>
              </a:ext>
            </a:extLst>
          </p:cNvPr>
          <p:cNvSpPr txBox="1"/>
          <p:nvPr/>
        </p:nvSpPr>
        <p:spPr>
          <a:xfrm>
            <a:off x="2494012" y="5553262"/>
            <a:ext cx="10515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Percentage of reviews for different coloured shoes</a:t>
            </a:r>
            <a:br>
              <a:rPr lang="en-IN" sz="2400" b="1" dirty="0"/>
            </a:br>
            <a:endParaRPr lang="en-IN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C46F29-C167-80EB-7D8E-FE9C6BBBA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" t="1178" r="698" b="9737"/>
          <a:stretch/>
        </p:blipFill>
        <p:spPr>
          <a:xfrm>
            <a:off x="1277119" y="544978"/>
            <a:ext cx="9864077" cy="5040560"/>
          </a:xfrm>
        </p:spPr>
      </p:pic>
    </p:spTree>
    <p:extLst>
      <p:ext uri="{BB962C8B-B14F-4D97-AF65-F5344CB8AC3E}">
        <p14:creationId xmlns:p14="http://schemas.microsoft.com/office/powerpoint/2010/main" val="27206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02774-47B9-768B-2615-3802877C0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2AEA-2EEE-8EEF-C46E-04FC1CE3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60" y="604899"/>
            <a:ext cx="8692399" cy="824880"/>
          </a:xfrm>
        </p:spPr>
        <p:txBody>
          <a:bodyPr>
            <a:normAutofit/>
          </a:bodyPr>
          <a:lstStyle/>
          <a:p>
            <a:r>
              <a:rPr lang="en-US" sz="5400" b="1" dirty="0"/>
              <a:t>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0E124-4835-2C34-2BCA-F250898C0E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5932511"/>
            <a:ext cx="1468783" cy="609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7DAD3B-CCE4-E759-39C1-A81C0B5AF354}"/>
              </a:ext>
            </a:extLst>
          </p:cNvPr>
          <p:cNvSpPr txBox="1"/>
          <p:nvPr/>
        </p:nvSpPr>
        <p:spPr>
          <a:xfrm>
            <a:off x="621804" y="1772816"/>
            <a:ext cx="10225136" cy="406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dataset unfolds a fierce competition among popular brands like Campus, Bata, Red Tape, Woodland, Puma, and Adidas, each competing for attention in the market.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Campus emerges as the highest of the dataset, with numerous appearances and a diverse range of products, almost like a superstar among others.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74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3B108B-F4B9-6801-99D0-3DADF57B72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5661248"/>
            <a:ext cx="1468783" cy="609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ED83A1-F87D-64C7-EA62-7F1B205DC916}"/>
              </a:ext>
            </a:extLst>
          </p:cNvPr>
          <p:cNvSpPr txBox="1"/>
          <p:nvPr/>
        </p:nvSpPr>
        <p:spPr>
          <a:xfrm>
            <a:off x="909837" y="764704"/>
            <a:ext cx="10729192" cy="509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Reviews and ratings provide a glimpse into customer sentiments. Products with higher reviews may signify customer satisfaction or popularity, while those with fewer reviews might represent newer entries.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Calibri" panose="020F0502020204030204" pitchFamily="34" charset="0"/>
              </a:rPr>
              <a:t>These insights provide a comprehensive overview of the market dynamics, consumer behaviours, and brand strategies present in the dataset.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237" y="1051684"/>
            <a:ext cx="9144001" cy="914401"/>
          </a:xfrm>
        </p:spPr>
        <p:txBody>
          <a:bodyPr>
            <a:normAutofit/>
          </a:bodyPr>
          <a:lstStyle/>
          <a:p>
            <a:r>
              <a:rPr lang="en-US" sz="5400" b="1" dirty="0"/>
              <a:t>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0B990A-EDF1-3EB3-95C5-CCC4635424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5877272"/>
            <a:ext cx="1753857" cy="727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A8E48B-F29F-BB93-219C-CB73DB52F38F}"/>
              </a:ext>
            </a:extLst>
          </p:cNvPr>
          <p:cNvSpPr txBox="1"/>
          <p:nvPr/>
        </p:nvSpPr>
        <p:spPr>
          <a:xfrm>
            <a:off x="1138692" y="2564904"/>
            <a:ext cx="8949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In conclusion, the shoes classification data analysis has provided us with valuable insights into consumer preferences, demographic trends, and critical factors influencing purchasing decisions.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D4F61-A79C-A855-AC80-A55B43C8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312D-005F-904F-75D4-1016E4B4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6" y="2276872"/>
            <a:ext cx="9144001" cy="1346449"/>
          </a:xfrm>
        </p:spPr>
        <p:txBody>
          <a:bodyPr>
            <a:noAutofit/>
          </a:bodyPr>
          <a:lstStyle/>
          <a:p>
            <a:r>
              <a:rPr lang="en-US" sz="11500" b="1" dirty="0"/>
              <a:t>THANK 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12B3CC-05DF-0C04-1E52-CF7D44D79C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11" y="5513312"/>
            <a:ext cx="1753857" cy="727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6617BF-9FEB-C8ED-B0BF-BF80010E0DA6}"/>
              </a:ext>
            </a:extLst>
          </p:cNvPr>
          <p:cNvSpPr txBox="1"/>
          <p:nvPr/>
        </p:nvSpPr>
        <p:spPr>
          <a:xfrm>
            <a:off x="7462564" y="4953942"/>
            <a:ext cx="430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>
              <a:solidFill>
                <a:srgbClr val="ECECEC"/>
              </a:solidFill>
              <a:latin typeface="Söhne"/>
            </a:endParaRPr>
          </a:p>
          <a:p>
            <a:pPr algn="r"/>
            <a:r>
              <a:rPr lang="en-US" dirty="0">
                <a:solidFill>
                  <a:srgbClr val="ECECEC"/>
                </a:solidFill>
                <a:latin typeface="Söhne"/>
              </a:rPr>
              <a:t>Rupesh Kumar</a:t>
            </a:r>
          </a:p>
          <a:p>
            <a:pPr algn="r"/>
            <a:r>
              <a:rPr lang="en-US" dirty="0">
                <a:solidFill>
                  <a:srgbClr val="ECECEC"/>
                </a:solidFill>
                <a:latin typeface="Söhne"/>
              </a:rPr>
              <a:t>Prabhu charan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35ED74-EAD7-47E4-231A-2EA3BAF3CF15}"/>
              </a:ext>
            </a:extLst>
          </p:cNvPr>
          <p:cNvSpPr txBox="1"/>
          <p:nvPr/>
        </p:nvSpPr>
        <p:spPr>
          <a:xfrm>
            <a:off x="9190756" y="5820343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CECEC"/>
                </a:solidFill>
                <a:latin typeface="Söhne"/>
              </a:rPr>
              <a:t>Email: contactus@gmail.com</a:t>
            </a: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246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75060" y="692696"/>
            <a:ext cx="9144001" cy="555848"/>
          </a:xfrm>
        </p:spPr>
        <p:txBody>
          <a:bodyPr>
            <a:noAutofit/>
          </a:bodyPr>
          <a:lstStyle/>
          <a:p>
            <a:r>
              <a:rPr lang="en-US" sz="4400" b="1" dirty="0"/>
              <a:t>Contents</a:t>
            </a:r>
            <a:endParaRPr 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75060" y="1628800"/>
            <a:ext cx="10081120" cy="3600400"/>
          </a:xfrm>
        </p:spPr>
        <p:txBody>
          <a:bodyPr>
            <a:noAutofit/>
          </a:bodyPr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Objective</a:t>
            </a:r>
          </a:p>
          <a:p>
            <a:r>
              <a:rPr lang="en-US" sz="2800" dirty="0"/>
              <a:t>Problem / solving</a:t>
            </a:r>
          </a:p>
          <a:p>
            <a:r>
              <a:rPr lang="en-US" sz="2800" dirty="0"/>
              <a:t>Visualization</a:t>
            </a:r>
          </a:p>
          <a:p>
            <a:r>
              <a:rPr lang="en-US" sz="2800" dirty="0"/>
              <a:t>Insights</a:t>
            </a:r>
          </a:p>
          <a:p>
            <a:r>
              <a:rPr lang="en-US" sz="2800" dirty="0"/>
              <a:t>Conclusion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1BAC59-2CCE-AECC-9F60-1DF411794E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5877272"/>
            <a:ext cx="1753857" cy="72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67757-1860-4230-03F3-26290F54A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DA1F11C-4FC1-2F2E-81BE-6AA29B4A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04" y="1174857"/>
            <a:ext cx="9144001" cy="555848"/>
          </a:xfrm>
        </p:spPr>
        <p:txBody>
          <a:bodyPr>
            <a:noAutofit/>
          </a:bodyPr>
          <a:lstStyle/>
          <a:p>
            <a:r>
              <a:rPr lang="en-US" sz="4400" b="1" dirty="0"/>
              <a:t>Introduction</a:t>
            </a:r>
            <a:endParaRPr lang="en-US" sz="4000" b="1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C59D197-392C-8696-1752-38241D972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5879351"/>
            <a:ext cx="1561472" cy="64807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1ABADC-63B4-86F2-7EB5-8B606A42E4AB}"/>
              </a:ext>
            </a:extLst>
          </p:cNvPr>
          <p:cNvSpPr txBox="1"/>
          <p:nvPr/>
        </p:nvSpPr>
        <p:spPr>
          <a:xfrm>
            <a:off x="477788" y="2429840"/>
            <a:ext cx="103691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Today, we are excited to present a detailed analysis of the shoes derived from a collective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ECECEC"/>
                </a:solidFill>
                <a:effectLst/>
              </a:rPr>
              <a:t>Extracting meaningful and valuable insights from raw data to help the client with better understanding.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653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65820" y="818979"/>
            <a:ext cx="9144001" cy="699864"/>
          </a:xfrm>
        </p:spPr>
        <p:txBody>
          <a:bodyPr>
            <a:noAutofit/>
          </a:bodyPr>
          <a:lstStyle/>
          <a:p>
            <a:r>
              <a:rPr lang="en-US" sz="60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BD69F-5567-300C-7CF1-A6FB48DC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832" y="1924220"/>
            <a:ext cx="10441160" cy="4114801"/>
          </a:xfrm>
        </p:spPr>
        <p:txBody>
          <a:bodyPr>
            <a:normAutofit/>
          </a:bodyPr>
          <a:lstStyle/>
          <a:p>
            <a:r>
              <a:rPr lang="en-IN" sz="3200" dirty="0"/>
              <a:t>Data Collecting &amp; Cleaning</a:t>
            </a:r>
          </a:p>
          <a:p>
            <a:r>
              <a:rPr lang="en-IN" sz="3200" i="0" dirty="0">
                <a:solidFill>
                  <a:srgbClr val="ECECEC"/>
                </a:solidFill>
                <a:effectLst/>
              </a:rPr>
              <a:t>Visualization</a:t>
            </a:r>
            <a:endParaRPr lang="en-IN" sz="3200" dirty="0"/>
          </a:p>
          <a:p>
            <a:r>
              <a:rPr lang="en-IN" sz="3200" dirty="0"/>
              <a:t>Customer Understanding</a:t>
            </a:r>
          </a:p>
          <a:p>
            <a:r>
              <a:rPr lang="en-IN" sz="3200" i="0" dirty="0">
                <a:solidFill>
                  <a:srgbClr val="ECECEC"/>
                </a:solidFill>
                <a:effectLst/>
              </a:rPr>
              <a:t>Prediction and Forecasting</a:t>
            </a:r>
          </a:p>
          <a:p>
            <a:r>
              <a:rPr lang="en-IN" sz="3200" dirty="0">
                <a:solidFill>
                  <a:srgbClr val="ECECEC"/>
                </a:solidFill>
              </a:rPr>
              <a:t>Deep Analysis</a:t>
            </a:r>
            <a:endParaRPr lang="en-IN" sz="3200" i="0" dirty="0">
              <a:solidFill>
                <a:srgbClr val="ECECEC"/>
              </a:solidFill>
              <a:effectLst/>
            </a:endParaRPr>
          </a:p>
          <a:p>
            <a:endParaRPr lang="en-IN" sz="3200" i="0" dirty="0">
              <a:solidFill>
                <a:srgbClr val="ECECEC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7CB9C-A1A5-D234-2DFA-F60D9019C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5877272"/>
            <a:ext cx="1753857" cy="72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24191-05D3-9E0F-37E9-67B9711CF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9A68E2A-8CC3-F60D-0E9B-585BB779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1" y="818979"/>
            <a:ext cx="7560840" cy="521789"/>
          </a:xfrm>
        </p:spPr>
        <p:txBody>
          <a:bodyPr>
            <a:noAutofit/>
          </a:bodyPr>
          <a:lstStyle/>
          <a:p>
            <a:r>
              <a:rPr lang="en-US" sz="3200" b="1" dirty="0"/>
              <a:t>Raw </a:t>
            </a:r>
            <a:r>
              <a:rPr lang="en-US" sz="3200" b="1" dirty="0" err="1"/>
              <a:t>DataFrame</a:t>
            </a:r>
            <a:endParaRPr 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22C1A9-DD28-4CED-9209-1EFF711B7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7" y="1652515"/>
            <a:ext cx="10257409" cy="40389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5FC7EA-B32B-A7B1-7D08-9FEBF9FA2C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5877272"/>
            <a:ext cx="1753857" cy="72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3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00190-722C-BAC7-ADEF-DE16CC8E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688DC-BCA1-4F3D-3F33-5082A770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1" y="818979"/>
            <a:ext cx="7560840" cy="521789"/>
          </a:xfrm>
        </p:spPr>
        <p:txBody>
          <a:bodyPr>
            <a:noAutofit/>
          </a:bodyPr>
          <a:lstStyle/>
          <a:p>
            <a:r>
              <a:rPr lang="en-US" sz="3200" b="1" dirty="0"/>
              <a:t>Final </a:t>
            </a:r>
            <a:r>
              <a:rPr lang="en-US" sz="3200" b="1" dirty="0" err="1"/>
              <a:t>DataFrame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87B2F-0960-68E0-D64C-3A8C77609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5877272"/>
            <a:ext cx="1753857" cy="727919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9F65F4-A522-9F2B-FF70-432D31A81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7"/>
          <a:stretch/>
        </p:blipFill>
        <p:spPr>
          <a:xfrm>
            <a:off x="1629916" y="1631459"/>
            <a:ext cx="8712968" cy="3597742"/>
          </a:xfrm>
        </p:spPr>
      </p:pic>
    </p:spTree>
    <p:extLst>
      <p:ext uri="{BB962C8B-B14F-4D97-AF65-F5344CB8AC3E}">
        <p14:creationId xmlns:p14="http://schemas.microsoft.com/office/powerpoint/2010/main" val="30312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052" y="908720"/>
            <a:ext cx="9144001" cy="780257"/>
          </a:xfrm>
        </p:spPr>
        <p:txBody>
          <a:bodyPr>
            <a:noAutofit/>
          </a:bodyPr>
          <a:lstStyle/>
          <a:p>
            <a:r>
              <a:rPr lang="en-US" sz="5400" b="1" dirty="0"/>
              <a:t>Problem &amp;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828" y="2368942"/>
            <a:ext cx="10239707" cy="1284316"/>
          </a:xfrm>
        </p:spPr>
        <p:txBody>
          <a:bodyPr>
            <a:normAutofit/>
          </a:bodyPr>
          <a:lstStyle/>
          <a:p>
            <a:r>
              <a:rPr lang="en-US" b="1" dirty="0"/>
              <a:t>Client Enquiry </a:t>
            </a:r>
            <a:r>
              <a:rPr lang="en-US" dirty="0"/>
              <a:t>: Hey, I’m interest in initiating a business venture and am seeking assistance in obtaining detailed data related to the footwear industry.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B330F-8792-8DD4-2167-AA13344A66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31" y="5877272"/>
            <a:ext cx="1753857" cy="72791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C443FE-5826-C053-31F7-CCE6FBDFC6A3}"/>
              </a:ext>
            </a:extLst>
          </p:cNvPr>
          <p:cNvSpPr txBox="1">
            <a:spLocks/>
          </p:cNvSpPr>
          <p:nvPr/>
        </p:nvSpPr>
        <p:spPr>
          <a:xfrm>
            <a:off x="837828" y="3819392"/>
            <a:ext cx="10801200" cy="432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Solution : </a:t>
            </a:r>
            <a:r>
              <a:rPr lang="en-US" dirty="0"/>
              <a:t>Helping the client's requirements through a comprehensive data analysis approach, coupled with strategic visualization techniques, to deliver actionable insights and support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3571A-4F48-07A0-A176-4FDD7988C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45658A-2715-BE17-620D-89F6B3FD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732261"/>
            <a:ext cx="5083298" cy="326232"/>
          </a:xfrm>
        </p:spPr>
        <p:txBody>
          <a:bodyPr>
            <a:noAutofit/>
          </a:bodyPr>
          <a:lstStyle/>
          <a:p>
            <a:r>
              <a:rPr lang="en-US" sz="4800" b="1" dirty="0"/>
              <a:t>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E2CCC-8FD4-BF3B-1FC7-B2559D1645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5968761"/>
            <a:ext cx="1656184" cy="687381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F189EBD-0ADC-E35C-39F3-174D2DE3F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51" y="1154537"/>
            <a:ext cx="8957354" cy="4309147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887413-2E85-62C1-F689-4E6AF716CEE7}"/>
              </a:ext>
            </a:extLst>
          </p:cNvPr>
          <p:cNvSpPr txBox="1"/>
          <p:nvPr/>
        </p:nvSpPr>
        <p:spPr>
          <a:xfrm>
            <a:off x="1431551" y="5450440"/>
            <a:ext cx="10515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Sum of Total Ratings given by men and women for Different Brands.</a:t>
            </a:r>
            <a:br>
              <a:rPr lang="en-IN" sz="2400" b="1" dirty="0"/>
            </a:b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65374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77C08-7B5A-73A7-0585-5E635B30D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D9F7051-4CD7-93AE-BBC1-FDF0A790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732261"/>
            <a:ext cx="5083298" cy="326232"/>
          </a:xfrm>
        </p:spPr>
        <p:txBody>
          <a:bodyPr>
            <a:noAutofit/>
          </a:bodyPr>
          <a:lstStyle/>
          <a:p>
            <a:r>
              <a:rPr lang="en-US" sz="4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1D1AC-5BF1-CE62-384E-DE1E4EC1BB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5968761"/>
            <a:ext cx="1656184" cy="6873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F30114-BD6B-58EF-2302-56BADFAA801E}"/>
              </a:ext>
            </a:extLst>
          </p:cNvPr>
          <p:cNvSpPr txBox="1"/>
          <p:nvPr/>
        </p:nvSpPr>
        <p:spPr>
          <a:xfrm>
            <a:off x="1647678" y="5481454"/>
            <a:ext cx="10515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Total number of reviews for different coloured shoes in all brands</a:t>
            </a:r>
            <a:br>
              <a:rPr lang="en-IN" sz="2400" b="1" dirty="0"/>
            </a:br>
            <a:endParaRPr lang="en-IN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6793E2-077D-C34D-96E8-67794C5DE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564404"/>
            <a:ext cx="8833148" cy="4952827"/>
          </a:xfrm>
        </p:spPr>
      </p:pic>
    </p:spTree>
    <p:extLst>
      <p:ext uri="{BB962C8B-B14F-4D97-AF65-F5344CB8AC3E}">
        <p14:creationId xmlns:p14="http://schemas.microsoft.com/office/powerpoint/2010/main" val="292209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1829</TotalTime>
  <Words>377</Words>
  <Application>Microsoft Office PowerPoint</Application>
  <PresentationFormat>Custom</PresentationFormat>
  <Paragraphs>60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Söhne</vt:lpstr>
      <vt:lpstr>Digital Blue Tunnel 16x9</vt:lpstr>
      <vt:lpstr>&amp; Data Analysis</vt:lpstr>
      <vt:lpstr>Contents</vt:lpstr>
      <vt:lpstr>Introduction</vt:lpstr>
      <vt:lpstr>Objective</vt:lpstr>
      <vt:lpstr>Raw DataFrame</vt:lpstr>
      <vt:lpstr>Final DataFrame</vt:lpstr>
      <vt:lpstr>Problem &amp; Solving</vt:lpstr>
      <vt:lpstr>Visualization</vt:lpstr>
      <vt:lpstr> </vt:lpstr>
      <vt:lpstr> </vt:lpstr>
      <vt:lpstr> </vt:lpstr>
      <vt:lpstr> </vt:lpstr>
      <vt:lpstr> </vt:lpstr>
      <vt:lpstr> </vt:lpstr>
      <vt:lpstr> </vt:lpstr>
      <vt:lpstr>Insights</vt:lpstr>
      <vt:lpstr>PowerPoint Presentation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&amp; Data Analysis</dc:title>
  <dc:creator>prabhu charan</dc:creator>
  <cp:lastModifiedBy>Rk ch</cp:lastModifiedBy>
  <cp:revision>4</cp:revision>
  <dcterms:created xsi:type="dcterms:W3CDTF">2024-02-23T14:34:29Z</dcterms:created>
  <dcterms:modified xsi:type="dcterms:W3CDTF">2024-03-03T05:49:31Z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