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83" r:id="rId6"/>
    <p:sldId id="273" r:id="rId7"/>
    <p:sldId id="272" r:id="rId8"/>
    <p:sldId id="257" r:id="rId9"/>
    <p:sldId id="274" r:id="rId10"/>
    <p:sldId id="260" r:id="rId11"/>
    <p:sldId id="261" r:id="rId12"/>
    <p:sldId id="276" r:id="rId13"/>
    <p:sldId id="262" r:id="rId14"/>
    <p:sldId id="277" r:id="rId15"/>
    <p:sldId id="278" r:id="rId16"/>
    <p:sldId id="279" r:id="rId17"/>
    <p:sldId id="265" r:id="rId18"/>
    <p:sldId id="275" r:id="rId19"/>
    <p:sldId id="280" r:id="rId20"/>
    <p:sldId id="284" r:id="rId21"/>
    <p:sldId id="270" r:id="rId22"/>
    <p:sldId id="281" r:id="rId23"/>
    <p:sldId id="282"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06041" y="4434840"/>
            <a:ext cx="6585959" cy="1122202"/>
          </a:xfrm>
        </p:spPr>
        <p:txBody>
          <a:bodyPr/>
          <a:lstStyle/>
          <a:p>
            <a:r>
              <a:rPr lang="en-US" sz="3200" dirty="0"/>
              <a:t>TELECOM CLIENT CHURN </a:t>
            </a:r>
            <a:r>
              <a:rPr lang="en-US" dirty="0"/>
              <a:t>FORECAST</a:t>
            </a:r>
            <a:r>
              <a:rPr lang="en-US" sz="3200" dirty="0"/>
              <a:t> USING MACHINE LEARNING</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606041" y="5586890"/>
            <a:ext cx="5751770" cy="651540"/>
          </a:xfrm>
        </p:spPr>
        <p:txBody>
          <a:bodyPr>
            <a:normAutofit fontScale="47500" lnSpcReduction="20000"/>
          </a:bodyPr>
          <a:lstStyle/>
          <a:p>
            <a:r>
              <a:rPr lang="en-US" sz="3800" dirty="0"/>
              <a:t>Chukwuemeka Okoli</a:t>
            </a:r>
          </a:p>
          <a:p>
            <a:r>
              <a:rPr lang="en-US" sz="3800" dirty="0"/>
              <a:t>7</a:t>
            </a:r>
            <a:r>
              <a:rPr lang="en-US" sz="3800" baseline="30000" dirty="0"/>
              <a:t>th</a:t>
            </a:r>
            <a:r>
              <a:rPr lang="en-US" sz="3800" dirty="0"/>
              <a:t> January, 2022</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5006945" cy="1715531"/>
          </a:xfrm>
        </p:spPr>
        <p:txBody>
          <a:bodyPr/>
          <a:lstStyle/>
          <a:p>
            <a:r>
              <a:rPr lang="en-US" dirty="0"/>
              <a:t>INSIGHTS FROM EDA</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49" y="2893779"/>
            <a:ext cx="4179570" cy="365125"/>
          </a:xfrm>
        </p:spPr>
        <p:txBody>
          <a:bodyPr/>
          <a:lstStyle/>
          <a:p>
            <a:r>
              <a:rPr lang="en-US" dirty="0"/>
              <a:t>Section 2</a:t>
            </a:r>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349710"/>
            <a:ext cx="5659180" cy="521961"/>
          </a:xfrm>
        </p:spPr>
        <p:txBody>
          <a:bodyPr/>
          <a:lstStyle/>
          <a:p>
            <a:r>
              <a:rPr lang="en-US" dirty="0"/>
              <a:t>EXPLORATORY DATA ANALYSIS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2120270" y="858518"/>
            <a:ext cx="3884876" cy="5132084"/>
          </a:xfrm>
        </p:spPr>
        <p:txBody>
          <a:bodyPr>
            <a:normAutofit/>
          </a:bodyPr>
          <a:lstStyle/>
          <a:p>
            <a:pPr marL="285750" indent="-285750">
              <a:buFont typeface="Arial" panose="020B0604020202020204" pitchFamily="34" charset="0"/>
              <a:buChar char="•"/>
            </a:pPr>
            <a:r>
              <a:rPr lang="en-US" dirty="0"/>
              <a:t>Customers with less tenure are more likely to churn than well-established customers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22" name="Footer Placeholder 4">
            <a:extLst>
              <a:ext uri="{FF2B5EF4-FFF2-40B4-BE49-F238E27FC236}">
                <a16:creationId xmlns:a16="http://schemas.microsoft.com/office/drawing/2014/main" id="{CB11E0DC-31BF-4889-9F78-0A712FA64E6C}"/>
              </a:ext>
            </a:extLst>
          </p:cNvPr>
          <p:cNvSpPr txBox="1">
            <a:spLocks/>
          </p:cNvSpPr>
          <p:nvPr/>
        </p:nvSpPr>
        <p:spPr>
          <a:xfrm>
            <a:off x="4064536"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12" name="Picture 11">
            <a:extLst>
              <a:ext uri="{FF2B5EF4-FFF2-40B4-BE49-F238E27FC236}">
                <a16:creationId xmlns:a16="http://schemas.microsoft.com/office/drawing/2014/main" id="{DEC106BC-64EA-40C5-8573-131045E25789}"/>
              </a:ext>
            </a:extLst>
          </p:cNvPr>
          <p:cNvPicPr>
            <a:picLocks noChangeAspect="1"/>
          </p:cNvPicPr>
          <p:nvPr/>
        </p:nvPicPr>
        <p:blipFill>
          <a:blip r:embed="rId2"/>
          <a:stretch>
            <a:fillRect/>
          </a:stretch>
        </p:blipFill>
        <p:spPr>
          <a:xfrm>
            <a:off x="2101578" y="1959468"/>
            <a:ext cx="3670282" cy="2930184"/>
          </a:xfrm>
          <a:prstGeom prst="rect">
            <a:avLst/>
          </a:prstGeom>
        </p:spPr>
      </p:pic>
      <p:sp>
        <p:nvSpPr>
          <p:cNvPr id="13" name="Content Placeholder 7">
            <a:extLst>
              <a:ext uri="{FF2B5EF4-FFF2-40B4-BE49-F238E27FC236}">
                <a16:creationId xmlns:a16="http://schemas.microsoft.com/office/drawing/2014/main" id="{9D559A9B-4029-4649-BA35-B7D6DC80B40C}"/>
              </a:ext>
            </a:extLst>
          </p:cNvPr>
          <p:cNvSpPr txBox="1">
            <a:spLocks/>
          </p:cNvSpPr>
          <p:nvPr/>
        </p:nvSpPr>
        <p:spPr>
          <a:xfrm>
            <a:off x="6306284" y="871671"/>
            <a:ext cx="4435780" cy="513208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Customers without dependents stayed longer with Interconnect telecoms than customers with dependent. It would make sense for Interconnect to target customers with less dependents.</a:t>
            </a:r>
          </a:p>
        </p:txBody>
      </p:sp>
      <p:pic>
        <p:nvPicPr>
          <p:cNvPr id="4" name="Picture 3">
            <a:extLst>
              <a:ext uri="{FF2B5EF4-FFF2-40B4-BE49-F238E27FC236}">
                <a16:creationId xmlns:a16="http://schemas.microsoft.com/office/drawing/2014/main" id="{683219C9-0046-4325-8941-FBA6528EF978}"/>
              </a:ext>
            </a:extLst>
          </p:cNvPr>
          <p:cNvPicPr>
            <a:picLocks noChangeAspect="1"/>
          </p:cNvPicPr>
          <p:nvPr/>
        </p:nvPicPr>
        <p:blipFill>
          <a:blip r:embed="rId3"/>
          <a:stretch>
            <a:fillRect/>
          </a:stretch>
        </p:blipFill>
        <p:spPr>
          <a:xfrm>
            <a:off x="6631503" y="2176024"/>
            <a:ext cx="3785341" cy="2875972"/>
          </a:xfrm>
          <a:prstGeom prst="rect">
            <a:avLst/>
          </a:prstGeom>
        </p:spPr>
      </p:pic>
    </p:spTree>
    <p:extLst>
      <p:ext uri="{BB962C8B-B14F-4D97-AF65-F5344CB8AC3E}">
        <p14:creationId xmlns:p14="http://schemas.microsoft.com/office/powerpoint/2010/main" val="252861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349710"/>
            <a:ext cx="5659180" cy="521961"/>
          </a:xfrm>
        </p:spPr>
        <p:txBody>
          <a:bodyPr/>
          <a:lstStyle/>
          <a:p>
            <a:r>
              <a:rPr lang="en-US" dirty="0"/>
              <a:t>EXPLORATORY DATA ANALYSIS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2120270" y="858518"/>
            <a:ext cx="3884876" cy="4443244"/>
          </a:xfrm>
        </p:spPr>
        <p:txBody>
          <a:bodyPr>
            <a:normAutofit/>
          </a:bodyPr>
          <a:lstStyle/>
          <a:p>
            <a:pPr marL="285750" indent="-285750">
              <a:buFont typeface="Arial" panose="020B0604020202020204" pitchFamily="34" charset="0"/>
              <a:buChar char="•"/>
            </a:pPr>
            <a:r>
              <a:rPr lang="en-US" dirty="0"/>
              <a:t>Customers with two-year long contract tends to stay longer while customers on a month-to-month contract type churned faster.</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22" name="Footer Placeholder 4">
            <a:extLst>
              <a:ext uri="{FF2B5EF4-FFF2-40B4-BE49-F238E27FC236}">
                <a16:creationId xmlns:a16="http://schemas.microsoft.com/office/drawing/2014/main" id="{CB11E0DC-31BF-4889-9F78-0A712FA64E6C}"/>
              </a:ext>
            </a:extLst>
          </p:cNvPr>
          <p:cNvSpPr txBox="1">
            <a:spLocks/>
          </p:cNvSpPr>
          <p:nvPr/>
        </p:nvSpPr>
        <p:spPr>
          <a:xfrm>
            <a:off x="4064536"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10" name="Picture 9">
            <a:extLst>
              <a:ext uri="{FF2B5EF4-FFF2-40B4-BE49-F238E27FC236}">
                <a16:creationId xmlns:a16="http://schemas.microsoft.com/office/drawing/2014/main" id="{D1D4BB00-9A50-4DE2-A41E-C290265DFBBA}"/>
              </a:ext>
            </a:extLst>
          </p:cNvPr>
          <p:cNvPicPr>
            <a:picLocks noChangeAspect="1"/>
          </p:cNvPicPr>
          <p:nvPr/>
        </p:nvPicPr>
        <p:blipFill>
          <a:blip r:embed="rId2"/>
          <a:stretch>
            <a:fillRect/>
          </a:stretch>
        </p:blipFill>
        <p:spPr>
          <a:xfrm>
            <a:off x="1885156" y="1926259"/>
            <a:ext cx="3978858" cy="3069237"/>
          </a:xfrm>
          <a:prstGeom prst="rect">
            <a:avLst/>
          </a:prstGeom>
        </p:spPr>
      </p:pic>
      <p:pic>
        <p:nvPicPr>
          <p:cNvPr id="4" name="Picture 3">
            <a:extLst>
              <a:ext uri="{FF2B5EF4-FFF2-40B4-BE49-F238E27FC236}">
                <a16:creationId xmlns:a16="http://schemas.microsoft.com/office/drawing/2014/main" id="{2616EBD7-04EB-4155-A70E-5FF752D223B7}"/>
              </a:ext>
            </a:extLst>
          </p:cNvPr>
          <p:cNvPicPr>
            <a:picLocks noChangeAspect="1"/>
          </p:cNvPicPr>
          <p:nvPr/>
        </p:nvPicPr>
        <p:blipFill>
          <a:blip r:embed="rId3"/>
          <a:stretch>
            <a:fillRect/>
          </a:stretch>
        </p:blipFill>
        <p:spPr>
          <a:xfrm>
            <a:off x="6905008" y="1529697"/>
            <a:ext cx="4855915" cy="3871245"/>
          </a:xfrm>
          <a:prstGeom prst="rect">
            <a:avLst/>
          </a:prstGeom>
        </p:spPr>
      </p:pic>
      <p:sp>
        <p:nvSpPr>
          <p:cNvPr id="13" name="Content Placeholder 7">
            <a:extLst>
              <a:ext uri="{FF2B5EF4-FFF2-40B4-BE49-F238E27FC236}">
                <a16:creationId xmlns:a16="http://schemas.microsoft.com/office/drawing/2014/main" id="{43660666-6A6D-4F56-A248-3AD07180AAA1}"/>
              </a:ext>
            </a:extLst>
          </p:cNvPr>
          <p:cNvSpPr txBox="1">
            <a:spLocks/>
          </p:cNvSpPr>
          <p:nvPr/>
        </p:nvSpPr>
        <p:spPr>
          <a:xfrm>
            <a:off x="6840680" y="763090"/>
            <a:ext cx="3884876" cy="444324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 top 5 services offered are streaming movies, streaming tv, online backup, device protection and tech support.</a:t>
            </a:r>
          </a:p>
        </p:txBody>
      </p:sp>
    </p:spTree>
    <p:extLst>
      <p:ext uri="{BB962C8B-B14F-4D97-AF65-F5344CB8AC3E}">
        <p14:creationId xmlns:p14="http://schemas.microsoft.com/office/powerpoint/2010/main" val="41014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349710"/>
            <a:ext cx="5659180" cy="521961"/>
          </a:xfrm>
        </p:spPr>
        <p:txBody>
          <a:bodyPr/>
          <a:lstStyle/>
          <a:p>
            <a:r>
              <a:rPr lang="en-US" dirty="0"/>
              <a:t>EXPLORATORY DATA ANALYSIS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2120270" y="858518"/>
            <a:ext cx="3884876" cy="4443244"/>
          </a:xfrm>
        </p:spPr>
        <p:txBody>
          <a:bodyPr>
            <a:normAutofit/>
          </a:bodyPr>
          <a:lstStyle/>
          <a:p>
            <a:pPr marL="285750" indent="-285750">
              <a:buFont typeface="Arial" panose="020B0604020202020204" pitchFamily="34" charset="0"/>
              <a:buChar char="•"/>
            </a:pPr>
            <a:r>
              <a:rPr lang="en-US" dirty="0"/>
              <a:t>Most churn occurred during the weekend.</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22" name="Footer Placeholder 4">
            <a:extLst>
              <a:ext uri="{FF2B5EF4-FFF2-40B4-BE49-F238E27FC236}">
                <a16:creationId xmlns:a16="http://schemas.microsoft.com/office/drawing/2014/main" id="{CB11E0DC-31BF-4889-9F78-0A712FA64E6C}"/>
              </a:ext>
            </a:extLst>
          </p:cNvPr>
          <p:cNvSpPr txBox="1">
            <a:spLocks/>
          </p:cNvSpPr>
          <p:nvPr/>
        </p:nvSpPr>
        <p:spPr>
          <a:xfrm>
            <a:off x="4064536"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sp>
        <p:nvSpPr>
          <p:cNvPr id="13" name="Content Placeholder 7">
            <a:extLst>
              <a:ext uri="{FF2B5EF4-FFF2-40B4-BE49-F238E27FC236}">
                <a16:creationId xmlns:a16="http://schemas.microsoft.com/office/drawing/2014/main" id="{43660666-6A6D-4F56-A248-3AD07180AAA1}"/>
              </a:ext>
            </a:extLst>
          </p:cNvPr>
          <p:cNvSpPr txBox="1">
            <a:spLocks/>
          </p:cNvSpPr>
          <p:nvPr/>
        </p:nvSpPr>
        <p:spPr>
          <a:xfrm>
            <a:off x="6840680" y="763090"/>
            <a:ext cx="3884876" cy="4443244"/>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The months of February, September, November and December had the most churn.</a:t>
            </a:r>
          </a:p>
        </p:txBody>
      </p:sp>
      <p:pic>
        <p:nvPicPr>
          <p:cNvPr id="5" name="Picture 4">
            <a:extLst>
              <a:ext uri="{FF2B5EF4-FFF2-40B4-BE49-F238E27FC236}">
                <a16:creationId xmlns:a16="http://schemas.microsoft.com/office/drawing/2014/main" id="{50B3CC8A-33CA-4C5A-8C9A-38204A7D8A58}"/>
              </a:ext>
            </a:extLst>
          </p:cNvPr>
          <p:cNvPicPr>
            <a:picLocks noChangeAspect="1"/>
          </p:cNvPicPr>
          <p:nvPr/>
        </p:nvPicPr>
        <p:blipFill>
          <a:blip r:embed="rId2"/>
          <a:stretch>
            <a:fillRect/>
          </a:stretch>
        </p:blipFill>
        <p:spPr>
          <a:xfrm>
            <a:off x="1934465" y="1247732"/>
            <a:ext cx="4488448" cy="3022407"/>
          </a:xfrm>
          <a:prstGeom prst="rect">
            <a:avLst/>
          </a:prstGeom>
        </p:spPr>
      </p:pic>
      <p:pic>
        <p:nvPicPr>
          <p:cNvPr id="7" name="Picture 6">
            <a:extLst>
              <a:ext uri="{FF2B5EF4-FFF2-40B4-BE49-F238E27FC236}">
                <a16:creationId xmlns:a16="http://schemas.microsoft.com/office/drawing/2014/main" id="{6E2AA99A-7288-41EB-BE0F-BA1FF3AC8C6B}"/>
              </a:ext>
            </a:extLst>
          </p:cNvPr>
          <p:cNvPicPr>
            <a:picLocks noChangeAspect="1"/>
          </p:cNvPicPr>
          <p:nvPr/>
        </p:nvPicPr>
        <p:blipFill>
          <a:blip r:embed="rId3"/>
          <a:stretch>
            <a:fillRect/>
          </a:stretch>
        </p:blipFill>
        <p:spPr>
          <a:xfrm>
            <a:off x="6840680" y="1247732"/>
            <a:ext cx="4147059" cy="2856120"/>
          </a:xfrm>
          <a:prstGeom prst="rect">
            <a:avLst/>
          </a:prstGeom>
        </p:spPr>
      </p:pic>
    </p:spTree>
    <p:extLst>
      <p:ext uri="{BB962C8B-B14F-4D97-AF65-F5344CB8AC3E}">
        <p14:creationId xmlns:p14="http://schemas.microsoft.com/office/powerpoint/2010/main" val="383970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392538" y="314036"/>
            <a:ext cx="6961261" cy="954409"/>
          </a:xfrm>
        </p:spPr>
        <p:txBody>
          <a:bodyPr>
            <a:normAutofit/>
          </a:bodyPr>
          <a:lstStyle/>
          <a:p>
            <a:r>
              <a:rPr lang="en-US" dirty="0"/>
              <a:t>INSIGHTS FROM EDA</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2022</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9" name="Footer Placeholder 4">
            <a:extLst>
              <a:ext uri="{FF2B5EF4-FFF2-40B4-BE49-F238E27FC236}">
                <a16:creationId xmlns:a16="http://schemas.microsoft.com/office/drawing/2014/main" id="{AF7B84E1-4D38-4837-87D2-B8C342B67972}"/>
              </a:ext>
            </a:extLst>
          </p:cNvPr>
          <p:cNvSpPr txBox="1">
            <a:spLocks/>
          </p:cNvSpPr>
          <p:nvPr/>
        </p:nvSpPr>
        <p:spPr>
          <a:xfrm>
            <a:off x="6813610" y="6354629"/>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sp>
        <p:nvSpPr>
          <p:cNvPr id="11" name="TextBox 10">
            <a:extLst>
              <a:ext uri="{FF2B5EF4-FFF2-40B4-BE49-F238E27FC236}">
                <a16:creationId xmlns:a16="http://schemas.microsoft.com/office/drawing/2014/main" id="{E6BBD7DD-FFDA-4E35-A701-59387526F3FB}"/>
              </a:ext>
            </a:extLst>
          </p:cNvPr>
          <p:cNvSpPr txBox="1"/>
          <p:nvPr/>
        </p:nvSpPr>
        <p:spPr>
          <a:xfrm>
            <a:off x="4392538" y="1188652"/>
            <a:ext cx="7374589" cy="5078313"/>
          </a:xfrm>
          <a:prstGeom prst="rect">
            <a:avLst/>
          </a:prstGeom>
          <a:noFill/>
        </p:spPr>
        <p:txBody>
          <a:bodyPr wrap="square">
            <a:spAutoFit/>
          </a:bodyPr>
          <a:lstStyle/>
          <a:p>
            <a:pPr marL="285750" indent="-285750">
              <a:buFont typeface="Arial" panose="020B0604020202020204" pitchFamily="34" charset="0"/>
              <a:buChar char="•"/>
            </a:pPr>
            <a:r>
              <a:rPr lang="en-US" dirty="0"/>
              <a:t>Most customers prefer month-to-month payment.</a:t>
            </a:r>
          </a:p>
          <a:p>
            <a:pPr marL="285750" indent="-285750">
              <a:buFont typeface="Arial" panose="020B0604020202020204" pitchFamily="34" charset="0"/>
              <a:buChar char="•"/>
            </a:pPr>
            <a:r>
              <a:rPr lang="en-US" dirty="0"/>
              <a:t>Customers on a two-year contract bring in more revenue and churn less.</a:t>
            </a:r>
          </a:p>
          <a:p>
            <a:pPr marL="285750" indent="-285750">
              <a:buFont typeface="Arial" panose="020B0604020202020204" pitchFamily="34" charset="0"/>
              <a:buChar char="•"/>
            </a:pPr>
            <a:r>
              <a:rPr lang="en-US" dirty="0"/>
              <a:t>Most churn occurs at weekend.</a:t>
            </a:r>
          </a:p>
          <a:p>
            <a:pPr marL="285750" indent="-285750">
              <a:buFont typeface="Arial" panose="020B0604020202020204" pitchFamily="34" charset="0"/>
              <a:buChar char="•"/>
            </a:pPr>
            <a:r>
              <a:rPr lang="en-US" dirty="0"/>
              <a:t>Customers using more than 4 services churn less than others.</a:t>
            </a:r>
          </a:p>
          <a:p>
            <a:pPr marL="285750" indent="-285750">
              <a:buFont typeface="Arial" panose="020B0604020202020204" pitchFamily="34" charset="0"/>
              <a:buChar char="•"/>
            </a:pPr>
            <a:endParaRPr lang="en-US" dirty="0"/>
          </a:p>
          <a:p>
            <a:r>
              <a:rPr lang="en-US" b="1" dirty="0"/>
              <a:t>Action plan</a:t>
            </a:r>
            <a:r>
              <a:rPr lang="en-US" dirty="0"/>
              <a:t>:</a:t>
            </a:r>
          </a:p>
          <a:p>
            <a:pPr marL="285750" indent="-285750" algn="just">
              <a:buFontTx/>
              <a:buChar char="-"/>
            </a:pPr>
            <a:r>
              <a:rPr lang="en-US" dirty="0"/>
              <a:t>Targeted marketing campaigns and promotional events should be done to promote the two-year plan to Interconnects customers.</a:t>
            </a:r>
          </a:p>
          <a:p>
            <a:pPr marL="285750" indent="-285750" algn="just">
              <a:buFontTx/>
              <a:buChar char="-"/>
            </a:pPr>
            <a:r>
              <a:rPr lang="en-US" dirty="0"/>
              <a:t>Encourage customers to make payment using electronic check.</a:t>
            </a:r>
          </a:p>
          <a:p>
            <a:pPr marL="285750" indent="-285750" algn="just">
              <a:buFontTx/>
              <a:buChar char="-"/>
            </a:pPr>
            <a:r>
              <a:rPr lang="en-US" dirty="0"/>
              <a:t>Introduce several bonuses, free service offerings for six months starting from September to February to prevent churn.</a:t>
            </a:r>
          </a:p>
          <a:p>
            <a:pPr marL="285750" indent="-285750" algn="just">
              <a:buFontTx/>
              <a:buChar char="-"/>
            </a:pPr>
            <a:r>
              <a:rPr lang="en-US" dirty="0"/>
              <a:t>Introduce special end of the week promotional events and services.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437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324456" y="774966"/>
            <a:ext cx="8744388" cy="1325563"/>
          </a:xfrm>
        </p:spPr>
        <p:txBody>
          <a:bodyPr/>
          <a:lstStyle/>
          <a:p>
            <a:r>
              <a:rPr lang="en-US" dirty="0"/>
              <a:t>MODELING PROCESS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24456" y="1826344"/>
            <a:ext cx="8744388" cy="4335174"/>
          </a:xfrm>
        </p:spPr>
        <p:txBody>
          <a:bodyPr>
            <a:normAutofit/>
          </a:bodyPr>
          <a:lstStyle/>
          <a:p>
            <a:pPr marL="285750" indent="-285750">
              <a:buFont typeface="Arial" panose="020B0604020202020204" pitchFamily="34" charset="0"/>
              <a:buChar char="•"/>
            </a:pPr>
            <a:r>
              <a:rPr lang="en-US" dirty="0"/>
              <a:t>The primary metric we used to evaluate the model is AUC-ROC. The secondary metric is accuracy.</a:t>
            </a:r>
          </a:p>
          <a:p>
            <a:pPr marL="285750" indent="-285750">
              <a:buFont typeface="Arial" panose="020B0604020202020204" pitchFamily="34" charset="0"/>
              <a:buChar char="•"/>
            </a:pPr>
            <a:r>
              <a:rPr lang="en-US" dirty="0"/>
              <a:t>We performed feature engineering and encoded categorical variables using either one-hot encoding, label encoding or ordinal encoding.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split data into 75% training and 25% testing set</a:t>
            </a:r>
          </a:p>
          <a:p>
            <a:pPr marL="285750" indent="-285750">
              <a:buFont typeface="Arial" panose="020B0604020202020204" pitchFamily="34" charset="0"/>
              <a:buChar char="•"/>
            </a:pPr>
            <a:r>
              <a:rPr lang="en-US" dirty="0"/>
              <a:t>We scaled the data by applying the standard scaler function</a:t>
            </a:r>
          </a:p>
          <a:p>
            <a:pPr marL="285750" indent="-285750">
              <a:buFont typeface="Arial" panose="020B0604020202020204" pitchFamily="34" charset="0"/>
              <a:buChar char="•"/>
            </a:pPr>
            <a:r>
              <a:rPr lang="en-US" dirty="0"/>
              <a:t>We developed a baseline model</a:t>
            </a:r>
          </a:p>
          <a:p>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6" name="Footer Placeholder 4">
            <a:extLst>
              <a:ext uri="{FF2B5EF4-FFF2-40B4-BE49-F238E27FC236}">
                <a16:creationId xmlns:a16="http://schemas.microsoft.com/office/drawing/2014/main" id="{1363A9FC-2BA0-476B-AFDB-0DA3505A1FD1}"/>
              </a:ext>
            </a:extLst>
          </p:cNvPr>
          <p:cNvSpPr txBox="1">
            <a:spLocks/>
          </p:cNvSpPr>
          <p:nvPr/>
        </p:nvSpPr>
        <p:spPr>
          <a:xfrm>
            <a:off x="3856765"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5" name="Picture 4">
            <a:extLst>
              <a:ext uri="{FF2B5EF4-FFF2-40B4-BE49-F238E27FC236}">
                <a16:creationId xmlns:a16="http://schemas.microsoft.com/office/drawing/2014/main" id="{FACCEF62-07D4-4581-8B3D-33D28A397F5B}"/>
              </a:ext>
            </a:extLst>
          </p:cNvPr>
          <p:cNvPicPr>
            <a:picLocks noChangeAspect="1"/>
          </p:cNvPicPr>
          <p:nvPr/>
        </p:nvPicPr>
        <p:blipFill>
          <a:blip r:embed="rId2"/>
          <a:stretch>
            <a:fillRect/>
          </a:stretch>
        </p:blipFill>
        <p:spPr>
          <a:xfrm>
            <a:off x="2435551" y="2786196"/>
            <a:ext cx="7948746" cy="1721956"/>
          </a:xfrm>
          <a:prstGeom prst="rect">
            <a:avLst/>
          </a:prstGeom>
        </p:spPr>
      </p:pic>
    </p:spTree>
    <p:extLst>
      <p:ext uri="{BB962C8B-B14F-4D97-AF65-F5344CB8AC3E}">
        <p14:creationId xmlns:p14="http://schemas.microsoft.com/office/powerpoint/2010/main" val="64446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324456" y="774966"/>
            <a:ext cx="8744388" cy="1325563"/>
          </a:xfrm>
        </p:spPr>
        <p:txBody>
          <a:bodyPr/>
          <a:lstStyle/>
          <a:p>
            <a:r>
              <a:rPr lang="en-US" dirty="0"/>
              <a:t>MODELING PROCESS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6" name="Footer Placeholder 4">
            <a:extLst>
              <a:ext uri="{FF2B5EF4-FFF2-40B4-BE49-F238E27FC236}">
                <a16:creationId xmlns:a16="http://schemas.microsoft.com/office/drawing/2014/main" id="{1363A9FC-2BA0-476B-AFDB-0DA3505A1FD1}"/>
              </a:ext>
            </a:extLst>
          </p:cNvPr>
          <p:cNvSpPr txBox="1">
            <a:spLocks/>
          </p:cNvSpPr>
          <p:nvPr/>
        </p:nvSpPr>
        <p:spPr>
          <a:xfrm>
            <a:off x="3856765"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6" name="Picture 5">
            <a:extLst>
              <a:ext uri="{FF2B5EF4-FFF2-40B4-BE49-F238E27FC236}">
                <a16:creationId xmlns:a16="http://schemas.microsoft.com/office/drawing/2014/main" id="{99A7DD92-8DEF-49CD-9AAF-70A459234E6A}"/>
              </a:ext>
            </a:extLst>
          </p:cNvPr>
          <p:cNvPicPr>
            <a:picLocks noChangeAspect="1"/>
          </p:cNvPicPr>
          <p:nvPr/>
        </p:nvPicPr>
        <p:blipFill>
          <a:blip r:embed="rId2"/>
          <a:stretch>
            <a:fillRect/>
          </a:stretch>
        </p:blipFill>
        <p:spPr>
          <a:xfrm>
            <a:off x="2324456" y="1706703"/>
            <a:ext cx="4230168" cy="4558153"/>
          </a:xfrm>
          <a:prstGeom prst="rect">
            <a:avLst/>
          </a:prstGeom>
        </p:spPr>
      </p:pic>
      <p:sp>
        <p:nvSpPr>
          <p:cNvPr id="11" name="TextBox 10">
            <a:extLst>
              <a:ext uri="{FF2B5EF4-FFF2-40B4-BE49-F238E27FC236}">
                <a16:creationId xmlns:a16="http://schemas.microsoft.com/office/drawing/2014/main" id="{54D46A42-BE03-4A0E-A68E-AAC2DE164BD0}"/>
              </a:ext>
            </a:extLst>
          </p:cNvPr>
          <p:cNvSpPr txBox="1"/>
          <p:nvPr/>
        </p:nvSpPr>
        <p:spPr>
          <a:xfrm>
            <a:off x="6933488" y="1706702"/>
            <a:ext cx="4295686" cy="738664"/>
          </a:xfrm>
          <a:prstGeom prst="rect">
            <a:avLst/>
          </a:prstGeom>
          <a:noFill/>
        </p:spPr>
        <p:txBody>
          <a:bodyPr wrap="square">
            <a:spAutoFit/>
          </a:bodyPr>
          <a:lstStyle/>
          <a:p>
            <a:pPr algn="just"/>
            <a:r>
              <a:rPr lang="en-US" sz="1400" dirty="0"/>
              <a:t>We developed a baseline model with accuracy of 73% and AUC-ROC score of 50%. This represents the baseline, so we expect our models to perform better.</a:t>
            </a:r>
          </a:p>
        </p:txBody>
      </p:sp>
    </p:spTree>
    <p:extLst>
      <p:ext uri="{BB962C8B-B14F-4D97-AF65-F5344CB8AC3E}">
        <p14:creationId xmlns:p14="http://schemas.microsoft.com/office/powerpoint/2010/main" val="224599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2022</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42" name="Footer Placeholder 4">
            <a:extLst>
              <a:ext uri="{FF2B5EF4-FFF2-40B4-BE49-F238E27FC236}">
                <a16:creationId xmlns:a16="http://schemas.microsoft.com/office/drawing/2014/main" id="{F5534411-5240-471D-9BB7-85334E5F85FF}"/>
              </a:ext>
            </a:extLst>
          </p:cNvPr>
          <p:cNvSpPr txBox="1">
            <a:spLocks/>
          </p:cNvSpPr>
          <p:nvPr/>
        </p:nvSpPr>
        <p:spPr>
          <a:xfrm>
            <a:off x="4155868"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sp>
        <p:nvSpPr>
          <p:cNvPr id="43" name="Title 1">
            <a:extLst>
              <a:ext uri="{FF2B5EF4-FFF2-40B4-BE49-F238E27FC236}">
                <a16:creationId xmlns:a16="http://schemas.microsoft.com/office/drawing/2014/main" id="{BB5C30CB-75E4-4FD8-93EB-78E83B35FB25}"/>
              </a:ext>
            </a:extLst>
          </p:cNvPr>
          <p:cNvSpPr txBox="1">
            <a:spLocks/>
          </p:cNvSpPr>
          <p:nvPr/>
        </p:nvSpPr>
        <p:spPr>
          <a:xfrm>
            <a:off x="2324456" y="358924"/>
            <a:ext cx="4349809" cy="132459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MODEL TRAINING</a:t>
            </a:r>
          </a:p>
        </p:txBody>
      </p:sp>
      <p:sp>
        <p:nvSpPr>
          <p:cNvPr id="45" name="TextBox 44">
            <a:extLst>
              <a:ext uri="{FF2B5EF4-FFF2-40B4-BE49-F238E27FC236}">
                <a16:creationId xmlns:a16="http://schemas.microsoft.com/office/drawing/2014/main" id="{4EB81774-D931-4E61-B947-49A457B2C4FC}"/>
              </a:ext>
            </a:extLst>
          </p:cNvPr>
          <p:cNvSpPr txBox="1"/>
          <p:nvPr/>
        </p:nvSpPr>
        <p:spPr>
          <a:xfrm>
            <a:off x="838200" y="1431228"/>
            <a:ext cx="8314345" cy="4247317"/>
          </a:xfrm>
          <a:prstGeom prst="rect">
            <a:avLst/>
          </a:prstGeom>
          <a:noFill/>
        </p:spPr>
        <p:txBody>
          <a:bodyPr wrap="square">
            <a:spAutoFit/>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We tuned hyperparameters for each model and </a:t>
            </a:r>
            <a:r>
              <a:rPr lang="en-US" b="0" i="0" dirty="0">
                <a:effectLst/>
              </a:rPr>
              <a:t>cross validation during sampling of data for machine learning.</a:t>
            </a:r>
          </a:p>
          <a:p>
            <a:pPr marL="285750" indent="-285750">
              <a:buFont typeface="Arial" panose="020B0604020202020204" pitchFamily="34" charset="0"/>
              <a:buChar char="•"/>
            </a:pPr>
            <a:r>
              <a:rPr lang="en-US" sz="1800" dirty="0"/>
              <a:t>We choose the best performing models on the training accuracy and AUC-ROC metric</a:t>
            </a:r>
          </a:p>
          <a:p>
            <a:pPr marL="285750" indent="-285750">
              <a:buFont typeface="Arial" panose="020B0604020202020204" pitchFamily="34" charset="0"/>
              <a:buChar char="•"/>
            </a:pPr>
            <a:r>
              <a:rPr lang="en-US" dirty="0"/>
              <a:t>We also plotted the feature importance for each models</a:t>
            </a:r>
          </a:p>
          <a:p>
            <a:pPr marL="285750" indent="-285750">
              <a:buFont typeface="Arial" panose="020B0604020202020204" pitchFamily="34" charset="0"/>
              <a:buChar char="•"/>
            </a:pPr>
            <a:r>
              <a:rPr lang="en-US" dirty="0"/>
              <a:t>We trained six models and chose the best performing model.</a:t>
            </a:r>
          </a:p>
          <a:p>
            <a:pPr marL="285750" indent="-285750">
              <a:buFont typeface="Arial" panose="020B0604020202020204" pitchFamily="34" charset="0"/>
              <a:buChar char="•"/>
            </a:pPr>
            <a:r>
              <a:rPr lang="en-US" dirty="0"/>
              <a:t>The </a:t>
            </a:r>
            <a:r>
              <a:rPr lang="en-US" dirty="0" err="1"/>
              <a:t>XGBoost</a:t>
            </a:r>
            <a:r>
              <a:rPr lang="en-US" dirty="0"/>
              <a:t> classifier was the best performing model with a score of 91.3% on the training set.</a:t>
            </a:r>
          </a:p>
          <a:p>
            <a:pPr marL="285750" indent="-285750">
              <a:buFont typeface="Arial" panose="020B0604020202020204" pitchFamily="34" charset="0"/>
              <a:buChar char="•"/>
            </a:pPr>
            <a:r>
              <a:rPr lang="en-US" dirty="0"/>
              <a:t>The </a:t>
            </a:r>
            <a:r>
              <a:rPr lang="en-US" dirty="0" err="1"/>
              <a:t>XGBoost</a:t>
            </a:r>
            <a:r>
              <a:rPr lang="en-US" dirty="0"/>
              <a:t> classifier was chosen as the model for the final testing on the test data because of its low hyperparameter tuning time, low prediction time and high accuracy.</a:t>
            </a:r>
          </a:p>
          <a:p>
            <a:pPr marL="285750" indent="-285750">
              <a:buFont typeface="Arial" panose="020B0604020202020204" pitchFamily="34" charset="0"/>
              <a:buChar char="•"/>
            </a:pPr>
            <a:endParaRPr lang="en-US" sz="1800" dirty="0"/>
          </a:p>
          <a:p>
            <a:endParaRPr lang="en-US" dirty="0"/>
          </a:p>
        </p:txBody>
      </p:sp>
    </p:spTree>
    <p:extLst>
      <p:ext uri="{BB962C8B-B14F-4D97-AF65-F5344CB8AC3E}">
        <p14:creationId xmlns:p14="http://schemas.microsoft.com/office/powerpoint/2010/main" val="86131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Model testing</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9" name="Footer Placeholder 4">
            <a:extLst>
              <a:ext uri="{FF2B5EF4-FFF2-40B4-BE49-F238E27FC236}">
                <a16:creationId xmlns:a16="http://schemas.microsoft.com/office/drawing/2014/main" id="{3B227D42-84A3-4E08-BEBF-1AD6592826D6}"/>
              </a:ext>
            </a:extLst>
          </p:cNvPr>
          <p:cNvSpPr txBox="1">
            <a:spLocks/>
          </p:cNvSpPr>
          <p:nvPr/>
        </p:nvSpPr>
        <p:spPr>
          <a:xfrm>
            <a:off x="3950768"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10" name="Picture 9">
            <a:extLst>
              <a:ext uri="{FF2B5EF4-FFF2-40B4-BE49-F238E27FC236}">
                <a16:creationId xmlns:a16="http://schemas.microsoft.com/office/drawing/2014/main" id="{EA7832A3-CBF8-486E-B30C-E64539498E15}"/>
              </a:ext>
            </a:extLst>
          </p:cNvPr>
          <p:cNvPicPr>
            <a:picLocks noChangeAspect="1"/>
          </p:cNvPicPr>
          <p:nvPr/>
        </p:nvPicPr>
        <p:blipFill>
          <a:blip r:embed="rId2"/>
          <a:stretch>
            <a:fillRect/>
          </a:stretch>
        </p:blipFill>
        <p:spPr>
          <a:xfrm>
            <a:off x="2307809" y="1327668"/>
            <a:ext cx="7029450" cy="4886325"/>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3009322" y="841230"/>
            <a:ext cx="7900771" cy="1325563"/>
          </a:xfrm>
        </p:spPr>
        <p:txBody>
          <a:bodyPr/>
          <a:lstStyle/>
          <a:p>
            <a:r>
              <a:rPr lang="en-US" dirty="0"/>
              <a:t>Summary of results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16" name="Footer Placeholder 4">
            <a:extLst>
              <a:ext uri="{FF2B5EF4-FFF2-40B4-BE49-F238E27FC236}">
                <a16:creationId xmlns:a16="http://schemas.microsoft.com/office/drawing/2014/main" id="{1363A9FC-2BA0-476B-AFDB-0DA3505A1FD1}"/>
              </a:ext>
            </a:extLst>
          </p:cNvPr>
          <p:cNvSpPr txBox="1">
            <a:spLocks/>
          </p:cNvSpPr>
          <p:nvPr/>
        </p:nvSpPr>
        <p:spPr>
          <a:xfrm>
            <a:off x="3856765"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4" name="Picture 3">
            <a:extLst>
              <a:ext uri="{FF2B5EF4-FFF2-40B4-BE49-F238E27FC236}">
                <a16:creationId xmlns:a16="http://schemas.microsoft.com/office/drawing/2014/main" id="{BBB73B1B-1084-45DA-BF4B-EC042E308814}"/>
              </a:ext>
            </a:extLst>
          </p:cNvPr>
          <p:cNvPicPr>
            <a:picLocks noChangeAspect="1"/>
          </p:cNvPicPr>
          <p:nvPr/>
        </p:nvPicPr>
        <p:blipFill>
          <a:blip r:embed="rId2"/>
          <a:stretch>
            <a:fillRect/>
          </a:stretch>
        </p:blipFill>
        <p:spPr>
          <a:xfrm>
            <a:off x="3009322" y="2166793"/>
            <a:ext cx="6819900" cy="2228850"/>
          </a:xfrm>
          <a:prstGeom prst="rect">
            <a:avLst/>
          </a:prstGeom>
        </p:spPr>
      </p:pic>
    </p:spTree>
    <p:extLst>
      <p:ext uri="{BB962C8B-B14F-4D97-AF65-F5344CB8AC3E}">
        <p14:creationId xmlns:p14="http://schemas.microsoft.com/office/powerpoint/2010/main" val="94946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158892"/>
            <a:ext cx="5111750" cy="1204912"/>
          </a:xfrm>
        </p:spPr>
        <p:txBody>
          <a:bodyPr/>
          <a:lstStyle/>
          <a:p>
            <a:r>
              <a:rPr lang="en-US" dirty="0"/>
              <a:t>OUTLINE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2469734"/>
            <a:ext cx="5111750" cy="2126968"/>
          </a:xfrm>
        </p:spPr>
        <p:txBody>
          <a:bodyPr>
            <a:noAutofit/>
          </a:bodyPr>
          <a:lstStyle/>
          <a:p>
            <a:pPr marL="285750" indent="-285750">
              <a:lnSpc>
                <a:spcPct val="100000"/>
              </a:lnSpc>
              <a:spcBef>
                <a:spcPts val="1400"/>
              </a:spcBef>
              <a:buFont typeface="Arial" panose="020B0604020202020204" pitchFamily="34" charset="0"/>
              <a:buChar char="•"/>
            </a:pPr>
            <a:r>
              <a:rPr lang="en-US" sz="2200" dirty="0">
                <a:solidFill>
                  <a:schemeClr val="accent3">
                    <a:lumMod val="25000"/>
                  </a:schemeClr>
                </a:solidFill>
              </a:rPr>
              <a:t>Executive Summary</a:t>
            </a:r>
          </a:p>
          <a:p>
            <a:pPr marL="285750" indent="-285750">
              <a:lnSpc>
                <a:spcPct val="100000"/>
              </a:lnSpc>
              <a:spcBef>
                <a:spcPts val="1400"/>
              </a:spcBef>
              <a:buFont typeface="Arial" panose="020B0604020202020204" pitchFamily="34" charset="0"/>
              <a:buChar char="•"/>
            </a:pPr>
            <a:r>
              <a:rPr lang="en-US" sz="2200" dirty="0">
                <a:solidFill>
                  <a:schemeClr val="accent3">
                    <a:lumMod val="25000"/>
                  </a:schemeClr>
                </a:solidFill>
              </a:rPr>
              <a:t>Introduction</a:t>
            </a:r>
          </a:p>
          <a:p>
            <a:pPr marL="285750" indent="-285750">
              <a:lnSpc>
                <a:spcPct val="100000"/>
              </a:lnSpc>
              <a:spcBef>
                <a:spcPts val="1400"/>
              </a:spcBef>
              <a:buFont typeface="Arial" panose="020B0604020202020204" pitchFamily="34" charset="0"/>
              <a:buChar char="•"/>
            </a:pPr>
            <a:r>
              <a:rPr lang="en-US" sz="2200" dirty="0">
                <a:solidFill>
                  <a:schemeClr val="accent3">
                    <a:lumMod val="25000"/>
                  </a:schemeClr>
                </a:solidFill>
              </a:rPr>
              <a:t>Methodology</a:t>
            </a:r>
          </a:p>
          <a:p>
            <a:pPr marL="285750" indent="-285750">
              <a:lnSpc>
                <a:spcPct val="100000"/>
              </a:lnSpc>
              <a:spcBef>
                <a:spcPts val="1400"/>
              </a:spcBef>
              <a:buFont typeface="Arial" panose="020B0604020202020204" pitchFamily="34" charset="0"/>
              <a:buChar char="•"/>
            </a:pPr>
            <a:r>
              <a:rPr lang="en-US" sz="2200" dirty="0">
                <a:solidFill>
                  <a:schemeClr val="accent3">
                    <a:lumMod val="25000"/>
                  </a:schemeClr>
                </a:solidFill>
              </a:rPr>
              <a:t>Results</a:t>
            </a:r>
          </a:p>
          <a:p>
            <a:pPr marL="285750" indent="-285750">
              <a:lnSpc>
                <a:spcPct val="100000"/>
              </a:lnSpc>
              <a:spcBef>
                <a:spcPts val="1400"/>
              </a:spcBef>
              <a:buFont typeface="Arial" panose="020B0604020202020204" pitchFamily="34" charset="0"/>
              <a:buChar char="•"/>
            </a:pPr>
            <a:r>
              <a:rPr lang="en-US" sz="2200" dirty="0">
                <a:solidFill>
                  <a:schemeClr val="accent3">
                    <a:lumMod val="25000"/>
                  </a:schemeClr>
                </a:solidFill>
              </a:rPr>
              <a:t>Conclusion</a:t>
            </a:r>
          </a:p>
          <a:p>
            <a:pPr marL="285750" indent="-285750">
              <a:lnSpc>
                <a:spcPct val="100000"/>
              </a:lnSpc>
              <a:spcBef>
                <a:spcPts val="1400"/>
              </a:spcBef>
              <a:buFont typeface="Arial" panose="020B0604020202020204" pitchFamily="34" charset="0"/>
              <a:buChar char="•"/>
            </a:pPr>
            <a:r>
              <a:rPr lang="en-US" sz="2200" dirty="0">
                <a:solidFill>
                  <a:schemeClr val="accent3">
                    <a:lumMod val="25000"/>
                  </a:schemeClr>
                </a:solidFill>
              </a:rPr>
              <a:t>Appendix</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sz="900" dirty="0"/>
              <a:t>TELECOM CLIENT CHURN </a:t>
            </a:r>
            <a:r>
              <a:rPr lang="en-US" dirty="0"/>
              <a:t>FORECAST</a:t>
            </a:r>
            <a:r>
              <a:rPr lang="en-US" sz="900" dirty="0"/>
              <a:t> USING MACHINE LEARNING</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72021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041039" y="852491"/>
            <a:ext cx="5111750" cy="819147"/>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041039" y="2165260"/>
            <a:ext cx="5111750" cy="2569110"/>
          </a:xfrm>
        </p:spPr>
        <p:txBody>
          <a:bodyPr>
            <a:noAutofit/>
          </a:bodyPr>
          <a:lstStyle/>
          <a:p>
            <a:pPr marL="285750" indent="-285750" algn="just">
              <a:buFont typeface="Arial" panose="020B0604020202020204" pitchFamily="34" charset="0"/>
              <a:buChar char="•"/>
            </a:pPr>
            <a:r>
              <a:rPr lang="en-US" dirty="0"/>
              <a:t>We built a machine learning solution to forecast Interconnect telecom’s client churn.</a:t>
            </a:r>
          </a:p>
          <a:p>
            <a:pPr marL="285750" indent="-285750" algn="just">
              <a:buFont typeface="Arial" panose="020B0604020202020204" pitchFamily="34" charset="0"/>
              <a:buChar char="•"/>
            </a:pPr>
            <a:r>
              <a:rPr lang="en-US" dirty="0"/>
              <a:t>We applied exploratory data analysis in determining whether special promotional services and plan option will discourage client churn.</a:t>
            </a:r>
          </a:p>
          <a:p>
            <a:pPr marL="285750" indent="-285750" algn="just">
              <a:buFont typeface="Arial" panose="020B0604020202020204" pitchFamily="34" charset="0"/>
              <a:buChar char="•"/>
            </a:pPr>
            <a:r>
              <a:rPr lang="en-US" dirty="0"/>
              <a:t>We analyzed the speed and quality of prediction, time required to train and prediction accuracy.</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7" name="Footer Placeholder 4">
            <a:extLst>
              <a:ext uri="{FF2B5EF4-FFF2-40B4-BE49-F238E27FC236}">
                <a16:creationId xmlns:a16="http://schemas.microsoft.com/office/drawing/2014/main" id="{511E1C4A-913E-49AF-98A8-CA6ABD7BA171}"/>
              </a:ext>
            </a:extLst>
          </p:cNvPr>
          <p:cNvSpPr txBox="1">
            <a:spLocks/>
          </p:cNvSpPr>
          <p:nvPr/>
        </p:nvSpPr>
        <p:spPr>
          <a:xfrm>
            <a:off x="3950768" y="6356349"/>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spTree>
    <p:extLst>
      <p:ext uri="{BB962C8B-B14F-4D97-AF65-F5344CB8AC3E}">
        <p14:creationId xmlns:p14="http://schemas.microsoft.com/office/powerpoint/2010/main" val="2125054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479427"/>
          </a:xfrm>
        </p:spPr>
        <p:txBody>
          <a:bodyPr>
            <a:normAutofit/>
          </a:bodyPr>
          <a:lstStyle/>
          <a:p>
            <a:r>
              <a:rPr lang="en-US" dirty="0"/>
              <a:t>Chukwuemeka Okoli</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
        <p:nvSpPr>
          <p:cNvPr id="7" name="Footer Placeholder 4">
            <a:extLst>
              <a:ext uri="{FF2B5EF4-FFF2-40B4-BE49-F238E27FC236}">
                <a16:creationId xmlns:a16="http://schemas.microsoft.com/office/drawing/2014/main" id="{72BBC2E2-4BEA-48DE-BE7F-542DCBE51AC9}"/>
              </a:ext>
            </a:extLst>
          </p:cNvPr>
          <p:cNvSpPr txBox="1">
            <a:spLocks/>
          </p:cNvSpPr>
          <p:nvPr/>
        </p:nvSpPr>
        <p:spPr>
          <a:xfrm>
            <a:off x="6096000" y="6356349"/>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4657724" y="0"/>
            <a:ext cx="6696075" cy="1909763"/>
          </a:xfrm>
        </p:spPr>
        <p:txBody>
          <a:bodyPr/>
          <a:lstStyle/>
          <a:p>
            <a:r>
              <a:rPr lang="en-US" dirty="0"/>
              <a:t>EXECUTIVE SUMMARY</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subTitle" idx="1"/>
          </p:nvPr>
        </p:nvSpPr>
        <p:spPr>
          <a:xfrm>
            <a:off x="4657721" y="1909764"/>
            <a:ext cx="7007287" cy="4811711"/>
          </a:xfrm>
        </p:spPr>
        <p:txBody>
          <a:bodyPr>
            <a:normAutofit/>
          </a:bodyPr>
          <a:lstStyle/>
          <a:p>
            <a:pPr marL="285750" indent="-285750">
              <a:buFont typeface="Arial" panose="020B0604020202020204" pitchFamily="34" charset="0"/>
              <a:buChar char="•"/>
            </a:pPr>
            <a:r>
              <a:rPr lang="en-US" dirty="0">
                <a:solidFill>
                  <a:schemeClr val="tx1"/>
                </a:solidFill>
              </a:rPr>
              <a:t>Summary of methodologies</a:t>
            </a:r>
          </a:p>
          <a:p>
            <a:r>
              <a:rPr lang="en-US" sz="1400" dirty="0">
                <a:solidFill>
                  <a:schemeClr val="bg2">
                    <a:lumMod val="50000"/>
                  </a:schemeClr>
                </a:solidFill>
              </a:rPr>
              <a:t>      -   Open the data and study the general information</a:t>
            </a:r>
          </a:p>
          <a:p>
            <a:r>
              <a:rPr lang="en-US" sz="1400" dirty="0">
                <a:solidFill>
                  <a:schemeClr val="bg2">
                    <a:lumMod val="50000"/>
                  </a:schemeClr>
                </a:solidFill>
              </a:rPr>
              <a:t>      -   Data Preprocessing</a:t>
            </a:r>
            <a:endParaRPr lang="en-US" dirty="0"/>
          </a:p>
          <a:p>
            <a:r>
              <a:rPr lang="en-US" sz="1400" dirty="0">
                <a:solidFill>
                  <a:schemeClr val="bg2">
                    <a:lumMod val="50000"/>
                  </a:schemeClr>
                </a:solidFill>
              </a:rPr>
              <a:t>      -   Exploratory Data Analysis</a:t>
            </a:r>
          </a:p>
          <a:p>
            <a:r>
              <a:rPr lang="en-US" sz="1400" dirty="0">
                <a:solidFill>
                  <a:schemeClr val="bg2">
                    <a:lumMod val="50000"/>
                  </a:schemeClr>
                </a:solidFill>
              </a:rPr>
              <a:t>      -   Modeling Process</a:t>
            </a:r>
          </a:p>
          <a:p>
            <a:r>
              <a:rPr lang="en-US" sz="1400" dirty="0"/>
              <a:t>      -   </a:t>
            </a:r>
            <a:r>
              <a:rPr lang="en-US" sz="1400" dirty="0">
                <a:solidFill>
                  <a:schemeClr val="bg2">
                    <a:lumMod val="50000"/>
                  </a:schemeClr>
                </a:solidFill>
              </a:rPr>
              <a:t>Model Training</a:t>
            </a:r>
          </a:p>
          <a:p>
            <a:r>
              <a:rPr lang="en-US" sz="1400" dirty="0">
                <a:solidFill>
                  <a:schemeClr val="bg2">
                    <a:lumMod val="50000"/>
                  </a:schemeClr>
                </a:solidFill>
              </a:rPr>
              <a:t>      -   Model Analysis</a:t>
            </a:r>
          </a:p>
          <a:p>
            <a:r>
              <a:rPr lang="en-US" sz="1400" dirty="0">
                <a:solidFill>
                  <a:schemeClr val="bg2">
                    <a:lumMod val="50000"/>
                  </a:schemeClr>
                </a:solidFill>
              </a:rPr>
              <a:t>      -   Model Testing</a:t>
            </a:r>
          </a:p>
          <a:p>
            <a:pPr marL="285750" indent="-285750">
              <a:buFont typeface="Arial" panose="020B0604020202020204" pitchFamily="34" charset="0"/>
              <a:buChar char="•"/>
            </a:pPr>
            <a:r>
              <a:rPr lang="en-US" dirty="0">
                <a:solidFill>
                  <a:schemeClr val="tx1"/>
                </a:solidFill>
              </a:rPr>
              <a:t>Summary of all results</a:t>
            </a:r>
          </a:p>
          <a:p>
            <a:r>
              <a:rPr lang="en-US" sz="1400" dirty="0"/>
              <a:t>      -   Exploratory Data Analysis result</a:t>
            </a:r>
          </a:p>
          <a:p>
            <a:r>
              <a:rPr lang="en-US" sz="1400" dirty="0"/>
              <a:t>      -   Predictive Analytics result</a:t>
            </a:r>
          </a:p>
          <a:p>
            <a:endParaRPr lang="en-US" dirty="0"/>
          </a:p>
          <a:p>
            <a:endParaRPr lang="en-US" dirty="0"/>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p:txBody>
          <a:bodyPr/>
          <a:lstStyle/>
          <a:p>
            <a:r>
              <a:rPr lang="en-US" dirty="0"/>
              <a:t>2022</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631537" y="6356350"/>
            <a:ext cx="3862700" cy="365125"/>
          </a:xfrm>
        </p:spPr>
        <p:txBody>
          <a:bodyPr/>
          <a:lstStyle/>
          <a:p>
            <a:r>
              <a:rPr lang="en-US" sz="900" dirty="0"/>
              <a:t>TELECOM CLIENT CHURN </a:t>
            </a:r>
            <a:r>
              <a:rPr lang="en-US" dirty="0"/>
              <a:t>FORECAST</a:t>
            </a:r>
            <a:r>
              <a:rPr lang="en-US" sz="900" dirty="0"/>
              <a:t> USING MACHINE LEARNING</a:t>
            </a:r>
            <a:endParaRPr lang="en-US" dirty="0"/>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9751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31492" y="427291"/>
            <a:ext cx="5542333" cy="478564"/>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31492" y="1196411"/>
            <a:ext cx="7075917" cy="3989951"/>
          </a:xfrm>
        </p:spPr>
        <p:txBody>
          <a:bodyPr>
            <a:normAutofit/>
          </a:bodyPr>
          <a:lstStyle/>
          <a:p>
            <a:pPr marL="285750" indent="-285750" algn="just">
              <a:buFont typeface="Arial" panose="020B0604020202020204" pitchFamily="34" charset="0"/>
              <a:buChar char="•"/>
            </a:pPr>
            <a:r>
              <a:rPr lang="en-US" sz="2200" dirty="0"/>
              <a:t>Project background and context</a:t>
            </a:r>
          </a:p>
          <a:p>
            <a:pPr algn="just"/>
            <a:r>
              <a:rPr lang="en-US" b="0" i="0" dirty="0">
                <a:effectLst/>
              </a:rPr>
              <a:t>Interconnect telecom would like to be able to forecast their churn of clients. If it's discovered that a user is planning to leave, they will be offered promotional codes and special plan options. Interconnect's marketing team has collected some of their clientele's personal data, including information about their plans and contracts.</a:t>
            </a:r>
          </a:p>
          <a:p>
            <a:pPr marL="342900" indent="-342900" algn="just">
              <a:buFont typeface="Arial" panose="020B0604020202020204" pitchFamily="34" charset="0"/>
              <a:buChar char="•"/>
            </a:pPr>
            <a:r>
              <a:rPr lang="en-US" sz="2200" dirty="0"/>
              <a:t>Project Objectives</a:t>
            </a:r>
          </a:p>
          <a:p>
            <a:pPr algn="just"/>
            <a:r>
              <a:rPr lang="en-US" dirty="0"/>
              <a:t>- Build a machine learning model to forecast Interconnect telecom's client churn</a:t>
            </a:r>
          </a:p>
          <a:p>
            <a:pPr algn="just"/>
            <a:r>
              <a:rPr lang="en-US" dirty="0"/>
              <a:t>- Apply exploratory data analysis in determining whether special promotional services and plan options will discourage client churn</a:t>
            </a:r>
          </a:p>
          <a:p>
            <a:pPr algn="just"/>
            <a:r>
              <a:rPr lang="en-US" dirty="0"/>
              <a:t>- Analyze the speed and quality of prediction, time required for training, etc.</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931492" y="6356350"/>
            <a:ext cx="1125908" cy="365125"/>
          </a:xfrm>
        </p:spPr>
        <p:txBody>
          <a:bodyPr/>
          <a:lstStyle/>
          <a:p>
            <a:r>
              <a:rPr lang="en-US" dirty="0"/>
              <a:t>2022</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7" name="Footer Placeholder 16">
            <a:extLst>
              <a:ext uri="{FF2B5EF4-FFF2-40B4-BE49-F238E27FC236}">
                <a16:creationId xmlns:a16="http://schemas.microsoft.com/office/drawing/2014/main" id="{3C44378D-75B8-4DA8-BE9D-B3E69B89BB0D}"/>
              </a:ext>
            </a:extLst>
          </p:cNvPr>
          <p:cNvSpPr txBox="1">
            <a:spLocks/>
          </p:cNvSpPr>
          <p:nvPr/>
        </p:nvSpPr>
        <p:spPr>
          <a:xfrm>
            <a:off x="2828658" y="6356349"/>
            <a:ext cx="38627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spTree>
    <p:extLst>
      <p:ext uri="{BB962C8B-B14F-4D97-AF65-F5344CB8AC3E}">
        <p14:creationId xmlns:p14="http://schemas.microsoft.com/office/powerpoint/2010/main" val="232828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255592" cy="1049619"/>
          </a:xfrm>
        </p:spPr>
        <p:txBody>
          <a:bodyPr>
            <a:noAutofit/>
          </a:bodyPr>
          <a:lstStyle/>
          <a:p>
            <a:r>
              <a:rPr lang="en-US" sz="3600" dirty="0"/>
              <a:t>Methodology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3568544" cy="365125"/>
          </a:xfrm>
        </p:spPr>
        <p:txBody>
          <a:bodyPr/>
          <a:lstStyle/>
          <a:p>
            <a:r>
              <a:rPr lang="en-US" dirty="0"/>
              <a:t>TELECOM CLIENT CHURN FORECAST USING MACHINE LEARNING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9339183" y="6356349"/>
            <a:ext cx="987552" cy="365125"/>
          </a:xfrm>
        </p:spPr>
        <p:txBody>
          <a:bodyPr/>
          <a:lstStyle/>
          <a:p>
            <a:fld id="{A49DFD55-3C28-40EF-9E31-A92D2E4017FF}" type="slidenum">
              <a:rPr lang="en-US" smtClean="0"/>
              <a:pPr/>
              <a:t>5</a:t>
            </a:fld>
            <a:endParaRPr lang="en-US" dirty="0"/>
          </a:p>
        </p:txBody>
      </p:sp>
      <p:sp>
        <p:nvSpPr>
          <p:cNvPr id="8" name="TextBox 7">
            <a:extLst>
              <a:ext uri="{FF2B5EF4-FFF2-40B4-BE49-F238E27FC236}">
                <a16:creationId xmlns:a16="http://schemas.microsoft.com/office/drawing/2014/main" id="{AB8D43DD-53F1-48E7-8700-4C2B94A02A11}"/>
              </a:ext>
            </a:extLst>
          </p:cNvPr>
          <p:cNvSpPr txBox="1"/>
          <p:nvPr/>
        </p:nvSpPr>
        <p:spPr>
          <a:xfrm>
            <a:off x="1333500" y="2532481"/>
            <a:ext cx="2862485" cy="276999"/>
          </a:xfrm>
          <a:prstGeom prst="rect">
            <a:avLst/>
          </a:prstGeom>
          <a:noFill/>
        </p:spPr>
        <p:txBody>
          <a:bodyPr wrap="square">
            <a:spAutoFit/>
          </a:bodyPr>
          <a:lstStyle/>
          <a:p>
            <a:r>
              <a:rPr lang="en-US" sz="1200" dirty="0">
                <a:solidFill>
                  <a:schemeClr val="bg1"/>
                </a:solidFill>
              </a:rPr>
              <a:t>Section 1</a:t>
            </a:r>
          </a:p>
        </p:txBody>
      </p:sp>
    </p:spTree>
    <p:extLst>
      <p:ext uri="{BB962C8B-B14F-4D97-AF65-F5344CB8AC3E}">
        <p14:creationId xmlns:p14="http://schemas.microsoft.com/office/powerpoint/2010/main" val="17132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598206"/>
            <a:ext cx="7844327" cy="1085315"/>
          </a:xfrm>
        </p:spPr>
        <p:txBody>
          <a:bodyPr>
            <a:normAutofit/>
          </a:bodyPr>
          <a:lstStyle/>
          <a:p>
            <a:r>
              <a:rPr lang="en-US" dirty="0"/>
              <a:t>OPEN THE DATA AND STUDY THE GENERAL INFORMATION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1892967"/>
            <a:ext cx="7186301" cy="3960902"/>
          </a:xfrm>
        </p:spPr>
        <p:txBody>
          <a:bodyPr>
            <a:noAutofit/>
          </a:bodyPr>
          <a:lstStyle/>
          <a:p>
            <a:pPr marL="285750" indent="-285750">
              <a:lnSpc>
                <a:spcPct val="100000"/>
              </a:lnSpc>
              <a:spcBef>
                <a:spcPts val="1400"/>
              </a:spcBef>
              <a:buFont typeface="Arial" panose="020B0604020202020204" pitchFamily="34" charset="0"/>
              <a:buChar char="•"/>
            </a:pPr>
            <a:r>
              <a:rPr lang="en-US" sz="2200" dirty="0">
                <a:solidFill>
                  <a:schemeClr val="accent3">
                    <a:lumMod val="25000"/>
                  </a:schemeClr>
                </a:solidFill>
              </a:rPr>
              <a:t>The data consists of files obtained from different sources. By looking at the data, we find that:</a:t>
            </a:r>
          </a:p>
          <a:p>
            <a:pPr lvl="1">
              <a:lnSpc>
                <a:spcPct val="100000"/>
              </a:lnSpc>
              <a:spcBef>
                <a:spcPts val="1400"/>
              </a:spcBef>
            </a:pPr>
            <a:r>
              <a:rPr lang="en-US" sz="1400" dirty="0">
                <a:solidFill>
                  <a:schemeClr val="accent3">
                    <a:lumMod val="25000"/>
                  </a:schemeClr>
                </a:solidFill>
              </a:rPr>
              <a:t>- “</a:t>
            </a:r>
            <a:r>
              <a:rPr lang="en-US" sz="1400" dirty="0" err="1">
                <a:solidFill>
                  <a:schemeClr val="accent3">
                    <a:lumMod val="25000"/>
                  </a:schemeClr>
                </a:solidFill>
              </a:rPr>
              <a:t>contract_data</a:t>
            </a:r>
            <a:r>
              <a:rPr lang="en-US" sz="1400" dirty="0">
                <a:solidFill>
                  <a:schemeClr val="accent3">
                    <a:lumMod val="25000"/>
                  </a:schemeClr>
                </a:solidFill>
              </a:rPr>
              <a:t>” has 7043 rows and 8 columns with no missing values and no duplicated values.</a:t>
            </a:r>
          </a:p>
          <a:p>
            <a:pPr lvl="1">
              <a:lnSpc>
                <a:spcPct val="100000"/>
              </a:lnSpc>
              <a:spcBef>
                <a:spcPts val="1400"/>
              </a:spcBef>
            </a:pPr>
            <a:r>
              <a:rPr lang="en-US" sz="1400" dirty="0">
                <a:solidFill>
                  <a:schemeClr val="accent3">
                    <a:lumMod val="25000"/>
                  </a:schemeClr>
                </a:solidFill>
              </a:rPr>
              <a:t> - “</a:t>
            </a:r>
            <a:r>
              <a:rPr lang="en-US" sz="1400" dirty="0" err="1">
                <a:solidFill>
                  <a:schemeClr val="accent3">
                    <a:lumMod val="25000"/>
                  </a:schemeClr>
                </a:solidFill>
              </a:rPr>
              <a:t>internet_data</a:t>
            </a:r>
            <a:r>
              <a:rPr lang="en-US" sz="1400" dirty="0">
                <a:solidFill>
                  <a:schemeClr val="accent3">
                    <a:lumMod val="25000"/>
                  </a:schemeClr>
                </a:solidFill>
              </a:rPr>
              <a:t>” has 5517 rows and 8 columns with no missing values and no duplicated values.</a:t>
            </a:r>
          </a:p>
          <a:p>
            <a:pPr lvl="1">
              <a:lnSpc>
                <a:spcPct val="100000"/>
              </a:lnSpc>
              <a:spcBef>
                <a:spcPts val="1400"/>
              </a:spcBef>
            </a:pPr>
            <a:r>
              <a:rPr lang="en-US" sz="1400" dirty="0">
                <a:solidFill>
                  <a:schemeClr val="accent3">
                    <a:lumMod val="25000"/>
                  </a:schemeClr>
                </a:solidFill>
              </a:rPr>
              <a:t> - “</a:t>
            </a:r>
            <a:r>
              <a:rPr lang="en-US" sz="1400" dirty="0" err="1">
                <a:solidFill>
                  <a:schemeClr val="accent3">
                    <a:lumMod val="25000"/>
                  </a:schemeClr>
                </a:solidFill>
              </a:rPr>
              <a:t>personal_data</a:t>
            </a:r>
            <a:r>
              <a:rPr lang="en-US" sz="1400" dirty="0">
                <a:solidFill>
                  <a:schemeClr val="accent3">
                    <a:lumMod val="25000"/>
                  </a:schemeClr>
                </a:solidFill>
              </a:rPr>
              <a:t>” has 7043 rows and 5 columns with no missing values and no duplicated values.</a:t>
            </a:r>
          </a:p>
          <a:p>
            <a:pPr lvl="1">
              <a:lnSpc>
                <a:spcPct val="100000"/>
              </a:lnSpc>
              <a:spcBef>
                <a:spcPts val="1400"/>
              </a:spcBef>
            </a:pPr>
            <a:r>
              <a:rPr lang="en-US" sz="1400" dirty="0">
                <a:solidFill>
                  <a:schemeClr val="accent3">
                    <a:lumMod val="25000"/>
                  </a:schemeClr>
                </a:solidFill>
              </a:rPr>
              <a:t> - “</a:t>
            </a:r>
            <a:r>
              <a:rPr lang="en-US" sz="1400" dirty="0" err="1">
                <a:solidFill>
                  <a:schemeClr val="accent3">
                    <a:lumMod val="25000"/>
                  </a:schemeClr>
                </a:solidFill>
              </a:rPr>
              <a:t>phone_data</a:t>
            </a:r>
            <a:r>
              <a:rPr lang="en-US" sz="1400" dirty="0">
                <a:solidFill>
                  <a:schemeClr val="accent3">
                    <a:lumMod val="25000"/>
                  </a:schemeClr>
                </a:solidFill>
              </a:rPr>
              <a:t>” has 6361 rows and 2 columns with no missing values and no duplicated values.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sz="900" dirty="0"/>
              <a:t>TELECOM CLIENT CHURN </a:t>
            </a:r>
            <a:r>
              <a:rPr lang="en-US" dirty="0"/>
              <a:t>FORECAST</a:t>
            </a:r>
            <a:r>
              <a:rPr lang="en-US" sz="900" dirty="0"/>
              <a:t> USING MACHINE LEARNING</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850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324456" y="435837"/>
            <a:ext cx="8744388" cy="914400"/>
          </a:xfrm>
        </p:spPr>
        <p:txBody>
          <a:bodyPr/>
          <a:lstStyle/>
          <a:p>
            <a:r>
              <a:rPr lang="en-US" dirty="0"/>
              <a:t>DATA Preprocessing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24456" y="1193955"/>
            <a:ext cx="8744388" cy="3865155"/>
          </a:xfrm>
        </p:spPr>
        <p:txBody>
          <a:bodyPr>
            <a:normAutofit/>
          </a:bodyPr>
          <a:lstStyle/>
          <a:p>
            <a:pPr marL="285750" indent="-285750">
              <a:buFont typeface="Arial" panose="020B0604020202020204" pitchFamily="34" charset="0"/>
              <a:buChar char="•"/>
            </a:pPr>
            <a:r>
              <a:rPr lang="en-US" dirty="0"/>
              <a:t>We merged the four dataset using the SQL-flavored merging in pandas</a:t>
            </a:r>
          </a:p>
          <a:p>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6" name="Footer Placeholder 4">
            <a:extLst>
              <a:ext uri="{FF2B5EF4-FFF2-40B4-BE49-F238E27FC236}">
                <a16:creationId xmlns:a16="http://schemas.microsoft.com/office/drawing/2014/main" id="{1363A9FC-2BA0-476B-AFDB-0DA3505A1FD1}"/>
              </a:ext>
            </a:extLst>
          </p:cNvPr>
          <p:cNvSpPr txBox="1">
            <a:spLocks/>
          </p:cNvSpPr>
          <p:nvPr/>
        </p:nvSpPr>
        <p:spPr>
          <a:xfrm>
            <a:off x="3856765"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20" name="Picture 19">
            <a:extLst>
              <a:ext uri="{FF2B5EF4-FFF2-40B4-BE49-F238E27FC236}">
                <a16:creationId xmlns:a16="http://schemas.microsoft.com/office/drawing/2014/main" id="{7F856A78-86BE-44EE-BDE3-2A55CF611BF3}"/>
              </a:ext>
            </a:extLst>
          </p:cNvPr>
          <p:cNvPicPr>
            <a:picLocks noChangeAspect="1"/>
          </p:cNvPicPr>
          <p:nvPr/>
        </p:nvPicPr>
        <p:blipFill>
          <a:blip r:embed="rId2"/>
          <a:stretch>
            <a:fillRect/>
          </a:stretch>
        </p:blipFill>
        <p:spPr>
          <a:xfrm>
            <a:off x="2324456" y="1542429"/>
            <a:ext cx="6947062" cy="3168205"/>
          </a:xfrm>
          <a:prstGeom prst="rect">
            <a:avLst/>
          </a:prstGeom>
        </p:spPr>
      </p:pic>
      <p:sp>
        <p:nvSpPr>
          <p:cNvPr id="21" name="Content Placeholder 3">
            <a:extLst>
              <a:ext uri="{FF2B5EF4-FFF2-40B4-BE49-F238E27FC236}">
                <a16:creationId xmlns:a16="http://schemas.microsoft.com/office/drawing/2014/main" id="{2EBF6DFA-F75E-45B0-AF30-6A286AAA857C}"/>
              </a:ext>
            </a:extLst>
          </p:cNvPr>
          <p:cNvSpPr txBox="1">
            <a:spLocks/>
          </p:cNvSpPr>
          <p:nvPr/>
        </p:nvSpPr>
        <p:spPr>
          <a:xfrm>
            <a:off x="2324456" y="5059110"/>
            <a:ext cx="6947062" cy="70321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t>We replace column names and change data types</a:t>
            </a:r>
          </a:p>
          <a:p>
            <a:pPr marL="285750" indent="-285750">
              <a:buFont typeface="Arial" panose="020B0604020202020204" pitchFamily="34" charset="0"/>
              <a:buChar char="•"/>
            </a:pPr>
            <a:r>
              <a:rPr lang="en-US"/>
              <a:t>We performed feature engineering to create “dayofweek”, “month”, “tenure”</a:t>
            </a:r>
          </a:p>
          <a:p>
            <a:pPr marL="285750" indent="-285750">
              <a:buFont typeface="Arial" panose="020B0604020202020204" pitchFamily="34" charset="0"/>
              <a:buChar char="•"/>
            </a:pPr>
            <a:endParaRPr lang="en-US"/>
          </a:p>
          <a:p>
            <a:endParaRPr lang="en-US" dirty="0"/>
          </a:p>
        </p:txBody>
      </p:sp>
    </p:spTree>
    <p:extLst>
      <p:ext uri="{BB962C8B-B14F-4D97-AF65-F5344CB8AC3E}">
        <p14:creationId xmlns:p14="http://schemas.microsoft.com/office/powerpoint/2010/main" val="1663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349710"/>
            <a:ext cx="5659180" cy="521961"/>
          </a:xfrm>
        </p:spPr>
        <p:txBody>
          <a:bodyPr/>
          <a:lstStyle/>
          <a:p>
            <a:r>
              <a:rPr lang="en-US" dirty="0"/>
              <a:t>EXPLORATORY DATA ANALYSIS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2120270" y="858518"/>
            <a:ext cx="9027824" cy="4785432"/>
          </a:xfrm>
        </p:spPr>
        <p:txBody>
          <a:bodyPr>
            <a:normAutofit/>
          </a:bodyPr>
          <a:lstStyle/>
          <a:p>
            <a:pPr marL="285750" indent="-285750">
              <a:buFont typeface="Arial" panose="020B0604020202020204" pitchFamily="34" charset="0"/>
              <a:buChar char="•"/>
            </a:pPr>
            <a:r>
              <a:rPr lang="en-US" dirty="0"/>
              <a:t>We explored the data in order to generate insights from it. </a:t>
            </a:r>
          </a:p>
          <a:p>
            <a:pPr marL="285750" indent="-285750">
              <a:buFont typeface="Arial" panose="020B0604020202020204" pitchFamily="34" charset="0"/>
              <a:buChar char="•"/>
            </a:pPr>
            <a:r>
              <a:rPr lang="en-US" dirty="0"/>
              <a:t>We tried to find out what payment type is unique to Interconnect’s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We determined the payment methods that are unique to customer’s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22" name="Footer Placeholder 4">
            <a:extLst>
              <a:ext uri="{FF2B5EF4-FFF2-40B4-BE49-F238E27FC236}">
                <a16:creationId xmlns:a16="http://schemas.microsoft.com/office/drawing/2014/main" id="{CB11E0DC-31BF-4889-9F78-0A712FA64E6C}"/>
              </a:ext>
            </a:extLst>
          </p:cNvPr>
          <p:cNvSpPr txBox="1">
            <a:spLocks/>
          </p:cNvSpPr>
          <p:nvPr/>
        </p:nvSpPr>
        <p:spPr>
          <a:xfrm>
            <a:off x="4064536"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24" name="Picture 23">
            <a:extLst>
              <a:ext uri="{FF2B5EF4-FFF2-40B4-BE49-F238E27FC236}">
                <a16:creationId xmlns:a16="http://schemas.microsoft.com/office/drawing/2014/main" id="{0B7E456B-BCAF-462F-BAD0-652BFD03E7C0}"/>
              </a:ext>
            </a:extLst>
          </p:cNvPr>
          <p:cNvPicPr>
            <a:picLocks noChangeAspect="1"/>
          </p:cNvPicPr>
          <p:nvPr/>
        </p:nvPicPr>
        <p:blipFill>
          <a:blip r:embed="rId2"/>
          <a:stretch>
            <a:fillRect/>
          </a:stretch>
        </p:blipFill>
        <p:spPr>
          <a:xfrm>
            <a:off x="2120270" y="1478994"/>
            <a:ext cx="7697046" cy="2128801"/>
          </a:xfrm>
          <a:prstGeom prst="rect">
            <a:avLst/>
          </a:prstGeom>
        </p:spPr>
      </p:pic>
      <p:pic>
        <p:nvPicPr>
          <p:cNvPr id="27" name="Picture 26">
            <a:extLst>
              <a:ext uri="{FF2B5EF4-FFF2-40B4-BE49-F238E27FC236}">
                <a16:creationId xmlns:a16="http://schemas.microsoft.com/office/drawing/2014/main" id="{2F9EF799-CB78-4B8E-8CAB-DA0B15B7578D}"/>
              </a:ext>
            </a:extLst>
          </p:cNvPr>
          <p:cNvPicPr>
            <a:picLocks noChangeAspect="1"/>
          </p:cNvPicPr>
          <p:nvPr/>
        </p:nvPicPr>
        <p:blipFill>
          <a:blip r:embed="rId3"/>
          <a:stretch>
            <a:fillRect/>
          </a:stretch>
        </p:blipFill>
        <p:spPr>
          <a:xfrm>
            <a:off x="2120270" y="3975718"/>
            <a:ext cx="4133784" cy="1403288"/>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349710"/>
            <a:ext cx="5659180" cy="521961"/>
          </a:xfrm>
        </p:spPr>
        <p:txBody>
          <a:bodyPr/>
          <a:lstStyle/>
          <a:p>
            <a:r>
              <a:rPr lang="en-US" dirty="0"/>
              <a:t>EXPLORATORY DATA ANALYSIS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2120270" y="858517"/>
            <a:ext cx="9027824" cy="5422641"/>
          </a:xfrm>
        </p:spPr>
        <p:txBody>
          <a:bodyPr>
            <a:normAutofit/>
          </a:bodyPr>
          <a:lstStyle/>
          <a:p>
            <a:pPr marL="285750" indent="-285750">
              <a:buFont typeface="Arial" panose="020B0604020202020204" pitchFamily="34" charset="0"/>
              <a:buChar char="•"/>
            </a:pPr>
            <a:r>
              <a:rPr lang="en-US" dirty="0"/>
              <a:t>We determined the services count by contract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determined if contract type affect customer churn</a:t>
            </a:r>
          </a:p>
          <a:p>
            <a:endParaRPr lang="en-US" dirty="0"/>
          </a:p>
          <a:p>
            <a:pPr marL="285750" indent="-285750">
              <a:buFont typeface="Arial" panose="020B0604020202020204" pitchFamily="34" charset="0"/>
              <a:buChar char="•"/>
            </a:pPr>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22" name="Footer Placeholder 4">
            <a:extLst>
              <a:ext uri="{FF2B5EF4-FFF2-40B4-BE49-F238E27FC236}">
                <a16:creationId xmlns:a16="http://schemas.microsoft.com/office/drawing/2014/main" id="{CB11E0DC-31BF-4889-9F78-0A712FA64E6C}"/>
              </a:ext>
            </a:extLst>
          </p:cNvPr>
          <p:cNvSpPr txBox="1">
            <a:spLocks/>
          </p:cNvSpPr>
          <p:nvPr/>
        </p:nvSpPr>
        <p:spPr>
          <a:xfrm>
            <a:off x="4064536" y="6356350"/>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TELECOM CLIENT CHURN FORECAST USING MACHINE LEARNING</a:t>
            </a:r>
          </a:p>
        </p:txBody>
      </p:sp>
      <p:pic>
        <p:nvPicPr>
          <p:cNvPr id="6" name="Picture 5">
            <a:extLst>
              <a:ext uri="{FF2B5EF4-FFF2-40B4-BE49-F238E27FC236}">
                <a16:creationId xmlns:a16="http://schemas.microsoft.com/office/drawing/2014/main" id="{B6E560EE-202B-4E73-AA64-E69E8DB8E777}"/>
              </a:ext>
            </a:extLst>
          </p:cNvPr>
          <p:cNvPicPr>
            <a:picLocks noChangeAspect="1"/>
          </p:cNvPicPr>
          <p:nvPr/>
        </p:nvPicPr>
        <p:blipFill>
          <a:blip r:embed="rId2"/>
          <a:stretch>
            <a:fillRect/>
          </a:stretch>
        </p:blipFill>
        <p:spPr>
          <a:xfrm>
            <a:off x="2120270" y="3569837"/>
            <a:ext cx="6568152" cy="2047410"/>
          </a:xfrm>
          <a:prstGeom prst="rect">
            <a:avLst/>
          </a:prstGeom>
        </p:spPr>
      </p:pic>
      <p:pic>
        <p:nvPicPr>
          <p:cNvPr id="19" name="Picture 18">
            <a:extLst>
              <a:ext uri="{FF2B5EF4-FFF2-40B4-BE49-F238E27FC236}">
                <a16:creationId xmlns:a16="http://schemas.microsoft.com/office/drawing/2014/main" id="{D12A98F6-1820-4AA4-B47F-9117D4C6AE6E}"/>
              </a:ext>
            </a:extLst>
          </p:cNvPr>
          <p:cNvPicPr>
            <a:picLocks noChangeAspect="1"/>
          </p:cNvPicPr>
          <p:nvPr/>
        </p:nvPicPr>
        <p:blipFill>
          <a:blip r:embed="rId3"/>
          <a:stretch>
            <a:fillRect/>
          </a:stretch>
        </p:blipFill>
        <p:spPr>
          <a:xfrm>
            <a:off x="2120270" y="1109995"/>
            <a:ext cx="4788895" cy="1854286"/>
          </a:xfrm>
          <a:prstGeom prst="rect">
            <a:avLst/>
          </a:prstGeom>
        </p:spPr>
      </p:pic>
    </p:spTree>
    <p:extLst>
      <p:ext uri="{BB962C8B-B14F-4D97-AF65-F5344CB8AC3E}">
        <p14:creationId xmlns:p14="http://schemas.microsoft.com/office/powerpoint/2010/main" val="422755828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442</TotalTime>
  <Words>1039</Words>
  <Application>Microsoft Office PowerPoint</Application>
  <PresentationFormat>Widescreen</PresentationFormat>
  <Paragraphs>184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Office Theme</vt:lpstr>
      <vt:lpstr>TELECOM CLIENT CHURN FORECAST USING MACHINE LEARNING</vt:lpstr>
      <vt:lpstr>OUTLINE</vt:lpstr>
      <vt:lpstr>EXECUTIVE SUMMARY</vt:lpstr>
      <vt:lpstr>INTRODUCTION</vt:lpstr>
      <vt:lpstr>PowerPoint Presentation</vt:lpstr>
      <vt:lpstr>OPEN THE DATA AND STUDY THE GENERAL INFORMATION</vt:lpstr>
      <vt:lpstr>DATA Preprocessing</vt:lpstr>
      <vt:lpstr>EXPLORATORY DATA ANALYSIS</vt:lpstr>
      <vt:lpstr>EXPLORATORY DATA ANALYSIS</vt:lpstr>
      <vt:lpstr>INSIGHTS FROM EDA</vt:lpstr>
      <vt:lpstr>EXPLORATORY DATA ANALYSIS</vt:lpstr>
      <vt:lpstr>EXPLORATORY DATA ANALYSIS</vt:lpstr>
      <vt:lpstr>EXPLORATORY DATA ANALYSIS</vt:lpstr>
      <vt:lpstr>INSIGHTS FROM EDA</vt:lpstr>
      <vt:lpstr>MODELING PROCESS</vt:lpstr>
      <vt:lpstr>MODELING PROCESS</vt:lpstr>
      <vt:lpstr>PowerPoint Presentation</vt:lpstr>
      <vt:lpstr>Model testing</vt:lpstr>
      <vt:lpstr>Summary of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Lá Mexx...</dc:creator>
  <cp:lastModifiedBy>Lá Mexx...</cp:lastModifiedBy>
  <cp:revision>7</cp:revision>
  <dcterms:created xsi:type="dcterms:W3CDTF">2022-01-09T18:22:38Z</dcterms:created>
  <dcterms:modified xsi:type="dcterms:W3CDTF">2022-01-10T06:30:34Z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