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ijianmo.github.io/amazon/index.html#fil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NLP Analysis of amazon video game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Chuck Tucker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FB27-4D16-42BE-B6F7-D2F92BB2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Pre-Trained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E901-44B0-4A13-9EF4-093A92AC0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Flair model was trained on movie reviews</a:t>
            </a:r>
          </a:p>
          <a:p>
            <a:r>
              <a:rPr lang="en-US" dirty="0"/>
              <a:t>The data come from different sources, and the vocabularies used could be very different</a:t>
            </a:r>
          </a:p>
          <a:p>
            <a:r>
              <a:rPr lang="en-US" dirty="0"/>
              <a:t>A custom model was trained using the video games data to try and achieve better results using a recurrent neural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A2CA5-EB21-4F4F-AB27-26107F0B9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787328" y="1988943"/>
            <a:ext cx="3823522" cy="42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8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BB0-6E50-4607-A7E8-51B12951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15868"/>
          </a:xfrm>
        </p:spPr>
        <p:txBody>
          <a:bodyPr/>
          <a:lstStyle/>
          <a:p>
            <a:r>
              <a:rPr lang="en-US" dirty="0"/>
              <a:t>Custom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2A99-95F1-4F09-900A-FDEFD097EE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custom model was created using LSTM to process the sequence of the text data</a:t>
            </a:r>
          </a:p>
          <a:p>
            <a:r>
              <a:rPr lang="en-US" dirty="0"/>
              <a:t>512 hidden layers were used with standard document embeddings (</a:t>
            </a:r>
            <a:r>
              <a:rPr lang="en-US" dirty="0" err="1"/>
              <a:t>GloVe</a:t>
            </a:r>
            <a:r>
              <a:rPr lang="en-US" dirty="0"/>
              <a:t>, news-forward-fast, news-backward-fast)</a:t>
            </a:r>
          </a:p>
          <a:p>
            <a:r>
              <a:rPr lang="en-US" dirty="0"/>
              <a:t>A maximum of 10 epochs was chosen due to the length of time and computational resources necessary to train this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5A33A-21E3-4319-A0DA-4FA94CAC3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model was fed the cleaned text with the special characters removed</a:t>
            </a:r>
          </a:p>
          <a:p>
            <a:r>
              <a:rPr lang="en-US" dirty="0"/>
              <a:t>The data was </a:t>
            </a:r>
            <a:r>
              <a:rPr lang="en-US" dirty="0" err="1"/>
              <a:t>downsampled</a:t>
            </a:r>
            <a:r>
              <a:rPr lang="en-US" dirty="0"/>
              <a:t> to balance the classes prior to training</a:t>
            </a:r>
          </a:p>
          <a:p>
            <a:r>
              <a:rPr lang="en-US" dirty="0"/>
              <a:t>An 80%, 10%, 10% split was used for training data, validation data, and test data</a:t>
            </a:r>
          </a:p>
          <a:p>
            <a:r>
              <a:rPr lang="en-US" dirty="0"/>
              <a:t>The model ran for a total of about 13.5 hours on paid Google Colab Pro using a high RAM and GPU runtime</a:t>
            </a:r>
          </a:p>
        </p:txBody>
      </p:sp>
    </p:spTree>
    <p:extLst>
      <p:ext uri="{BB962C8B-B14F-4D97-AF65-F5344CB8AC3E}">
        <p14:creationId xmlns:p14="http://schemas.microsoft.com/office/powerpoint/2010/main" val="60429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79AA-1CD4-472F-9747-C099C9A0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3664"/>
          </a:xfrm>
        </p:spPr>
        <p:txBody>
          <a:bodyPr/>
          <a:lstStyle/>
          <a:p>
            <a:r>
              <a:rPr lang="en-US" dirty="0"/>
              <a:t>Custom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D8DA-E545-43A0-B5F1-B96BCBBD5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913206"/>
            <a:ext cx="4663440" cy="3938954"/>
          </a:xfrm>
        </p:spPr>
        <p:txBody>
          <a:bodyPr>
            <a:normAutofit/>
          </a:bodyPr>
          <a:lstStyle/>
          <a:p>
            <a:r>
              <a:rPr lang="en-US" dirty="0"/>
              <a:t>The final best model produced F1 scores of about 85% for both classes, greatly surpassing the pre-trained model performance of 41% for the negative class</a:t>
            </a:r>
          </a:p>
          <a:p>
            <a:r>
              <a:rPr lang="en-US" dirty="0"/>
              <a:t>Accuracy was about same at 76%, but the vast improvement on the negative class indicates this was a superior model</a:t>
            </a:r>
          </a:p>
          <a:p>
            <a:r>
              <a:rPr lang="en-US" dirty="0"/>
              <a:t>Precision and recall were both also right at 86% for both classes, surpassing the pretrained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58BF29-4ECE-43F7-93B3-C03B76749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2018"/>
            <a:ext cx="5351169" cy="37701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6024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00A6-2A12-4D84-897B-607F9C66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00274"/>
          </a:xfrm>
        </p:spPr>
        <p:txBody>
          <a:bodyPr/>
          <a:lstStyle/>
          <a:p>
            <a:r>
              <a:rPr lang="en-US" dirty="0"/>
              <a:t>Recommendations: NLP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3354-7253-4246-919B-93F98FD5E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89042"/>
            <a:ext cx="4663440" cy="4261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analysis revealed that it is important to evaluate the performance of any pre-trained model prior to deploying</a:t>
            </a:r>
          </a:p>
          <a:p>
            <a:r>
              <a:rPr lang="en-US" dirty="0"/>
              <a:t>It also demonstrated the importance of tailoring NLP models to the specific use case as much as possible</a:t>
            </a:r>
          </a:p>
          <a:p>
            <a:pPr lvl="1"/>
            <a:r>
              <a:rPr lang="en-US" dirty="0"/>
              <a:t>Yes it would be possible to overfit, but with text information, it is important to train on a set of features that is meaningful</a:t>
            </a:r>
          </a:p>
          <a:p>
            <a:r>
              <a:rPr lang="en-US" dirty="0"/>
              <a:t>This model can be used to quickly assess a customer’s sentiment regarding video games</a:t>
            </a:r>
          </a:p>
          <a:p>
            <a:pPr lvl="1"/>
            <a:r>
              <a:rPr lang="en-US" dirty="0"/>
              <a:t>This information could be used to help with support cases or create recommendations for other products based on sentiment</a:t>
            </a:r>
          </a:p>
        </p:txBody>
      </p:sp>
      <p:pic>
        <p:nvPicPr>
          <p:cNvPr id="7170" name="Picture 2" descr="Image result for video games">
            <a:extLst>
              <a:ext uri="{FF2B5EF4-FFF2-40B4-BE49-F238E27FC236}">
                <a16:creationId xmlns:a16="http://schemas.microsoft.com/office/drawing/2014/main" id="{DCA3C4F4-B49D-46FD-9B17-C2DE864E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48" y="2127236"/>
            <a:ext cx="4333851" cy="288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6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86D9-CCAA-4B84-9823-D6A55441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0919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01D1-33D5-4B87-A085-0DE5660C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1696278"/>
            <a:ext cx="6155635" cy="4155882"/>
          </a:xfrm>
        </p:spPr>
        <p:txBody>
          <a:bodyPr/>
          <a:lstStyle/>
          <a:p>
            <a:r>
              <a:rPr lang="en-US" sz="2400" dirty="0"/>
              <a:t>There are benefits to quickly classifying text as positive or negative</a:t>
            </a:r>
          </a:p>
          <a:p>
            <a:pPr lvl="1"/>
            <a:r>
              <a:rPr lang="en-US" sz="1800" dirty="0"/>
              <a:t>Identifying unsatisfied/satisfied customers to influence decisions</a:t>
            </a:r>
          </a:p>
          <a:p>
            <a:pPr lvl="1"/>
            <a:r>
              <a:rPr lang="en-US" sz="1800" dirty="0"/>
              <a:t>Generate predictions based on the satisfaction level for certain products</a:t>
            </a:r>
          </a:p>
          <a:p>
            <a:pPr lvl="1"/>
            <a:r>
              <a:rPr lang="en-US" sz="1800" dirty="0"/>
              <a:t>Create action plans for improving products based on reviews</a:t>
            </a:r>
          </a:p>
        </p:txBody>
      </p:sp>
      <p:pic>
        <p:nvPicPr>
          <p:cNvPr id="1026" name="Picture 2" descr="Image result for unsatisfied customer">
            <a:extLst>
              <a:ext uri="{FF2B5EF4-FFF2-40B4-BE49-F238E27FC236}">
                <a16:creationId xmlns:a16="http://schemas.microsoft.com/office/drawing/2014/main" id="{ACBBFCD1-4E19-4605-8EE1-15C83D16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454" y="1603512"/>
            <a:ext cx="3859032" cy="415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86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BE7A-DE76-481D-B14B-07851F05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4852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299C-B5B3-4AAB-A303-8F73A951B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114" y="1899138"/>
            <a:ext cx="9861452" cy="3953022"/>
          </a:xfrm>
        </p:spPr>
        <p:txBody>
          <a:bodyPr>
            <a:normAutofit/>
          </a:bodyPr>
          <a:lstStyle/>
          <a:p>
            <a:r>
              <a:rPr lang="en-US" dirty="0"/>
              <a:t>The data came from an NLP study and are available online</a:t>
            </a:r>
          </a:p>
          <a:p>
            <a:r>
              <a:rPr lang="en-US" dirty="0"/>
              <a:t>The selected subset of the Amazon data were video game reviews, filtered to only include games for which there were at least 5 reviews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Citation:</a:t>
            </a:r>
          </a:p>
          <a:p>
            <a:pPr lvl="1"/>
            <a:r>
              <a:rPr lang="en-US" dirty="0"/>
              <a:t>Justifying recommendations using distantly-labeled reviews and fined-grained aspects </a:t>
            </a:r>
            <a:r>
              <a:rPr lang="en-US" dirty="0" err="1"/>
              <a:t>Jianmo</a:t>
            </a:r>
            <a:r>
              <a:rPr lang="en-US" dirty="0"/>
              <a:t> Ni, </a:t>
            </a:r>
            <a:r>
              <a:rPr lang="en-US" dirty="0" err="1"/>
              <a:t>Jiacheng</a:t>
            </a:r>
            <a:r>
              <a:rPr lang="en-US" dirty="0"/>
              <a:t> Li, Julian McAuley Empirical Methods in Natural Language Processing (EMNLP), 2019 </a:t>
            </a:r>
            <a:r>
              <a:rPr lang="en-US" u="sng" dirty="0">
                <a:hlinkClick r:id="rId2"/>
              </a:rPr>
              <a:t>https://nijianmo.github.io/amazon/index.html#files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E38E-57B1-4F67-9807-F71E6616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86B9-9783-46E9-A04F-9AB9670D4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Exploratory Analysis</a:t>
            </a:r>
          </a:p>
          <a:p>
            <a:pPr lvl="1"/>
            <a:r>
              <a:rPr lang="en-US" dirty="0"/>
              <a:t>Read in the data file</a:t>
            </a:r>
          </a:p>
          <a:p>
            <a:pPr lvl="1"/>
            <a:r>
              <a:rPr lang="en-US" dirty="0"/>
              <a:t>Explore the data structure</a:t>
            </a:r>
          </a:p>
          <a:p>
            <a:pPr lvl="1"/>
            <a:r>
              <a:rPr lang="en-US" dirty="0"/>
              <a:t>Remove any missing values</a:t>
            </a:r>
          </a:p>
          <a:p>
            <a:pPr lvl="1"/>
            <a:r>
              <a:rPr lang="en-US" dirty="0"/>
              <a:t>Visualize summary information like word counts, </a:t>
            </a:r>
          </a:p>
          <a:p>
            <a:pPr lvl="1"/>
            <a:endParaRPr lang="en-US" dirty="0"/>
          </a:p>
          <a:p>
            <a:r>
              <a:rPr lang="en-US" dirty="0"/>
              <a:t>Classification Model</a:t>
            </a:r>
          </a:p>
          <a:p>
            <a:pPr lvl="1"/>
            <a:r>
              <a:rPr lang="en-US" dirty="0"/>
              <a:t>Try Flair NLP pre-trained model (trained on IMDB reviews)</a:t>
            </a:r>
          </a:p>
          <a:p>
            <a:pPr lvl="1"/>
            <a:r>
              <a:rPr lang="en-US" dirty="0"/>
              <a:t>If Flair pre-trained model is inadequate, train a model using a recurrent neural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66442-21B8-4E7D-8DE9-9A86D74F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894" y="1987062"/>
            <a:ext cx="544576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4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50DB-6C10-4BED-A805-80CE404A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3664"/>
          </a:xfrm>
        </p:spPr>
        <p:txBody>
          <a:bodyPr/>
          <a:lstStyle/>
          <a:p>
            <a:r>
              <a:rPr lang="en-US" dirty="0"/>
              <a:t>Exploratory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FA80-CC7B-4CF1-9792-C27BB0421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961322"/>
            <a:ext cx="4663440" cy="3890838"/>
          </a:xfrm>
        </p:spPr>
        <p:txBody>
          <a:bodyPr/>
          <a:lstStyle/>
          <a:p>
            <a:r>
              <a:rPr lang="en-US" dirty="0"/>
              <a:t>Initial analysis of the data found many emojis and odd characters among the text data</a:t>
            </a:r>
          </a:p>
          <a:p>
            <a:r>
              <a:rPr lang="en-US" dirty="0"/>
              <a:t>This was dealt with by creating a function to remove all special characters</a:t>
            </a:r>
          </a:p>
          <a:p>
            <a:pPr lvl="1"/>
            <a:r>
              <a:rPr lang="en-US" dirty="0"/>
              <a:t>It would not be practical to include these in the data, as variations and customizations meant most of the emojis only appeared once in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FB8A2-FD9B-416D-A400-9C6586969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1961322"/>
            <a:ext cx="4663440" cy="3890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\m/(&gt;_&lt;)\m/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\(^0^)/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\(^u^)/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4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9035-3895-43DC-8C44-2C7E5959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0919"/>
          </a:xfrm>
        </p:spPr>
        <p:txBody>
          <a:bodyPr/>
          <a:lstStyle/>
          <a:p>
            <a:r>
              <a:rPr lang="en-US" dirty="0"/>
              <a:t>Word Counts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97A55-013B-41F8-BF28-C01A9E4267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Analysis found a total of 26,737,141 clean words in the reviews</a:t>
            </a:r>
          </a:p>
          <a:p>
            <a:r>
              <a:rPr lang="en-US" dirty="0"/>
              <a:t>There were only 262,853 unique words</a:t>
            </a:r>
          </a:p>
          <a:p>
            <a:r>
              <a:rPr lang="en-US" dirty="0"/>
              <a:t>Further analysis showed that about 60% of words were only used once, meaning </a:t>
            </a:r>
          </a:p>
          <a:p>
            <a:r>
              <a:rPr lang="en-US" dirty="0"/>
              <a:t>This means that only about 105,141 words accounted for 99% of the total words appearing in the reviews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20F54F68-F4AB-4BB1-B130-37FA65D5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75" y="2103120"/>
            <a:ext cx="4920025" cy="34714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FA819-2F6D-4449-B4DC-C601B61251F4}"/>
              </a:ext>
            </a:extLst>
          </p:cNvPr>
          <p:cNvSpPr txBox="1"/>
          <p:nvPr/>
        </p:nvSpPr>
        <p:spPr>
          <a:xfrm>
            <a:off x="6643640" y="5667494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words appeared infrequently</a:t>
            </a:r>
          </a:p>
        </p:txBody>
      </p:sp>
    </p:spTree>
    <p:extLst>
      <p:ext uri="{BB962C8B-B14F-4D97-AF65-F5344CB8AC3E}">
        <p14:creationId xmlns:p14="http://schemas.microsoft.com/office/powerpoint/2010/main" val="401944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2DAB-D8DA-43ED-A547-7156AC47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EA92-0D49-4BE5-9F8B-B84AE9B3F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word ‘game’ accounted for nearly 4% of all the words in the reviews, and this was by far the most encountered word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354F58-3140-45B7-9AA8-ACF32138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1532"/>
            <a:ext cx="5285659" cy="397062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835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BD20-CA9A-4498-89DD-3CFA9261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378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Word Cloud – top words/phrases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2CC26F-CC13-4515-8B42-61060F16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96" y="1814732"/>
            <a:ext cx="8612207" cy="440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6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0EC9-F0D5-4A0F-B257-6EED5D89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162D53-E2B2-4F23-BB31-42951FF8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014194"/>
            <a:ext cx="4663440" cy="3837966"/>
          </a:xfrm>
        </p:spPr>
        <p:txBody>
          <a:bodyPr/>
          <a:lstStyle/>
          <a:p>
            <a:r>
              <a:rPr lang="en-US" sz="2000" dirty="0"/>
              <a:t>Step 1: Flair Pre-Trained Model</a:t>
            </a:r>
          </a:p>
          <a:p>
            <a:pPr lvl="1"/>
            <a:r>
              <a:rPr lang="en-US" sz="2000" dirty="0"/>
              <a:t>Poor performance:</a:t>
            </a:r>
          </a:p>
          <a:p>
            <a:pPr lvl="2"/>
            <a:r>
              <a:rPr lang="en-US" sz="1600" dirty="0"/>
              <a:t>Accuracy 76% (not bad)</a:t>
            </a:r>
          </a:p>
          <a:p>
            <a:pPr lvl="2"/>
            <a:r>
              <a:rPr lang="en-US" sz="1600" dirty="0"/>
              <a:t>Negative precision: 28% (horrible)</a:t>
            </a:r>
          </a:p>
          <a:p>
            <a:pPr lvl="2"/>
            <a:r>
              <a:rPr lang="en-US" sz="1600" dirty="0"/>
              <a:t>Negative F1 score: 41% (really bad)</a:t>
            </a:r>
          </a:p>
          <a:p>
            <a:pPr lvl="2"/>
            <a:r>
              <a:rPr lang="en-US" sz="1600" dirty="0"/>
              <a:t>Positive precision: 96% (great)</a:t>
            </a:r>
          </a:p>
          <a:p>
            <a:pPr lvl="2"/>
            <a:r>
              <a:rPr lang="en-US" sz="1600" dirty="0"/>
              <a:t>Positive F1 score: 85% (really good)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FB914-AA5E-4362-98FD-AED0D1D984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Ok performance on predicting positive results, but very poor performance predicting negative results</a:t>
            </a:r>
          </a:p>
          <a:p>
            <a:r>
              <a:rPr lang="en-US" dirty="0"/>
              <a:t>This is not good if you want to identify unsatisfied customers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did this happen?</a:t>
            </a:r>
          </a:p>
        </p:txBody>
      </p:sp>
    </p:spTree>
    <p:extLst>
      <p:ext uri="{BB962C8B-B14F-4D97-AF65-F5344CB8AC3E}">
        <p14:creationId xmlns:p14="http://schemas.microsoft.com/office/powerpoint/2010/main" val="360370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{5ACEAAC4-0344-4285-8FC9-8B6E5A6CE376}tf78438558</Template>
  <TotalTime>0</TotalTime>
  <Words>765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Garamond</vt:lpstr>
      <vt:lpstr>SavonVTI</vt:lpstr>
      <vt:lpstr>NLP Analysis of amazon video game reviews</vt:lpstr>
      <vt:lpstr>The Problem</vt:lpstr>
      <vt:lpstr>The Data</vt:lpstr>
      <vt:lpstr>Approach</vt:lpstr>
      <vt:lpstr>Exploratory Results</vt:lpstr>
      <vt:lpstr>Word Counts</vt:lpstr>
      <vt:lpstr>Most Common Words</vt:lpstr>
      <vt:lpstr>Word Cloud – top words/phrases</vt:lpstr>
      <vt:lpstr>Sentiment Analysis</vt:lpstr>
      <vt:lpstr>Interpreting Pre-Trained Results</vt:lpstr>
      <vt:lpstr>Custom Model Methods</vt:lpstr>
      <vt:lpstr>Custom Model Results</vt:lpstr>
      <vt:lpstr>Recommendations: NLP and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2020-03-13T17:36:44Z</dcterms:created>
  <dcterms:modified xsi:type="dcterms:W3CDTF">2020-03-13T19:33:55Z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