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7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3FD16-08A7-4E25-89DF-C9167408C711}">
  <a:tblStyle styleId="{42E3FD16-08A7-4E25-89DF-C9167408C71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30" d="100"/>
          <a:sy n="130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68f461d67_0_1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468f461d6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68f461d67_0_18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468f461d6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68f461d67_0_474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g468f461d67_0_4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68f461d67_0_34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468f461d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68f461d67_0_4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g468f461d6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68f461d67_0_43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468f461d6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68f461d67_0_472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468f461d67_0_4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68f461d67_0_45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g468f461d67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68f461d67_0_47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468f461d67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68f461d67_0_49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g468f461d67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468f461d67_0_5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468f461d67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468f461d67_0_52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468f461d67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468f461d67_0_54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g468f461d67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468f461d67_0_56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g468f461d67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468f461d67_0_58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468f461d67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468f461d67_0_48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8" name="Google Shape;818;g468f461d67_0_4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68f461d67_0_63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g468f461d67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468f461d67_0_65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g468f461d67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468f461d67_0_67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g468f461d67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68f461d67_0_70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g468f461d67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468f461d67_0_72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468f461d67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468f461d67_0_74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g468f461d67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468f461d67_0_77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g468f461d67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468f461d67_0_8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g468f461d67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68f461d67_0_85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g468f461d67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468f461d67_0_89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g468f461d67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468f461d67_0_93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g468f461d67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468f461d67_0_97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g468f461d67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468f461d67_0_10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g468f461d67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468f461d67_0_104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g468f461d67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468f461d67_0_484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9" name="Google Shape;1289;g468f461d67_0_4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468f461d67_0_11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g468f461d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468f461d67_0_117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g468f461d67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468f461d67_0_120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g468f461d67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68f461d67_0_124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g468f461d67_0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468f461d67_0_26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g468f461d67_0_2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468f461d67_0_273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g468f461d67_0_2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468f461d67_0_129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g468f461d67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468f461d67_0_134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g468f461d67_0_1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8f461d67_0_24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468f461d6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468f461d67_0_140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g468f461d67_0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68f461d67_0_146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g468f461d67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468f461d67_0_153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g468f461d67_0_1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468f461d67_0_159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g468f461d67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468f461d67_0_166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g468f461d67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468f461d67_0_17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g468f461d67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468f461d67_0_179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g468f461d67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468f461d67_0_186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g468f461d67_0_1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468f461d67_0_19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g468f461d67_0_1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468f461d67_0_199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g468f461d67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468f461d67_0_205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g468f461d67_0_2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468f461d67_0_212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g468f461d67_0_2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68f461d67_0_218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g468f461d67_0_2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468f461d67_0_225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g468f461d67_0_2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468f461d67_0_23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g468f461d67_0_2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468f461d67_0_238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g468f461d67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468f461d67_0_244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g468f461d67_0_2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g468f461d67_0_25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g468f461d67_0_2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468f461d67_0_279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g468f461d67_0_2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30c70fa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9" name="Google Shape;2969;g30c70fabe5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0" name="Google Shape;2970;g30c70fabe5_0_0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8f461d67_0_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68f461d6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68f461d67_0_29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468f461d67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68f461d67_0_7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468f461d6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l="-5216" t="22936" r="58847" b="-4270"/>
          <a:stretch/>
        </p:blipFill>
        <p:spPr>
          <a:xfrm rot="10800000" flipH="1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l="-7772" t="26752" r="64278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GPU-accelerated vs. CPU-only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25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12" name="Google Shape;412;p25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13" name="Google Shape;413;p25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4" name="Google Shape;414;p25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416" name="Google Shape;416;p25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7" name="Google Shape;417;p25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18" name="Google Shape;418;p25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9" name="Google Shape;419;p25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422" name="Google Shape;422;p25"/>
          <p:cNvGrpSpPr/>
          <p:nvPr/>
        </p:nvGrpSpPr>
        <p:grpSpPr>
          <a:xfrm rot="10800000" flipH="1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423" name="Google Shape;423;p25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424" name="Google Shape;424;p25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425" name="Google Shape;425;p25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25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" name="Google Shape;427;p25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428" name="Google Shape;428;p25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25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0" name="Google Shape;430;p25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431" name="Google Shape;431;p25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432" name="Google Shape;432;p25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25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4" name="Google Shape;434;p25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435" name="Google Shape;435;p25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25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37" name="Google Shape;437;p25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8" name="Google Shape;438;p25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439" name="Google Shape;439;p25"/>
            <p:cNvSpPr/>
            <p:nvPr/>
          </p:nvSpPr>
          <p:spPr>
            <a:xfrm rot="10800000" flipH="1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 rot="10800000" flipH="1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 rot="10800000" flipH="1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 rot="10800000" flipH="1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 rot="10800000" flipH="1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 rot="10800000" flipH="1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 rot="10800000" flipH="1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 rot="10800000" flipH="1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448" name="Google Shape;448;p25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9" name="Google Shape;449;p25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grpSp>
        <p:nvGrpSpPr>
          <p:cNvPr id="450" name="Google Shape;450;p25"/>
          <p:cNvGrpSpPr/>
          <p:nvPr/>
        </p:nvGrpSpPr>
        <p:grpSpPr>
          <a:xfrm>
            <a:off x="6149843" y="2047463"/>
            <a:ext cx="2322663" cy="205500"/>
            <a:chOff x="7489958" y="3733003"/>
            <a:chExt cx="2322663" cy="205500"/>
          </a:xfrm>
        </p:grpSpPr>
        <p:sp>
          <p:nvSpPr>
            <p:cNvPr id="451" name="Google Shape;451;p25"/>
            <p:cNvSpPr/>
            <p:nvPr/>
          </p:nvSpPr>
          <p:spPr>
            <a:xfrm rot="10800000" flipH="1">
              <a:off x="748995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 rot="10800000" flipH="1">
              <a:off x="8094862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 rot="10800000" flipH="1">
              <a:off x="779241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 rot="10800000" flipH="1">
              <a:off x="8397314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 rot="10800000" flipH="1">
              <a:off x="8699766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900221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 rot="10800000" flipH="1">
              <a:off x="930467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 rot="10800000" flipH="1">
              <a:off x="960712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6015475" y="3509725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a=d_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a.copy_to_host()</a:t>
            </a:r>
            <a:endParaRPr/>
          </a:p>
        </p:txBody>
      </p:sp>
      <p:sp>
        <p:nvSpPr>
          <p:cNvPr id="460" name="Google Shape;460;p25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sp>
        <p:nvSpPr>
          <p:cNvPr id="461" name="Google Shape;461;p25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And data can be copied back to the CPU...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" name="Google Shape;469;p26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70" name="Google Shape;470;p26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71" name="Google Shape;471;p26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72" name="Google Shape;472;p26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474" name="Google Shape;474;p26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26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6" name="Google Shape;476;p26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77" name="Google Shape;477;p26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480" name="Google Shape;480;p26"/>
          <p:cNvGrpSpPr/>
          <p:nvPr/>
        </p:nvGrpSpPr>
        <p:grpSpPr>
          <a:xfrm rot="10800000" flipH="1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481" name="Google Shape;481;p26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482" name="Google Shape;482;p26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483" name="Google Shape;483;p26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26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5" name="Google Shape;485;p26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486" name="Google Shape;486;p26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26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8" name="Google Shape;488;p26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489" name="Google Shape;489;p26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490" name="Google Shape;490;p26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26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2" name="Google Shape;492;p26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493" name="Google Shape;493;p26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26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95" name="Google Shape;495;p26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7421075" y="211753"/>
            <a:ext cx="3263100" cy="307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… for verification etc.</a:t>
            </a:r>
            <a:endParaRPr/>
          </a:p>
        </p:txBody>
      </p:sp>
      <p:grpSp>
        <p:nvGrpSpPr>
          <p:cNvPr id="497" name="Google Shape;497;p26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498" name="Google Shape;498;p26"/>
            <p:cNvSpPr/>
            <p:nvPr/>
          </p:nvSpPr>
          <p:spPr>
            <a:xfrm rot="10800000" flipH="1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 rot="10800000" flipH="1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 rot="10800000" flipH="1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 rot="10800000" flipH="1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 rot="10800000" flipH="1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 rot="10800000" flipH="1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 rot="10800000" flipH="1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 rot="10800000" flipH="1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26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507" name="Google Shape;507;p26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8" name="Google Shape;508;p26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grpSp>
        <p:nvGrpSpPr>
          <p:cNvPr id="509" name="Google Shape;509;p26"/>
          <p:cNvGrpSpPr/>
          <p:nvPr/>
        </p:nvGrpSpPr>
        <p:grpSpPr>
          <a:xfrm>
            <a:off x="6149843" y="2047463"/>
            <a:ext cx="2322663" cy="205500"/>
            <a:chOff x="7489958" y="3733003"/>
            <a:chExt cx="2322663" cy="205500"/>
          </a:xfrm>
        </p:grpSpPr>
        <p:sp>
          <p:nvSpPr>
            <p:cNvPr id="510" name="Google Shape;510;p26"/>
            <p:cNvSpPr/>
            <p:nvPr/>
          </p:nvSpPr>
          <p:spPr>
            <a:xfrm rot="10800000" flipH="1">
              <a:off x="748995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 rot="10800000" flipH="1">
              <a:off x="8094862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 rot="10800000" flipH="1">
              <a:off x="779241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 rot="10800000" flipH="1">
              <a:off x="8397314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 rot="10800000" flipH="1">
              <a:off x="8699766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 rot="10800000" flipH="1">
              <a:off x="900221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 rot="10800000" flipH="1">
              <a:off x="930467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 rot="10800000" flipH="1">
              <a:off x="960712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26"/>
          <p:cNvSpPr txBox="1"/>
          <p:nvPr/>
        </p:nvSpPr>
        <p:spPr>
          <a:xfrm>
            <a:off x="6911850" y="402859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(a)</a:t>
            </a:r>
            <a:endParaRPr/>
          </a:p>
        </p:txBody>
      </p:sp>
      <p:sp>
        <p:nvSpPr>
          <p:cNvPr id="519" name="Google Shape;519;p26"/>
          <p:cNvSpPr txBox="1"/>
          <p:nvPr/>
        </p:nvSpPr>
        <p:spPr>
          <a:xfrm>
            <a:off x="6015475" y="3509725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a=d_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a.copy_to_host()</a:t>
            </a:r>
            <a:endParaRPr/>
          </a:p>
        </p:txBody>
      </p:sp>
      <p:sp>
        <p:nvSpPr>
          <p:cNvPr id="520" name="Google Shape;520;p26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sp>
        <p:nvSpPr>
          <p:cNvPr id="521" name="Google Shape;521;p26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CUDA </a:t>
            </a:r>
            <a:r>
              <a:rPr lang="en-US"/>
              <a:t>Thread Hierarchy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" name="Google Shape;533;p28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34" name="Google Shape;534;p28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35" name="Google Shape;535;p28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36" name="Google Shape;536;p28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cxnSp>
        <p:nvCxnSpPr>
          <p:cNvPr id="537" name="Google Shape;537;p28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8" name="Google Shape;538;p28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9" name="Google Shape;539;p28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40" name="Google Shape;540;p28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28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 rot="10800000" flipH="1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544" name="Google Shape;544;p28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545" name="Google Shape;545;p28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546" name="Google Shape;546;p28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8" name="Google Shape;548;p28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549" name="Google Shape;549;p28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28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28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552" name="Google Shape;552;p28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553" name="Google Shape;553;p28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28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5" name="Google Shape;555;p28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556" name="Google Shape;556;p28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28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58" name="Google Shape;558;p28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59" name="Google Shape;559;p28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560" name="Google Shape;560;p28"/>
            <p:cNvSpPr/>
            <p:nvPr/>
          </p:nvSpPr>
          <p:spPr>
            <a:xfrm rot="10800000" flipH="1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 rot="10800000" flipH="1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 rot="10800000" flipH="1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 rot="10800000" flipH="1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 rot="10800000" flipH="1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 rot="10800000" flipH="1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 rot="10800000" flipH="1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 rot="10800000" flipH="1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28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569" name="Google Shape;569;p28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0" name="Google Shape;570;p28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grpSp>
        <p:nvGrpSpPr>
          <p:cNvPr id="571" name="Google Shape;571;p28"/>
          <p:cNvGrpSpPr/>
          <p:nvPr/>
        </p:nvGrpSpPr>
        <p:grpSpPr>
          <a:xfrm>
            <a:off x="6149843" y="2047463"/>
            <a:ext cx="2322663" cy="205500"/>
            <a:chOff x="7489958" y="3733003"/>
            <a:chExt cx="2322663" cy="205500"/>
          </a:xfrm>
        </p:grpSpPr>
        <p:sp>
          <p:nvSpPr>
            <p:cNvPr id="572" name="Google Shape;572;p28"/>
            <p:cNvSpPr/>
            <p:nvPr/>
          </p:nvSpPr>
          <p:spPr>
            <a:xfrm rot="10800000" flipH="1">
              <a:off x="748995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 rot="10800000" flipH="1">
              <a:off x="8094862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 rot="10800000" flipH="1">
              <a:off x="779241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 rot="10800000" flipH="1">
              <a:off x="8397314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 rot="10800000" flipH="1">
              <a:off x="8699766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 rot="10800000" flipH="1">
              <a:off x="900221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 rot="10800000" flipH="1">
              <a:off x="930467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 rot="10800000" flipH="1">
              <a:off x="960712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28"/>
          <p:cNvSpPr txBox="1"/>
          <p:nvPr/>
        </p:nvSpPr>
        <p:spPr>
          <a:xfrm>
            <a:off x="6911850" y="402859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(a)</a:t>
            </a:r>
            <a:endParaRPr/>
          </a:p>
        </p:txBody>
      </p:sp>
      <p:sp>
        <p:nvSpPr>
          <p:cNvPr id="581" name="Google Shape;581;p28"/>
          <p:cNvSpPr txBox="1"/>
          <p:nvPr/>
        </p:nvSpPr>
        <p:spPr>
          <a:xfrm>
            <a:off x="6015475" y="3509725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a=d_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a.copy_to_host()</a:t>
            </a:r>
            <a:endParaRPr/>
          </a:p>
        </p:txBody>
      </p:sp>
      <p:sp>
        <p:nvSpPr>
          <p:cNvPr id="582" name="Google Shape;582;p28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86780" y="105878"/>
            <a:ext cx="1070310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sp>
        <p:nvSpPr>
          <p:cNvPr id="587" name="Google Shape;587;p28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Let’s dig into what happens when we launch a function on the GPU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9"/>
          <p:cNvGrpSpPr/>
          <p:nvPr/>
        </p:nvGrpSpPr>
        <p:grpSpPr>
          <a:xfrm>
            <a:off x="3100132" y="1785493"/>
            <a:ext cx="4772400" cy="2601300"/>
            <a:chOff x="3100132" y="1785493"/>
            <a:chExt cx="4772400" cy="2601300"/>
          </a:xfrm>
        </p:grpSpPr>
        <p:sp>
          <p:nvSpPr>
            <p:cNvPr id="593" name="Google Shape;593;p29"/>
            <p:cNvSpPr/>
            <p:nvPr/>
          </p:nvSpPr>
          <p:spPr>
            <a:xfrm>
              <a:off x="3100132" y="1785493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 txBox="1"/>
            <p:nvPr/>
          </p:nvSpPr>
          <p:spPr>
            <a:xfrm>
              <a:off x="3158422" y="1861451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2, 4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d_a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)</a:t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5557089" y="2213932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241508" y="2213932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390678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887201" y="233955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383725" y="233955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4880249" y="233955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5706258" y="2339555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6202781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699305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7195829" y="233955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29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GPUs do work in parallel</a:t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30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612" name="Google Shape;612;p30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p30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work is done in 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5" name="Google Shape;625;p30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1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631" name="Google Shape;631;p31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31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threads run in parallel</a:t>
            </a:r>
            <a:endParaRPr/>
          </a:p>
        </p:txBody>
      </p:sp>
      <p:sp>
        <p:nvSpPr>
          <p:cNvPr id="643" name="Google Shape;643;p31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4" name="Google Shape;644;p31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2"/>
          <p:cNvGrpSpPr/>
          <p:nvPr/>
        </p:nvGrpSpPr>
        <p:grpSpPr>
          <a:xfrm>
            <a:off x="3100132" y="1785493"/>
            <a:ext cx="4772400" cy="2601300"/>
            <a:chOff x="3100132" y="1785493"/>
            <a:chExt cx="4772400" cy="2601300"/>
          </a:xfrm>
        </p:grpSpPr>
        <p:sp>
          <p:nvSpPr>
            <p:cNvPr id="650" name="Google Shape;650;p32"/>
            <p:cNvSpPr/>
            <p:nvPr/>
          </p:nvSpPr>
          <p:spPr>
            <a:xfrm>
              <a:off x="3100132" y="1785493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2"/>
            <p:cNvSpPr txBox="1"/>
            <p:nvPr/>
          </p:nvSpPr>
          <p:spPr>
            <a:xfrm>
              <a:off x="3158422" y="1861451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2, 4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d_a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)</a:t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5557089" y="2213932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241508" y="2213932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390678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887201" y="233955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383725" y="233955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880249" y="233955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706258" y="2339555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6202781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6699305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195829" y="233955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32"/>
          <p:cNvSpPr txBox="1"/>
          <p:nvPr/>
        </p:nvSpPr>
        <p:spPr>
          <a:xfrm>
            <a:off x="7421075" y="211737"/>
            <a:ext cx="3263100" cy="9585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CUDA can process thousands of threads in parallel. The sizes are greatly reduced in these images for simplicity.</a:t>
            </a: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3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collection of threads is 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3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70" name="Google Shape;670;p33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671" name="Google Shape;671;p33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33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4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</a:t>
            </a:r>
            <a:r>
              <a:rPr lang="en-US"/>
              <a:t>can be many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89" name="Google Shape;689;p34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690" name="Google Shape;690;p34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4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5" name="Google Shape;85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86" name="Google Shape;86;p17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(n)</a:t>
            </a:r>
            <a:endParaRPr/>
          </a:p>
        </p:txBody>
      </p:sp>
      <p:grpSp>
        <p:nvGrpSpPr>
          <p:cNvPr id="90" name="Google Shape;90;p17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91" name="Google Shape;91;p17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92" name="Google Shape;92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93" name="Google Shape;93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" name="Google Shape;95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96" name="Google Shape;96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" name="Google Shape;98;p17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99" name="Google Shape;99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0" name="Google Shape;100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" name="Google Shape;102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3" name="Google Shape;103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105" name="Google Shape;105;p17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17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CPU-only applications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allocated on the CPU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"/>
          <p:cNvSpPr txBox="1"/>
          <p:nvPr/>
        </p:nvSpPr>
        <p:spPr>
          <a:xfrm>
            <a:off x="7421075" y="211745"/>
            <a:ext cx="3263100" cy="5889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collection of blocks associated with a given kernel launch is 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</a:t>
            </a: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08" name="Google Shape;708;p35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09" name="Google Shape;709;p35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35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functions are called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</a:t>
            </a:r>
            <a:endParaRPr/>
          </a:p>
        </p:txBody>
      </p:sp>
      <p:sp>
        <p:nvSpPr>
          <p:cNvPr id="726" name="Google Shape;726;p36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27" name="Google Shape;727;p36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28" name="Google Shape;728;p36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6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do_work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[2, 4]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(d_a)</a:t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7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 are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launched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configuration</a:t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46" name="Google Shape;746;p37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47" name="Google Shape;747;p37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7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</a:t>
              </a:r>
              <a:r>
                <a:rPr lang="en-US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[</a:t>
              </a:r>
              <a:r>
                <a:rPr lang="en-US" sz="1400" b="0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2, 4</a:t>
              </a:r>
              <a:r>
                <a:rPr lang="en-US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]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(d_a)</a:t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38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64" name="Google Shape;764;p38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8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</a:t>
              </a:r>
              <a:r>
                <a:rPr lang="en-US" sz="1400" b="0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, 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](d_a)</a:t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38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execution configuration defines the number of blocks in the grid</a:t>
            </a: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9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83" name="Google Shape;783;p39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9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</a:t>
              </a:r>
              <a:r>
                <a:rPr lang="en-US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](d_a)</a:t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39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as well as the number of threads in each block</a:t>
            </a:r>
            <a:endParaRPr/>
          </a:p>
        </p:txBody>
      </p:sp>
      <p:sp>
        <p:nvSpPr>
          <p:cNvPr id="796" name="Google Shape;796;p39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40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802" name="Google Shape;802;p40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0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</a:t>
              </a:r>
              <a:r>
                <a:rPr lang="en-US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](d_a)</a:t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40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block in the grid contains the same number of threads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1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CUDA-Provided Thread Hierarchy Variables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42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826" name="Google Shape;826;p42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2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p42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kernel definitions, CUDA-provided variables describe its executing thread, block, and grid</a:t>
            </a:r>
            <a:endParaRPr/>
          </a:p>
        </p:txBody>
      </p:sp>
      <p:sp>
        <p:nvSpPr>
          <p:cNvPr id="839" name="Google Shape;839;p42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3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gridDim.x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number of blocks in the grid,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46" name="Google Shape;846;p43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847" name="Google Shape;847;p43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3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43"/>
          <p:cNvGrpSpPr/>
          <p:nvPr/>
        </p:nvGrpSpPr>
        <p:grpSpPr>
          <a:xfrm>
            <a:off x="3100132" y="4614875"/>
            <a:ext cx="4772537" cy="241500"/>
            <a:chOff x="3100132" y="4614875"/>
            <a:chExt cx="4772537" cy="241500"/>
          </a:xfrm>
        </p:grpSpPr>
        <p:cxnSp>
          <p:nvCxnSpPr>
            <p:cNvPr id="860" name="Google Shape;860;p43"/>
            <p:cNvCxnSpPr/>
            <p:nvPr/>
          </p:nvCxnSpPr>
          <p:spPr>
            <a:xfrm>
              <a:off x="3100132" y="4735629"/>
              <a:ext cx="4772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1" name="Google Shape;861;p43"/>
            <p:cNvCxnSpPr/>
            <p:nvPr/>
          </p:nvCxnSpPr>
          <p:spPr>
            <a:xfrm>
              <a:off x="7872669" y="4614875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2" name="Google Shape;862;p43"/>
            <p:cNvCxnSpPr/>
            <p:nvPr/>
          </p:nvCxnSpPr>
          <p:spPr>
            <a:xfrm>
              <a:off x="3100132" y="4614875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63" name="Google Shape;863;p43"/>
          <p:cNvSpPr txBox="1"/>
          <p:nvPr/>
        </p:nvSpPr>
        <p:spPr>
          <a:xfrm>
            <a:off x="5173579" y="4837059"/>
            <a:ext cx="62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"/>
              <a:buNone/>
            </a:pPr>
            <a:r>
              <a:rPr lang="en-US" sz="44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index of the current block within the grid,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869" name="Google Shape;869;p44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0" name="Google Shape;870;p44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4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872" name="Google Shape;872;p44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44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4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4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4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4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4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4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4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4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44"/>
          <p:cNvGrpSpPr/>
          <p:nvPr/>
        </p:nvGrpSpPr>
        <p:grpSpPr>
          <a:xfrm>
            <a:off x="3100132" y="4614875"/>
            <a:ext cx="4772537" cy="241500"/>
            <a:chOff x="3100132" y="4614875"/>
            <a:chExt cx="4772537" cy="241500"/>
          </a:xfrm>
        </p:grpSpPr>
        <p:cxnSp>
          <p:nvCxnSpPr>
            <p:cNvPr id="883" name="Google Shape;883;p44"/>
            <p:cNvCxnSpPr/>
            <p:nvPr/>
          </p:nvCxnSpPr>
          <p:spPr>
            <a:xfrm>
              <a:off x="3100132" y="4735629"/>
              <a:ext cx="4772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4" name="Google Shape;884;p44"/>
            <p:cNvCxnSpPr/>
            <p:nvPr/>
          </p:nvCxnSpPr>
          <p:spPr>
            <a:xfrm>
              <a:off x="7872669" y="4614875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44"/>
            <p:cNvCxnSpPr/>
            <p:nvPr/>
          </p:nvCxnSpPr>
          <p:spPr>
            <a:xfrm>
              <a:off x="3100132" y="4614875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6" name="Google Shape;886;p44"/>
            <p:cNvCxnSpPr/>
            <p:nvPr/>
          </p:nvCxnSpPr>
          <p:spPr>
            <a:xfrm>
              <a:off x="5475968" y="4614875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87" name="Google Shape;887;p44"/>
          <p:cNvSpPr txBox="1"/>
          <p:nvPr/>
        </p:nvSpPr>
        <p:spPr>
          <a:xfrm>
            <a:off x="3975229" y="4856382"/>
            <a:ext cx="625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888" name="Google Shape;888;p44"/>
          <p:cNvSpPr txBox="1"/>
          <p:nvPr/>
        </p:nvSpPr>
        <p:spPr>
          <a:xfrm>
            <a:off x="6361092" y="4856382"/>
            <a:ext cx="625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14" name="Google Shape;114;p18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a=do_work(a)</a:t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20" name="Google Shape;120;p18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21" name="Google Shape;121;p18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2" name="Google Shape;122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" name="Google Shape;124;p18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25" name="Google Shape;125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7" name="Google Shape;127;p18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28" name="Google Shape;128;p18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9" name="Google Shape;129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" name="Google Shape;131;p18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32" name="Google Shape;132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34" name="Google Shape;134;p18"/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135" name="Google Shape;135;p18"/>
            <p:cNvSpPr/>
            <p:nvPr/>
          </p:nvSpPr>
          <p:spPr>
            <a:xfrm rot="10800000" flipH="1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 rot="10800000" flipH="1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 rot="10800000" flipH="1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 rot="10800000" flipH="1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 rot="10800000" flipH="1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 rot="10800000" flipH="1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rot="10800000" flipH="1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rot="10800000" flipH="1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" name="Google Shape;143;p18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8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421075" y="211746"/>
            <a:ext cx="3263100" cy="5295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all work is performed serially on the CPU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5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index of the current block within the grid,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894" name="Google Shape;894;p45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5" name="Google Shape;895;p45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5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897" name="Google Shape;897;p45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5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5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5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5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5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5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5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45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5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5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7" name="Google Shape;907;p45"/>
          <p:cNvGrpSpPr/>
          <p:nvPr/>
        </p:nvGrpSpPr>
        <p:grpSpPr>
          <a:xfrm>
            <a:off x="3100132" y="4614875"/>
            <a:ext cx="4772537" cy="826207"/>
            <a:chOff x="3100132" y="4614875"/>
            <a:chExt cx="4772537" cy="826207"/>
          </a:xfrm>
        </p:grpSpPr>
        <p:grpSp>
          <p:nvGrpSpPr>
            <p:cNvPr id="908" name="Google Shape;908;p45"/>
            <p:cNvGrpSpPr/>
            <p:nvPr/>
          </p:nvGrpSpPr>
          <p:grpSpPr>
            <a:xfrm>
              <a:off x="3100132" y="4614875"/>
              <a:ext cx="4772537" cy="241500"/>
              <a:chOff x="3100132" y="4614875"/>
              <a:chExt cx="4772537" cy="241500"/>
            </a:xfrm>
          </p:grpSpPr>
          <p:cxnSp>
            <p:nvCxnSpPr>
              <p:cNvPr id="909" name="Google Shape;909;p45"/>
              <p:cNvCxnSpPr/>
              <p:nvPr/>
            </p:nvCxnSpPr>
            <p:spPr>
              <a:xfrm>
                <a:off x="3100132" y="4735629"/>
                <a:ext cx="4772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0" name="Google Shape;910;p45"/>
              <p:cNvCxnSpPr/>
              <p:nvPr/>
            </p:nvCxnSpPr>
            <p:spPr>
              <a:xfrm>
                <a:off x="7872669" y="4614875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1" name="Google Shape;911;p45"/>
              <p:cNvCxnSpPr/>
              <p:nvPr/>
            </p:nvCxnSpPr>
            <p:spPr>
              <a:xfrm>
                <a:off x="3100132" y="4614875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2" name="Google Shape;912;p45"/>
              <p:cNvCxnSpPr/>
              <p:nvPr/>
            </p:nvCxnSpPr>
            <p:spPr>
              <a:xfrm>
                <a:off x="5475968" y="4614875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913" name="Google Shape;913;p45"/>
            <p:cNvSpPr txBox="1"/>
            <p:nvPr/>
          </p:nvSpPr>
          <p:spPr>
            <a:xfrm>
              <a:off x="3975229" y="4856382"/>
              <a:ext cx="625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14" name="Google Shape;914;p45"/>
            <p:cNvSpPr txBox="1"/>
            <p:nvPr/>
          </p:nvSpPr>
          <p:spPr>
            <a:xfrm>
              <a:off x="6361092" y="4856382"/>
              <a:ext cx="625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46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920" name="Google Shape;920;p46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6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46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blockDim.x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number of threads in a block.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sp>
        <p:nvSpPr>
          <p:cNvPr id="933" name="Google Shape;933;p46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34" name="Google Shape;934;p46"/>
          <p:cNvGrpSpPr/>
          <p:nvPr/>
        </p:nvGrpSpPr>
        <p:grpSpPr>
          <a:xfrm>
            <a:off x="3406297" y="4640540"/>
            <a:ext cx="1824161" cy="768402"/>
            <a:chOff x="3406297" y="4640540"/>
            <a:chExt cx="1824161" cy="768402"/>
          </a:xfrm>
        </p:grpSpPr>
        <p:sp>
          <p:nvSpPr>
            <p:cNvPr id="935" name="Google Shape;935;p46"/>
            <p:cNvSpPr txBox="1"/>
            <p:nvPr/>
          </p:nvSpPr>
          <p:spPr>
            <a:xfrm>
              <a:off x="4089539" y="4824242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936" name="Google Shape;936;p46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7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7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945" name="Google Shape;945;p47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7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7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7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7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7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47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47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47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47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7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blocks in a grid contain the same number of threads</a:t>
            </a:r>
            <a:endParaRPr sz="1400" b="1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6" name="Google Shape;956;p47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57" name="Google Shape;957;p47"/>
          <p:cNvGrpSpPr/>
          <p:nvPr/>
        </p:nvGrpSpPr>
        <p:grpSpPr>
          <a:xfrm>
            <a:off x="3406297" y="4640540"/>
            <a:ext cx="1824161" cy="768402"/>
            <a:chOff x="3406297" y="4640540"/>
            <a:chExt cx="1824161" cy="768402"/>
          </a:xfrm>
        </p:grpSpPr>
        <p:sp>
          <p:nvSpPr>
            <p:cNvPr id="958" name="Google Shape;958;p47"/>
            <p:cNvSpPr txBox="1"/>
            <p:nvPr/>
          </p:nvSpPr>
          <p:spPr>
            <a:xfrm>
              <a:off x="4089539" y="4824242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959" name="Google Shape;959;p47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47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1" name="Google Shape;961;p47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2" name="Google Shape;962;p47"/>
          <p:cNvGrpSpPr/>
          <p:nvPr/>
        </p:nvGrpSpPr>
        <p:grpSpPr>
          <a:xfrm>
            <a:off x="5721877" y="4640540"/>
            <a:ext cx="1824161" cy="768402"/>
            <a:chOff x="3406297" y="4640540"/>
            <a:chExt cx="1824161" cy="768402"/>
          </a:xfrm>
        </p:grpSpPr>
        <p:sp>
          <p:nvSpPr>
            <p:cNvPr id="963" name="Google Shape;963;p47"/>
            <p:cNvSpPr txBox="1"/>
            <p:nvPr/>
          </p:nvSpPr>
          <p:spPr>
            <a:xfrm>
              <a:off x="4089539" y="4824242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964" name="Google Shape;964;p47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47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6" name="Google Shape;966;p47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8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8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973" name="Google Shape;973;p48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8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48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8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48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8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48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8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48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8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8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984" name="Google Shape;984;p48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85" name="Google Shape;985;p48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986" name="Google Shape;986;p48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987" name="Google Shape;987;p48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8" name="Google Shape;988;p48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9" name="Google Shape;989;p48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0" name="Google Shape;990;p48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48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2" name="Google Shape;992;p48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3" name="Google Shape;993;p48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94" name="Google Shape;994;p48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95" name="Google Shape;995;p48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997" name="Google Shape;997;p48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998" name="Google Shape;998;p48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9" name="Google Shape;999;p48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0" name="Google Shape;1000;p48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1" name="Google Shape;1001;p48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2" name="Google Shape;1002;p48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3" name="Google Shape;1003;p48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4" name="Google Shape;1004;p48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05" name="Google Shape;1005;p48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06" name="Google Shape;1006;p48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9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9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013" name="Google Shape;1013;p49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9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9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9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9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9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9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9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9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9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9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1024" name="Google Shape;1024;p49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25" name="Google Shape;1025;p49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026" name="Google Shape;1026;p49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027" name="Google Shape;1027;p49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8" name="Google Shape;1028;p49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9" name="Google Shape;1029;p49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0" name="Google Shape;1030;p49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1" name="Google Shape;1031;p49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2" name="Google Shape;1032;p49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3" name="Google Shape;1033;p49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34" name="Google Shape;1034;p49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35" name="Google Shape;1035;p49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36" name="Google Shape;1036;p49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037" name="Google Shape;1037;p49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038" name="Google Shape;1038;p49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49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49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1" name="Google Shape;1041;p49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49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3" name="Google Shape;1043;p49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4" name="Google Shape;1044;p49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45" name="Google Shape;1045;p49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46" name="Google Shape;1046;p49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0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50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053" name="Google Shape;1053;p50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50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50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50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50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50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0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0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0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50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50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1064" name="Google Shape;1064;p50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65" name="Google Shape;1065;p50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066" name="Google Shape;1066;p50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067" name="Google Shape;1067;p50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50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9" name="Google Shape;1069;p50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50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1" name="Google Shape;1071;p50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50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73" name="Google Shape;1073;p50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74" name="Google Shape;1074;p50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75" name="Google Shape;1075;p50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76" name="Google Shape;1076;p50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077" name="Google Shape;1077;p50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078" name="Google Shape;1078;p50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9" name="Google Shape;1079;p50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0" name="Google Shape;1080;p50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1" name="Google Shape;1081;p50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2" name="Google Shape;1082;p50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3" name="Google Shape;1083;p50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4" name="Google Shape;1084;p50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85" name="Google Shape;1085;p50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86" name="Google Shape;1086;p50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1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1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093" name="Google Shape;1093;p51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51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51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51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1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1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51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1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51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51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51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sp>
        <p:nvSpPr>
          <p:cNvPr id="1104" name="Google Shape;1104;p51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05" name="Google Shape;1105;p51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106" name="Google Shape;1106;p51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07" name="Google Shape;1107;p51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8" name="Google Shape;1108;p51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51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51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51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2" name="Google Shape;1112;p51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3" name="Google Shape;1113;p51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14" name="Google Shape;1114;p51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15" name="Google Shape;1115;p51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117" name="Google Shape;1117;p51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18" name="Google Shape;1118;p51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9" name="Google Shape;1119;p51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0" name="Google Shape;1120;p51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1" name="Google Shape;1121;p51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2" name="Google Shape;1122;p51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3" name="Google Shape;1123;p51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4" name="Google Shape;1124;p51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25" name="Google Shape;1125;p51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26" name="Google Shape;1126;p51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52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133" name="Google Shape;1133;p52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52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52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2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52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52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52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52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52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52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52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144" name="Google Shape;1144;p52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45" name="Google Shape;1145;p52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146" name="Google Shape;1146;p52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47" name="Google Shape;1147;p52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8" name="Google Shape;1148;p52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9" name="Google Shape;1149;p52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0" name="Google Shape;1150;p52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1" name="Google Shape;1151;p52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2" name="Google Shape;1152;p52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3" name="Google Shape;1153;p52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54" name="Google Shape;1154;p52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55" name="Google Shape;1155;p52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56" name="Google Shape;1156;p52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157" name="Google Shape;1157;p52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58" name="Google Shape;1158;p52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9" name="Google Shape;1159;p52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0" name="Google Shape;1160;p52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1" name="Google Shape;1161;p52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2" name="Google Shape;1162;p52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3" name="Google Shape;1163;p52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64" name="Google Shape;1164;p52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65" name="Google Shape;1165;p52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66" name="Google Shape;1166;p52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3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3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173" name="Google Shape;1173;p53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53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53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53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53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3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53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53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53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53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53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1184" name="Google Shape;1184;p53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85" name="Google Shape;1185;p53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186" name="Google Shape;1186;p53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87" name="Google Shape;1187;p53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8" name="Google Shape;1188;p53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9" name="Google Shape;1189;p53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0" name="Google Shape;1190;p53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1" name="Google Shape;1191;p53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2" name="Google Shape;1192;p53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3" name="Google Shape;1193;p53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94" name="Google Shape;1194;p53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95" name="Google Shape;1195;p53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96" name="Google Shape;1196;p53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197" name="Google Shape;1197;p53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98" name="Google Shape;1198;p53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9" name="Google Shape;1199;p53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0" name="Google Shape;1200;p53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1" name="Google Shape;1201;p53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2" name="Google Shape;1202;p53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3" name="Google Shape;1203;p53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4" name="Google Shape;1204;p53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05" name="Google Shape;1205;p53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06" name="Google Shape;1206;p53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4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54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213" name="Google Shape;1213;p54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54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54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4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54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4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4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4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4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4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4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1224" name="Google Shape;1224;p54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25" name="Google Shape;1225;p54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226" name="Google Shape;1226;p54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227" name="Google Shape;1227;p54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54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9" name="Google Shape;1229;p54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0" name="Google Shape;1230;p54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1" name="Google Shape;1231;p54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2" name="Google Shape;1232;p54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3" name="Google Shape;1233;p54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34" name="Google Shape;1234;p54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35" name="Google Shape;1235;p54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36" name="Google Shape;1236;p54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237" name="Google Shape;1237;p54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238" name="Google Shape;1238;p54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9" name="Google Shape;1239;p54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0" name="Google Shape;1240;p54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1" name="Google Shape;1241;p54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54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3" name="Google Shape;1243;p54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4" name="Google Shape;1244;p54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45" name="Google Shape;1245;p54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46" name="Google Shape;1246;p54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9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2" name="Google Shape;152;p19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a=do_work(a)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407134" y="4045269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verify(a)</a:t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59" name="Google Shape;159;p19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60" name="Google Shape;160;p19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61" name="Google Shape;161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" name="Google Shape;163;p19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64" name="Google Shape;164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6" name="Google Shape;166;p19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67" name="Google Shape;167;p19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68" name="Google Shape;168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" name="Google Shape;170;p19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71" name="Google Shape;171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73" name="Google Shape;173;p19"/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174" name="Google Shape;174;p19"/>
            <p:cNvSpPr/>
            <p:nvPr/>
          </p:nvSpPr>
          <p:spPr>
            <a:xfrm rot="10800000" flipH="1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rot="10800000" flipH="1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 rot="10800000" flipH="1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rot="10800000" flipH="1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 rot="10800000" flipH="1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rot="10800000" flipH="1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 rot="10800000" flipH="1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 rot="10800000" flipH="1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7494293" y="2047567"/>
            <a:ext cx="2322558" cy="205396"/>
            <a:chOff x="7489958" y="3733107"/>
            <a:chExt cx="2322558" cy="205396"/>
          </a:xfrm>
        </p:grpSpPr>
        <p:sp>
          <p:nvSpPr>
            <p:cNvPr id="183" name="Google Shape;183;p19"/>
            <p:cNvSpPr/>
            <p:nvPr/>
          </p:nvSpPr>
          <p:spPr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p19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19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7421075" y="211746"/>
            <a:ext cx="3263100" cy="5295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all work is performed serially on the CPU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5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55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253" name="Google Shape;1253;p55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55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55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55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55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55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5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55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5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55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sp>
        <p:nvSpPr>
          <p:cNvPr id="1264" name="Google Shape;1264;p55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65" name="Google Shape;1265;p55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266" name="Google Shape;1266;p55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267" name="Google Shape;1267;p55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8" name="Google Shape;1268;p55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9" name="Google Shape;1269;p55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0" name="Google Shape;1270;p55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1" name="Google Shape;1271;p55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2" name="Google Shape;1272;p55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3" name="Google Shape;1273;p55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74" name="Google Shape;1274;p55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75" name="Google Shape;1275;p55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76" name="Google Shape;1276;p55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277" name="Google Shape;1277;p55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278" name="Google Shape;1278;p55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9" name="Google Shape;1279;p55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0" name="Google Shape;1280;p55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1" name="Google Shape;1281;p55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2" name="Google Shape;1282;p55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3" name="Google Shape;1283;p55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4" name="Google Shape;1284;p55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85" name="Google Shape;1285;p55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86" name="Google Shape;1286;p55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Coordinating Parallel Threads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6" name="Google Shape;1296;p57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297" name="Google Shape;1297;p57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298" name="Google Shape;1298;p57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99" name="Google Shape;1299;p57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cxnSp>
        <p:nvCxnSpPr>
          <p:cNvPr id="1300" name="Google Shape;1300;p57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1" name="Google Shape;1301;p57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02" name="Google Shape;1302;p57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03" name="Google Shape;1303;p57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4" name="Google Shape;1304;p57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5" name="Google Shape;1305;p57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1306" name="Google Shape;1306;p57"/>
          <p:cNvGrpSpPr/>
          <p:nvPr/>
        </p:nvGrpSpPr>
        <p:grpSpPr>
          <a:xfrm rot="10800000" flipH="1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1307" name="Google Shape;1307;p57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1308" name="Google Shape;1308;p57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1309" name="Google Shape;1309;p57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0" name="Google Shape;1310;p57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1" name="Google Shape;1311;p57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1312" name="Google Shape;1312;p57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Google Shape;1313;p57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14" name="Google Shape;1314;p57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1315" name="Google Shape;1315;p57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1316" name="Google Shape;1316;p57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Google Shape;1317;p57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8" name="Google Shape;1318;p57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1319" name="Google Shape;1319;p57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0" name="Google Shape;1320;p57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21" name="Google Shape;1321;p57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22" name="Google Shape;1322;p57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1323" name="Google Shape;1323;p57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4" name="Google Shape;1324;p57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grpSp>
        <p:nvGrpSpPr>
          <p:cNvPr id="1325" name="Google Shape;1325;p57"/>
          <p:cNvGrpSpPr/>
          <p:nvPr/>
        </p:nvGrpSpPr>
        <p:grpSpPr>
          <a:xfrm>
            <a:off x="6149843" y="2047463"/>
            <a:ext cx="2322663" cy="205500"/>
            <a:chOff x="7489958" y="3733003"/>
            <a:chExt cx="2322663" cy="205500"/>
          </a:xfrm>
        </p:grpSpPr>
        <p:sp>
          <p:nvSpPr>
            <p:cNvPr id="1326" name="Google Shape;1326;p57"/>
            <p:cNvSpPr/>
            <p:nvPr/>
          </p:nvSpPr>
          <p:spPr>
            <a:xfrm rot="10800000" flipH="1">
              <a:off x="748995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7"/>
            <p:cNvSpPr/>
            <p:nvPr/>
          </p:nvSpPr>
          <p:spPr>
            <a:xfrm rot="10800000" flipH="1">
              <a:off x="8094862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7"/>
            <p:cNvSpPr/>
            <p:nvPr/>
          </p:nvSpPr>
          <p:spPr>
            <a:xfrm rot="10800000" flipH="1">
              <a:off x="779241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7"/>
            <p:cNvSpPr/>
            <p:nvPr/>
          </p:nvSpPr>
          <p:spPr>
            <a:xfrm rot="10800000" flipH="1">
              <a:off x="8397314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7"/>
            <p:cNvSpPr/>
            <p:nvPr/>
          </p:nvSpPr>
          <p:spPr>
            <a:xfrm rot="10800000" flipH="1">
              <a:off x="8699766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7"/>
            <p:cNvSpPr/>
            <p:nvPr/>
          </p:nvSpPr>
          <p:spPr>
            <a:xfrm rot="10800000" flipH="1">
              <a:off x="900221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7"/>
            <p:cNvSpPr/>
            <p:nvPr/>
          </p:nvSpPr>
          <p:spPr>
            <a:xfrm rot="10800000" flipH="1">
              <a:off x="930467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7"/>
            <p:cNvSpPr/>
            <p:nvPr/>
          </p:nvSpPr>
          <p:spPr>
            <a:xfrm rot="10800000" flipH="1">
              <a:off x="960712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4" name="Google Shape;1334;p57"/>
          <p:cNvSpPr txBox="1"/>
          <p:nvPr/>
        </p:nvSpPr>
        <p:spPr>
          <a:xfrm>
            <a:off x="6911850" y="402859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(a)</a:t>
            </a:r>
            <a:endParaRPr/>
          </a:p>
        </p:txBody>
      </p:sp>
      <p:sp>
        <p:nvSpPr>
          <p:cNvPr id="1335" name="Google Shape;1335;p57"/>
          <p:cNvSpPr txBox="1"/>
          <p:nvPr/>
        </p:nvSpPr>
        <p:spPr>
          <a:xfrm>
            <a:off x="6015475" y="3509725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a=d_</a:t>
            </a: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a.copy_to_host()</a:t>
            </a:r>
            <a:endParaRPr/>
          </a:p>
        </p:txBody>
      </p:sp>
      <p:sp>
        <p:nvSpPr>
          <p:cNvPr id="1336" name="Google Shape;1336;p57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37" name="Google Shape;1337;p57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38" name="Google Shape;1338;p57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39" name="Google Shape;1339;p57"/>
          <p:cNvSpPr/>
          <p:nvPr/>
        </p:nvSpPr>
        <p:spPr>
          <a:xfrm>
            <a:off x="86780" y="105878"/>
            <a:ext cx="1070310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57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grpSp>
        <p:nvGrpSpPr>
          <p:cNvPr id="1341" name="Google Shape;1341;p57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1342" name="Google Shape;1342;p57"/>
            <p:cNvSpPr/>
            <p:nvPr/>
          </p:nvSpPr>
          <p:spPr>
            <a:xfrm rot="10800000" flipH="1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7"/>
            <p:cNvSpPr/>
            <p:nvPr/>
          </p:nvSpPr>
          <p:spPr>
            <a:xfrm rot="10800000" flipH="1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7"/>
            <p:cNvSpPr/>
            <p:nvPr/>
          </p:nvSpPr>
          <p:spPr>
            <a:xfrm rot="10800000" flipH="1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7"/>
            <p:cNvSpPr/>
            <p:nvPr/>
          </p:nvSpPr>
          <p:spPr>
            <a:xfrm rot="10800000" flipH="1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7"/>
            <p:cNvSpPr/>
            <p:nvPr/>
          </p:nvSpPr>
          <p:spPr>
            <a:xfrm rot="10800000" flipH="1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7"/>
            <p:cNvSpPr/>
            <p:nvPr/>
          </p:nvSpPr>
          <p:spPr>
            <a:xfrm rot="10800000" flipH="1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7"/>
            <p:cNvSpPr/>
            <p:nvPr/>
          </p:nvSpPr>
          <p:spPr>
            <a:xfrm rot="10800000" flipH="1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7"/>
            <p:cNvSpPr/>
            <p:nvPr/>
          </p:nvSpPr>
          <p:spPr>
            <a:xfrm rot="10800000" flipH="1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0" name="Google Shape;1350;p57"/>
          <p:cNvSpPr txBox="1"/>
          <p:nvPr/>
        </p:nvSpPr>
        <p:spPr>
          <a:xfrm>
            <a:off x="7421075" y="211748"/>
            <a:ext cx="3263100" cy="784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Let’s look at some basic ways to coordinate parallel threads to work on a data set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58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356" name="Google Shape;1356;p58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8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8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8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8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8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8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8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4" name="Google Shape;1364;p58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365" name="Google Shape;1365;p58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8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8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8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8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8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7" name="Google Shape;1377;p58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data is in a 0 indexed vector</a:t>
            </a:r>
            <a:endParaRPr/>
          </a:p>
        </p:txBody>
      </p:sp>
      <p:cxnSp>
        <p:nvCxnSpPr>
          <p:cNvPr id="1378" name="Google Shape;1378;p58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9" name="Google Shape;1379;p58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0" name="Google Shape;1380;p58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1" name="Google Shape;1381;p58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2" name="Google Shape;1382;p58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59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388" name="Google Shape;1388;p59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9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9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9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9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9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9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9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6" name="Google Shape;1396;p59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397" name="Google Shape;1397;p59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9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9" name="Google Shape;1409;p59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data is in a 0 indexed vector</a:t>
            </a:r>
            <a:endParaRPr/>
          </a:p>
        </p:txBody>
      </p:sp>
      <p:cxnSp>
        <p:nvCxnSpPr>
          <p:cNvPr id="1410" name="Google Shape;1410;p59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1" name="Google Shape;1411;p59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2" name="Google Shape;1412;p59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3" name="Google Shape;1413;p59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4" name="Google Shape;1414;p59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15" name="Google Shape;1415;p59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416" name="Google Shape;1416;p5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17" name="Google Shape;1417;p5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18" name="Google Shape;1418;p5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19" name="Google Shape;1419;p5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20" name="Google Shape;1420;p59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421" name="Google Shape;1421;p5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422" name="Google Shape;1422;p5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423" name="Google Shape;1423;p5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424" name="Google Shape;1424;p5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9" name="Google Shape;1429;p60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430" name="Google Shape;1430;p60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0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0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0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0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0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0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0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8" name="Google Shape;1438;p60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439" name="Google Shape;1439;p60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0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1" name="Google Shape;1451;p60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2" name="Google Shape;1452;p60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3" name="Google Shape;1453;p60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4" name="Google Shape;1454;p60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5" name="Google Shape;1455;p60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56" name="Google Shape;1456;p60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457" name="Google Shape;1457;p6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58" name="Google Shape;1458;p6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59" name="Google Shape;1459;p6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60" name="Google Shape;1460;p6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61" name="Google Shape;1461;p60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462" name="Google Shape;1462;p6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463" name="Google Shape;1463;p6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464" name="Google Shape;1464;p6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465" name="Google Shape;1465;p6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466" name="Google Shape;1466;p60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Somehow, each thread must be mapped to work on elements in the </a:t>
            </a:r>
            <a:r>
              <a:rPr lang="en-US"/>
              <a:t>data</a:t>
            </a:r>
            <a:endParaRPr/>
          </a:p>
        </p:txBody>
      </p:sp>
      <p:cxnSp>
        <p:nvCxnSpPr>
          <p:cNvPr id="1467" name="Google Shape;1467;p60"/>
          <p:cNvCxnSpPr>
            <a:stCxn id="1443" idx="0"/>
            <a:endCxn id="1457" idx="1"/>
          </p:cNvCxnSpPr>
          <p:nvPr/>
        </p:nvCxnSpPr>
        <p:spPr>
          <a:xfrm rot="10800000" flipH="1">
            <a:off x="3565728" y="420748"/>
            <a:ext cx="1379100" cy="3059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8" name="Google Shape;1468;p60"/>
          <p:cNvCxnSpPr>
            <a:stCxn id="1444" idx="0"/>
            <a:endCxn id="1458" idx="1"/>
          </p:cNvCxnSpPr>
          <p:nvPr/>
        </p:nvCxnSpPr>
        <p:spPr>
          <a:xfrm rot="10800000" flipH="1">
            <a:off x="4062251" y="1053750"/>
            <a:ext cx="882600" cy="2426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9" name="Google Shape;1469;p60"/>
          <p:cNvCxnSpPr>
            <a:stCxn id="1445" idx="0"/>
            <a:endCxn id="1459" idx="1"/>
          </p:cNvCxnSpPr>
          <p:nvPr/>
        </p:nvCxnSpPr>
        <p:spPr>
          <a:xfrm rot="10800000" flipH="1">
            <a:off x="4558775" y="1686750"/>
            <a:ext cx="386100" cy="1793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0" name="Google Shape;1470;p60"/>
          <p:cNvCxnSpPr>
            <a:stCxn id="1446" idx="0"/>
            <a:endCxn id="1460" idx="1"/>
          </p:cNvCxnSpPr>
          <p:nvPr/>
        </p:nvCxnSpPr>
        <p:spPr>
          <a:xfrm rot="10800000">
            <a:off x="4944899" y="2319449"/>
            <a:ext cx="110400" cy="1160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1" name="Google Shape;1471;p60"/>
          <p:cNvCxnSpPr>
            <a:stCxn id="1447" idx="0"/>
            <a:endCxn id="1431" idx="3"/>
          </p:cNvCxnSpPr>
          <p:nvPr/>
        </p:nvCxnSpPr>
        <p:spPr>
          <a:xfrm rot="10800000" flipH="1">
            <a:off x="5881308" y="420146"/>
            <a:ext cx="159000" cy="3060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2" name="Google Shape;1472;p60"/>
          <p:cNvCxnSpPr>
            <a:stCxn id="1448" idx="0"/>
            <a:endCxn id="1463" idx="3"/>
          </p:cNvCxnSpPr>
          <p:nvPr/>
        </p:nvCxnSpPr>
        <p:spPr>
          <a:xfrm rot="10800000">
            <a:off x="6024731" y="1052248"/>
            <a:ext cx="353100" cy="2427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3" name="Google Shape;1473;p60"/>
          <p:cNvCxnSpPr>
            <a:stCxn id="1449" idx="0"/>
            <a:endCxn id="1435" idx="3"/>
          </p:cNvCxnSpPr>
          <p:nvPr/>
        </p:nvCxnSpPr>
        <p:spPr>
          <a:xfrm rot="10800000">
            <a:off x="6040355" y="1681348"/>
            <a:ext cx="834000" cy="1798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4" name="Google Shape;1474;p60"/>
          <p:cNvCxnSpPr>
            <a:stCxn id="1450" idx="0"/>
            <a:endCxn id="1465" idx="3"/>
          </p:cNvCxnSpPr>
          <p:nvPr/>
        </p:nvCxnSpPr>
        <p:spPr>
          <a:xfrm rot="10800000">
            <a:off x="6024779" y="2317947"/>
            <a:ext cx="1346100" cy="116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61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480" name="Google Shape;1480;p61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1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1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1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1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1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1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1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8" name="Google Shape;1488;p61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489" name="Google Shape;1489;p61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1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01" name="Google Shape;1501;p61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2" name="Google Shape;1502;p61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3" name="Google Shape;1503;p61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4" name="Google Shape;1504;p61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5" name="Google Shape;1505;p61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06" name="Google Shape;1506;p61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507" name="Google Shape;1507;p6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08" name="Google Shape;1508;p6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09" name="Google Shape;1509;p6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10" name="Google Shape;1510;p6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11" name="Google Shape;1511;p61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512" name="Google Shape;1512;p6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513" name="Google Shape;1513;p6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514" name="Google Shape;1514;p6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515" name="Google Shape;1515;p6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cxnSp>
        <p:nvCxnSpPr>
          <p:cNvPr id="1516" name="Google Shape;1516;p61"/>
          <p:cNvCxnSpPr>
            <a:stCxn id="1493" idx="0"/>
            <a:endCxn id="1507" idx="1"/>
          </p:cNvCxnSpPr>
          <p:nvPr/>
        </p:nvCxnSpPr>
        <p:spPr>
          <a:xfrm rot="10800000" flipH="1">
            <a:off x="3565728" y="420748"/>
            <a:ext cx="1379100" cy="3059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7" name="Google Shape;1517;p61"/>
          <p:cNvCxnSpPr>
            <a:stCxn id="1494" idx="0"/>
            <a:endCxn id="1508" idx="1"/>
          </p:cNvCxnSpPr>
          <p:nvPr/>
        </p:nvCxnSpPr>
        <p:spPr>
          <a:xfrm rot="10800000" flipH="1">
            <a:off x="4062251" y="1053750"/>
            <a:ext cx="882600" cy="2426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8" name="Google Shape;1518;p61"/>
          <p:cNvCxnSpPr>
            <a:stCxn id="1495" idx="0"/>
            <a:endCxn id="1509" idx="1"/>
          </p:cNvCxnSpPr>
          <p:nvPr/>
        </p:nvCxnSpPr>
        <p:spPr>
          <a:xfrm rot="10800000" flipH="1">
            <a:off x="4558775" y="1686750"/>
            <a:ext cx="386100" cy="1793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9" name="Google Shape;1519;p61"/>
          <p:cNvCxnSpPr>
            <a:stCxn id="1496" idx="0"/>
            <a:endCxn id="1510" idx="1"/>
          </p:cNvCxnSpPr>
          <p:nvPr/>
        </p:nvCxnSpPr>
        <p:spPr>
          <a:xfrm rot="10800000">
            <a:off x="4944899" y="2319449"/>
            <a:ext cx="110400" cy="1160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0" name="Google Shape;1520;p61"/>
          <p:cNvCxnSpPr>
            <a:stCxn id="1497" idx="0"/>
            <a:endCxn id="1481" idx="3"/>
          </p:cNvCxnSpPr>
          <p:nvPr/>
        </p:nvCxnSpPr>
        <p:spPr>
          <a:xfrm rot="10800000" flipH="1">
            <a:off x="5881308" y="420146"/>
            <a:ext cx="159000" cy="3060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1" name="Google Shape;1521;p61"/>
          <p:cNvCxnSpPr>
            <a:stCxn id="1498" idx="0"/>
            <a:endCxn id="1513" idx="3"/>
          </p:cNvCxnSpPr>
          <p:nvPr/>
        </p:nvCxnSpPr>
        <p:spPr>
          <a:xfrm rot="10800000">
            <a:off x="6024731" y="1052248"/>
            <a:ext cx="353100" cy="2427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2" name="Google Shape;1522;p61"/>
          <p:cNvCxnSpPr>
            <a:stCxn id="1499" idx="0"/>
            <a:endCxn id="1485" idx="3"/>
          </p:cNvCxnSpPr>
          <p:nvPr/>
        </p:nvCxnSpPr>
        <p:spPr>
          <a:xfrm rot="10800000">
            <a:off x="6040355" y="1681348"/>
            <a:ext cx="834000" cy="1798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3" name="Google Shape;1523;p61"/>
          <p:cNvCxnSpPr>
            <a:stCxn id="1500" idx="0"/>
            <a:endCxn id="1515" idx="3"/>
          </p:cNvCxnSpPr>
          <p:nvPr/>
        </p:nvCxnSpPr>
        <p:spPr>
          <a:xfrm rot="10800000">
            <a:off x="6024779" y="2317947"/>
            <a:ext cx="1346100" cy="116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24" name="Google Shape;1524;p61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525" name="Google Shape;1525;p6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26" name="Google Shape;1526;p6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27" name="Google Shape;1527;p6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28" name="Google Shape;1528;p6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29" name="Google Shape;1529;p61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530" name="Google Shape;1530;p6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>
                  <a:solidFill>
                    <a:srgbClr val="FF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31" name="Google Shape;1531;p6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>
                  <a:solidFill>
                    <a:srgbClr val="FF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32" name="Google Shape;1532;p6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>
                  <a:solidFill>
                    <a:srgbClr val="FF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33" name="Google Shape;1533;p6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>
                  <a:solidFill>
                    <a:srgbClr val="FF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1534" name="Google Shape;1534;p61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… if we can calculate a thread’s index </a:t>
            </a:r>
            <a:r>
              <a:rPr lang="en-US" i="1"/>
              <a:t>within the entire grid</a:t>
            </a:r>
            <a:r>
              <a:rPr lang="en-US"/>
              <a:t>, then we could map that index to an index in the data</a:t>
            </a:r>
            <a:endParaRPr/>
          </a:p>
        </p:txBody>
      </p:sp>
      <p:sp>
        <p:nvSpPr>
          <p:cNvPr id="1535" name="Google Shape;1535;p61"/>
          <p:cNvSpPr txBox="1"/>
          <p:nvPr/>
        </p:nvSpPr>
        <p:spPr>
          <a:xfrm>
            <a:off x="6181063" y="4256275"/>
            <a:ext cx="8886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</a:rPr>
              <a:t>?</a:t>
            </a:r>
            <a:endParaRPr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62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541" name="Google Shape;1541;p62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2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2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2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2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2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2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2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9" name="Google Shape;1549;p62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550" name="Google Shape;1550;p62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2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552" name="Google Shape;1552;p62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2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2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2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2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2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2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2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2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2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62" name="Google Shape;1562;p62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3" name="Google Shape;1563;p62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4" name="Google Shape;1564;p62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5" name="Google Shape;1565;p62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6" name="Google Shape;1566;p62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67" name="Google Shape;1567;p62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568" name="Google Shape;1568;p6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69" name="Google Shape;1569;p6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70" name="Google Shape;1570;p6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71" name="Google Shape;1571;p6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72" name="Google Shape;1572;p62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573" name="Google Shape;1573;p6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574" name="Google Shape;1574;p6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575" name="Google Shape;1575;p6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576" name="Google Shape;1576;p6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cxnSp>
        <p:nvCxnSpPr>
          <p:cNvPr id="1577" name="Google Shape;1577;p62"/>
          <p:cNvCxnSpPr>
            <a:stCxn id="1554" idx="0"/>
            <a:endCxn id="1568" idx="1"/>
          </p:cNvCxnSpPr>
          <p:nvPr/>
        </p:nvCxnSpPr>
        <p:spPr>
          <a:xfrm rot="10800000" flipH="1">
            <a:off x="3565728" y="420748"/>
            <a:ext cx="1379100" cy="3059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8" name="Google Shape;1578;p62"/>
          <p:cNvCxnSpPr>
            <a:stCxn id="1555" idx="0"/>
            <a:endCxn id="1569" idx="1"/>
          </p:cNvCxnSpPr>
          <p:nvPr/>
        </p:nvCxnSpPr>
        <p:spPr>
          <a:xfrm rot="10800000" flipH="1">
            <a:off x="4062251" y="1053750"/>
            <a:ext cx="882600" cy="2426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9" name="Google Shape;1579;p62"/>
          <p:cNvCxnSpPr>
            <a:stCxn id="1556" idx="0"/>
            <a:endCxn id="1570" idx="1"/>
          </p:cNvCxnSpPr>
          <p:nvPr/>
        </p:nvCxnSpPr>
        <p:spPr>
          <a:xfrm rot="10800000" flipH="1">
            <a:off x="4558775" y="1686750"/>
            <a:ext cx="386100" cy="1793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0" name="Google Shape;1580;p62"/>
          <p:cNvCxnSpPr>
            <a:stCxn id="1557" idx="0"/>
            <a:endCxn id="1571" idx="1"/>
          </p:cNvCxnSpPr>
          <p:nvPr/>
        </p:nvCxnSpPr>
        <p:spPr>
          <a:xfrm rot="10800000">
            <a:off x="4944899" y="2319449"/>
            <a:ext cx="110400" cy="1160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1" name="Google Shape;1581;p62"/>
          <p:cNvCxnSpPr>
            <a:stCxn id="1558" idx="0"/>
            <a:endCxn id="1542" idx="3"/>
          </p:cNvCxnSpPr>
          <p:nvPr/>
        </p:nvCxnSpPr>
        <p:spPr>
          <a:xfrm rot="10800000" flipH="1">
            <a:off x="5881308" y="420146"/>
            <a:ext cx="159000" cy="3060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2" name="Google Shape;1582;p62"/>
          <p:cNvCxnSpPr>
            <a:stCxn id="1559" idx="0"/>
            <a:endCxn id="1574" idx="3"/>
          </p:cNvCxnSpPr>
          <p:nvPr/>
        </p:nvCxnSpPr>
        <p:spPr>
          <a:xfrm rot="10800000">
            <a:off x="6024731" y="1052248"/>
            <a:ext cx="353100" cy="2427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3" name="Google Shape;1583;p62"/>
          <p:cNvCxnSpPr>
            <a:stCxn id="1560" idx="0"/>
            <a:endCxn id="1546" idx="3"/>
          </p:cNvCxnSpPr>
          <p:nvPr/>
        </p:nvCxnSpPr>
        <p:spPr>
          <a:xfrm rot="10800000">
            <a:off x="6040355" y="1681348"/>
            <a:ext cx="834000" cy="1798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4" name="Google Shape;1584;p62"/>
          <p:cNvCxnSpPr>
            <a:stCxn id="1561" idx="0"/>
            <a:endCxn id="1576" idx="3"/>
          </p:cNvCxnSpPr>
          <p:nvPr/>
        </p:nvCxnSpPr>
        <p:spPr>
          <a:xfrm rot="10800000">
            <a:off x="6024779" y="2317947"/>
            <a:ext cx="1346100" cy="116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5" name="Google Shape;1585;p62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586" name="Google Shape;1586;p6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87" name="Google Shape;1587;p6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88" name="Google Shape;1588;p6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89" name="Google Shape;1589;p6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90" name="Google Shape;1590;p62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591" name="Google Shape;1591;p6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>
                <a:solidFill>
                  <a:srgbClr val="73B900"/>
                </a:solidFill>
              </a:endParaRPr>
            </a:p>
          </p:txBody>
        </p:sp>
        <p:sp>
          <p:nvSpPr>
            <p:cNvPr id="1592" name="Google Shape;1592;p6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>
                <a:solidFill>
                  <a:srgbClr val="73B900"/>
                </a:solidFill>
              </a:endParaRPr>
            </a:p>
          </p:txBody>
        </p:sp>
        <p:sp>
          <p:nvSpPr>
            <p:cNvPr id="1593" name="Google Shape;1593;p6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>
                <a:solidFill>
                  <a:srgbClr val="73B900"/>
                </a:solidFill>
              </a:endParaRPr>
            </a:p>
          </p:txBody>
        </p:sp>
        <p:sp>
          <p:nvSpPr>
            <p:cNvPr id="1594" name="Google Shape;1594;p6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>
                <a:solidFill>
                  <a:srgbClr val="73B900"/>
                </a:solidFill>
              </a:endParaRPr>
            </a:p>
          </p:txBody>
        </p:sp>
      </p:grpSp>
      <p:sp>
        <p:nvSpPr>
          <p:cNvPr id="1595" name="Google Shape;1595;p62"/>
          <p:cNvSpPr txBox="1"/>
          <p:nvPr/>
        </p:nvSpPr>
        <p:spPr>
          <a:xfrm>
            <a:off x="7421075" y="211748"/>
            <a:ext cx="3263100" cy="9585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… unfortunately CUDA does not provide a single variable to capture this, only thread indices </a:t>
            </a:r>
            <a:r>
              <a:rPr lang="en-US" i="1"/>
              <a:t>within the block</a:t>
            </a:r>
            <a:endParaRPr i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63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601" name="Google Shape;1601;p63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3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3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3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3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3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3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3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9" name="Google Shape;1609;p63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610" name="Google Shape;1610;p63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3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2" name="Google Shape;1622;p63"/>
          <p:cNvSpPr txBox="1"/>
          <p:nvPr/>
        </p:nvSpPr>
        <p:spPr>
          <a:xfrm>
            <a:off x="7421075" y="211745"/>
            <a:ext cx="3263100" cy="1029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There is an idiomatic way to calculate this value, however.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that each thread has access to the size of its block via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blockDim.x</a:t>
            </a:r>
            <a:endParaRPr sz="14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623" name="Google Shape;1623;p63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4" name="Google Shape;1624;p63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5" name="Google Shape;1625;p63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6" name="Google Shape;1626;p63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7" name="Google Shape;1627;p63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28" name="Google Shape;1628;p63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629" name="Google Shape;1629;p6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30" name="Google Shape;1630;p6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31" name="Google Shape;1631;p6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32" name="Google Shape;1632;p6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633" name="Google Shape;1633;p63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634" name="Google Shape;1634;p6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635" name="Google Shape;1635;p6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636" name="Google Shape;1636;p6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637" name="Google Shape;1637;p6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cxnSp>
        <p:nvCxnSpPr>
          <p:cNvPr id="1638" name="Google Shape;1638;p63"/>
          <p:cNvCxnSpPr/>
          <p:nvPr/>
        </p:nvCxnSpPr>
        <p:spPr>
          <a:xfrm>
            <a:off x="3394103" y="5368666"/>
            <a:ext cx="843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9" name="Google Shape;1639;p63"/>
          <p:cNvCxnSpPr/>
          <p:nvPr/>
        </p:nvCxnSpPr>
        <p:spPr>
          <a:xfrm>
            <a:off x="5211111" y="5257538"/>
            <a:ext cx="0" cy="241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0" name="Google Shape;1640;p63"/>
          <p:cNvCxnSpPr/>
          <p:nvPr/>
        </p:nvCxnSpPr>
        <p:spPr>
          <a:xfrm>
            <a:off x="3387042" y="5257538"/>
            <a:ext cx="0" cy="241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1" name="Google Shape;1641;p63"/>
          <p:cNvSpPr txBox="1"/>
          <p:nvPr/>
        </p:nvSpPr>
        <p:spPr>
          <a:xfrm>
            <a:off x="4070284" y="5104361"/>
            <a:ext cx="47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cxnSp>
        <p:nvCxnSpPr>
          <p:cNvPr id="1642" name="Google Shape;1642;p63"/>
          <p:cNvCxnSpPr/>
          <p:nvPr/>
        </p:nvCxnSpPr>
        <p:spPr>
          <a:xfrm>
            <a:off x="4314568" y="5368666"/>
            <a:ext cx="896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3" name="Google Shape;1643;p63"/>
          <p:cNvCxnSpPr/>
          <p:nvPr/>
        </p:nvCxnSpPr>
        <p:spPr>
          <a:xfrm>
            <a:off x="5728938" y="5368665"/>
            <a:ext cx="843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4" name="Google Shape;1644;p63"/>
          <p:cNvCxnSpPr/>
          <p:nvPr/>
        </p:nvCxnSpPr>
        <p:spPr>
          <a:xfrm>
            <a:off x="7545946" y="5257537"/>
            <a:ext cx="0" cy="241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5" name="Google Shape;1645;p63"/>
          <p:cNvCxnSpPr/>
          <p:nvPr/>
        </p:nvCxnSpPr>
        <p:spPr>
          <a:xfrm>
            <a:off x="5721877" y="5257537"/>
            <a:ext cx="0" cy="241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6" name="Google Shape;1646;p63"/>
          <p:cNvSpPr txBox="1"/>
          <p:nvPr/>
        </p:nvSpPr>
        <p:spPr>
          <a:xfrm>
            <a:off x="6405119" y="5104360"/>
            <a:ext cx="47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cxnSp>
        <p:nvCxnSpPr>
          <p:cNvPr id="1647" name="Google Shape;1647;p63"/>
          <p:cNvCxnSpPr/>
          <p:nvPr/>
        </p:nvCxnSpPr>
        <p:spPr>
          <a:xfrm>
            <a:off x="6649403" y="5368665"/>
            <a:ext cx="896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64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653" name="Google Shape;1653;p64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4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4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4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4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4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4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4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1" name="Google Shape;1661;p64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662" name="Google Shape;1662;p64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4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664" name="Google Shape;1664;p64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4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4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4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4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4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4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4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4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4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4" name="Google Shape;1674;p64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the index of its block within the grid via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endParaRPr sz="14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675" name="Google Shape;1675;p64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6" name="Google Shape;1676;p64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7" name="Google Shape;1677;p64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8" name="Google Shape;1678;p64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9" name="Google Shape;1679;p64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80" name="Google Shape;1680;p64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681" name="Google Shape;1681;p64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82" name="Google Shape;1682;p64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83" name="Google Shape;1683;p64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84" name="Google Shape;1684;p64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685" name="Google Shape;1685;p64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686" name="Google Shape;1686;p64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687" name="Google Shape;1687;p64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688" name="Google Shape;1688;p64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689" name="Google Shape;1689;p64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grpSp>
        <p:nvGrpSpPr>
          <p:cNvPr id="1690" name="Google Shape;1690;p64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691" name="Google Shape;1691;p64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2" name="Google Shape;1692;p64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3" name="Google Shape;1693;p64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94" name="Google Shape;1694;p64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695" name="Google Shape;1695;p64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96" name="Google Shape;1696;p64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697" name="Google Shape;1697;p64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8" name="Google Shape;1698;p64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9" name="Google Shape;1699;p64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0" name="Google Shape;1700;p64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701" name="Google Shape;1701;p64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02" name="Google Shape;1702;p64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703" name="Google Shape;1703;p64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/>
        </p:nvSpPr>
        <p:spPr>
          <a:xfrm>
            <a:off x="7421075" y="211752"/>
            <a:ext cx="3263100" cy="5295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accelerated applications </a:t>
            </a:r>
            <a:r>
              <a:rPr lang="en-US"/>
              <a:t>there is both host and device memory.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2" name="Google Shape;202;p20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04" name="Google Shape;204;p20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0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6" name="Google Shape;206;p20"/>
          <p:cNvCxnSpPr/>
          <p:nvPr/>
        </p:nvCxnSpPr>
        <p:spPr>
          <a:xfrm>
            <a:off x="1081174" y="1770819"/>
            <a:ext cx="88575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7" name="Google Shape;207;p20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210" name="Google Shape;210;p20"/>
          <p:cNvGrpSpPr/>
          <p:nvPr/>
        </p:nvGrpSpPr>
        <p:grpSpPr>
          <a:xfrm rot="10800000" flipH="1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211" name="Google Shape;211;p20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212" name="Google Shape;212;p20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213" name="Google Shape;213;p20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0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5" name="Google Shape;215;p20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216" name="Google Shape;216;p20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0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8" name="Google Shape;218;p20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219" name="Google Shape;219;p20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220" name="Google Shape;220;p20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0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222;p20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223" name="Google Shape;223;p20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0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25" name="Google Shape;225;p20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65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709" name="Google Shape;1709;p65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5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5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5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5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5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5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5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7" name="Google Shape;1717;p65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718" name="Google Shape;1718;p65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5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720" name="Google Shape;1720;p65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5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5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5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5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5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5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5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5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5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0" name="Google Shape;1730;p65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its own index within its block via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endParaRPr sz="14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731" name="Google Shape;1731;p65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2" name="Google Shape;1732;p65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3" name="Google Shape;1733;p65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4" name="Google Shape;1734;p65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5" name="Google Shape;1735;p65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36" name="Google Shape;1736;p65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737" name="Google Shape;1737;p65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38" name="Google Shape;1738;p65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39" name="Google Shape;1739;p65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40" name="Google Shape;1740;p65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741" name="Google Shape;1741;p65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742" name="Google Shape;1742;p65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743" name="Google Shape;1743;p65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744" name="Google Shape;1744;p65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745" name="Google Shape;1745;p65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grpSp>
        <p:nvGrpSpPr>
          <p:cNvPr id="1746" name="Google Shape;1746;p65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747" name="Google Shape;1747;p65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8" name="Google Shape;1748;p65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9" name="Google Shape;1749;p65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0" name="Google Shape;1750;p65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751" name="Google Shape;1751;p65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52" name="Google Shape;1752;p65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753" name="Google Shape;1753;p65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4" name="Google Shape;1754;p65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5" name="Google Shape;1755;p65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6" name="Google Shape;1756;p65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757" name="Google Shape;1757;p65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58" name="Google Shape;1758;p65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759" name="Google Shape;1759;p65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760" name="Google Shape;1760;p65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761" name="Google Shape;1761;p6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62" name="Google Shape;1762;p6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63" name="Google Shape;1763;p6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64" name="Google Shape;1764;p6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765" name="Google Shape;1765;p65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766" name="Google Shape;1766;p6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67" name="Google Shape;1767;p6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68" name="Google Shape;1768;p6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69" name="Google Shape;1769;p6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oogle Shape;1774;p66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775" name="Google Shape;1775;p66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6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6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6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6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6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6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6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3" name="Google Shape;1783;p66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784" name="Google Shape;1784;p66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6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786" name="Google Shape;1786;p66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6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6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6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6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6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6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6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6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6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6" name="Google Shape;1796;p66"/>
          <p:cNvSpPr txBox="1"/>
          <p:nvPr/>
        </p:nvSpPr>
        <p:spPr>
          <a:xfrm>
            <a:off x="7421075" y="211749"/>
            <a:ext cx="3263100" cy="1188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these variables, the formula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 + blockIdx.x * blockDim.x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</a:t>
            </a:r>
            <a:r>
              <a:rPr lang="en-US"/>
              <a:t>return the thread’s unique index in the whole grid, which we can then map to data elements.</a:t>
            </a:r>
            <a:endParaRPr/>
          </a:p>
        </p:txBody>
      </p:sp>
      <p:cxnSp>
        <p:nvCxnSpPr>
          <p:cNvPr id="1797" name="Google Shape;1797;p66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8" name="Google Shape;1798;p66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9" name="Google Shape;1799;p66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0" name="Google Shape;1800;p66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1" name="Google Shape;1801;p66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02" name="Google Shape;1802;p66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803" name="Google Shape;1803;p66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04" name="Google Shape;1804;p66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05" name="Google Shape;1805;p66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06" name="Google Shape;1806;p66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07" name="Google Shape;1807;p66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808" name="Google Shape;1808;p6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09" name="Google Shape;1809;p6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10" name="Google Shape;1810;p6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11" name="Google Shape;1811;p6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12" name="Google Shape;1812;p66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813" name="Google Shape;1813;p6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14" name="Google Shape;1814;p6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15" name="Google Shape;1815;p6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16" name="Google Shape;1816;p6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17" name="Google Shape;1817;p66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818" name="Google Shape;1818;p66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819" name="Google Shape;1819;p66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820" name="Google Shape;1820;p66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821" name="Google Shape;1821;p66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822" name="Google Shape;1822;p66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823" name="Google Shape;1823;p66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824" name="Google Shape;1824;p66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825" name="Google Shape;1825;p66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6" name="Google Shape;1826;p66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7" name="Google Shape;1827;p66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8" name="Google Shape;1828;p66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829" name="Google Shape;1829;p66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30" name="Google Shape;1830;p66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831" name="Google Shape;1831;p66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2" name="Google Shape;1832;p66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3" name="Google Shape;1833;p66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34" name="Google Shape;1834;p66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835" name="Google Shape;1835;p66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0" name="Google Shape;1840;p67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841" name="Google Shape;1841;p67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7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7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7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7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7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7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7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9" name="Google Shape;1849;p67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67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851" name="Google Shape;1851;p67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67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67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67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67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67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67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67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67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67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1" name="Google Shape;1861;p67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2" name="Google Shape;1862;p67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3" name="Google Shape;1863;p67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4" name="Google Shape;1864;p67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5" name="Google Shape;1865;p67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66" name="Google Shape;1866;p67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867" name="Google Shape;1867;p67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68" name="Google Shape;1868;p67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69" name="Google Shape;1869;p67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70" name="Google Shape;1870;p67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71" name="Google Shape;1871;p67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872" name="Google Shape;1872;p6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73" name="Google Shape;1873;p6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74" name="Google Shape;1874;p6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75" name="Google Shape;1875;p6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76" name="Google Shape;1876;p67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877" name="Google Shape;1877;p6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78" name="Google Shape;1878;p6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79" name="Google Shape;1879;p6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80" name="Google Shape;1880;p6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81" name="Google Shape;1881;p67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882" name="Google Shape;1882;p67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883" name="Google Shape;1883;p67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884" name="Google Shape;1884;p67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885" name="Google Shape;1885;p67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886" name="Google Shape;1886;p67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887" name="Google Shape;1887;p67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888" name="Google Shape;1888;p67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889" name="Google Shape;1889;p67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0" name="Google Shape;1890;p67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1" name="Google Shape;1891;p67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2" name="Google Shape;1892;p67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893" name="Google Shape;1893;p67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94" name="Google Shape;1894;p67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895" name="Google Shape;1895;p67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6" name="Google Shape;1896;p67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7" name="Google Shape;1897;p67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8" name="Google Shape;1898;p67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899" name="Google Shape;1899;p67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900" name="Google Shape;1900;p6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01" name="Google Shape;1901;p6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6" name="Google Shape;1906;p68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907" name="Google Shape;1907;p68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8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8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8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8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8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8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8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5" name="Google Shape;1915;p68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68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917" name="Google Shape;1917;p68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68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68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68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68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68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68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68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68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68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7" name="Google Shape;1927;p68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8" name="Google Shape;1928;p68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9" name="Google Shape;1929;p68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0" name="Google Shape;1930;p68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1" name="Google Shape;1931;p68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32" name="Google Shape;1932;p68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933" name="Google Shape;1933;p68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34" name="Google Shape;1934;p68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35" name="Google Shape;1935;p68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36" name="Google Shape;1936;p68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937" name="Google Shape;1937;p68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938" name="Google Shape;1938;p6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39" name="Google Shape;1939;p6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40" name="Google Shape;1940;p6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41" name="Google Shape;1941;p6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942" name="Google Shape;1942;p68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943" name="Google Shape;1943;p6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44" name="Google Shape;1944;p6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45" name="Google Shape;1945;p6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46" name="Google Shape;1946;p6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947" name="Google Shape;1947;p68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948" name="Google Shape;1948;p68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949" name="Google Shape;1949;p68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950" name="Google Shape;1950;p68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951" name="Google Shape;1951;p68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952" name="Google Shape;1952;p68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953" name="Google Shape;1953;p68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954" name="Google Shape;1954;p68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955" name="Google Shape;1955;p68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6" name="Google Shape;1956;p68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7" name="Google Shape;1957;p68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58" name="Google Shape;1958;p68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959" name="Google Shape;1959;p68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60" name="Google Shape;1960;p68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961" name="Google Shape;1961;p68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2" name="Google Shape;1962;p68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3" name="Google Shape;1963;p68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4" name="Google Shape;1964;p68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965" name="Google Shape;1965;p68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966" name="Google Shape;1966;p68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67" name="Google Shape;1967;p68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68" name="Google Shape;1968;p68"/>
          <p:cNvCxnSpPr/>
          <p:nvPr/>
        </p:nvCxnSpPr>
        <p:spPr>
          <a:xfrm rot="10800000" flipH="1">
            <a:off x="3565737" y="420748"/>
            <a:ext cx="1379100" cy="3059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Google Shape;1973;p69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974" name="Google Shape;1974;p69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9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9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9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9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9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9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9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2" name="Google Shape;1982;p69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69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984" name="Google Shape;1984;p69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69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69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69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p69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69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69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69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69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69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4" name="Google Shape;1994;p69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5" name="Google Shape;1995;p69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6" name="Google Shape;1996;p69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7" name="Google Shape;1997;p69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8" name="Google Shape;1998;p69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99" name="Google Shape;1999;p69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000" name="Google Shape;2000;p6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01" name="Google Shape;2001;p6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02" name="Google Shape;2002;p6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03" name="Google Shape;2003;p6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04" name="Google Shape;2004;p69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005" name="Google Shape;2005;p6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06" name="Google Shape;2006;p6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07" name="Google Shape;2007;p6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08" name="Google Shape;2008;p6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09" name="Google Shape;2009;p69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010" name="Google Shape;2010;p6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11" name="Google Shape;2011;p6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12" name="Google Shape;2012;p6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13" name="Google Shape;2013;p6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14" name="Google Shape;2014;p69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015" name="Google Shape;2015;p6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016" name="Google Shape;2016;p6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017" name="Google Shape;2017;p6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018" name="Google Shape;2018;p6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019" name="Google Shape;2019;p69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020" name="Google Shape;2020;p69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021" name="Google Shape;2021;p69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022" name="Google Shape;2022;p69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3" name="Google Shape;2023;p69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4" name="Google Shape;2024;p69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25" name="Google Shape;2025;p69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26" name="Google Shape;2026;p69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27" name="Google Shape;2027;p69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028" name="Google Shape;2028;p69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9" name="Google Shape;2029;p69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0" name="Google Shape;2030;p69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1" name="Google Shape;2031;p69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32" name="Google Shape;2032;p69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033" name="Google Shape;2033;p69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34" name="Google Shape;2034;p69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9" name="Google Shape;2039;p70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040" name="Google Shape;2040;p70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0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0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0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0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0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0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70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8" name="Google Shape;2048;p70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70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050" name="Google Shape;2050;p70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70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70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70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70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70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70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70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70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70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0" name="Google Shape;2060;p70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1" name="Google Shape;2061;p70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2" name="Google Shape;2062;p70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3" name="Google Shape;2063;p70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4" name="Google Shape;2064;p70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65" name="Google Shape;2065;p70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066" name="Google Shape;2066;p7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67" name="Google Shape;2067;p7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68" name="Google Shape;2068;p7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69" name="Google Shape;2069;p7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70" name="Google Shape;2070;p70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071" name="Google Shape;2071;p7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72" name="Google Shape;2072;p7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73" name="Google Shape;2073;p7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74" name="Google Shape;2074;p7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75" name="Google Shape;2075;p70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076" name="Google Shape;2076;p7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77" name="Google Shape;2077;p7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78" name="Google Shape;2078;p7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79" name="Google Shape;2079;p7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80" name="Google Shape;2080;p70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081" name="Google Shape;2081;p7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082" name="Google Shape;2082;p7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083" name="Google Shape;2083;p7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084" name="Google Shape;2084;p7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085" name="Google Shape;2085;p70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086" name="Google Shape;2086;p70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087" name="Google Shape;2087;p70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088" name="Google Shape;2088;p70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9" name="Google Shape;2089;p70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0" name="Google Shape;2090;p70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91" name="Google Shape;2091;p70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92" name="Google Shape;2092;p70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93" name="Google Shape;2093;p70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094" name="Google Shape;2094;p70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5" name="Google Shape;2095;p70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6" name="Google Shape;2096;p70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97" name="Google Shape;2097;p70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98" name="Google Shape;2098;p70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099" name="Google Shape;2099;p70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00" name="Google Shape;2100;p70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01" name="Google Shape;2101;p70"/>
          <p:cNvCxnSpPr/>
          <p:nvPr/>
        </p:nvCxnSpPr>
        <p:spPr>
          <a:xfrm rot="10800000" flipH="1">
            <a:off x="4062260" y="1053750"/>
            <a:ext cx="882600" cy="2426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71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107" name="Google Shape;2107;p71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1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1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1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1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1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1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1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5" name="Google Shape;2115;p71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71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117" name="Google Shape;2117;p71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p71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71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p71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71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71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71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71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71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71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7" name="Google Shape;2127;p71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8" name="Google Shape;2128;p71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9" name="Google Shape;2129;p71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0" name="Google Shape;2130;p71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1" name="Google Shape;2131;p71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32" name="Google Shape;2132;p71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133" name="Google Shape;2133;p7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134" name="Google Shape;2134;p7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135" name="Google Shape;2135;p7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136" name="Google Shape;2136;p7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137" name="Google Shape;2137;p71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138" name="Google Shape;2138;p7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139" name="Google Shape;2139;p7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140" name="Google Shape;2140;p7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141" name="Google Shape;2141;p7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142" name="Google Shape;2142;p71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143" name="Google Shape;2143;p7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144" name="Google Shape;2144;p7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145" name="Google Shape;2145;p7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146" name="Google Shape;2146;p7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147" name="Google Shape;2147;p71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148" name="Google Shape;2148;p7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149" name="Google Shape;2149;p7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150" name="Google Shape;2150;p7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151" name="Google Shape;2151;p7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152" name="Google Shape;2152;p71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153" name="Google Shape;2153;p71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154" name="Google Shape;2154;p71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155" name="Google Shape;2155;p71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6" name="Google Shape;2156;p71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7" name="Google Shape;2157;p71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58" name="Google Shape;2158;p71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159" name="Google Shape;2159;p71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160" name="Google Shape;2160;p71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161" name="Google Shape;2161;p71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2" name="Google Shape;2162;p71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3" name="Google Shape;2163;p71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4" name="Google Shape;2164;p71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165" name="Google Shape;2165;p71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166" name="Google Shape;2166;p71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7" name="Google Shape;2167;p71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2" name="Google Shape;2172;p72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173" name="Google Shape;2173;p72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2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2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2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2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2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2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2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1" name="Google Shape;2181;p72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72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183" name="Google Shape;2183;p72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72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72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72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p72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Google Shape;2188;p72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p72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p72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72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72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3" name="Google Shape;2193;p72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4" name="Google Shape;2194;p72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5" name="Google Shape;2195;p72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6" name="Google Shape;2196;p72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7" name="Google Shape;2197;p72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98" name="Google Shape;2198;p72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199" name="Google Shape;2199;p7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00" name="Google Shape;2200;p7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01" name="Google Shape;2201;p7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02" name="Google Shape;2202;p7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03" name="Google Shape;2203;p72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204" name="Google Shape;2204;p7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05" name="Google Shape;2205;p7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06" name="Google Shape;2206;p7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07" name="Google Shape;2207;p7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08" name="Google Shape;2208;p72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209" name="Google Shape;2209;p7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10" name="Google Shape;2210;p7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11" name="Google Shape;2211;p7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12" name="Google Shape;2212;p7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13" name="Google Shape;2213;p72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214" name="Google Shape;2214;p7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215" name="Google Shape;2215;p7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216" name="Google Shape;2216;p7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217" name="Google Shape;2217;p7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218" name="Google Shape;2218;p72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219" name="Google Shape;2219;p72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220" name="Google Shape;2220;p72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221" name="Google Shape;2221;p72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2" name="Google Shape;2222;p72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3" name="Google Shape;2223;p72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24" name="Google Shape;2224;p72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25" name="Google Shape;2225;p72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26" name="Google Shape;2226;p72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227" name="Google Shape;2227;p72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8" name="Google Shape;2228;p72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9" name="Google Shape;2229;p72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0" name="Google Shape;2230;p72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31" name="Google Shape;2231;p72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232" name="Google Shape;2232;p72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33" name="Google Shape;2233;p72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34" name="Google Shape;2234;p72"/>
          <p:cNvCxnSpPr/>
          <p:nvPr/>
        </p:nvCxnSpPr>
        <p:spPr>
          <a:xfrm rot="10800000" flipH="1">
            <a:off x="4558784" y="1686750"/>
            <a:ext cx="386100" cy="1793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9" name="Google Shape;2239;p73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240" name="Google Shape;2240;p73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3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3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3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3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3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3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3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8" name="Google Shape;2248;p73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73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250" name="Google Shape;2250;p73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73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73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73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73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73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73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7" name="Google Shape;2257;p73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73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73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0" name="Google Shape;2260;p73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1" name="Google Shape;2261;p73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2" name="Google Shape;2262;p73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3" name="Google Shape;2263;p73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4" name="Google Shape;2264;p73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65" name="Google Shape;2265;p73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266" name="Google Shape;2266;p7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67" name="Google Shape;2267;p7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68" name="Google Shape;2268;p7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69" name="Google Shape;2269;p7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70" name="Google Shape;2270;p73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271" name="Google Shape;2271;p7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72" name="Google Shape;2272;p7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73" name="Google Shape;2273;p7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74" name="Google Shape;2274;p7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75" name="Google Shape;2275;p73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276" name="Google Shape;2276;p7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77" name="Google Shape;2277;p7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78" name="Google Shape;2278;p7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79" name="Google Shape;2279;p7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80" name="Google Shape;2280;p73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281" name="Google Shape;2281;p7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282" name="Google Shape;2282;p7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283" name="Google Shape;2283;p7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284" name="Google Shape;2284;p7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285" name="Google Shape;2285;p73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286" name="Google Shape;2286;p73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287" name="Google Shape;2287;p73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288" name="Google Shape;2288;p73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9" name="Google Shape;2289;p73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0" name="Google Shape;2290;p73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1" name="Google Shape;2291;p73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92" name="Google Shape;2292;p73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93" name="Google Shape;2293;p73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294" name="Google Shape;2294;p73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5" name="Google Shape;2295;p73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6" name="Google Shape;2296;p73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7" name="Google Shape;2297;p73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98" name="Google Shape;2298;p73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299" name="Google Shape;2299;p73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00" name="Google Shape;2300;p73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5" name="Google Shape;2305;p74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306" name="Google Shape;2306;p74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4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4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4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4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4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4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4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4" name="Google Shape;2314;p74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5" name="Google Shape;2315;p74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316" name="Google Shape;2316;p74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7" name="Google Shape;2317;p74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8" name="Google Shape;2318;p74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74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p74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74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74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74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74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74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6" name="Google Shape;2326;p74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7" name="Google Shape;2327;p74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8" name="Google Shape;2328;p74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9" name="Google Shape;2329;p74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0" name="Google Shape;2330;p74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31" name="Google Shape;2331;p74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332" name="Google Shape;2332;p74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333" name="Google Shape;2333;p74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334" name="Google Shape;2334;p74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335" name="Google Shape;2335;p74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336" name="Google Shape;2336;p74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337" name="Google Shape;2337;p74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338" name="Google Shape;2338;p74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339" name="Google Shape;2339;p74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340" name="Google Shape;2340;p74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341" name="Google Shape;2341;p74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342" name="Google Shape;2342;p74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343" name="Google Shape;2343;p74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344" name="Google Shape;2344;p74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345" name="Google Shape;2345;p74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346" name="Google Shape;2346;p74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347" name="Google Shape;2347;p74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348" name="Google Shape;2348;p74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349" name="Google Shape;2349;p74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350" name="Google Shape;2350;p74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351" name="Google Shape;2351;p74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352" name="Google Shape;2352;p74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353" name="Google Shape;2353;p74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354" name="Google Shape;2354;p74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5" name="Google Shape;2355;p74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6" name="Google Shape;2356;p74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57" name="Google Shape;2357;p74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358" name="Google Shape;2358;p74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59" name="Google Shape;2359;p74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360" name="Google Shape;2360;p74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1" name="Google Shape;2361;p74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2" name="Google Shape;2362;p74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3" name="Google Shape;2363;p74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364" name="Google Shape;2364;p74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365" name="Google Shape;2365;p74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66" name="Google Shape;2366;p74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67" name="Google Shape;2367;p74"/>
          <p:cNvCxnSpPr/>
          <p:nvPr/>
        </p:nvCxnSpPr>
        <p:spPr>
          <a:xfrm rot="10800000">
            <a:off x="4944908" y="2319449"/>
            <a:ext cx="110400" cy="1160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4" name="Google Shape;234;p2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36" name="Google Shape;236;p2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2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8" name="Google Shape;238;p2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9" name="Google Shape;239;p2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242" name="Google Shape;242;p21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243" name="Google Shape;243;p21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44" name="Google Shape;244;p2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45" name="Google Shape;245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7" name="Google Shape;247;p2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48" name="Google Shape;248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0" name="Google Shape;250;p21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51" name="Google Shape;251;p2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52" name="Google Shape;252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4" name="Google Shape;254;p2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5" name="Google Shape;255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7" name="Google Shape;257;p2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59" name="Google Shape;259;p21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260" name="Google Shape;260;p21"/>
            <p:cNvSpPr/>
            <p:nvPr/>
          </p:nvSpPr>
          <p:spPr>
            <a:xfrm rot="10800000" flipH="1">
              <a:off x="3648495" y="622419"/>
              <a:ext cx="205500" cy="205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 rot="10800000" flipH="1">
              <a:off x="3899676" y="622419"/>
              <a:ext cx="205500" cy="205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 rot="10800000" flipH="1">
              <a:off x="3648495" y="882329"/>
              <a:ext cx="205500" cy="205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 rot="10800000" flipH="1">
              <a:off x="3899676" y="882329"/>
              <a:ext cx="205500" cy="205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 rot="10800000" flipH="1">
              <a:off x="3648495" y="1142239"/>
              <a:ext cx="205500" cy="205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 rot="10800000" flipH="1">
              <a:off x="3899676" y="1142239"/>
              <a:ext cx="205500" cy="205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 rot="10800000" flipH="1">
              <a:off x="3648495" y="1402149"/>
              <a:ext cx="205500" cy="205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 rot="10800000" flipH="1">
              <a:off x="3899676" y="1402149"/>
              <a:ext cx="205500" cy="205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1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Data initialized on the CPU can be copied to the GPU device...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2" name="Google Shape;2372;p75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373" name="Google Shape;2373;p75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5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5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5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5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5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5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5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1" name="Google Shape;2381;p75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75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383" name="Google Shape;2383;p75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75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75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75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75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75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75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75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p75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75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3" name="Google Shape;2393;p75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4" name="Google Shape;2394;p75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5" name="Google Shape;2395;p75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6" name="Google Shape;2396;p75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7" name="Google Shape;2397;p75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98" name="Google Shape;2398;p75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399" name="Google Shape;2399;p75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00" name="Google Shape;2400;p75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01" name="Google Shape;2401;p75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02" name="Google Shape;2402;p75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03" name="Google Shape;2403;p75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404" name="Google Shape;2404;p7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05" name="Google Shape;2405;p7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06" name="Google Shape;2406;p7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07" name="Google Shape;2407;p7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08" name="Google Shape;2408;p75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409" name="Google Shape;2409;p7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10" name="Google Shape;2410;p7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11" name="Google Shape;2411;p7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12" name="Google Shape;2412;p7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13" name="Google Shape;2413;p75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414" name="Google Shape;2414;p75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415" name="Google Shape;2415;p75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416" name="Google Shape;2416;p75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417" name="Google Shape;2417;p75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418" name="Google Shape;2418;p75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419" name="Google Shape;2419;p75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420" name="Google Shape;2420;p75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421" name="Google Shape;2421;p75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2" name="Google Shape;2422;p75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3" name="Google Shape;2423;p75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24" name="Google Shape;2424;p75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425" name="Google Shape;2425;p75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26" name="Google Shape;2426;p75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427" name="Google Shape;2427;p75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8" name="Google Shape;2428;p75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9" name="Google Shape;2429;p75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0" name="Google Shape;2430;p75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431" name="Google Shape;2431;p75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432" name="Google Shape;2432;p75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33" name="Google Shape;2433;p75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76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439" name="Google Shape;2439;p76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76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76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6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76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76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76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76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7" name="Google Shape;2447;p76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76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449" name="Google Shape;2449;p76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Google Shape;2450;p76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Google Shape;2451;p76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p76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3" name="Google Shape;2453;p76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76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76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Google Shape;2456;p76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7" name="Google Shape;2457;p76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p76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9" name="Google Shape;2459;p76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0" name="Google Shape;2460;p76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1" name="Google Shape;2461;p76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2" name="Google Shape;2462;p76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3" name="Google Shape;2463;p76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4" name="Google Shape;2464;p76"/>
          <p:cNvSpPr txBox="1"/>
          <p:nvPr/>
        </p:nvSpPr>
        <p:spPr>
          <a:xfrm>
            <a:off x="4944841" y="220693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465" name="Google Shape;2465;p76"/>
          <p:cNvSpPr txBox="1"/>
          <p:nvPr/>
        </p:nvSpPr>
        <p:spPr>
          <a:xfrm>
            <a:off x="4944841" y="85362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2466" name="Google Shape;2466;p76"/>
          <p:cNvSpPr txBox="1"/>
          <p:nvPr/>
        </p:nvSpPr>
        <p:spPr>
          <a:xfrm>
            <a:off x="4944841" y="1486560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2467" name="Google Shape;2467;p76"/>
          <p:cNvSpPr txBox="1"/>
          <p:nvPr/>
        </p:nvSpPr>
        <p:spPr>
          <a:xfrm>
            <a:off x="4944841" y="2119490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grpSp>
        <p:nvGrpSpPr>
          <p:cNvPr id="2468" name="Google Shape;2468;p76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469" name="Google Shape;2469;p7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70" name="Google Shape;2470;p7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71" name="Google Shape;2471;p7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72" name="Google Shape;2472;p7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73" name="Google Shape;2473;p76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474" name="Google Shape;2474;p7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75" name="Google Shape;2475;p7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76" name="Google Shape;2476;p7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77" name="Google Shape;2477;p7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2478" name="Google Shape;2478;p76"/>
          <p:cNvSpPr txBox="1"/>
          <p:nvPr/>
        </p:nvSpPr>
        <p:spPr>
          <a:xfrm>
            <a:off x="5551029" y="219114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sp>
        <p:nvSpPr>
          <p:cNvPr id="2479" name="Google Shape;2479;p76"/>
          <p:cNvSpPr txBox="1"/>
          <p:nvPr/>
        </p:nvSpPr>
        <p:spPr>
          <a:xfrm>
            <a:off x="5551029" y="852046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/>
          </a:p>
        </p:txBody>
      </p:sp>
      <p:sp>
        <p:nvSpPr>
          <p:cNvPr id="2480" name="Google Shape;2480;p76"/>
          <p:cNvSpPr txBox="1"/>
          <p:nvPr/>
        </p:nvSpPr>
        <p:spPr>
          <a:xfrm>
            <a:off x="5551029" y="1484981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/>
          </a:p>
        </p:txBody>
      </p:sp>
      <p:sp>
        <p:nvSpPr>
          <p:cNvPr id="2481" name="Google Shape;2481;p76"/>
          <p:cNvSpPr txBox="1"/>
          <p:nvPr/>
        </p:nvSpPr>
        <p:spPr>
          <a:xfrm>
            <a:off x="5551029" y="2117911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/>
          </a:p>
        </p:txBody>
      </p:sp>
      <p:sp>
        <p:nvSpPr>
          <p:cNvPr id="2482" name="Google Shape;2482;p76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483" name="Google Shape;2483;p76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484" name="Google Shape;2484;p76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485" name="Google Shape;2485;p76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6" name="Google Shape;2486;p76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7" name="Google Shape;2487;p76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88" name="Google Shape;2488;p76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489" name="Google Shape;2489;p76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90" name="Google Shape;2490;p76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491" name="Google Shape;2491;p76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2" name="Google Shape;2492;p76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3" name="Google Shape;2493;p76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4" name="Google Shape;2494;p76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495" name="Google Shape;2495;p76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496" name="Google Shape;2496;p76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97" name="Google Shape;2497;p76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98" name="Google Shape;2498;p76"/>
          <p:cNvCxnSpPr/>
          <p:nvPr/>
        </p:nvCxnSpPr>
        <p:spPr>
          <a:xfrm rot="10800000" flipH="1">
            <a:off x="5881317" y="420146"/>
            <a:ext cx="159000" cy="3060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77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504" name="Google Shape;2504;p77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7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7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7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7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77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77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77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2" name="Google Shape;2512;p77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77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514" name="Google Shape;2514;p77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Google Shape;2515;p77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77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p77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77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77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p77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77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77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p77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4" name="Google Shape;2524;p77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5" name="Google Shape;2525;p77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6" name="Google Shape;2526;p77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7" name="Google Shape;2527;p77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8" name="Google Shape;2528;p77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29" name="Google Shape;2529;p77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530" name="Google Shape;2530;p77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531" name="Google Shape;2531;p77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32" name="Google Shape;2532;p77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33" name="Google Shape;2533;p77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534" name="Google Shape;2534;p77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535" name="Google Shape;2535;p7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536" name="Google Shape;2536;p7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37" name="Google Shape;2537;p7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38" name="Google Shape;2538;p7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539" name="Google Shape;2539;p77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540" name="Google Shape;2540;p7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541" name="Google Shape;2541;p7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42" name="Google Shape;2542;p7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43" name="Google Shape;2543;p7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544" name="Google Shape;2544;p77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545" name="Google Shape;2545;p77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546" name="Google Shape;2546;p77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547" name="Google Shape;2547;p77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548" name="Google Shape;2548;p77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549" name="Google Shape;2549;p77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550" name="Google Shape;2550;p77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551" name="Google Shape;2551;p77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552" name="Google Shape;2552;p77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3" name="Google Shape;2553;p77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4" name="Google Shape;2554;p77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55" name="Google Shape;2555;p77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556" name="Google Shape;2556;p77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57" name="Google Shape;2557;p77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558" name="Google Shape;2558;p77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9" name="Google Shape;2559;p77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0" name="Google Shape;2560;p77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61" name="Google Shape;2561;p77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562" name="Google Shape;2562;p77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563" name="Google Shape;2563;p7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64" name="Google Shape;2564;p7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9" name="Google Shape;2569;p78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570" name="Google Shape;2570;p78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78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78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78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78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78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78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78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8" name="Google Shape;2578;p78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9" name="Google Shape;2579;p78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580" name="Google Shape;2580;p78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p78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Google Shape;2582;p78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p78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78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Google Shape;2585;p78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p78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p78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p78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78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0" name="Google Shape;2590;p78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1" name="Google Shape;2591;p78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2" name="Google Shape;2592;p78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3" name="Google Shape;2593;p78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4" name="Google Shape;2594;p78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95" name="Google Shape;2595;p78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596" name="Google Shape;2596;p78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597" name="Google Shape;2597;p78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98" name="Google Shape;2598;p78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99" name="Google Shape;2599;p78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00" name="Google Shape;2600;p78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601" name="Google Shape;2601;p7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02" name="Google Shape;2602;p7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03" name="Google Shape;2603;p7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04" name="Google Shape;2604;p7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05" name="Google Shape;2605;p78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606" name="Google Shape;2606;p7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07" name="Google Shape;2607;p7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08" name="Google Shape;2608;p7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09" name="Google Shape;2609;p7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10" name="Google Shape;2610;p78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611" name="Google Shape;2611;p78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612" name="Google Shape;2612;p78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613" name="Google Shape;2613;p78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614" name="Google Shape;2614;p78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615" name="Google Shape;2615;p78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616" name="Google Shape;2616;p78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617" name="Google Shape;2617;p78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618" name="Google Shape;2618;p78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9" name="Google Shape;2619;p78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0" name="Google Shape;2620;p78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21" name="Google Shape;2621;p78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622" name="Google Shape;2622;p78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23" name="Google Shape;2623;p78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624" name="Google Shape;2624;p78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5" name="Google Shape;2625;p78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6" name="Google Shape;2626;p78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27" name="Google Shape;2627;p78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628" name="Google Shape;2628;p78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629" name="Google Shape;2629;p78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0" name="Google Shape;2630;p78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31" name="Google Shape;2631;p78"/>
          <p:cNvCxnSpPr/>
          <p:nvPr/>
        </p:nvCxnSpPr>
        <p:spPr>
          <a:xfrm rot="10800000">
            <a:off x="6024740" y="1052248"/>
            <a:ext cx="353100" cy="2427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6" name="Google Shape;2636;p79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637" name="Google Shape;2637;p79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79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79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79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79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79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79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79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5" name="Google Shape;2645;p79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79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647" name="Google Shape;2647;p79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79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79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79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79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2" name="Google Shape;2652;p79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3" name="Google Shape;2653;p79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79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79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Google Shape;2656;p79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7" name="Google Shape;2657;p79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8" name="Google Shape;2658;p79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9" name="Google Shape;2659;p79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0" name="Google Shape;2660;p79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1" name="Google Shape;2661;p79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62" name="Google Shape;2662;p79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663" name="Google Shape;2663;p7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64" name="Google Shape;2664;p7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65" name="Google Shape;2665;p7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66" name="Google Shape;2666;p7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67" name="Google Shape;2667;p79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668" name="Google Shape;2668;p7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69" name="Google Shape;2669;p7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70" name="Google Shape;2670;p7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71" name="Google Shape;2671;p7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72" name="Google Shape;2672;p79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673" name="Google Shape;2673;p7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74" name="Google Shape;2674;p7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75" name="Google Shape;2675;p7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76" name="Google Shape;2676;p7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77" name="Google Shape;2677;p79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678" name="Google Shape;2678;p7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679" name="Google Shape;2679;p7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680" name="Google Shape;2680;p7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681" name="Google Shape;2681;p7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682" name="Google Shape;2682;p79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683" name="Google Shape;2683;p79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684" name="Google Shape;2684;p79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685" name="Google Shape;2685;p79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6" name="Google Shape;2686;p79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7" name="Google Shape;2687;p79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8" name="Google Shape;2688;p79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689" name="Google Shape;2689;p79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90" name="Google Shape;2690;p79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691" name="Google Shape;2691;p79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2" name="Google Shape;2692;p79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p79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4" name="Google Shape;2694;p79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695" name="Google Shape;2695;p79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696" name="Google Shape;2696;p79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7" name="Google Shape;2697;p79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2" name="Google Shape;2702;p80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703" name="Google Shape;2703;p80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80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80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80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80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80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80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80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1" name="Google Shape;2711;p80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2" name="Google Shape;2712;p80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713" name="Google Shape;2713;p80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Google Shape;2714;p80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5" name="Google Shape;2715;p80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6" name="Google Shape;2716;p80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7" name="Google Shape;2717;p80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8" name="Google Shape;2718;p80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9" name="Google Shape;2719;p80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80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1" name="Google Shape;2721;p80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2" name="Google Shape;2722;p80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3" name="Google Shape;2723;p80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4" name="Google Shape;2724;p80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5" name="Google Shape;2725;p80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6" name="Google Shape;2726;p80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7" name="Google Shape;2727;p80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28" name="Google Shape;2728;p80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729" name="Google Shape;2729;p8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730" name="Google Shape;2730;p8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731" name="Google Shape;2731;p8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732" name="Google Shape;2732;p8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733" name="Google Shape;2733;p80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734" name="Google Shape;2734;p8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735" name="Google Shape;2735;p8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736" name="Google Shape;2736;p8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737" name="Google Shape;2737;p8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738" name="Google Shape;2738;p80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739" name="Google Shape;2739;p8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740" name="Google Shape;2740;p8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741" name="Google Shape;2741;p8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742" name="Google Shape;2742;p8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743" name="Google Shape;2743;p80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744" name="Google Shape;2744;p8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745" name="Google Shape;2745;p8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746" name="Google Shape;2746;p8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747" name="Google Shape;2747;p8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748" name="Google Shape;2748;p80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749" name="Google Shape;2749;p80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750" name="Google Shape;2750;p80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751" name="Google Shape;2751;p80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2" name="Google Shape;2752;p80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3" name="Google Shape;2753;p80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4" name="Google Shape;2754;p80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755" name="Google Shape;2755;p80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56" name="Google Shape;2756;p80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757" name="Google Shape;2757;p80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8" name="Google Shape;2758;p80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9" name="Google Shape;2759;p80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0" name="Google Shape;2760;p80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761" name="Google Shape;2761;p80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762" name="Google Shape;2762;p80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63" name="Google Shape;2763;p80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64" name="Google Shape;2764;p80"/>
          <p:cNvCxnSpPr/>
          <p:nvPr/>
        </p:nvCxnSpPr>
        <p:spPr>
          <a:xfrm rot="10800000">
            <a:off x="6040364" y="1681348"/>
            <a:ext cx="834000" cy="1798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81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770" name="Google Shape;2770;p81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81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81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81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81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81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81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81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8" name="Google Shape;2778;p81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9" name="Google Shape;2779;p81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780" name="Google Shape;2780;p81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1" name="Google Shape;2781;p81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2" name="Google Shape;2782;p81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3" name="Google Shape;2783;p81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4" name="Google Shape;2784;p81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81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81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81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8" name="Google Shape;2788;p81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9" name="Google Shape;2789;p81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0" name="Google Shape;2790;p81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1" name="Google Shape;2791;p81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2" name="Google Shape;2792;p81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3" name="Google Shape;2793;p81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4" name="Google Shape;2794;p81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95" name="Google Shape;2795;p81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796" name="Google Shape;2796;p8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797" name="Google Shape;2797;p8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798" name="Google Shape;2798;p8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799" name="Google Shape;2799;p8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00" name="Google Shape;2800;p81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801" name="Google Shape;2801;p8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02" name="Google Shape;2802;p8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03" name="Google Shape;2803;p8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04" name="Google Shape;2804;p8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05" name="Google Shape;2805;p81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806" name="Google Shape;2806;p8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07" name="Google Shape;2807;p8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08" name="Google Shape;2808;p8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09" name="Google Shape;2809;p8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10" name="Google Shape;2810;p81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811" name="Google Shape;2811;p8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812" name="Google Shape;2812;p8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813" name="Google Shape;2813;p8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814" name="Google Shape;2814;p8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815" name="Google Shape;2815;p81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816" name="Google Shape;2816;p81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817" name="Google Shape;2817;p81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818" name="Google Shape;2818;p81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9" name="Google Shape;2819;p81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p81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1" name="Google Shape;2821;p81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822" name="Google Shape;2822;p81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23" name="Google Shape;2823;p81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824" name="Google Shape;2824;p81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5" name="Google Shape;2825;p81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p81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7" name="Google Shape;2827;p81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828" name="Google Shape;2828;p81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829" name="Google Shape;2829;p81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30" name="Google Shape;2830;p81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5" name="Google Shape;2835;p82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836" name="Google Shape;2836;p82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82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82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82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82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82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82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82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4" name="Google Shape;2844;p82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82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846" name="Google Shape;2846;p82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82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82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82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p82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82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82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82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Google Shape;2854;p82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82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6" name="Google Shape;2856;p82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7" name="Google Shape;2857;p82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8" name="Google Shape;2858;p82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9" name="Google Shape;2859;p82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0" name="Google Shape;2860;p82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61" name="Google Shape;2861;p82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862" name="Google Shape;2862;p8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63" name="Google Shape;2863;p8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64" name="Google Shape;2864;p8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65" name="Google Shape;2865;p8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66" name="Google Shape;2866;p82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867" name="Google Shape;2867;p8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68" name="Google Shape;2868;p8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69" name="Google Shape;2869;p8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70" name="Google Shape;2870;p8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71" name="Google Shape;2871;p82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872" name="Google Shape;2872;p8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73" name="Google Shape;2873;p8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74" name="Google Shape;2874;p8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75" name="Google Shape;2875;p8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76" name="Google Shape;2876;p82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877" name="Google Shape;2877;p8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878" name="Google Shape;2878;p8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879" name="Google Shape;2879;p8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880" name="Google Shape;2880;p8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881" name="Google Shape;2881;p82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882" name="Google Shape;2882;p82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883" name="Google Shape;2883;p82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884" name="Google Shape;2884;p82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5" name="Google Shape;2885;p82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p82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87" name="Google Shape;2887;p82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888" name="Google Shape;2888;p82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89" name="Google Shape;2889;p82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890" name="Google Shape;2890;p82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1" name="Google Shape;2891;p82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2" name="Google Shape;2892;p82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93" name="Google Shape;2893;p82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894" name="Google Shape;2894;p82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895" name="Google Shape;2895;p82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96" name="Google Shape;2896;p82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97" name="Google Shape;2897;p82"/>
          <p:cNvCxnSpPr/>
          <p:nvPr/>
        </p:nvCxnSpPr>
        <p:spPr>
          <a:xfrm rot="10800000">
            <a:off x="6024788" y="2317947"/>
            <a:ext cx="1346100" cy="116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2" name="Google Shape;2902;p83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903" name="Google Shape;2903;p83"/>
            <p:cNvSpPr/>
            <p:nvPr/>
          </p:nvSpPr>
          <p:spPr>
            <a:xfrm rot="10800000" flipH="1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83"/>
            <p:cNvSpPr/>
            <p:nvPr/>
          </p:nvSpPr>
          <p:spPr>
            <a:xfrm rot="10800000" flipH="1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83"/>
            <p:cNvSpPr/>
            <p:nvPr/>
          </p:nvSpPr>
          <p:spPr>
            <a:xfrm rot="10800000" flipH="1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83"/>
            <p:cNvSpPr/>
            <p:nvPr/>
          </p:nvSpPr>
          <p:spPr>
            <a:xfrm rot="10800000" flipH="1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83"/>
            <p:cNvSpPr/>
            <p:nvPr/>
          </p:nvSpPr>
          <p:spPr>
            <a:xfrm rot="10800000" flipH="1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83"/>
            <p:cNvSpPr/>
            <p:nvPr/>
          </p:nvSpPr>
          <p:spPr>
            <a:xfrm rot="10800000" flipH="1">
              <a:off x="5541950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83"/>
            <p:cNvSpPr/>
            <p:nvPr/>
          </p:nvSpPr>
          <p:spPr>
            <a:xfrm rot="10800000" flipH="1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83"/>
            <p:cNvSpPr/>
            <p:nvPr/>
          </p:nvSpPr>
          <p:spPr>
            <a:xfrm rot="10800000" flipH="1">
              <a:off x="5541950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1" name="Google Shape;2911;p83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2" name="Google Shape;2912;p83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913" name="Google Shape;2913;p83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4" name="Google Shape;2914;p83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83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6" name="Google Shape;2916;p83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7" name="Google Shape;2917;p83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8" name="Google Shape;2918;p83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9" name="Google Shape;2919;p83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Google Shape;2920;p83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1" name="Google Shape;2921;p83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2" name="Google Shape;2922;p83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3" name="Google Shape;2923;p83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4" name="Google Shape;2924;p83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5" name="Google Shape;2925;p83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6" name="Google Shape;2926;p83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7" name="Google Shape;2927;p83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28" name="Google Shape;2928;p83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929" name="Google Shape;2929;p8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930" name="Google Shape;2930;p8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931" name="Google Shape;2931;p8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932" name="Google Shape;2932;p8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933" name="Google Shape;2933;p83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934" name="Google Shape;2934;p8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935" name="Google Shape;2935;p8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936" name="Google Shape;2936;p8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937" name="Google Shape;2937;p8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938" name="Google Shape;2938;p83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939" name="Google Shape;2939;p8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940" name="Google Shape;2940;p8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941" name="Google Shape;2941;p8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942" name="Google Shape;2942;p8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943" name="Google Shape;2943;p83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944" name="Google Shape;2944;p8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945" name="Google Shape;2945;p8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946" name="Google Shape;2946;p8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947" name="Google Shape;2947;p8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948" name="Google Shape;2948;p83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949" name="Google Shape;2949;p83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950" name="Google Shape;2950;p83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951" name="Google Shape;2951;p83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2" name="Google Shape;2952;p83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3" name="Google Shape;2953;p83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54" name="Google Shape;2954;p83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955" name="Google Shape;2955;p83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56" name="Google Shape;2956;p83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957" name="Google Shape;2957;p83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8" name="Google Shape;2958;p83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9" name="Google Shape;2959;p83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60" name="Google Shape;2960;p83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961" name="Google Shape;2961;p83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962" name="Google Shape;2962;p83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3" name="Google Shape;2963;p83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64" name="Google Shape;2964;p83"/>
          <p:cNvCxnSpPr/>
          <p:nvPr/>
        </p:nvCxnSpPr>
        <p:spPr>
          <a:xfrm rot="10800000">
            <a:off x="6024788" y="2317947"/>
            <a:ext cx="1346100" cy="116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965" name="Google Shape;2965;p83"/>
          <p:cNvGraphicFramePr/>
          <p:nvPr/>
        </p:nvGraphicFramePr>
        <p:xfrm>
          <a:off x="6306796" y="19124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{42E3FD16-08A7-4E25-89DF-C9167408C711}</a:tableStyleId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grid(1)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66" name="Google Shape;2966;p83"/>
          <p:cNvSpPr txBox="1"/>
          <p:nvPr/>
        </p:nvSpPr>
        <p:spPr>
          <a:xfrm>
            <a:off x="7940600" y="1345950"/>
            <a:ext cx="2717400" cy="1127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As a convenience, Numba provides the `cuda.grid()` function, which will return a thread’s unique index in the grid.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2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5" name="Google Shape;275;p22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Google Shape;276;p22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7" name="Google Shape;277;p22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79" name="Google Shape;279;p22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22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1" name="Google Shape;281;p22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2" name="Google Shape;282;p22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285" name="Google Shape;285;p22"/>
          <p:cNvGrpSpPr/>
          <p:nvPr/>
        </p:nvGrpSpPr>
        <p:grpSpPr>
          <a:xfrm rot="10800000" flipH="1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286" name="Google Shape;286;p22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287" name="Google Shape;287;p22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288" name="Google Shape;288;p22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22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0" name="Google Shape;290;p22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291" name="Google Shape;291;p22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22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3" name="Google Shape;293;p22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294" name="Google Shape;294;p22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295" name="Google Shape;295;p22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22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" name="Google Shape;297;p22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298" name="Google Shape;298;p22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00" name="Google Shape;300;p22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… where it can be worked on in parallel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304" name="Google Shape;304;p22"/>
            <p:cNvSpPr/>
            <p:nvPr/>
          </p:nvSpPr>
          <p:spPr>
            <a:xfrm rot="10800000" flipH="1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 rot="10800000" flipH="1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 rot="10800000" flipH="1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 rot="10800000" flipH="1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 rot="10800000" flipH="1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 rot="10800000" flipH="1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 rot="10800000" flipH="1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 rot="10800000" flipH="1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22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23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19" name="Google Shape;319;p23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0" name="Google Shape;320;p23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21" name="Google Shape;321;p23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323" name="Google Shape;323;p23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4" name="Google Shape;324;p23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5" name="Google Shape;325;p23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26" name="Google Shape;326;p23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329" name="Google Shape;329;p23"/>
          <p:cNvGrpSpPr/>
          <p:nvPr/>
        </p:nvGrpSpPr>
        <p:grpSpPr>
          <a:xfrm rot="10800000" flipH="1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330" name="Google Shape;330;p23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331" name="Google Shape;331;p23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332" name="Google Shape;332;p23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3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4" name="Google Shape;334;p23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335" name="Google Shape;335;p23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23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7" name="Google Shape;337;p23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338" name="Google Shape;338;p23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339" name="Google Shape;339;p23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23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1" name="Google Shape;341;p23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342" name="Google Shape;342;p23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44" name="Google Shape;344;p23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grpSp>
        <p:nvGrpSpPr>
          <p:cNvPr id="346" name="Google Shape;346;p23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347" name="Google Shape;347;p23"/>
            <p:cNvSpPr/>
            <p:nvPr/>
          </p:nvSpPr>
          <p:spPr>
            <a:xfrm rot="10800000" flipH="1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 rot="10800000" flipH="1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 rot="10800000" flipH="1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 rot="10800000" flipH="1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 rot="10800000" flipH="1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 rot="10800000" flipH="1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 rot="10800000" flipH="1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 rot="10800000" flipH="1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23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7421075" y="211747"/>
            <a:ext cx="3263100" cy="7863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GPU work is asynchronous to the host, so work on the CPU and GPU can happen at the same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24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64" name="Google Shape;364;p24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66" name="Google Shape;366;p24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368" name="Google Shape;368;p24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24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70" name="Google Shape;370;p24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71" name="Google Shape;371;p24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374" name="Google Shape;374;p24"/>
          <p:cNvGrpSpPr/>
          <p:nvPr/>
        </p:nvGrpSpPr>
        <p:grpSpPr>
          <a:xfrm rot="10800000" flipH="1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375" name="Google Shape;375;p24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376" name="Google Shape;376;p24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377" name="Google Shape;377;p24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9" name="Google Shape;379;p24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380" name="Google Shape;380;p24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2" name="Google Shape;382;p24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383" name="Google Shape;383;p24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384" name="Google Shape;384;p24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6" name="Google Shape;386;p24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387" name="Google Shape;387;p24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24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89" name="Google Shape;389;p24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0" name="Google Shape;390;p24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391" name="Google Shape;391;p24"/>
            <p:cNvSpPr/>
            <p:nvPr/>
          </p:nvSpPr>
          <p:spPr>
            <a:xfrm rot="10800000" flipH="1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 rot="10800000" flipH="1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 rot="10800000" flipH="1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 rot="10800000" flipH="1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 rot="10800000" flipH="1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 rot="10800000" flipH="1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 rot="10800000" flipH="1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 rot="10800000" flipH="1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24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400" name="Google Shape;400;p24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1" name="Google Shape;401;p24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sp>
        <p:nvSpPr>
          <p:cNvPr id="402" name="Google Shape;402;p24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sp>
        <p:nvSpPr>
          <p:cNvPr id="403" name="Google Shape;403;p24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7421075" y="211751"/>
            <a:ext cx="3263100" cy="935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Programmers can indicate synchronization points between the CPU and GPU with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cuda.synchronize()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2758</Words>
  <Application>Microsoft Macintosh PowerPoint</Application>
  <PresentationFormat>Custom</PresentationFormat>
  <Paragraphs>1051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Courier</vt:lpstr>
      <vt:lpstr>Courier New</vt:lpstr>
      <vt:lpstr>Noto Sans Symbols</vt:lpstr>
      <vt:lpstr>Trebuchet MS</vt:lpstr>
      <vt:lpstr>Title &amp; Bullet</vt:lpstr>
      <vt:lpstr>Title &amp; Bullet</vt:lpstr>
      <vt:lpstr>GPU-accelerated vs. CPU-only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CUDA Thread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CUDA-Provided Thread Hierarchy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Coordinating Parallel 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GPU-accelerated vs. CPU-only Applications</dc:title>
  <cp:lastModifiedBy>Josh Wyatt</cp:lastModifiedBy>
  <cp:revision>1</cp:revision>
  <dcterms:modified xsi:type="dcterms:W3CDTF">2019-11-04T00:39:25Z</dcterms:modified>
</cp:coreProperties>
</file>