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EB4426-85A2-48AD-630E-C96AC17AD549}" v="327" dt="2024-11-24T18:35:37.097"/>
    <p1510:client id="{A0DC2FDF-11D7-4076-9BBF-E11A75DA1C75}" v="37" dt="2024-11-24T17:20:33.524"/>
    <p1510:client id="{B872DB4D-9A98-5A8A-CB5F-4CFE4980DF13}" v="13" dt="2024-11-24T17:32:18.401"/>
    <p1510:client id="{C80F26C4-ABBC-B8B2-D75E-7B27E494C1FE}" v="69" dt="2024-11-24T17:55:55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0072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4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8647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46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6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4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8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0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5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2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8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3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7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7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1F27499-3720-22F1-7798-685FFBFD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Interpreting the data, visualization analyzing trends,</a:t>
            </a:r>
            <a:endParaRPr lang="en-US"/>
          </a:p>
        </p:txBody>
      </p:sp>
      <p:pic>
        <p:nvPicPr>
          <p:cNvPr id="4" name="Content Placeholder 3" descr="A graph with blue and red candles&#10;&#10;Description automatically generated">
            <a:extLst>
              <a:ext uri="{FF2B5EF4-FFF2-40B4-BE49-F238E27FC236}">
                <a16:creationId xmlns:a16="http://schemas.microsoft.com/office/drawing/2014/main" id="{BB94B8E3-15E9-1E8A-4C9D-33820273E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08" y="1935890"/>
            <a:ext cx="9575320" cy="3927606"/>
          </a:xfr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82D7597D-AAD3-32FA-053C-901D4553C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342BCF27-8A4F-4E8E-93CA-6E17A5723073}" type="datetime1">
              <a:pPr>
                <a:spcAft>
                  <a:spcPts val="600"/>
                </a:spcAft>
              </a:pPr>
              <a:t>11/24/2024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5BD3086-1840-7027-5D29-1748D703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9E2620D-F163-D5A4-B5E7-1AEFA2FC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E30AF5A0-43BB-4336-8627-9123B9144D80}" type="slidenum">
              <a:rPr lang="en-US" dirty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F7B9DE-8B6B-96AF-DA49-0DF777ACB229}"/>
              </a:ext>
            </a:extLst>
          </p:cNvPr>
          <p:cNvSpPr txBox="1"/>
          <p:nvPr/>
        </p:nvSpPr>
        <p:spPr>
          <a:xfrm>
            <a:off x="497457" y="1173193"/>
            <a:ext cx="896859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1. Components of the Density Plot</a:t>
            </a:r>
          </a:p>
          <a:p>
            <a:pPr>
              <a:buFont typeface=""/>
              <a:buChar char="•"/>
            </a:pPr>
            <a:r>
              <a:rPr lang="en-US" b="1"/>
              <a:t>X-Axis (Birth Rate):</a:t>
            </a:r>
            <a:r>
              <a:rPr lang="en-US"/>
              <a:t> Represents the birth rate values (likely births per 1,000 people).</a:t>
            </a:r>
          </a:p>
          <a:p>
            <a:pPr>
              <a:buFont typeface=""/>
              <a:buChar char="•"/>
            </a:pPr>
            <a:r>
              <a:rPr lang="en-US" b="1"/>
              <a:t>Y-Axis (Density):</a:t>
            </a:r>
            <a:r>
              <a:rPr lang="en-US"/>
              <a:t> Represents the density or proportion of data points within a specific range of birth rates.</a:t>
            </a:r>
          </a:p>
          <a:p>
            <a:pPr>
              <a:buFont typeface=""/>
              <a:buChar char="•"/>
            </a:pPr>
            <a:r>
              <a:rPr lang="en-US" b="1"/>
              <a:t>Shaded Area (Blue):</a:t>
            </a:r>
            <a:r>
              <a:rPr lang="en-US"/>
              <a:t> The smooth, continuous curve shows the estimated density of the birth rates. Taller areas correspond to ranges of birth rates where data points are more concentrated.</a:t>
            </a:r>
          </a:p>
          <a:p>
            <a:pPr>
              <a:buFont typeface=""/>
              <a:buChar char="•"/>
            </a:pPr>
            <a:r>
              <a:rPr lang="en-US" b="1"/>
              <a:t>Red Line (Normal Curve):</a:t>
            </a:r>
            <a:r>
              <a:rPr lang="en-US"/>
              <a:t> Represents a theoretical normal distribution with similar mean and standard deviation to the actual data.</a:t>
            </a:r>
          </a:p>
          <a:p>
            <a:r>
              <a:rPr lang="en-US" b="1"/>
              <a:t>2. What the Plot Shows</a:t>
            </a:r>
          </a:p>
          <a:p>
            <a:pPr>
              <a:buFont typeface=""/>
              <a:buChar char="•"/>
            </a:pPr>
            <a:r>
              <a:rPr lang="en-US"/>
              <a:t>The </a:t>
            </a:r>
            <a:r>
              <a:rPr lang="en-US" b="1"/>
              <a:t>blue curve</a:t>
            </a:r>
            <a:r>
              <a:rPr lang="en-US"/>
              <a:t> represents the actual distribution of birth rates in the dataset.</a:t>
            </a:r>
          </a:p>
          <a:p>
            <a:pPr>
              <a:buFont typeface=""/>
              <a:buChar char="•"/>
            </a:pPr>
            <a:r>
              <a:rPr lang="en-US"/>
              <a:t>The </a:t>
            </a:r>
            <a:r>
              <a:rPr lang="en-US" b="1"/>
              <a:t>red curve</a:t>
            </a:r>
            <a:r>
              <a:rPr lang="en-US"/>
              <a:t> represents what the distribution would look like if the data were perfectly normal (bell-shaped).</a:t>
            </a:r>
          </a:p>
          <a:p>
            <a:pPr>
              <a:buFont typeface=""/>
              <a:buChar char="•"/>
            </a:pPr>
            <a:r>
              <a:rPr lang="en-US"/>
              <a:t>Comparing the two curves allows us to assess how well the birth rates follow a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393945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8C7D80-580B-3162-4ABA-68DC5E9962F3}"/>
              </a:ext>
            </a:extLst>
          </p:cNvPr>
          <p:cNvSpPr txBox="1"/>
          <p:nvPr/>
        </p:nvSpPr>
        <p:spPr>
          <a:xfrm>
            <a:off x="310550" y="612475"/>
            <a:ext cx="9572445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3. Key Observations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Peak of the Blue Curve: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The tallest part of the blue curve (mode) is around </a:t>
            </a:r>
            <a:r>
              <a:rPr lang="en-US" b="1"/>
              <a:t>10 to 12 birth rates</a:t>
            </a:r>
            <a:r>
              <a:rPr lang="en-US"/>
              <a:t>, suggesting most regions have birth rates in this range.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Skewness: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The blue density curve is </a:t>
            </a:r>
            <a:r>
              <a:rPr lang="en-US" b="1"/>
              <a:t>right-skewed</a:t>
            </a:r>
            <a:r>
              <a:rPr lang="en-US"/>
              <a:t>, meaning there are some regions with much higher birth rates than the majority.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The long tail extending to the right (birth rates &gt;20) indicates a few regions with very high birth rates compared to the norm.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Mismatch with Normal Distribution: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The red normal curve doesn't align perfectly with the blue curve, particularly in the right tail. This confirms that the birth rate distribution deviates from normality.</a:t>
            </a:r>
          </a:p>
          <a:p>
            <a:r>
              <a:rPr lang="en-US" b="1"/>
              <a:t>4. Interpretation</a:t>
            </a:r>
          </a:p>
          <a:p>
            <a:pPr>
              <a:buFont typeface=""/>
              <a:buChar char="•"/>
            </a:pPr>
            <a:r>
              <a:rPr lang="en-US" b="1"/>
              <a:t>Most Common Birth Rates:</a:t>
            </a:r>
            <a:r>
              <a:rPr lang="en-US"/>
              <a:t> Most regions have birth rates concentrated in the range of </a:t>
            </a:r>
            <a:r>
              <a:rPr lang="en-US" b="1"/>
              <a:t>10 to 12 births per 1,000 people</a:t>
            </a:r>
            <a:r>
              <a:rPr lang="en-US"/>
              <a:t>.</a:t>
            </a:r>
          </a:p>
          <a:p>
            <a:pPr>
              <a:buFont typeface=""/>
              <a:buChar char="•"/>
            </a:pPr>
            <a:r>
              <a:rPr lang="en-US" b="1"/>
              <a:t>Regions with High Birth Rates:</a:t>
            </a:r>
            <a:r>
              <a:rPr lang="en-US"/>
              <a:t> A few regions exhibit </a:t>
            </a:r>
            <a:r>
              <a:rPr lang="en-US" b="1"/>
              <a:t>exceptionally high birth rates</a:t>
            </a:r>
            <a:r>
              <a:rPr lang="en-US"/>
              <a:t>, contributing to the right-skewed tail of the distribution.</a:t>
            </a:r>
          </a:p>
          <a:p>
            <a:pPr>
              <a:buFont typeface=""/>
              <a:buChar char="•"/>
            </a:pPr>
            <a:r>
              <a:rPr lang="en-US" b="1"/>
              <a:t>Non-Normal Distribution:</a:t>
            </a:r>
            <a:r>
              <a:rPr lang="en-US"/>
              <a:t> The actual data (blue curve) shows a skewed distribution, which may suggest underlying demographic, socioeconomic, or cultural factors influencing birth rates differently across regions.</a:t>
            </a:r>
          </a:p>
        </p:txBody>
      </p:sp>
    </p:spTree>
    <p:extLst>
      <p:ext uri="{BB962C8B-B14F-4D97-AF65-F5344CB8AC3E}">
        <p14:creationId xmlns:p14="http://schemas.microsoft.com/office/powerpoint/2010/main" val="2309585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D0A461-B4BD-C183-65B2-1E1890F9D1EF}"/>
              </a:ext>
            </a:extLst>
          </p:cNvPr>
          <p:cNvSpPr txBox="1"/>
          <p:nvPr/>
        </p:nvSpPr>
        <p:spPr>
          <a:xfrm>
            <a:off x="468702" y="483080"/>
            <a:ext cx="9069237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5. Why is this Important?</a:t>
            </a:r>
          </a:p>
          <a:p>
            <a:pPr marL="228600" indent="-228600">
              <a:buFont typeface=""/>
              <a:buChar char="•"/>
            </a:pPr>
            <a:r>
              <a:rPr lang="en-US"/>
              <a:t>This plot is likely being used to:</a:t>
            </a:r>
          </a:p>
          <a:p>
            <a:pPr marL="228600" lvl="1" indent="-228600">
              <a:buFont typeface=""/>
              <a:buChar char="•"/>
            </a:pPr>
            <a:r>
              <a:rPr lang="en-US" b="1"/>
              <a:t>Visualize the spread of birth rates</a:t>
            </a:r>
            <a:r>
              <a:rPr lang="en-US"/>
              <a:t> to identify central trends and variability.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Assess whether birth rates follow a </a:t>
            </a:r>
            <a:r>
              <a:rPr lang="en-US" b="1"/>
              <a:t>normal distribution</a:t>
            </a:r>
            <a:r>
              <a:rPr lang="en-US"/>
              <a:t>, which might be a statistical assumption for further analyses.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Highlight </a:t>
            </a:r>
            <a:r>
              <a:rPr lang="en-US" b="1"/>
              <a:t>regions with unusually high or low birth rates</a:t>
            </a:r>
            <a:r>
              <a:rPr lang="en-US"/>
              <a:t> that may need specific investigation or policy attention.</a:t>
            </a:r>
          </a:p>
          <a:p>
            <a:r>
              <a:rPr lang="en-US" b="1"/>
              <a:t>6. Next Steps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Further Analysis: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Explore why some regions have much higher birth rates.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Investigate the relationship between birth rates and factors like income, education, or urbanization.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Statistical Considerations: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If normality is required for analysis (e.g., t-tests), consider applying transformations (e.g., logarithmic) to make the data closer to normal.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Policy Insights: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Use this information to guide resource allocation, such as planning for schools, healthcare, or family planning services.</a:t>
            </a:r>
          </a:p>
        </p:txBody>
      </p:sp>
    </p:spTree>
    <p:extLst>
      <p:ext uri="{BB962C8B-B14F-4D97-AF65-F5344CB8AC3E}">
        <p14:creationId xmlns:p14="http://schemas.microsoft.com/office/powerpoint/2010/main" val="3766318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C779-85C0-2EBA-CEE4-8EF7FEE2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histogram</a:t>
            </a:r>
            <a:r>
              <a:rPr lang="en-US" dirty="0">
                <a:ea typeface="+mj-lt"/>
                <a:cs typeface="+mj-lt"/>
              </a:rPr>
              <a:t> of birth rates</a:t>
            </a:r>
            <a:endParaRPr lang="en-US" dirty="0"/>
          </a:p>
        </p:txBody>
      </p:sp>
      <p:pic>
        <p:nvPicPr>
          <p:cNvPr id="4" name="Content Placeholder 3" descr="A graph of birth rate&#10;&#10;Description automatically generated">
            <a:extLst>
              <a:ext uri="{FF2B5EF4-FFF2-40B4-BE49-F238E27FC236}">
                <a16:creationId xmlns:a16="http://schemas.microsoft.com/office/drawing/2014/main" id="{01057D7A-6B88-99CF-A3BA-8308A96ED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838" y="1548204"/>
            <a:ext cx="8597660" cy="4142259"/>
          </a:xfrm>
        </p:spPr>
      </p:pic>
    </p:spTree>
    <p:extLst>
      <p:ext uri="{BB962C8B-B14F-4D97-AF65-F5344CB8AC3E}">
        <p14:creationId xmlns:p14="http://schemas.microsoft.com/office/powerpoint/2010/main" val="2343005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1AD0D0-27F7-FB6B-0B45-EAFADA3B691E}"/>
              </a:ext>
            </a:extLst>
          </p:cNvPr>
          <p:cNvSpPr txBox="1"/>
          <p:nvPr/>
        </p:nvSpPr>
        <p:spPr>
          <a:xfrm>
            <a:off x="238665" y="224288"/>
            <a:ext cx="9414292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This is a </a:t>
            </a:r>
            <a:r>
              <a:rPr lang="en-US" b="1"/>
              <a:t>histogram</a:t>
            </a:r>
            <a:r>
              <a:rPr lang="en-US"/>
              <a:t> of birth rates, which provides a visual representation of the frequency distribution of the data. Here’s a detailed breakdown of the plot:</a:t>
            </a:r>
          </a:p>
          <a:p>
            <a:r>
              <a:rPr lang="en-US" b="1"/>
              <a:t>1. Key Components</a:t>
            </a:r>
          </a:p>
          <a:p>
            <a:pPr>
              <a:buFont typeface=""/>
              <a:buChar char="•"/>
            </a:pPr>
            <a:r>
              <a:rPr lang="en-US" b="1"/>
              <a:t>X-Axis (Birth Rate):</a:t>
            </a:r>
            <a:r>
              <a:rPr lang="en-US"/>
              <a:t> Displays the range of birth rate values (e.g., births per 1,000 people).</a:t>
            </a:r>
          </a:p>
          <a:p>
            <a:pPr>
              <a:buFont typeface=""/>
              <a:buChar char="•"/>
            </a:pPr>
            <a:r>
              <a:rPr lang="en-US" b="1"/>
              <a:t>Y-Axis (Frequency):</a:t>
            </a:r>
            <a:r>
              <a:rPr lang="en-US"/>
              <a:t> Indicates how many regions fall within each range (bin) of birth rates.</a:t>
            </a:r>
          </a:p>
          <a:p>
            <a:pPr>
              <a:buFont typeface=""/>
              <a:buChar char="•"/>
            </a:pPr>
            <a:r>
              <a:rPr lang="en-US" b="1"/>
              <a:t>Bars (Blue):</a:t>
            </a:r>
            <a:r>
              <a:rPr lang="en-US"/>
              <a:t> Each bar represents a specific range of birth rates and the number of regions (frequency) within that range.</a:t>
            </a:r>
          </a:p>
          <a:p>
            <a:r>
              <a:rPr lang="en-US" b="1"/>
              <a:t>2. What the Histogram Shows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Most Frequent Birth Rates: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The tallest bars (highest frequencies) occur between </a:t>
            </a:r>
            <a:r>
              <a:rPr lang="en-US" b="1"/>
              <a:t>10 and 12 birth rates</a:t>
            </a:r>
            <a:r>
              <a:rPr lang="en-US"/>
              <a:t>, indicating this is the most common range of birth rates among the regions in the dataset.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Skewness: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The histogram is </a:t>
            </a:r>
            <a:r>
              <a:rPr lang="en-US" b="1"/>
              <a:t>right-skewed</a:t>
            </a:r>
            <a:r>
              <a:rPr lang="en-US"/>
              <a:t>, with most regions having lower birth rates and fewer regions exhibiting higher birth rates.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The long tail to the right suggests there are regions with significantly higher birth rates compared to the majority.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Range of Values: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Birth rates primarily fall between </a:t>
            </a:r>
            <a:r>
              <a:rPr lang="en-US" b="1"/>
              <a:t>8 and 15</a:t>
            </a:r>
            <a:r>
              <a:rPr lang="en-US"/>
              <a:t>, with some outliers extending up to </a:t>
            </a:r>
            <a:r>
              <a:rPr lang="en-US" b="1"/>
              <a:t>30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1663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F9A0FC-234B-1FB7-B03A-614D06FB7FFB}"/>
              </a:ext>
            </a:extLst>
          </p:cNvPr>
          <p:cNvSpPr txBox="1"/>
          <p:nvPr/>
        </p:nvSpPr>
        <p:spPr>
          <a:xfrm>
            <a:off x="526213" y="497457"/>
            <a:ext cx="8810443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3. Key Observations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Peak Frequency: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The mode (most frequent range) is between </a:t>
            </a:r>
            <a:r>
              <a:rPr lang="en-US" b="1"/>
              <a:t>10 and 12 births per 1,000 people</a:t>
            </a:r>
            <a:r>
              <a:rPr lang="en-US"/>
              <a:t>.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Low Frequency at Extremes: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Very few regions have extremely low (less than 8) or high (greater than 20) birth rates.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Outliers: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The histogram hints at the presence of outliers in the data, visible in the small bars at higher birth rate values (above 20).</a:t>
            </a:r>
          </a:p>
          <a:p>
            <a:r>
              <a:rPr lang="en-US" b="1"/>
              <a:t>4. Interpretation</a:t>
            </a:r>
          </a:p>
          <a:p>
            <a:pPr>
              <a:buFont typeface=""/>
              <a:buChar char="•"/>
            </a:pPr>
            <a:r>
              <a:rPr lang="en-US"/>
              <a:t>This histogram is useful for understanding the </a:t>
            </a:r>
            <a:r>
              <a:rPr lang="en-US" b="1"/>
              <a:t>distribution of birth rates</a:t>
            </a:r>
            <a:r>
              <a:rPr lang="en-US"/>
              <a:t> across regions.</a:t>
            </a:r>
          </a:p>
          <a:p>
            <a:pPr>
              <a:buFont typeface=""/>
              <a:buChar char="•"/>
            </a:pPr>
            <a:r>
              <a:rPr lang="en-US"/>
              <a:t>The right skewness may indicate that while most regions have similar birth rates, there are a few regions with factors (e.g., demographics, policies, culture) contributing to exceptionally high birth rates.</a:t>
            </a:r>
          </a:p>
          <a:p>
            <a:pPr>
              <a:buFont typeface=""/>
              <a:buChar char="•"/>
            </a:pPr>
            <a:r>
              <a:rPr lang="en-US"/>
              <a:t>Identifying the </a:t>
            </a:r>
            <a:r>
              <a:rPr lang="en-US" b="1"/>
              <a:t>mode</a:t>
            </a:r>
            <a:r>
              <a:rPr lang="en-US"/>
              <a:t> (most frequent range) provides insight into typical regional birth rates.</a:t>
            </a:r>
          </a:p>
        </p:txBody>
      </p:sp>
    </p:spTree>
    <p:extLst>
      <p:ext uri="{BB962C8B-B14F-4D97-AF65-F5344CB8AC3E}">
        <p14:creationId xmlns:p14="http://schemas.microsoft.com/office/powerpoint/2010/main" val="1547165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8869A3-B1C6-75AB-B717-C3E39F35A920}"/>
              </a:ext>
            </a:extLst>
          </p:cNvPr>
          <p:cNvSpPr txBox="1"/>
          <p:nvPr/>
        </p:nvSpPr>
        <p:spPr>
          <a:xfrm>
            <a:off x="1130061" y="698741"/>
            <a:ext cx="760274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5. Next Steps for Analysis</a:t>
            </a:r>
          </a:p>
          <a:p>
            <a:pPr>
              <a:buFont typeface=""/>
              <a:buChar char="•"/>
            </a:pPr>
            <a:r>
              <a:rPr lang="en-US" b="1"/>
              <a:t>Outlier Analysis:</a:t>
            </a:r>
            <a:r>
              <a:rPr lang="en-US"/>
              <a:t> Investigate regions with birth rates significantly higher than the norm to understand the contributing factors.</a:t>
            </a:r>
          </a:p>
          <a:p>
            <a:pPr>
              <a:buFont typeface=""/>
              <a:buChar char="•"/>
            </a:pPr>
            <a:r>
              <a:rPr lang="en-US" b="1"/>
              <a:t>Skewness Correction:</a:t>
            </a:r>
            <a:r>
              <a:rPr lang="en-US"/>
              <a:t> If further statistical analysis requires normality, consider transforming the data to reduce skewness.</a:t>
            </a:r>
          </a:p>
          <a:p>
            <a:pPr>
              <a:buFont typeface=""/>
              <a:buChar char="•"/>
            </a:pPr>
            <a:r>
              <a:rPr lang="en-US" b="1"/>
              <a:t>Comparative Analysis:</a:t>
            </a:r>
            <a:r>
              <a:rPr lang="en-US"/>
              <a:t> Compare birth rate distributions across different subgroups (e.g., urban vs. rural regions, socioeconomic classes) to identify patterns.</a:t>
            </a:r>
          </a:p>
        </p:txBody>
      </p:sp>
    </p:spTree>
    <p:extLst>
      <p:ext uri="{BB962C8B-B14F-4D97-AF65-F5344CB8AC3E}">
        <p14:creationId xmlns:p14="http://schemas.microsoft.com/office/powerpoint/2010/main" val="3393503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15E147-5972-FDA3-1D24-A151027D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time series plot of birth rates by region</a:t>
            </a:r>
            <a: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,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1043E2-9213-2EB3-F47E-4C49DD118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295" y="934222"/>
            <a:ext cx="6501379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22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8E1C41-9F2B-D465-8DAA-0F883CE55F04}"/>
              </a:ext>
            </a:extLst>
          </p:cNvPr>
          <p:cNvSpPr txBox="1"/>
          <p:nvPr/>
        </p:nvSpPr>
        <p:spPr>
          <a:xfrm>
            <a:off x="425571" y="828136"/>
            <a:ext cx="8551651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This chart is a </a:t>
            </a:r>
            <a:r>
              <a:rPr lang="en-US" b="1"/>
              <a:t>time series plot of birth rates by region</a:t>
            </a:r>
            <a:r>
              <a:rPr lang="en-US"/>
              <a:t>, illustrating how the birth rates have changed over time (from 1990 to approximately 2015) across different regions. Here's a detailed explanation:</a:t>
            </a:r>
          </a:p>
          <a:p>
            <a:r>
              <a:rPr lang="en-US" b="1"/>
              <a:t>1. Key Components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X-Axis (Year):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Represents the timeline, showing years from around 1990 to 2015.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Y-Axis (Birth Rate):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Shows the birth rate values (likely births per 1,000 people).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Lines (Colored by Region):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Each line corresponds to a specific region, with birth rate trends over time. The legend lists the regions and their associated line colors.</a:t>
            </a:r>
          </a:p>
        </p:txBody>
      </p:sp>
    </p:spTree>
    <p:extLst>
      <p:ext uri="{BB962C8B-B14F-4D97-AF65-F5344CB8AC3E}">
        <p14:creationId xmlns:p14="http://schemas.microsoft.com/office/powerpoint/2010/main" val="3471318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A7BE0B-EA6B-A6E2-3676-28AC0020A046}"/>
              </a:ext>
            </a:extLst>
          </p:cNvPr>
          <p:cNvSpPr txBox="1"/>
          <p:nvPr/>
        </p:nvSpPr>
        <p:spPr>
          <a:xfrm>
            <a:off x="713119" y="339306"/>
            <a:ext cx="8637915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2. What the Plot Shows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Trends: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Many regions show a </a:t>
            </a:r>
            <a:r>
              <a:rPr lang="en-US" b="1"/>
              <a:t>decline in birth rates in the 1990s</a:t>
            </a:r>
            <a:r>
              <a:rPr lang="en-US"/>
              <a:t>, followed by a gradual recovery or increase in the 2000s.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Regional Differences: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Some regions have significantly higher birth rates (e.g., Republic of Ingushetia, Chechen Republic) compared to others, where the rates are consistently lower.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Peak Period: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A few regions show notable peaks in birth rates during certain years (e.g., between 2005-2010).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Variability Across Regions: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The variability in trends highlights demographic, economic, or policy-related differences impacting birth rates.</a:t>
            </a:r>
          </a:p>
        </p:txBody>
      </p:sp>
    </p:spTree>
    <p:extLst>
      <p:ext uri="{BB962C8B-B14F-4D97-AF65-F5344CB8AC3E}">
        <p14:creationId xmlns:p14="http://schemas.microsoft.com/office/powerpoint/2010/main" val="385314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641D-2289-E943-0E25-E25EB2FA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Explanation of the </a:t>
            </a:r>
            <a:r>
              <a:rPr lang="en-US" b="1">
                <a:ea typeface="+mj-lt"/>
                <a:cs typeface="+mj-lt"/>
              </a:rPr>
              <a:t>boxplot of birth rates by region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56D4A-2101-46D1-3543-CFB71C7F4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1200"/>
              <a:t>1. </a:t>
            </a:r>
            <a:r>
              <a:rPr lang="en-US" sz="1200" b="1"/>
              <a:t>Understanding the Chart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This is a </a:t>
            </a:r>
            <a:r>
              <a:rPr lang="en-US" sz="1200" b="1">
                <a:ea typeface="+mn-lt"/>
                <a:cs typeface="+mn-lt"/>
              </a:rPr>
              <a:t>boxplot</a:t>
            </a:r>
            <a:r>
              <a:rPr lang="en-US" sz="1200">
                <a:ea typeface="+mn-lt"/>
                <a:cs typeface="+mn-lt"/>
              </a:rPr>
              <a:t> showing the </a:t>
            </a:r>
            <a:r>
              <a:rPr lang="en-US" sz="1200" b="1">
                <a:ea typeface="+mn-lt"/>
                <a:cs typeface="+mn-lt"/>
              </a:rPr>
              <a:t>birth rates (on the Y-axis)</a:t>
            </a:r>
            <a:r>
              <a:rPr lang="en-US" sz="1200">
                <a:ea typeface="+mn-lt"/>
                <a:cs typeface="+mn-lt"/>
              </a:rPr>
              <a:t> for various </a:t>
            </a:r>
            <a:r>
              <a:rPr lang="en-US" sz="1200" b="1">
                <a:ea typeface="+mn-lt"/>
                <a:cs typeface="+mn-lt"/>
              </a:rPr>
              <a:t>regions (on the X-axis)</a:t>
            </a:r>
            <a:r>
              <a:rPr lang="en-US" sz="1200">
                <a:ea typeface="+mn-lt"/>
                <a:cs typeface="+mn-lt"/>
              </a:rPr>
              <a:t>. Each region has its own boxplot, which summarizes how birth rates are distributed within that region.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Here’s a detailed explanation of the </a:t>
            </a:r>
            <a:r>
              <a:rPr lang="en-US" sz="1200" b="1">
                <a:ea typeface="+mn-lt"/>
                <a:cs typeface="+mn-lt"/>
              </a:rPr>
              <a:t>boxplot of birth rates by region</a:t>
            </a:r>
            <a:r>
              <a:rPr lang="en-US" sz="1200">
                <a:ea typeface="+mn-lt"/>
                <a:cs typeface="+mn-lt"/>
              </a:rPr>
              <a:t> in a clear, step-by-step manner:</a:t>
            </a:r>
            <a:endParaRPr lang="en-US" sz="1200"/>
          </a:p>
          <a:p>
            <a:r>
              <a:rPr lang="en-US" sz="1200"/>
              <a:t>2. </a:t>
            </a:r>
            <a:r>
              <a:rPr lang="en-US" sz="1200" b="1"/>
              <a:t>Boxplot Components and Their Meaning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Each individual boxplot consists of these key elements:</a:t>
            </a:r>
            <a:endParaRPr lang="en-US" sz="1200"/>
          </a:p>
          <a:p>
            <a:r>
              <a:rPr lang="en-US" sz="1200" b="1"/>
              <a:t>a. The Box (Middle Portion):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Represents the </a:t>
            </a:r>
            <a:r>
              <a:rPr lang="en-US" sz="1200" b="1">
                <a:ea typeface="+mn-lt"/>
                <a:cs typeface="+mn-lt"/>
              </a:rPr>
              <a:t>Interquartile Range (IQR)</a:t>
            </a:r>
            <a:r>
              <a:rPr lang="en-US" sz="1200">
                <a:ea typeface="+mn-lt"/>
                <a:cs typeface="+mn-lt"/>
              </a:rPr>
              <a:t>:</a:t>
            </a:r>
            <a:endParaRPr lang="en-US" sz="1200"/>
          </a:p>
          <a:p>
            <a:pPr lvl="1"/>
            <a:r>
              <a:rPr lang="en-US" sz="1200">
                <a:ea typeface="+mn-lt"/>
                <a:cs typeface="+mn-lt"/>
              </a:rPr>
              <a:t>The bottom edge of the box is the </a:t>
            </a:r>
            <a:r>
              <a:rPr lang="en-US" sz="1200" b="1">
                <a:ea typeface="+mn-lt"/>
                <a:cs typeface="+mn-lt"/>
              </a:rPr>
              <a:t>25th percentile (Q1)</a:t>
            </a:r>
            <a:r>
              <a:rPr lang="en-US" sz="1200">
                <a:ea typeface="+mn-lt"/>
                <a:cs typeface="+mn-lt"/>
              </a:rPr>
              <a:t>.</a:t>
            </a:r>
            <a:endParaRPr lang="en-US" sz="1200"/>
          </a:p>
          <a:p>
            <a:pPr lvl="1"/>
            <a:r>
              <a:rPr lang="en-US" sz="1200">
                <a:ea typeface="+mn-lt"/>
                <a:cs typeface="+mn-lt"/>
              </a:rPr>
              <a:t>The top edge of the box is the </a:t>
            </a:r>
            <a:r>
              <a:rPr lang="en-US" sz="1200" b="1">
                <a:ea typeface="+mn-lt"/>
                <a:cs typeface="+mn-lt"/>
              </a:rPr>
              <a:t>75th percentile (Q3)</a:t>
            </a:r>
            <a:r>
              <a:rPr lang="en-US" sz="1200">
                <a:ea typeface="+mn-lt"/>
                <a:cs typeface="+mn-lt"/>
              </a:rPr>
              <a:t>.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The </a:t>
            </a:r>
            <a:r>
              <a:rPr lang="en-US" sz="1200" b="1">
                <a:ea typeface="+mn-lt"/>
                <a:cs typeface="+mn-lt"/>
              </a:rPr>
              <a:t>height of the box</a:t>
            </a:r>
            <a:r>
              <a:rPr lang="en-US" sz="1200">
                <a:ea typeface="+mn-lt"/>
                <a:cs typeface="+mn-lt"/>
              </a:rPr>
              <a:t> shows the variability (spread) of birth rates for the middle 50% of the data in a region.</a:t>
            </a:r>
            <a:endParaRPr lang="en-US" sz="1200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02351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56BD4B-4594-9BE1-AE19-D58EF6E7136C}"/>
              </a:ext>
            </a:extLst>
          </p:cNvPr>
          <p:cNvSpPr txBox="1"/>
          <p:nvPr/>
        </p:nvSpPr>
        <p:spPr>
          <a:xfrm>
            <a:off x="554967" y="669985"/>
            <a:ext cx="9155501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3. Key Observations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Post-Soviet Decline: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Many regions experience a sharp drop in birth rates during the early 1990s, coinciding with the economic and social turmoil following the dissolution of the Soviet Union.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Recovery Phase: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In the 2000s, birth rates in many regions begin to recover, potentially reflecting stabilization in social and economic conditions and government incentives to encourage childbirth.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Outlier Regions: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Some regions, such as the Chechen Republic and Republic of Ingushetia, show </a:t>
            </a:r>
            <a:r>
              <a:rPr lang="en-US" b="1"/>
              <a:t>higher and more stable birth rates</a:t>
            </a:r>
            <a:r>
              <a:rPr lang="en-US"/>
              <a:t>, likely influenced by cultural and socio-economic factors.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Fluctuations: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There are visible fluctuations in some regions, with birth rates spiking and falling multiple times, possibly reflecting short-term policy changes, crises, or natural population dynamics.</a:t>
            </a:r>
          </a:p>
        </p:txBody>
      </p:sp>
    </p:spTree>
    <p:extLst>
      <p:ext uri="{BB962C8B-B14F-4D97-AF65-F5344CB8AC3E}">
        <p14:creationId xmlns:p14="http://schemas.microsoft.com/office/powerpoint/2010/main" val="1582370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8F832A-6B91-1C8C-4D14-3A9986C74C12}"/>
              </a:ext>
            </a:extLst>
          </p:cNvPr>
          <p:cNvSpPr txBox="1"/>
          <p:nvPr/>
        </p:nvSpPr>
        <p:spPr>
          <a:xfrm>
            <a:off x="569344" y="598099"/>
            <a:ext cx="899735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4. Interpretation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Common Trends Across Regions: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The sharp dip in the 1990s followed by recovery is a shared pattern, but the magnitude and recovery rate differ among regions.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Impact of Policies: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The recovery in birth rates during the 2000s may reflect governmental family policies, financial support for families, or cultural influences.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Regional Disparities: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The diversity in trends underscores the varying socio-economic, cultural, and policy environments across the regions.</a:t>
            </a:r>
          </a:p>
        </p:txBody>
      </p:sp>
    </p:spTree>
    <p:extLst>
      <p:ext uri="{BB962C8B-B14F-4D97-AF65-F5344CB8AC3E}">
        <p14:creationId xmlns:p14="http://schemas.microsoft.com/office/powerpoint/2010/main" val="3503067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8DB4DA-4077-5546-C1FE-73CCEC03820A}"/>
              </a:ext>
            </a:extLst>
          </p:cNvPr>
          <p:cNvSpPr txBox="1"/>
          <p:nvPr/>
        </p:nvSpPr>
        <p:spPr>
          <a:xfrm>
            <a:off x="454325" y="569344"/>
            <a:ext cx="827848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5. Next Steps for Analysis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Regional Comparison: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Focus on specific regions with higher or lower trends to identify the factors influencing these differences.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Policy Impact Analysis: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Investigate whether specific family or demographic policies introduced in certain years correlate with birth rate changes.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Time Intervals: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Break the data into shorter intervals (e.g., 5-year periods) to analyze changes in greater detail.</a:t>
            </a:r>
          </a:p>
        </p:txBody>
      </p:sp>
    </p:spTree>
    <p:extLst>
      <p:ext uri="{BB962C8B-B14F-4D97-AF65-F5344CB8AC3E}">
        <p14:creationId xmlns:p14="http://schemas.microsoft.com/office/powerpoint/2010/main" val="1871248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87783-C869-3237-9FF5-69FAC129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Bubble chart birth rates</a:t>
            </a:r>
            <a:r>
              <a:rPr lang="en-US">
                <a:ea typeface="+mj-lt"/>
                <a:cs typeface="+mj-lt"/>
              </a:rPr>
              <a:t> and </a:t>
            </a:r>
            <a:r>
              <a:rPr lang="en-US" b="1">
                <a:ea typeface="+mj-lt"/>
                <a:cs typeface="+mj-lt"/>
              </a:rPr>
              <a:t>urbanization</a:t>
            </a:r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2FE6A877-0C32-3DDB-CDD2-D5817F141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838" y="1935890"/>
            <a:ext cx="8813320" cy="3596927"/>
          </a:xfrm>
        </p:spPr>
      </p:pic>
    </p:spTree>
    <p:extLst>
      <p:ext uri="{BB962C8B-B14F-4D97-AF65-F5344CB8AC3E}">
        <p14:creationId xmlns:p14="http://schemas.microsoft.com/office/powerpoint/2010/main" val="1401330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CBBB8A-68AC-BF7D-8CF2-01ADC5A292A9}"/>
              </a:ext>
            </a:extLst>
          </p:cNvPr>
          <p:cNvSpPr txBox="1"/>
          <p:nvPr/>
        </p:nvSpPr>
        <p:spPr>
          <a:xfrm>
            <a:off x="655608" y="598099"/>
            <a:ext cx="8867954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This is a </a:t>
            </a:r>
            <a:r>
              <a:rPr lang="en-US" b="1"/>
              <a:t>bubble chart</a:t>
            </a:r>
            <a:r>
              <a:rPr lang="en-US"/>
              <a:t> that visualizes the relationship between </a:t>
            </a:r>
            <a:r>
              <a:rPr lang="en-US" b="1"/>
              <a:t>birth rates</a:t>
            </a:r>
            <a:r>
              <a:rPr lang="en-US"/>
              <a:t> and </a:t>
            </a:r>
            <a:r>
              <a:rPr lang="en-US" b="1"/>
              <a:t>urbanization levels</a:t>
            </a:r>
            <a:r>
              <a:rPr lang="en-US"/>
              <a:t> across different regions. Here's a detailed breakdown:</a:t>
            </a:r>
          </a:p>
          <a:p>
            <a:r>
              <a:rPr lang="en-US" b="1"/>
              <a:t>1. Key Chart Elements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X-Axis (Urbanization):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Represents the percentage of urbanization in each region, likely measured as the proportion of the population living in urban areas.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Y-Axis (Birth Rate):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Represents the birth rate values, likely measured as births per 1,000 people.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Bubbles: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Each bubble represents a region, with:</a:t>
            </a:r>
          </a:p>
          <a:p>
            <a:pPr marL="228600" lvl="2" indent="-228600">
              <a:buFont typeface=""/>
              <a:buChar char="•"/>
            </a:pPr>
            <a:r>
              <a:rPr lang="en-US" b="1"/>
              <a:t>Size (npg):</a:t>
            </a:r>
            <a:r>
              <a:rPr lang="en-US"/>
              <a:t> Corresponding to a third variable, possibly population or another demographic measure.</a:t>
            </a:r>
          </a:p>
          <a:p>
            <a:pPr marL="228600" lvl="2" indent="-228600">
              <a:buFont typeface=""/>
              <a:buChar char="•"/>
            </a:pPr>
            <a:r>
              <a:rPr lang="en-US" b="1"/>
              <a:t>Color:</a:t>
            </a:r>
            <a:r>
              <a:rPr lang="en-US"/>
              <a:t> Indicating different regions, as per the legend.</a:t>
            </a:r>
          </a:p>
        </p:txBody>
      </p:sp>
    </p:spTree>
    <p:extLst>
      <p:ext uri="{BB962C8B-B14F-4D97-AF65-F5344CB8AC3E}">
        <p14:creationId xmlns:p14="http://schemas.microsoft.com/office/powerpoint/2010/main" val="2241644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154A58-260C-C6DC-EBFC-47712B8E9733}"/>
              </a:ext>
            </a:extLst>
          </p:cNvPr>
          <p:cNvSpPr txBox="1"/>
          <p:nvPr/>
        </p:nvSpPr>
        <p:spPr>
          <a:xfrm>
            <a:off x="238665" y="66136"/>
            <a:ext cx="11340858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2. Insights from the Chart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Negative Correlation: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As urbanization increases, birth rates tend to decrease. This pattern reflects common demographic trends where urbanized regions generally have lower fertility rates.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Outliers: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Certain regions maintain higher birth rates despite high urbanization levels, possibly influenced by cultural or policy factors.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Variation in Bubble Size: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Larger bubbles likely represent regions with larger populations or higher significance in the measured variable (npg).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Clusters: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Regions tend to cluster based on urbanization and birth rates, suggesting that regions with similar levels of urbanization exhibit similar birth rate trends.</a:t>
            </a:r>
          </a:p>
          <a:p>
            <a:r>
              <a:rPr lang="en-US" b="1"/>
              <a:t>3. Key Observations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High Urbanization &amp; Low Birth Rates: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Regions with over 70% urbanization (e.g., Moscow) tend to have lower birth rates, often below 15.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Low Urbanization &amp; High Birth Rates: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Regions with lower urbanization (e.g., certain republics) often exhibit higher birth rates, sometimes exceeding 25.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Transition Zones: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Regions in the middle range of urbanization (40-60%) show a mix of trends, highlighting transitional demographic behaviors.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Regional Influence: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The color-coded legend shows that regions with similar cultures or policies might cluster together.</a:t>
            </a:r>
          </a:p>
        </p:txBody>
      </p:sp>
    </p:spTree>
    <p:extLst>
      <p:ext uri="{BB962C8B-B14F-4D97-AF65-F5344CB8AC3E}">
        <p14:creationId xmlns:p14="http://schemas.microsoft.com/office/powerpoint/2010/main" val="3970436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D72233-D6AF-9B62-9CB1-9F83E492EBD4}"/>
              </a:ext>
            </a:extLst>
          </p:cNvPr>
          <p:cNvSpPr txBox="1"/>
          <p:nvPr/>
        </p:nvSpPr>
        <p:spPr>
          <a:xfrm>
            <a:off x="612476" y="540589"/>
            <a:ext cx="9486180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4. Potential Factors Behind Trends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Urbanization Impact: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Urban areas often have better access to education, employment, and healthcare, leading to lower fertility rates.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Cultural Influence: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Regions with strong cultural or religious norms may resist the decline in birth rates despite urbanization.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Government Policies: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Family and demographic policies can affect the trends significantly, either incentivizing or discouraging higher birth rates.</a:t>
            </a:r>
          </a:p>
          <a:p>
            <a:r>
              <a:rPr lang="en-US" b="1"/>
              <a:t>5. Future Analysis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Focus on Outliers: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Study regions that deviate from the trend to understand what influences their unique behavior.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Detailed Analysis by Size: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Explore the significance of bubble size (npg) in relation to the trends.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Temporal Trends: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If data over time is available, examine how urbanization and birth rate relationships have evolved.</a:t>
            </a:r>
          </a:p>
        </p:txBody>
      </p:sp>
    </p:spTree>
    <p:extLst>
      <p:ext uri="{BB962C8B-B14F-4D97-AF65-F5344CB8AC3E}">
        <p14:creationId xmlns:p14="http://schemas.microsoft.com/office/powerpoint/2010/main" val="148676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4FAD-26E9-D6AE-2A7E-462C55A2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/>
              <a:t>Visualization</a:t>
            </a:r>
          </a:p>
        </p:txBody>
      </p:sp>
      <p:pic>
        <p:nvPicPr>
          <p:cNvPr id="5" name="Picture 4" descr="A picture of an electromagnetic radiation">
            <a:extLst>
              <a:ext uri="{FF2B5EF4-FFF2-40B4-BE49-F238E27FC236}">
                <a16:creationId xmlns:a16="http://schemas.microsoft.com/office/drawing/2014/main" id="{0F19D9A4-E0A3-DCD7-941A-6B3031A046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004" t="1947" r="33866" b="5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43D95-DBDB-74AE-516E-6F12BF22C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ea typeface="+mn-lt"/>
                <a:cs typeface="+mn-lt"/>
              </a:rPr>
              <a:t>A </a:t>
            </a:r>
            <a:r>
              <a:rPr lang="en-US" sz="1400" b="1">
                <a:ea typeface="+mn-lt"/>
                <a:cs typeface="+mn-lt"/>
              </a:rPr>
              <a:t>short box</a:t>
            </a:r>
            <a:r>
              <a:rPr lang="en-US" sz="1400">
                <a:ea typeface="+mn-lt"/>
                <a:cs typeface="+mn-lt"/>
              </a:rPr>
              <a:t> means birth rates are consistent; a </a:t>
            </a:r>
            <a:r>
              <a:rPr lang="en-US" sz="1400" b="1">
                <a:ea typeface="+mn-lt"/>
                <a:cs typeface="+mn-lt"/>
              </a:rPr>
              <a:t>taller box</a:t>
            </a:r>
            <a:r>
              <a:rPr lang="en-US" sz="1400">
                <a:ea typeface="+mn-lt"/>
                <a:cs typeface="+mn-lt"/>
              </a:rPr>
              <a:t> indicates more variation.</a:t>
            </a:r>
            <a:endParaRPr lang="en-US" sz="1400"/>
          </a:p>
          <a:p>
            <a:pPr>
              <a:lnSpc>
                <a:spcPct val="90000"/>
              </a:lnSpc>
            </a:pPr>
            <a:r>
              <a:rPr lang="en-US" sz="1400" b="1"/>
              <a:t>b. The Line in the Box (Median):</a:t>
            </a:r>
            <a:endParaRPr lang="en-US" sz="1400"/>
          </a:p>
          <a:p>
            <a:pPr>
              <a:lnSpc>
                <a:spcPct val="90000"/>
              </a:lnSpc>
            </a:pPr>
            <a:r>
              <a:rPr lang="en-US" sz="1400">
                <a:ea typeface="+mn-lt"/>
                <a:cs typeface="+mn-lt"/>
              </a:rPr>
              <a:t>The horizontal line inside the box is the </a:t>
            </a:r>
            <a:r>
              <a:rPr lang="en-US" sz="1400" b="1">
                <a:ea typeface="+mn-lt"/>
                <a:cs typeface="+mn-lt"/>
              </a:rPr>
              <a:t>median</a:t>
            </a:r>
            <a:r>
              <a:rPr lang="en-US" sz="1400">
                <a:ea typeface="+mn-lt"/>
                <a:cs typeface="+mn-lt"/>
              </a:rPr>
              <a:t>, which is the middle value of the data for that region. Half the data points lie above it, and half lie below it.</a:t>
            </a:r>
            <a:endParaRPr lang="en-US" sz="1400"/>
          </a:p>
          <a:p>
            <a:pPr>
              <a:lnSpc>
                <a:spcPct val="90000"/>
              </a:lnSpc>
            </a:pPr>
            <a:r>
              <a:rPr lang="en-US" sz="1400" b="1"/>
              <a:t>c. The Whiskers:</a:t>
            </a:r>
            <a:endParaRPr lang="en-US" sz="1400"/>
          </a:p>
          <a:p>
            <a:pPr>
              <a:lnSpc>
                <a:spcPct val="90000"/>
              </a:lnSpc>
            </a:pPr>
            <a:r>
              <a:rPr lang="en-US" sz="1400">
                <a:ea typeface="+mn-lt"/>
                <a:cs typeface="+mn-lt"/>
              </a:rPr>
              <a:t>The vertical lines extending from the box (whiskers) show the range of most of the data:</a:t>
            </a:r>
            <a:endParaRPr lang="en-US" sz="1400"/>
          </a:p>
          <a:p>
            <a:pPr lvl="1">
              <a:lnSpc>
                <a:spcPct val="90000"/>
              </a:lnSpc>
            </a:pPr>
            <a:r>
              <a:rPr lang="en-US" sz="1400">
                <a:ea typeface="+mn-lt"/>
                <a:cs typeface="+mn-lt"/>
              </a:rPr>
              <a:t>They usually extend up to </a:t>
            </a:r>
            <a:r>
              <a:rPr lang="en-US" sz="1400" b="1">
                <a:ea typeface="+mn-lt"/>
                <a:cs typeface="+mn-lt"/>
              </a:rPr>
              <a:t>1.5 times the IQR</a:t>
            </a:r>
            <a:r>
              <a:rPr lang="en-US" sz="1400">
                <a:ea typeface="+mn-lt"/>
                <a:cs typeface="+mn-lt"/>
              </a:rPr>
              <a:t> above Q3 and below Q1.</a:t>
            </a:r>
            <a:endParaRPr lang="en-US" sz="1400"/>
          </a:p>
          <a:p>
            <a:pPr lvl="1">
              <a:lnSpc>
                <a:spcPct val="90000"/>
              </a:lnSpc>
            </a:pPr>
            <a:r>
              <a:rPr lang="en-US" sz="1400">
                <a:ea typeface="+mn-lt"/>
                <a:cs typeface="+mn-lt"/>
              </a:rPr>
              <a:t>Any points outside this range are considered </a:t>
            </a:r>
            <a:r>
              <a:rPr lang="en-US" sz="1400" b="1">
                <a:ea typeface="+mn-lt"/>
                <a:cs typeface="+mn-lt"/>
              </a:rPr>
              <a:t>outliers</a:t>
            </a:r>
            <a:r>
              <a:rPr lang="en-US" sz="1400">
                <a:ea typeface="+mn-lt"/>
                <a:cs typeface="+mn-lt"/>
              </a:rPr>
              <a:t>.</a:t>
            </a:r>
            <a:endParaRPr lang="en-US" sz="1400"/>
          </a:p>
          <a:p>
            <a:pPr lvl="1">
              <a:lnSpc>
                <a:spcPct val="90000"/>
              </a:lnSpc>
            </a:pPr>
            <a:r>
              <a:rPr lang="en-US" sz="1400" b="1"/>
              <a:t>d. Red Dots (Outliers):</a:t>
            </a:r>
            <a:endParaRPr lang="en-US" sz="1400"/>
          </a:p>
          <a:p>
            <a:pPr>
              <a:lnSpc>
                <a:spcPct val="90000"/>
              </a:lnSpc>
            </a:pPr>
            <a:r>
              <a:rPr lang="en-US" sz="1400">
                <a:ea typeface="+mn-lt"/>
                <a:cs typeface="+mn-lt"/>
              </a:rPr>
              <a:t>These are regions with birth rates significantly </a:t>
            </a:r>
            <a:r>
              <a:rPr lang="en-US" sz="1400" b="1">
                <a:ea typeface="+mn-lt"/>
                <a:cs typeface="+mn-lt"/>
              </a:rPr>
              <a:t>higher or lower</a:t>
            </a:r>
            <a:r>
              <a:rPr lang="en-US" sz="1400">
                <a:ea typeface="+mn-lt"/>
                <a:cs typeface="+mn-lt"/>
              </a:rPr>
              <a:t> than the rest of the data for that region.</a:t>
            </a:r>
            <a:endParaRPr lang="en-US" sz="1400"/>
          </a:p>
          <a:p>
            <a:pPr>
              <a:lnSpc>
                <a:spcPct val="90000"/>
              </a:lnSpc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676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D77A-3628-59D8-47FA-95B381BB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D1421-8584-6E15-36C2-CCADC1226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193"/>
            <a:ext cx="8596668" cy="388077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3. </a:t>
            </a:r>
            <a:r>
              <a:rPr lang="en-US" b="1"/>
              <a:t>What the Chart Shows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The chart compares </a:t>
            </a:r>
            <a:r>
              <a:rPr lang="en-US" b="1">
                <a:ea typeface="+mn-lt"/>
                <a:cs typeface="+mn-lt"/>
              </a:rPr>
              <a:t>birth rate distributions across regions</a:t>
            </a:r>
            <a:r>
              <a:rPr lang="en-US">
                <a:ea typeface="+mn-lt"/>
                <a:cs typeface="+mn-lt"/>
              </a:rPr>
              <a:t>, helping you understand trends and variability. Here's what you can observe:</a:t>
            </a:r>
            <a:endParaRPr lang="en-US"/>
          </a:p>
          <a:p>
            <a:r>
              <a:rPr lang="en-US" b="1"/>
              <a:t>a. Median Birth Rates (Central Trends):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Look at where the median line falls in each box.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Some regions have higher medians (e.g., Republic of Tuva), indicating higher typical birth rates.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Others, like Moscow, may have lower medians, reflecting lower typical birth rates.</a:t>
            </a:r>
            <a:endParaRPr lang="en-US"/>
          </a:p>
          <a:p>
            <a:r>
              <a:rPr lang="en-US" b="1"/>
              <a:t>b. Variability (Spread of Birth Rates):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Tall boxes or long whiskers (e.g., Republic of Tuva, Dagestan) indicate </a:t>
            </a:r>
            <a:r>
              <a:rPr lang="en-US" b="1">
                <a:ea typeface="+mn-lt"/>
                <a:cs typeface="+mn-lt"/>
              </a:rPr>
              <a:t>more variability</a:t>
            </a:r>
            <a:r>
              <a:rPr lang="en-US">
                <a:ea typeface="+mn-lt"/>
                <a:cs typeface="+mn-lt"/>
              </a:rPr>
              <a:t> in birth rates within those regions.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Shorter boxes or whiskers suggest </a:t>
            </a:r>
            <a:r>
              <a:rPr lang="en-US" b="1">
                <a:ea typeface="+mn-lt"/>
                <a:cs typeface="+mn-lt"/>
              </a:rPr>
              <a:t>more uniform birth rates</a:t>
            </a:r>
            <a:r>
              <a:rPr lang="en-US">
                <a:ea typeface="+mn-lt"/>
                <a:cs typeface="+mn-lt"/>
              </a:rPr>
              <a:t> across the region.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36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0AAD-6518-8055-889F-50ED1235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A8A39-F367-3566-A1AC-1824FD4F2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193"/>
            <a:ext cx="8596668" cy="47721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c. Outliers (Red Dots):</a:t>
            </a:r>
          </a:p>
          <a:p>
            <a:r>
              <a:rPr lang="en-US">
                <a:ea typeface="+mn-lt"/>
                <a:cs typeface="+mn-lt"/>
              </a:rPr>
              <a:t>Regions with red dots have </a:t>
            </a:r>
            <a:r>
              <a:rPr lang="en-US" b="1">
                <a:ea typeface="+mn-lt"/>
                <a:cs typeface="+mn-lt"/>
              </a:rPr>
              <a:t>unusual birth rates</a:t>
            </a:r>
            <a:r>
              <a:rPr lang="en-US">
                <a:ea typeface="+mn-lt"/>
                <a:cs typeface="+mn-lt"/>
              </a:rPr>
              <a:t>, either much higher or lower than expected. For example, these might indicate rural communities with high birth rates or urban areas with declining populations.</a:t>
            </a:r>
            <a:endParaRPr lang="en-US"/>
          </a:p>
          <a:p>
            <a:endParaRPr lang="en-US"/>
          </a:p>
          <a:p>
            <a:r>
              <a:rPr lang="en-US" dirty="0"/>
              <a:t>4. </a:t>
            </a:r>
            <a:r>
              <a:rPr lang="en-US" b="1" dirty="0"/>
              <a:t>Purpose of the Analysis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This visualization helps in:</a:t>
            </a:r>
            <a:endParaRPr lang="en-US" dirty="0"/>
          </a:p>
          <a:p>
            <a:r>
              <a:rPr lang="en-US" b="1" dirty="0"/>
              <a:t>a. Identifying Regional Trends: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Which regions have the </a:t>
            </a:r>
            <a:r>
              <a:rPr lang="en-US" b="1" dirty="0">
                <a:ea typeface="+mn-lt"/>
                <a:cs typeface="+mn-lt"/>
              </a:rPr>
              <a:t>highest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b="1" dirty="0">
                <a:ea typeface="+mn-lt"/>
                <a:cs typeface="+mn-lt"/>
              </a:rPr>
              <a:t>lowest birth rates</a:t>
            </a:r>
            <a:r>
              <a:rPr lang="en-US" dirty="0">
                <a:ea typeface="+mn-lt"/>
                <a:cs typeface="+mn-lt"/>
              </a:rPr>
              <a:t>?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For instance, Tuva appears to have some of the highest rates, while more urban regions like Moscow may show lower rates.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7568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5A77-F417-FD29-735D-46F52A8D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CFF37-4EBA-09F4-D314-A0F617E6F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193"/>
            <a:ext cx="8596668" cy="47721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b. Policy Insights: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Regions with </a:t>
            </a:r>
            <a:r>
              <a:rPr lang="en-US" b="1">
                <a:ea typeface="+mn-lt"/>
                <a:cs typeface="+mn-lt"/>
              </a:rPr>
              <a:t>higher birth rates</a:t>
            </a:r>
            <a:r>
              <a:rPr lang="en-US">
                <a:ea typeface="+mn-lt"/>
                <a:cs typeface="+mn-lt"/>
              </a:rPr>
              <a:t> may need more investment in childcare, schools, and healthcare.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Regions with </a:t>
            </a:r>
            <a:r>
              <a:rPr lang="en-US" b="1">
                <a:ea typeface="+mn-lt"/>
                <a:cs typeface="+mn-lt"/>
              </a:rPr>
              <a:t>low or declining birth rates</a:t>
            </a:r>
            <a:r>
              <a:rPr lang="en-US">
                <a:ea typeface="+mn-lt"/>
                <a:cs typeface="+mn-lt"/>
              </a:rPr>
              <a:t> may face aging population challenges or labor shortages.</a:t>
            </a:r>
            <a:endParaRPr lang="en-US"/>
          </a:p>
          <a:p>
            <a:r>
              <a:rPr lang="en-US" b="1" dirty="0"/>
              <a:t>c. Spotting Areas of Interest (Outliers):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Outliers (e.g., isolated high birth rates in certain areas) might warrant further study to understand why they deviate from the norm.</a:t>
            </a:r>
            <a:endParaRPr lang="en-US" dirty="0"/>
          </a:p>
          <a:p>
            <a:r>
              <a:rPr lang="en-US" b="1" dirty="0"/>
              <a:t>d. Comparing Variability: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Why do some regions have more stable birth rates, while others have wide fluctuations? This could be due to economic, cultural, or policy factors.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55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C39E-0881-DC7F-3AF1-99014494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B483-751F-ECB9-B725-007680EC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193"/>
            <a:ext cx="8596668" cy="47721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5. </a:t>
            </a:r>
            <a:r>
              <a:rPr lang="en-US" b="1" dirty="0"/>
              <a:t>Key Observations from the Chart</a:t>
            </a:r>
            <a:endParaRPr lang="en-US" dirty="0"/>
          </a:p>
          <a:p>
            <a:r>
              <a:rPr lang="en-US" b="1">
                <a:ea typeface="+mn-lt"/>
                <a:cs typeface="+mn-lt"/>
              </a:rPr>
              <a:t>Regions with Higher Birth Rates:</a:t>
            </a:r>
            <a:endParaRPr lang="en-US"/>
          </a:p>
          <a:p>
            <a:pPr lvl="1"/>
            <a:r>
              <a:rPr lang="en-US" dirty="0">
                <a:ea typeface="+mn-lt"/>
                <a:cs typeface="+mn-lt"/>
              </a:rPr>
              <a:t>Certain areas, such as Tuva and Dagestan, show both </a:t>
            </a:r>
            <a:r>
              <a:rPr lang="en-US" b="1" dirty="0">
                <a:ea typeface="+mn-lt"/>
                <a:cs typeface="+mn-lt"/>
              </a:rPr>
              <a:t>high medians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b="1" dirty="0">
                <a:ea typeface="+mn-lt"/>
                <a:cs typeface="+mn-lt"/>
              </a:rPr>
              <a:t>wide variability</a:t>
            </a:r>
            <a:r>
              <a:rPr lang="en-US" dirty="0">
                <a:ea typeface="+mn-lt"/>
                <a:cs typeface="+mn-lt"/>
              </a:rPr>
              <a:t>, indicating a mix of urban and rural influences or cultural factors encouraging larger families.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Regions with Low Birth Rates: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Urban areas like Moscow tend to have lower median birth rates, which could reflect urbanization, higher costs of living, or career-focused lifestyles.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Outliers: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Red dots scattered across regions indicate unique cases that stand out. For example, an outlier in Dagestan may represent a community with significantly higher birth rates than the rest.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953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D2CA1-1FA2-4E6D-250B-28A1654B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9484F-3472-A177-FC78-5418FD3D2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193"/>
            <a:ext cx="8596668" cy="47721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6. </a:t>
            </a:r>
            <a:r>
              <a:rPr lang="en-US" b="1" dirty="0"/>
              <a:t>Next Steps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To interpret further: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Zoom in on regions of interest</a:t>
            </a:r>
            <a:r>
              <a:rPr lang="en-US" dirty="0">
                <a:ea typeface="+mn-lt"/>
                <a:cs typeface="+mn-lt"/>
              </a:rPr>
              <a:t>: Focus on areas with extreme values (e.g., outliers) or surprising trends.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Overlay other data</a:t>
            </a:r>
            <a:r>
              <a:rPr lang="en-US" dirty="0">
                <a:ea typeface="+mn-lt"/>
                <a:cs typeface="+mn-lt"/>
              </a:rPr>
              <a:t>: Compare with socioeconomic factors (e.g., income levels, urbanization) to explain patterns.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Policy focus</a:t>
            </a:r>
            <a:r>
              <a:rPr lang="en-US" dirty="0">
                <a:ea typeface="+mn-lt"/>
                <a:cs typeface="+mn-lt"/>
              </a:rPr>
              <a:t>: Use these insights to plan resources like schools, hospitals, or workforce strategies.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789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DB3C-ECFC-46D3-E909-7057446DD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plot with normal distribution curve</a:t>
            </a:r>
          </a:p>
        </p:txBody>
      </p:sp>
      <p:pic>
        <p:nvPicPr>
          <p:cNvPr id="4" name="Content Placeholder 3" descr="A graph with a red line&#10;&#10;Description automatically generated">
            <a:extLst>
              <a:ext uri="{FF2B5EF4-FFF2-40B4-BE49-F238E27FC236}">
                <a16:creationId xmlns:a16="http://schemas.microsoft.com/office/drawing/2014/main" id="{65470E2D-1F4A-0373-8455-0F6C9A790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235" y="1935889"/>
            <a:ext cx="8468263" cy="4057002"/>
          </a:xfrm>
        </p:spPr>
      </p:pic>
    </p:spTree>
    <p:extLst>
      <p:ext uri="{BB962C8B-B14F-4D97-AF65-F5344CB8AC3E}">
        <p14:creationId xmlns:p14="http://schemas.microsoft.com/office/powerpoint/2010/main" val="35856585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Facet</vt:lpstr>
      <vt:lpstr>Interpreting the data, visualization analyzing trends,</vt:lpstr>
      <vt:lpstr>Explanation of the boxplot of birth rates by region</vt:lpstr>
      <vt:lpstr>Visualization</vt:lpstr>
      <vt:lpstr>Visualization</vt:lpstr>
      <vt:lpstr>Visualization</vt:lpstr>
      <vt:lpstr>Visualization</vt:lpstr>
      <vt:lpstr>Visualization</vt:lpstr>
      <vt:lpstr>Visualization</vt:lpstr>
      <vt:lpstr>Density plot with normal distribution curve</vt:lpstr>
      <vt:lpstr>PowerPoint Presentation</vt:lpstr>
      <vt:lpstr>PowerPoint Presentation</vt:lpstr>
      <vt:lpstr>PowerPoint Presentation</vt:lpstr>
      <vt:lpstr>histogram of birth rates</vt:lpstr>
      <vt:lpstr>PowerPoint Presentation</vt:lpstr>
      <vt:lpstr>PowerPoint Presentation</vt:lpstr>
      <vt:lpstr>PowerPoint Presentation</vt:lpstr>
      <vt:lpstr>time series plot of birth rates by region,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Bubble chart birth rates and urbanization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185</cp:revision>
  <dcterms:created xsi:type="dcterms:W3CDTF">2024-11-24T16:56:26Z</dcterms:created>
  <dcterms:modified xsi:type="dcterms:W3CDTF">2024-11-24T18:37:06Z</dcterms:modified>
</cp:coreProperties>
</file>