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61" r:id="rId3"/>
    <p:sldId id="265" r:id="rId4"/>
    <p:sldId id="258" r:id="rId5"/>
    <p:sldId id="268" r:id="rId6"/>
    <p:sldId id="257" r:id="rId7"/>
    <p:sldId id="260" r:id="rId8"/>
    <p:sldId id="270" r:id="rId9"/>
    <p:sldId id="266" r:id="rId10"/>
    <p:sldId id="263" r:id="rId11"/>
    <p:sldId id="262" r:id="rId12"/>
    <p:sldId id="269" r:id="rId13"/>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6E49C6-4D5E-45D5-AB9F-EDCAFF7C0769}">
  <a:tblStyle styleId="{116E49C6-4D5E-45D5-AB9F-EDCAFF7C0769}"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058B3746-F55B-409F-A65F-446B163E21AD}"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567680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9886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85107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8530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2966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6599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8804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12090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00477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373085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68171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96458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5574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3" name="Shape 1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 name="Shape 1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 name="Shape 1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76" name="Shape 7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8" name="Shape 7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5" name="Shape 2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31" name="Shape 3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32" name="Shape 3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8" name="Shape 3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39" name="Shape 3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0" name="Shape 4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5183187" y="987425"/>
            <a:ext cx="6172199" cy="4873624"/>
          </a:xfrm>
          <a:prstGeom prst="rect">
            <a:avLst/>
          </a:prstGeom>
          <a:noFill/>
          <a:ln>
            <a:noFill/>
          </a:ln>
        </p:spPr>
      </p:sp>
      <p:sp>
        <p:nvSpPr>
          <p:cNvPr id="63" name="Shape 6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70" name="Shape 7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2" name="Shape 7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7" name="Shape 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 name="Shape 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 name="Shape 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1524000" y="1122362"/>
            <a:ext cx="9144000" cy="1489032"/>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5000" b="1" i="0" u="none" strike="noStrike" cap="none" baseline="0" dirty="0">
                <a:solidFill>
                  <a:schemeClr val="dk1"/>
                </a:solidFill>
                <a:latin typeface="Calibri"/>
                <a:ea typeface="Calibri"/>
                <a:cs typeface="Calibri"/>
                <a:sym typeface="Calibri"/>
              </a:rPr>
              <a:t>Cricket Fielding Statistics</a:t>
            </a:r>
          </a:p>
        </p:txBody>
      </p:sp>
      <p:sp>
        <p:nvSpPr>
          <p:cNvPr id="81" name="Shape 81"/>
          <p:cNvSpPr txBox="1">
            <a:spLocks noGrp="1"/>
          </p:cNvSpPr>
          <p:nvPr>
            <p:ph type="subTitle" idx="1"/>
          </p:nvPr>
        </p:nvSpPr>
        <p:spPr>
          <a:xfrm>
            <a:off x="1524000" y="3731739"/>
            <a:ext cx="9144000" cy="1526058"/>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1" i="0" u="none" strike="noStrike" cap="none" baseline="0" dirty="0" smtClean="0">
                <a:solidFill>
                  <a:schemeClr val="dk1"/>
                </a:solidFill>
                <a:latin typeface="Calibri"/>
                <a:ea typeface="Calibri"/>
                <a:cs typeface="Calibri"/>
                <a:sym typeface="Calibri"/>
              </a:rPr>
              <a:t>W205 Final Project</a:t>
            </a:r>
            <a:endParaRPr lang="en-US" sz="2400" b="1" i="0" u="none" strike="noStrike" cap="none" baseline="0" dirty="0">
              <a:solidFill>
                <a:schemeClr val="dk1"/>
              </a:solidFill>
              <a:latin typeface="Calibri"/>
              <a:ea typeface="Calibri"/>
              <a:cs typeface="Calibri"/>
              <a:sym typeface="Calibri"/>
            </a:endParaRPr>
          </a:p>
          <a:p>
            <a:pPr marL="0" marR="0" lvl="0" indent="0" algn="ctr" rtl="0">
              <a:lnSpc>
                <a:spcPct val="90000"/>
              </a:lnSpc>
              <a:spcBef>
                <a:spcPts val="1000"/>
              </a:spcBef>
              <a:buClr>
                <a:schemeClr val="dk1"/>
              </a:buClr>
              <a:buSzPct val="25000"/>
              <a:buFont typeface="Arial"/>
              <a:buNone/>
            </a:pPr>
            <a:r>
              <a:rPr lang="en-US" sz="2400" b="0" i="0" u="none" strike="noStrike" cap="none" baseline="0" dirty="0">
                <a:solidFill>
                  <a:schemeClr val="dk1"/>
                </a:solidFill>
                <a:latin typeface="Calibri"/>
                <a:ea typeface="Calibri"/>
                <a:cs typeface="Calibri"/>
                <a:sym typeface="Calibri"/>
              </a:rPr>
              <a:t>Chula Watugala</a:t>
            </a:r>
          </a:p>
          <a:p>
            <a:pPr marL="0" marR="0" lvl="0" indent="0" algn="l" rtl="0">
              <a:lnSpc>
                <a:spcPct val="90000"/>
              </a:lnSpc>
              <a:spcBef>
                <a:spcPts val="1000"/>
              </a:spcBef>
              <a:buClr>
                <a:schemeClr val="dk1"/>
              </a:buClr>
              <a:buFont typeface="Arial"/>
              <a:buNone/>
            </a:pPr>
            <a:endParaRPr sz="24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1524000" y="547596"/>
            <a:ext cx="9144000" cy="648899"/>
          </a:xfrm>
          <a:prstGeom prst="rect">
            <a:avLst/>
          </a:prstGeom>
          <a:noFill/>
          <a:ln>
            <a:noFill/>
          </a:ln>
        </p:spPr>
        <p:txBody>
          <a:bodyPr lIns="91425" tIns="45700" rIns="91425" bIns="45700" anchor="b" anchorCtr="0">
            <a:noAutofit/>
          </a:bodyPr>
          <a:lstStyle/>
          <a:p>
            <a:pPr lvl="0">
              <a:buSzPct val="25000"/>
            </a:pPr>
            <a:r>
              <a:rPr lang="en-US" sz="2700" b="1" dirty="0" smtClean="0">
                <a:solidFill>
                  <a:schemeClr val="dk1"/>
                </a:solidFill>
                <a:latin typeface="Calibri"/>
                <a:ea typeface="Calibri"/>
                <a:cs typeface="Calibri"/>
                <a:sym typeface="Calibri"/>
              </a:rPr>
              <a:t>Challenges</a:t>
            </a:r>
            <a:endParaRPr lang="en-US" sz="2700" b="1" dirty="0">
              <a:solidFill>
                <a:schemeClr val="dk1"/>
              </a:solidFill>
              <a:latin typeface="Calibri"/>
              <a:ea typeface="Calibri"/>
              <a:cs typeface="Calibri"/>
              <a:sym typeface="Calibri"/>
            </a:endParaRPr>
          </a:p>
        </p:txBody>
      </p:sp>
      <p:sp>
        <p:nvSpPr>
          <p:cNvPr id="111" name="Shape 111"/>
          <p:cNvSpPr txBox="1">
            <a:spLocks noGrp="1"/>
          </p:cNvSpPr>
          <p:nvPr>
            <p:ph type="subTitle" idx="1"/>
          </p:nvPr>
        </p:nvSpPr>
        <p:spPr>
          <a:xfrm>
            <a:off x="577516" y="1701266"/>
            <a:ext cx="5836163" cy="5056585"/>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buClr>
                <a:schemeClr val="dk1"/>
              </a:buClr>
              <a:buSzPct val="100000"/>
              <a:buFont typeface="Arial"/>
              <a:buChar char="•"/>
            </a:pPr>
            <a:r>
              <a:rPr lang="en-US" sz="2000" dirty="0" smtClean="0">
                <a:solidFill>
                  <a:schemeClr val="dk1"/>
                </a:solidFill>
                <a:latin typeface="Calibri" panose="020F0502020204030204" pitchFamily="34" charset="0"/>
                <a:ea typeface="Calibri"/>
                <a:cs typeface="Calibri"/>
                <a:sym typeface="Calibri"/>
              </a:rPr>
              <a:t>Misattribution of events – bowler and fielder both in commentary text</a:t>
            </a:r>
          </a:p>
          <a:p>
            <a:pPr marL="342900" marR="0" lvl="0" indent="-342900" algn="l" rtl="0">
              <a:lnSpc>
                <a:spcPct val="100000"/>
              </a:lnSpc>
              <a:spcBef>
                <a:spcPts val="0"/>
              </a:spcBef>
              <a:buClr>
                <a:schemeClr val="dk1"/>
              </a:buClr>
              <a:buSzPct val="100000"/>
              <a:buFont typeface="Arial"/>
              <a:buChar char="•"/>
            </a:pPr>
            <a:r>
              <a:rPr lang="en-US" sz="2000" dirty="0" smtClean="0">
                <a:solidFill>
                  <a:schemeClr val="dk1"/>
                </a:solidFill>
                <a:latin typeface="Calibri" panose="020F0502020204030204" pitchFamily="34" charset="0"/>
                <a:ea typeface="Calibri"/>
                <a:cs typeface="Calibri"/>
                <a:sym typeface="Calibri"/>
              </a:rPr>
              <a:t>Missing key events altogether due to misspellings or synonyms that are not part of key word list</a:t>
            </a:r>
          </a:p>
          <a:p>
            <a:pPr marL="342900" marR="0" lvl="0" indent="-342900" algn="l" rtl="0">
              <a:lnSpc>
                <a:spcPct val="100000"/>
              </a:lnSpc>
              <a:spcBef>
                <a:spcPts val="0"/>
              </a:spcBef>
              <a:buClr>
                <a:schemeClr val="dk1"/>
              </a:buClr>
              <a:buSzPct val="100000"/>
              <a:buFont typeface="Arial"/>
              <a:buChar char="•"/>
            </a:pPr>
            <a:r>
              <a:rPr lang="en-US" sz="2000" dirty="0" smtClean="0">
                <a:solidFill>
                  <a:schemeClr val="dk1"/>
                </a:solidFill>
                <a:latin typeface="Calibri" panose="020F0502020204030204" pitchFamily="34" charset="0"/>
                <a:ea typeface="Calibri"/>
                <a:cs typeface="Calibri"/>
                <a:sym typeface="Calibri"/>
              </a:rPr>
              <a:t>Manual checks of games suggest 90%+ accuracy</a:t>
            </a:r>
          </a:p>
          <a:p>
            <a:pPr marL="342900" marR="0" lvl="0" indent="-342900" algn="l" rtl="0">
              <a:lnSpc>
                <a:spcPct val="100000"/>
              </a:lnSpc>
              <a:spcBef>
                <a:spcPts val="1000"/>
              </a:spcBef>
              <a:buClr>
                <a:schemeClr val="dk1"/>
              </a:buClr>
              <a:buSzPct val="100000"/>
              <a:buFont typeface="Arial"/>
              <a:buChar char="•"/>
            </a:pPr>
            <a:r>
              <a:rPr lang="en-US" sz="2000" dirty="0" smtClean="0">
                <a:solidFill>
                  <a:schemeClr val="dk1"/>
                </a:solidFill>
                <a:latin typeface="Calibri" panose="020F0502020204030204" pitchFamily="34" charset="0"/>
                <a:ea typeface="Calibri"/>
                <a:cs typeface="Calibri"/>
                <a:sym typeface="Calibri"/>
              </a:rPr>
              <a:t>Identifying </a:t>
            </a:r>
            <a:r>
              <a:rPr lang="en-US" sz="2000" dirty="0">
                <a:solidFill>
                  <a:schemeClr val="dk1"/>
                </a:solidFill>
                <a:latin typeface="Calibri" panose="020F0502020204030204" pitchFamily="34" charset="0"/>
                <a:ea typeface="Calibri"/>
                <a:cs typeface="Calibri"/>
                <a:sym typeface="Calibri"/>
              </a:rPr>
              <a:t>players involved </a:t>
            </a:r>
            <a:r>
              <a:rPr lang="en-US" sz="2000" dirty="0" smtClean="0">
                <a:solidFill>
                  <a:schemeClr val="dk1"/>
                </a:solidFill>
                <a:latin typeface="Calibri" panose="020F0502020204030204" pitchFamily="34" charset="0"/>
                <a:ea typeface="Calibri"/>
                <a:cs typeface="Calibri"/>
                <a:sym typeface="Calibri"/>
              </a:rPr>
              <a:t>accurately</a:t>
            </a:r>
          </a:p>
          <a:p>
            <a:pPr marL="342900" marR="0" lvl="0" indent="-342900" algn="l" rtl="0">
              <a:lnSpc>
                <a:spcPct val="100000"/>
              </a:lnSpc>
              <a:spcBef>
                <a:spcPts val="1000"/>
              </a:spcBef>
              <a:buClr>
                <a:schemeClr val="dk1"/>
              </a:buClr>
              <a:buSzPct val="100000"/>
              <a:buFont typeface="Arial"/>
              <a:buChar char="•"/>
            </a:pPr>
            <a:r>
              <a:rPr lang="en-US" sz="2000" dirty="0" smtClean="0">
                <a:solidFill>
                  <a:schemeClr val="dk1"/>
                </a:solidFill>
                <a:latin typeface="Calibri" panose="020F0502020204030204" pitchFamily="34" charset="0"/>
                <a:ea typeface="Calibri"/>
                <a:cs typeface="Calibri"/>
                <a:sym typeface="Calibri"/>
              </a:rPr>
              <a:t>Flexibility – relatively rigid setup not allowing portability</a:t>
            </a:r>
          </a:p>
          <a:p>
            <a:pPr marL="342900" marR="0" lvl="0" indent="-342900" algn="l" rtl="0">
              <a:lnSpc>
                <a:spcPct val="100000"/>
              </a:lnSpc>
              <a:spcBef>
                <a:spcPts val="1000"/>
              </a:spcBef>
              <a:buClr>
                <a:schemeClr val="dk1"/>
              </a:buClr>
              <a:buSzPct val="100000"/>
              <a:buFont typeface="Arial"/>
              <a:buChar char="•"/>
            </a:pPr>
            <a:r>
              <a:rPr lang="en-US" sz="2000" dirty="0" smtClean="0">
                <a:solidFill>
                  <a:schemeClr val="dk1"/>
                </a:solidFill>
                <a:latin typeface="Calibri" panose="020F0502020204030204" pitchFamily="34" charset="0"/>
                <a:ea typeface="Calibri"/>
                <a:cs typeface="Calibri"/>
                <a:sym typeface="Calibri"/>
              </a:rPr>
              <a:t>Long-term </a:t>
            </a:r>
            <a:r>
              <a:rPr lang="en-US" sz="2000" dirty="0" smtClean="0">
                <a:solidFill>
                  <a:schemeClr val="dk1"/>
                </a:solidFill>
                <a:latin typeface="Calibri" panose="020F0502020204030204" pitchFamily="34" charset="0"/>
                <a:ea typeface="Calibri"/>
                <a:cs typeface="Calibri"/>
                <a:sym typeface="Calibri"/>
              </a:rPr>
              <a:t>Viability – requires permission from source, near perfect accuracy</a:t>
            </a:r>
            <a:endParaRPr lang="en-US" sz="2000" dirty="0">
              <a:solidFill>
                <a:schemeClr val="dk1"/>
              </a:solidFill>
              <a:latin typeface="Calibri" panose="020F0502020204030204" pitchFamily="34" charset="0"/>
              <a:ea typeface="Calibri"/>
              <a:cs typeface="Calibri"/>
              <a:sym typeface="Calibri"/>
            </a:endParaRPr>
          </a:p>
          <a:p>
            <a:pPr marL="0" marR="0" lvl="0" indent="0" algn="l" rtl="0">
              <a:lnSpc>
                <a:spcPct val="100000"/>
              </a:lnSpc>
              <a:spcBef>
                <a:spcPts val="1000"/>
              </a:spcBef>
              <a:buClr>
                <a:schemeClr val="dk1"/>
              </a:buClr>
              <a:buFont typeface="Arial"/>
              <a:buNone/>
            </a:pPr>
            <a:endParaRPr sz="2000" b="0" i="0" u="none" strike="noStrike" cap="none" baseline="0" dirty="0">
              <a:solidFill>
                <a:schemeClr val="dk1"/>
              </a:solidFill>
              <a:latin typeface="Calibri" panose="020F0502020204030204" pitchFamily="34" charset="0"/>
              <a:ea typeface="Calibri"/>
              <a:cs typeface="Calibri"/>
              <a:sym typeface="Calibri"/>
            </a:endParaRPr>
          </a:p>
          <a:p>
            <a:pPr marL="0" marR="0" lvl="0" indent="0" algn="l" rtl="0">
              <a:lnSpc>
                <a:spcPct val="100000"/>
              </a:lnSpc>
              <a:spcBef>
                <a:spcPts val="1000"/>
              </a:spcBef>
              <a:buClr>
                <a:schemeClr val="dk1"/>
              </a:buClr>
              <a:buFont typeface="Arial"/>
              <a:buNone/>
            </a:pPr>
            <a:endParaRPr sz="2000" b="0" i="0" u="none" strike="noStrike" cap="none" baseline="0" dirty="0">
              <a:solidFill>
                <a:schemeClr val="dk1"/>
              </a:solidFill>
              <a:latin typeface="Calibri" panose="020F0502020204030204" pitchFamily="34" charset="0"/>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398" y="1701266"/>
            <a:ext cx="4686954" cy="2467319"/>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5898" y="4478926"/>
            <a:ext cx="3257006" cy="1832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21328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1524000" y="547596"/>
            <a:ext cx="7040451" cy="648899"/>
          </a:xfrm>
          <a:prstGeom prst="rect">
            <a:avLst/>
          </a:prstGeom>
          <a:noFill/>
          <a:ln>
            <a:noFill/>
          </a:ln>
        </p:spPr>
        <p:txBody>
          <a:bodyPr lIns="91425" tIns="45700" rIns="91425" bIns="45700" anchor="b" anchorCtr="0">
            <a:noAutofit/>
          </a:bodyPr>
          <a:lstStyle/>
          <a:p>
            <a:pPr lvl="0">
              <a:buSzPct val="25000"/>
            </a:pPr>
            <a:r>
              <a:rPr lang="en-US" sz="2700" b="1" dirty="0" smtClean="0">
                <a:solidFill>
                  <a:schemeClr val="dk1"/>
                </a:solidFill>
                <a:latin typeface="Calibri"/>
                <a:ea typeface="Calibri"/>
                <a:cs typeface="Calibri"/>
                <a:sym typeface="Calibri"/>
              </a:rPr>
              <a:t>Future Iterations</a:t>
            </a:r>
            <a:endParaRPr lang="en-US" sz="2700" b="1" dirty="0">
              <a:solidFill>
                <a:schemeClr val="dk1"/>
              </a:solidFill>
              <a:latin typeface="Calibri"/>
              <a:ea typeface="Calibri"/>
              <a:cs typeface="Calibri"/>
              <a:sym typeface="Calibri"/>
            </a:endParaRPr>
          </a:p>
        </p:txBody>
      </p:sp>
      <p:sp>
        <p:nvSpPr>
          <p:cNvPr id="111" name="Shape 111"/>
          <p:cNvSpPr txBox="1">
            <a:spLocks noGrp="1"/>
          </p:cNvSpPr>
          <p:nvPr>
            <p:ph type="subTitle" idx="1"/>
          </p:nvPr>
        </p:nvSpPr>
        <p:spPr>
          <a:xfrm>
            <a:off x="1524000" y="1701266"/>
            <a:ext cx="6679842" cy="4828323"/>
          </a:xfrm>
          <a:prstGeom prst="rect">
            <a:avLst/>
          </a:prstGeom>
          <a:noFill/>
          <a:ln>
            <a:noFill/>
          </a:ln>
        </p:spPr>
        <p:txBody>
          <a:bodyPr lIns="91425" tIns="45700" rIns="91425" bIns="45700" anchor="t" anchorCtr="0">
            <a:noAutofit/>
          </a:bodyPr>
          <a:lstStyle/>
          <a:p>
            <a:pPr marL="342900" lvl="0" indent="-342900" algn="l">
              <a:lnSpc>
                <a:spcPct val="75000"/>
              </a:lnSpc>
              <a:spcBef>
                <a:spcPts val="0"/>
              </a:spcBef>
              <a:buSzPct val="100000"/>
              <a:buFont typeface="Arial"/>
              <a:buChar char="•"/>
            </a:pPr>
            <a:r>
              <a:rPr lang="en-US" sz="2000" dirty="0">
                <a:solidFill>
                  <a:schemeClr val="dk1"/>
                </a:solidFill>
                <a:latin typeface="Calibri" panose="020F0502020204030204" pitchFamily="34" charset="0"/>
                <a:ea typeface="Calibri"/>
                <a:cs typeface="Calibri"/>
                <a:sym typeface="Calibri"/>
              </a:rPr>
              <a:t>Valuing fielding performance accurately would enable franchises to evaluate player value </a:t>
            </a:r>
            <a:r>
              <a:rPr lang="en-US" sz="2000" dirty="0" smtClean="0">
                <a:solidFill>
                  <a:schemeClr val="dk1"/>
                </a:solidFill>
                <a:latin typeface="Calibri" panose="020F0502020204030204" pitchFamily="34" charset="0"/>
                <a:ea typeface="Calibri"/>
                <a:cs typeface="Calibri"/>
                <a:sym typeface="Calibri"/>
              </a:rPr>
              <a:t>properly</a:t>
            </a:r>
          </a:p>
          <a:p>
            <a:pPr marL="342900" lvl="0" indent="-342900" algn="l">
              <a:lnSpc>
                <a:spcPct val="75000"/>
              </a:lnSpc>
              <a:spcBef>
                <a:spcPts val="0"/>
              </a:spcBef>
              <a:buSzPct val="100000"/>
              <a:buFont typeface="Arial"/>
              <a:buChar char="•"/>
            </a:pPr>
            <a:endParaRPr lang="en-US" sz="2000" dirty="0" smtClean="0">
              <a:solidFill>
                <a:schemeClr val="dk1"/>
              </a:solidFill>
              <a:latin typeface="Calibri" panose="020F0502020204030204" pitchFamily="34" charset="0"/>
              <a:ea typeface="Calibri"/>
              <a:cs typeface="Calibri"/>
              <a:sym typeface="Calibri"/>
            </a:endParaRPr>
          </a:p>
          <a:p>
            <a:pPr marL="342900" lvl="0" indent="-342900" algn="l">
              <a:lnSpc>
                <a:spcPct val="75000"/>
              </a:lnSpc>
              <a:spcBef>
                <a:spcPts val="0"/>
              </a:spcBef>
              <a:buSzPct val="100000"/>
              <a:buFont typeface="Arial"/>
              <a:buChar char="•"/>
            </a:pPr>
            <a:r>
              <a:rPr lang="en-US" sz="2000" b="0" i="0" u="none" strike="noStrike" cap="none" baseline="0" dirty="0" smtClean="0">
                <a:solidFill>
                  <a:schemeClr val="dk1"/>
                </a:solidFill>
                <a:latin typeface="Calibri" panose="020F0502020204030204" pitchFamily="34" charset="0"/>
                <a:ea typeface="Calibri"/>
                <a:cs typeface="Calibri"/>
                <a:sym typeface="Calibri"/>
              </a:rPr>
              <a:t>Next step would be evaluate</a:t>
            </a:r>
            <a:r>
              <a:rPr lang="en-US" sz="2000" b="0" i="0" u="none" strike="noStrike" cap="none" dirty="0" smtClean="0">
                <a:solidFill>
                  <a:schemeClr val="dk1"/>
                </a:solidFill>
                <a:latin typeface="Calibri" panose="020F0502020204030204" pitchFamily="34" charset="0"/>
                <a:ea typeface="Calibri"/>
                <a:cs typeface="Calibri"/>
                <a:sym typeface="Calibri"/>
              </a:rPr>
              <a:t> impact of fielding using </a:t>
            </a:r>
            <a:r>
              <a:rPr lang="en-US" sz="2000" b="1" i="0" u="none" strike="noStrike" cap="none" dirty="0" smtClean="0">
                <a:solidFill>
                  <a:schemeClr val="dk1"/>
                </a:solidFill>
                <a:latin typeface="Calibri" panose="020F0502020204030204" pitchFamily="34" charset="0"/>
                <a:ea typeface="Calibri"/>
                <a:cs typeface="Calibri"/>
                <a:sym typeface="Calibri"/>
              </a:rPr>
              <a:t>Win Percentage Added (WPA) </a:t>
            </a:r>
            <a:r>
              <a:rPr lang="en-US" sz="2000" b="0" i="0" u="none" strike="noStrike" cap="none" dirty="0" smtClean="0">
                <a:solidFill>
                  <a:schemeClr val="dk1"/>
                </a:solidFill>
                <a:latin typeface="Calibri" panose="020F0502020204030204" pitchFamily="34" charset="0"/>
                <a:ea typeface="Calibri"/>
                <a:cs typeface="Calibri"/>
                <a:sym typeface="Calibri"/>
              </a:rPr>
              <a:t>measure</a:t>
            </a:r>
          </a:p>
          <a:p>
            <a:pPr marL="342900" lvl="0" indent="-342900" algn="l">
              <a:lnSpc>
                <a:spcPct val="75000"/>
              </a:lnSpc>
              <a:spcBef>
                <a:spcPts val="0"/>
              </a:spcBef>
              <a:buSzPct val="100000"/>
              <a:buFont typeface="Arial"/>
              <a:buChar char="•"/>
            </a:pPr>
            <a:endParaRPr lang="en-US" sz="2000" b="0" i="0" u="none" strike="noStrike" cap="none" dirty="0" smtClean="0">
              <a:solidFill>
                <a:schemeClr val="dk1"/>
              </a:solidFill>
              <a:latin typeface="Calibri" panose="020F0502020204030204" pitchFamily="34" charset="0"/>
              <a:ea typeface="Calibri"/>
              <a:cs typeface="Calibri"/>
              <a:sym typeface="Calibri"/>
            </a:endParaRPr>
          </a:p>
          <a:p>
            <a:pPr marL="342900" lvl="0" indent="-342900" algn="l">
              <a:lnSpc>
                <a:spcPct val="75000"/>
              </a:lnSpc>
              <a:spcBef>
                <a:spcPts val="0"/>
              </a:spcBef>
              <a:buSzPct val="100000"/>
              <a:buFont typeface="Arial"/>
              <a:buChar char="•"/>
            </a:pPr>
            <a:r>
              <a:rPr lang="en-US" sz="2000" b="0" i="0" u="none" strike="noStrike" cap="none" dirty="0" smtClean="0">
                <a:solidFill>
                  <a:schemeClr val="dk1"/>
                </a:solidFill>
                <a:latin typeface="Calibri" panose="020F0502020204030204" pitchFamily="34" charset="0"/>
                <a:ea typeface="Calibri"/>
                <a:cs typeface="Calibri"/>
                <a:sym typeface="Calibri"/>
              </a:rPr>
              <a:t>From the 11</a:t>
            </a:r>
            <a:r>
              <a:rPr lang="en-US" sz="2000" b="0" i="0" u="none" strike="noStrike" cap="none" baseline="30000" dirty="0" smtClean="0">
                <a:solidFill>
                  <a:schemeClr val="dk1"/>
                </a:solidFill>
                <a:latin typeface="Calibri" panose="020F0502020204030204" pitchFamily="34" charset="0"/>
                <a:ea typeface="Calibri"/>
                <a:cs typeface="Calibri"/>
                <a:sym typeface="Calibri"/>
              </a:rPr>
              <a:t>th</a:t>
            </a:r>
            <a:r>
              <a:rPr lang="en-US" sz="2000" b="0" i="0" u="none" strike="noStrike" cap="none" dirty="0" smtClean="0">
                <a:solidFill>
                  <a:schemeClr val="dk1"/>
                </a:solidFill>
                <a:latin typeface="Calibri" panose="020F0502020204030204" pitchFamily="34" charset="0"/>
                <a:ea typeface="Calibri"/>
                <a:cs typeface="Calibri"/>
                <a:sym typeface="Calibri"/>
              </a:rPr>
              <a:t> over to the 12</a:t>
            </a:r>
            <a:r>
              <a:rPr lang="en-US" sz="2000" b="0" i="0" u="none" strike="noStrike" cap="none" baseline="30000" dirty="0" smtClean="0">
                <a:solidFill>
                  <a:schemeClr val="dk1"/>
                </a:solidFill>
                <a:latin typeface="Calibri" panose="020F0502020204030204" pitchFamily="34" charset="0"/>
                <a:ea typeface="Calibri"/>
                <a:cs typeface="Calibri"/>
                <a:sym typeface="Calibri"/>
              </a:rPr>
              <a:t>th</a:t>
            </a:r>
            <a:r>
              <a:rPr lang="en-US" sz="2000" b="0" i="0" u="none" strike="noStrike" cap="none" dirty="0" smtClean="0">
                <a:solidFill>
                  <a:schemeClr val="dk1"/>
                </a:solidFill>
                <a:latin typeface="Calibri" panose="020F0502020204030204" pitchFamily="34" charset="0"/>
                <a:ea typeface="Calibri"/>
                <a:cs typeface="Calibri"/>
                <a:sym typeface="Calibri"/>
              </a:rPr>
              <a:t> over, the </a:t>
            </a:r>
            <a:r>
              <a:rPr lang="en-US" sz="2000" b="0" i="0" u="none" strike="noStrike" cap="none" dirty="0" smtClean="0">
                <a:solidFill>
                  <a:schemeClr val="dk1"/>
                </a:solidFill>
                <a:latin typeface="Calibri" panose="020F0502020204030204" pitchFamily="34" charset="0"/>
                <a:ea typeface="Calibri"/>
                <a:cs typeface="Calibri"/>
                <a:sym typeface="Calibri"/>
              </a:rPr>
              <a:t>score </a:t>
            </a:r>
            <a:r>
              <a:rPr lang="en-US" sz="2000" b="0" i="0" u="none" strike="noStrike" cap="none" dirty="0" smtClean="0">
                <a:solidFill>
                  <a:schemeClr val="dk1"/>
                </a:solidFill>
                <a:latin typeface="Calibri" panose="020F0502020204030204" pitchFamily="34" charset="0"/>
                <a:ea typeface="Calibri"/>
                <a:cs typeface="Calibri"/>
                <a:sym typeface="Calibri"/>
              </a:rPr>
              <a:t>goes from 82/3 to 87/4 </a:t>
            </a:r>
          </a:p>
          <a:p>
            <a:pPr marL="342900" lvl="0" indent="-342900" algn="l">
              <a:lnSpc>
                <a:spcPct val="75000"/>
              </a:lnSpc>
              <a:spcBef>
                <a:spcPts val="0"/>
              </a:spcBef>
              <a:buSzPct val="100000"/>
              <a:buFont typeface="Arial"/>
              <a:buChar char="•"/>
            </a:pPr>
            <a:endParaRPr lang="en-US" sz="2000" b="0" i="0" u="none" strike="noStrike" cap="none" dirty="0" smtClean="0">
              <a:solidFill>
                <a:schemeClr val="dk1"/>
              </a:solidFill>
              <a:latin typeface="Calibri" panose="020F0502020204030204" pitchFamily="34" charset="0"/>
              <a:ea typeface="Calibri"/>
              <a:cs typeface="Calibri"/>
              <a:sym typeface="Calibri"/>
            </a:endParaRPr>
          </a:p>
          <a:p>
            <a:pPr marL="342900" lvl="0" indent="-342900" algn="l">
              <a:lnSpc>
                <a:spcPct val="75000"/>
              </a:lnSpc>
              <a:spcBef>
                <a:spcPts val="0"/>
              </a:spcBef>
              <a:buSzPct val="100000"/>
              <a:buFont typeface="Arial"/>
              <a:buChar char="•"/>
            </a:pPr>
            <a:r>
              <a:rPr lang="en-US" sz="2000" dirty="0" smtClean="0">
                <a:solidFill>
                  <a:schemeClr val="dk1"/>
                </a:solidFill>
                <a:latin typeface="Calibri" panose="020F0502020204030204" pitchFamily="34" charset="0"/>
                <a:ea typeface="Calibri"/>
                <a:cs typeface="Calibri"/>
                <a:sym typeface="Calibri"/>
              </a:rPr>
              <a:t>All historical matches that had similar </a:t>
            </a:r>
            <a:r>
              <a:rPr lang="en-US" sz="2000" dirty="0" smtClean="0">
                <a:solidFill>
                  <a:schemeClr val="dk1"/>
                </a:solidFill>
                <a:latin typeface="Calibri" panose="020F0502020204030204" pitchFamily="34" charset="0"/>
                <a:ea typeface="Calibri"/>
                <a:cs typeface="Calibri"/>
                <a:sym typeface="Calibri"/>
              </a:rPr>
              <a:t>scores </a:t>
            </a:r>
            <a:r>
              <a:rPr lang="en-US" sz="2000" dirty="0" smtClean="0">
                <a:solidFill>
                  <a:schemeClr val="dk1"/>
                </a:solidFill>
                <a:latin typeface="Calibri" panose="020F0502020204030204" pitchFamily="34" charset="0"/>
                <a:ea typeface="Calibri"/>
                <a:cs typeface="Calibri"/>
                <a:sym typeface="Calibri"/>
              </a:rPr>
              <a:t>at the same stage used to calculate win odds % </a:t>
            </a:r>
            <a:r>
              <a:rPr lang="en-US" sz="2000" dirty="0" smtClean="0">
                <a:solidFill>
                  <a:schemeClr val="dk1"/>
                </a:solidFill>
                <a:latin typeface="Calibri" panose="020F0502020204030204" pitchFamily="34" charset="0"/>
                <a:ea typeface="Calibri"/>
                <a:cs typeface="Calibri"/>
                <a:sym typeface="Calibri"/>
              </a:rPr>
              <a:t>change (55% to 50%)</a:t>
            </a:r>
            <a:endParaRPr lang="en-US" sz="2000" dirty="0" smtClean="0">
              <a:solidFill>
                <a:schemeClr val="dk1"/>
              </a:solidFill>
              <a:latin typeface="Calibri" panose="020F0502020204030204" pitchFamily="34" charset="0"/>
              <a:ea typeface="Calibri"/>
              <a:cs typeface="Calibri"/>
              <a:sym typeface="Calibri"/>
            </a:endParaRPr>
          </a:p>
          <a:p>
            <a:pPr marL="342900" lvl="0" indent="-342900" algn="l">
              <a:lnSpc>
                <a:spcPct val="75000"/>
              </a:lnSpc>
              <a:spcBef>
                <a:spcPts val="0"/>
              </a:spcBef>
              <a:buSzPct val="100000"/>
              <a:buFont typeface="Arial"/>
              <a:buChar char="•"/>
            </a:pPr>
            <a:endParaRPr lang="en-US" sz="2000" dirty="0" smtClean="0">
              <a:solidFill>
                <a:schemeClr val="dk1"/>
              </a:solidFill>
              <a:latin typeface="Calibri" panose="020F0502020204030204" pitchFamily="34" charset="0"/>
              <a:ea typeface="Calibri"/>
              <a:cs typeface="Calibri"/>
              <a:sym typeface="Calibri"/>
            </a:endParaRPr>
          </a:p>
          <a:p>
            <a:pPr marL="342900" lvl="0" indent="-342900" algn="l">
              <a:lnSpc>
                <a:spcPct val="75000"/>
              </a:lnSpc>
              <a:spcBef>
                <a:spcPts val="0"/>
              </a:spcBef>
              <a:buSzPct val="100000"/>
              <a:buFont typeface="Arial"/>
              <a:buChar char="•"/>
            </a:pPr>
            <a:r>
              <a:rPr lang="en-US" sz="2000" dirty="0" smtClean="0">
                <a:solidFill>
                  <a:schemeClr val="dk1"/>
                </a:solidFill>
                <a:latin typeface="Calibri" panose="020F0502020204030204" pitchFamily="34" charset="0"/>
                <a:ea typeface="Calibri"/>
                <a:cs typeface="Calibri"/>
                <a:sym typeface="Calibri"/>
              </a:rPr>
              <a:t>If the wicket was due to a great catch or a direct hit, fielder gets attributed the win percentage </a:t>
            </a:r>
            <a:r>
              <a:rPr lang="en-US" sz="2000" dirty="0" smtClean="0">
                <a:solidFill>
                  <a:schemeClr val="dk1"/>
                </a:solidFill>
                <a:latin typeface="Calibri" panose="020F0502020204030204" pitchFamily="34" charset="0"/>
                <a:ea typeface="Calibri"/>
                <a:cs typeface="Calibri"/>
                <a:sym typeface="Calibri"/>
              </a:rPr>
              <a:t>change (+0.05)</a:t>
            </a:r>
            <a:endParaRPr lang="en-US" sz="2000" dirty="0" smtClean="0">
              <a:solidFill>
                <a:schemeClr val="dk1"/>
              </a:solidFill>
              <a:latin typeface="Calibri" panose="020F0502020204030204" pitchFamily="34" charset="0"/>
              <a:ea typeface="Calibri"/>
              <a:cs typeface="Calibri"/>
              <a:sym typeface="Calibri"/>
            </a:endParaRPr>
          </a:p>
          <a:p>
            <a:pPr marL="342900" lvl="0" indent="-342900" algn="l">
              <a:lnSpc>
                <a:spcPct val="75000"/>
              </a:lnSpc>
              <a:spcBef>
                <a:spcPts val="0"/>
              </a:spcBef>
              <a:buSzPct val="100000"/>
              <a:buFont typeface="Arial"/>
              <a:buChar char="•"/>
            </a:pPr>
            <a:endParaRPr lang="en-US" sz="2000" dirty="0" smtClean="0">
              <a:solidFill>
                <a:schemeClr val="dk1"/>
              </a:solidFill>
              <a:latin typeface="Calibri" panose="020F0502020204030204" pitchFamily="34" charset="0"/>
              <a:ea typeface="Calibri"/>
              <a:cs typeface="Calibri"/>
              <a:sym typeface="Calibri"/>
            </a:endParaRPr>
          </a:p>
          <a:p>
            <a:pPr marL="342900" lvl="0" indent="-342900" algn="l">
              <a:lnSpc>
                <a:spcPct val="75000"/>
              </a:lnSpc>
              <a:spcBef>
                <a:spcPts val="0"/>
              </a:spcBef>
              <a:buSzPct val="100000"/>
              <a:buFont typeface="Arial"/>
              <a:buChar char="•"/>
            </a:pPr>
            <a:r>
              <a:rPr lang="en-US" sz="2000" dirty="0" smtClean="0">
                <a:solidFill>
                  <a:schemeClr val="dk1"/>
                </a:solidFill>
                <a:latin typeface="Calibri" panose="020F0502020204030204" pitchFamily="34" charset="0"/>
                <a:ea typeface="Calibri"/>
                <a:cs typeface="Calibri"/>
                <a:sym typeface="Calibri"/>
              </a:rPr>
              <a:t>Fielding impact (and batting/bowling impact) will be more accurately valued</a:t>
            </a:r>
          </a:p>
          <a:p>
            <a:pPr marL="342900" lvl="0" indent="-342900" algn="l">
              <a:lnSpc>
                <a:spcPct val="75000"/>
              </a:lnSpc>
              <a:spcBef>
                <a:spcPts val="0"/>
              </a:spcBef>
              <a:buSzPct val="100000"/>
              <a:buFont typeface="Arial"/>
              <a:buChar char="•"/>
            </a:pPr>
            <a:endParaRPr lang="en-US" sz="2000" b="0" i="0" u="none" strike="noStrike" cap="none" dirty="0" smtClean="0">
              <a:solidFill>
                <a:schemeClr val="dk1"/>
              </a:solidFill>
              <a:latin typeface="Calibri" panose="020F0502020204030204" pitchFamily="34" charset="0"/>
              <a:ea typeface="Calibri"/>
              <a:cs typeface="Calibri"/>
              <a:sym typeface="Calibri"/>
            </a:endParaRPr>
          </a:p>
          <a:p>
            <a:pPr marL="342900" lvl="0" indent="-342900" algn="l">
              <a:lnSpc>
                <a:spcPct val="75000"/>
              </a:lnSpc>
              <a:spcBef>
                <a:spcPts val="0"/>
              </a:spcBef>
              <a:buSzPct val="100000"/>
              <a:buFont typeface="Arial"/>
              <a:buChar char="•"/>
            </a:pPr>
            <a:endParaRPr lang="en-US" sz="2000" b="0" i="0" u="none" strike="noStrike" cap="none" dirty="0" smtClean="0">
              <a:solidFill>
                <a:schemeClr val="dk1"/>
              </a:solidFill>
              <a:latin typeface="Calibri" panose="020F0502020204030204" pitchFamily="34" charset="0"/>
              <a:ea typeface="Calibri"/>
              <a:cs typeface="Calibri"/>
              <a:sym typeface="Calibri"/>
            </a:endParaRPr>
          </a:p>
          <a:p>
            <a:pPr marL="342900" lvl="0" indent="-342900" algn="l">
              <a:lnSpc>
                <a:spcPct val="75000"/>
              </a:lnSpc>
              <a:spcBef>
                <a:spcPts val="0"/>
              </a:spcBef>
              <a:buSzPct val="100000"/>
              <a:buFont typeface="Arial"/>
              <a:buChar char="•"/>
            </a:pPr>
            <a:endParaRPr sz="2000" b="0" i="0" u="none" strike="noStrike" cap="none" baseline="0" dirty="0">
              <a:solidFill>
                <a:schemeClr val="dk1"/>
              </a:solidFill>
              <a:latin typeface="Calibri" panose="020F0502020204030204" pitchFamily="34" charset="0"/>
              <a:ea typeface="Calibri"/>
              <a:cs typeface="Calibri"/>
              <a:sym typeface="Calibri"/>
            </a:endParaRPr>
          </a:p>
          <a:p>
            <a:pPr marL="0" marR="0" lvl="0" indent="0" algn="l" rtl="0">
              <a:lnSpc>
                <a:spcPct val="75000"/>
              </a:lnSpc>
              <a:spcBef>
                <a:spcPts val="1000"/>
              </a:spcBef>
              <a:buClr>
                <a:schemeClr val="dk1"/>
              </a:buClr>
              <a:buFont typeface="Arial"/>
              <a:buNone/>
            </a:pPr>
            <a:endParaRPr sz="2000" b="0" i="0" u="none" strike="noStrike" cap="none" baseline="0" dirty="0">
              <a:solidFill>
                <a:schemeClr val="dk1"/>
              </a:solidFill>
              <a:latin typeface="Calibri" panose="020F0502020204030204" pitchFamily="34" charset="0"/>
              <a:ea typeface="Calibri"/>
              <a:cs typeface="Calibri"/>
              <a:sym typeface="Calibri"/>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9293" y="547596"/>
            <a:ext cx="1988707" cy="56995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069632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1524000" y="2768282"/>
            <a:ext cx="9144000" cy="648899"/>
          </a:xfrm>
          <a:prstGeom prst="rect">
            <a:avLst/>
          </a:prstGeom>
          <a:noFill/>
          <a:ln>
            <a:noFill/>
          </a:ln>
        </p:spPr>
        <p:txBody>
          <a:bodyPr lIns="91425" tIns="45700" rIns="91425" bIns="45700" anchor="b" anchorCtr="0">
            <a:noAutofit/>
          </a:bodyPr>
          <a:lstStyle/>
          <a:p>
            <a:pPr lvl="0">
              <a:buSzPct val="25000"/>
            </a:pPr>
            <a:r>
              <a:rPr lang="en-US" sz="3000" b="1" dirty="0" smtClean="0">
                <a:solidFill>
                  <a:schemeClr val="dk1"/>
                </a:solidFill>
                <a:latin typeface="Calibri"/>
                <a:ea typeface="Calibri"/>
                <a:cs typeface="Calibri"/>
                <a:sym typeface="Calibri"/>
              </a:rPr>
              <a:t>Questions?</a:t>
            </a:r>
            <a:endParaRPr lang="en-US" sz="3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1565991"/>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1576250" y="311096"/>
            <a:ext cx="9144000" cy="523558"/>
          </a:xfrm>
          <a:prstGeom prst="rect">
            <a:avLst/>
          </a:prstGeom>
          <a:noFill/>
          <a:ln>
            <a:noFill/>
          </a:ln>
        </p:spPr>
        <p:txBody>
          <a:bodyPr lIns="91425" tIns="45700" rIns="91425" bIns="45700" anchor="b" anchorCtr="0">
            <a:noAutofit/>
          </a:bodyPr>
          <a:lstStyle/>
          <a:p>
            <a:pPr lvl="0">
              <a:buSzPct val="25000"/>
            </a:pPr>
            <a:r>
              <a:rPr lang="en-US" sz="2700" b="1" dirty="0" smtClean="0">
                <a:solidFill>
                  <a:schemeClr val="dk1"/>
                </a:solidFill>
                <a:latin typeface="Calibri"/>
                <a:ea typeface="Calibri"/>
                <a:cs typeface="Calibri"/>
                <a:sym typeface="Calibri"/>
              </a:rPr>
              <a:t>Introduction</a:t>
            </a:r>
            <a:endParaRPr lang="en-US" sz="2700" b="1" i="0" u="none" strike="noStrike" cap="none" baseline="0" dirty="0">
              <a:solidFill>
                <a:schemeClr val="dk1"/>
              </a:solidFill>
              <a:latin typeface="Calibri"/>
              <a:ea typeface="Calibri"/>
              <a:cs typeface="Calibri"/>
              <a:sym typeface="Calibri"/>
            </a:endParaRPr>
          </a:p>
        </p:txBody>
      </p:sp>
      <p:sp>
        <p:nvSpPr>
          <p:cNvPr id="3" name="TextBox 2"/>
          <p:cNvSpPr txBox="1"/>
          <p:nvPr/>
        </p:nvSpPr>
        <p:spPr>
          <a:xfrm>
            <a:off x="769373" y="1440661"/>
            <a:ext cx="4691269"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Calibri" panose="020F0502020204030204" pitchFamily="34" charset="0"/>
              </a:rPr>
              <a:t>Cricket </a:t>
            </a:r>
            <a:r>
              <a:rPr lang="en-US" sz="2000" dirty="0">
                <a:latin typeface="Calibri" panose="020F0502020204030204" pitchFamily="34" charset="0"/>
              </a:rPr>
              <a:t>does not have fielding statistics similar to Baseball’s error stats</a:t>
            </a:r>
          </a:p>
          <a:p>
            <a:pPr marL="285750" indent="-285750">
              <a:buFont typeface="Arial" panose="020B0604020202020204" pitchFamily="34" charset="0"/>
              <a:buChar char="•"/>
            </a:pPr>
            <a:r>
              <a:rPr lang="en-US" sz="2000" dirty="0" smtClean="0">
                <a:latin typeface="Calibri" panose="020F0502020204030204" pitchFamily="34" charset="0"/>
              </a:rPr>
              <a:t>Lack </a:t>
            </a:r>
            <a:r>
              <a:rPr lang="en-US" sz="2000" dirty="0">
                <a:latin typeface="Calibri" panose="020F0502020204030204" pitchFamily="34" charset="0"/>
              </a:rPr>
              <a:t>of an objective way to define good </a:t>
            </a:r>
            <a:r>
              <a:rPr lang="en-US" sz="2000" dirty="0" smtClean="0">
                <a:latin typeface="Calibri" panose="020F0502020204030204" pitchFamily="34" charset="0"/>
              </a:rPr>
              <a:t>fielding is the reason</a:t>
            </a:r>
            <a:endParaRPr lang="en-US" sz="2000" dirty="0">
              <a:latin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rPr>
              <a:t>Batting </a:t>
            </a:r>
            <a:r>
              <a:rPr lang="en-US" sz="2000" dirty="0">
                <a:latin typeface="Calibri" panose="020F0502020204030204" pitchFamily="34" charset="0"/>
              </a:rPr>
              <a:t>has batting average (runs on average when you bat)</a:t>
            </a:r>
          </a:p>
          <a:p>
            <a:pPr marL="285750" indent="-285750">
              <a:buFont typeface="Arial" panose="020B0604020202020204" pitchFamily="34" charset="0"/>
              <a:buChar char="•"/>
            </a:pPr>
            <a:r>
              <a:rPr lang="en-US" sz="2000" dirty="0" smtClean="0">
                <a:latin typeface="Calibri" panose="020F0502020204030204" pitchFamily="34" charset="0"/>
              </a:rPr>
              <a:t>Bowling </a:t>
            </a:r>
            <a:r>
              <a:rPr lang="en-US" sz="2000" dirty="0">
                <a:latin typeface="Calibri" panose="020F0502020204030204" pitchFamily="34" charset="0"/>
              </a:rPr>
              <a:t>has bowling average (runs given to opposing team per out)</a:t>
            </a:r>
          </a:p>
          <a:p>
            <a:pPr marL="285750" indent="-285750">
              <a:buFont typeface="Arial" panose="020B0604020202020204" pitchFamily="34" charset="0"/>
              <a:buChar char="•"/>
            </a:pPr>
            <a:r>
              <a:rPr lang="en-US" sz="2000" dirty="0" smtClean="0">
                <a:latin typeface="Calibri" panose="020F0502020204030204" pitchFamily="34" charset="0"/>
              </a:rPr>
              <a:t>Fielding </a:t>
            </a:r>
            <a:r>
              <a:rPr lang="en-US" sz="2000" dirty="0">
                <a:latin typeface="Calibri" panose="020F0502020204030204" pitchFamily="34" charset="0"/>
              </a:rPr>
              <a:t>events during a match are not formally captured</a:t>
            </a:r>
          </a:p>
          <a:p>
            <a:pPr marL="285750" indent="-285750">
              <a:buFont typeface="Arial" panose="020B0604020202020204" pitchFamily="34" charset="0"/>
              <a:buChar char="•"/>
            </a:pPr>
            <a:r>
              <a:rPr lang="en-US" sz="2000" dirty="0" smtClean="0">
                <a:latin typeface="Calibri" panose="020F0502020204030204" pitchFamily="34" charset="0"/>
              </a:rPr>
              <a:t>Potential </a:t>
            </a:r>
            <a:r>
              <a:rPr lang="en-US" sz="2000" dirty="0">
                <a:latin typeface="Calibri" panose="020F0502020204030204" pitchFamily="34" charset="0"/>
              </a:rPr>
              <a:t>myths involving fielding skill have crept into the sport: “he would’ve caught that 99 times out of a 100” – need for solid data-based performance metrics to evaluate </a:t>
            </a:r>
            <a:r>
              <a:rPr lang="en-US" sz="2000" dirty="0" smtClean="0">
                <a:latin typeface="Calibri" panose="020F0502020204030204" pitchFamily="34" charset="0"/>
              </a:rPr>
              <a:t>fielders</a:t>
            </a:r>
            <a:endParaRPr lang="en-US" sz="2000" dirty="0">
              <a:latin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368" y="1440661"/>
            <a:ext cx="5807242" cy="43554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209998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1576250" y="311096"/>
            <a:ext cx="4206364" cy="523558"/>
          </a:xfrm>
          <a:prstGeom prst="rect">
            <a:avLst/>
          </a:prstGeom>
          <a:noFill/>
          <a:ln>
            <a:noFill/>
          </a:ln>
        </p:spPr>
        <p:txBody>
          <a:bodyPr lIns="91425" tIns="45700" rIns="91425" bIns="45700" anchor="b" anchorCtr="0">
            <a:noAutofit/>
          </a:bodyPr>
          <a:lstStyle/>
          <a:p>
            <a:pPr lvl="0">
              <a:buSzPct val="25000"/>
            </a:pPr>
            <a:r>
              <a:rPr lang="en-US" sz="2700" b="1" dirty="0" smtClean="0">
                <a:solidFill>
                  <a:schemeClr val="dk1"/>
                </a:solidFill>
                <a:latin typeface="Calibri"/>
                <a:ea typeface="Calibri"/>
                <a:cs typeface="Calibri"/>
                <a:sym typeface="Calibri"/>
              </a:rPr>
              <a:t>Fielding Events</a:t>
            </a:r>
            <a:endParaRPr lang="en-US" sz="2700" b="1" i="0" u="none" strike="noStrike" cap="none" baseline="0" dirty="0">
              <a:solidFill>
                <a:schemeClr val="dk1"/>
              </a:solidFill>
              <a:latin typeface="Calibri"/>
              <a:ea typeface="Calibri"/>
              <a:cs typeface="Calibri"/>
              <a:sym typeface="Calibri"/>
            </a:endParaRPr>
          </a:p>
        </p:txBody>
      </p:sp>
      <p:sp>
        <p:nvSpPr>
          <p:cNvPr id="3" name="TextBox 2"/>
          <p:cNvSpPr txBox="1"/>
          <p:nvPr/>
        </p:nvSpPr>
        <p:spPr>
          <a:xfrm>
            <a:off x="769373" y="1440661"/>
            <a:ext cx="4691269" cy="4093428"/>
          </a:xfrm>
          <a:prstGeom prst="rect">
            <a:avLst/>
          </a:prstGeom>
          <a:noFill/>
        </p:spPr>
        <p:txBody>
          <a:bodyPr wrap="square" rtlCol="0">
            <a:spAutoFit/>
          </a:bodyPr>
          <a:lstStyle/>
          <a:p>
            <a:pPr lvl="0"/>
            <a:r>
              <a:rPr lang="en-US" sz="2000" dirty="0">
                <a:solidFill>
                  <a:schemeClr val="dk1"/>
                </a:solidFill>
                <a:latin typeface="Calibri" panose="020F0502020204030204" pitchFamily="34" charset="0"/>
                <a:ea typeface="Calibri"/>
                <a:cs typeface="Calibri"/>
                <a:sym typeface="Calibri"/>
              </a:rPr>
              <a:t>Fielding events </a:t>
            </a:r>
            <a:r>
              <a:rPr lang="en-US" sz="2000" dirty="0" smtClean="0">
                <a:solidFill>
                  <a:schemeClr val="dk1"/>
                </a:solidFill>
                <a:latin typeface="Calibri" panose="020F0502020204030204" pitchFamily="34" charset="0"/>
                <a:ea typeface="Calibri"/>
                <a:cs typeface="Calibri"/>
                <a:sym typeface="Calibri"/>
              </a:rPr>
              <a:t>considered was expanded since commentary is informative enough:</a:t>
            </a:r>
          </a:p>
          <a:p>
            <a:pPr lvl="0"/>
            <a:endParaRPr lang="en-US" sz="2000" b="1" dirty="0">
              <a:latin typeface="Calibri" panose="020F0502020204030204" pitchFamily="34" charset="0"/>
            </a:endParaRPr>
          </a:p>
          <a:p>
            <a:r>
              <a:rPr lang="en-US" sz="2000" b="1" dirty="0" smtClean="0">
                <a:latin typeface="Calibri" panose="020F0502020204030204" pitchFamily="34" charset="0"/>
              </a:rPr>
              <a:t>Negative</a:t>
            </a:r>
          </a:p>
          <a:p>
            <a:pPr marL="285750" indent="-285750">
              <a:buFont typeface="Arial" panose="020B0604020202020204" pitchFamily="34" charset="0"/>
              <a:buChar char="•"/>
            </a:pPr>
            <a:r>
              <a:rPr lang="en-US" sz="2000" dirty="0" smtClean="0">
                <a:latin typeface="Calibri" panose="020F0502020204030204" pitchFamily="34" charset="0"/>
              </a:rPr>
              <a:t>Dropped Catches</a:t>
            </a:r>
          </a:p>
          <a:p>
            <a:pPr marL="285750" indent="-285750">
              <a:buFont typeface="Arial" panose="020B0604020202020204" pitchFamily="34" charset="0"/>
              <a:buChar char="•"/>
            </a:pPr>
            <a:r>
              <a:rPr lang="en-US" sz="2000" dirty="0" smtClean="0">
                <a:latin typeface="Calibri" panose="020F0502020204030204" pitchFamily="34" charset="0"/>
              </a:rPr>
              <a:t>Misfields</a:t>
            </a:r>
          </a:p>
          <a:p>
            <a:pPr marL="285750" indent="-285750">
              <a:buFont typeface="Arial" panose="020B0604020202020204" pitchFamily="34" charset="0"/>
              <a:buChar char="•"/>
            </a:pPr>
            <a:r>
              <a:rPr lang="en-US" sz="2000" dirty="0">
                <a:latin typeface="Calibri" panose="020F0502020204030204" pitchFamily="34" charset="0"/>
              </a:rPr>
              <a:t>Missed </a:t>
            </a:r>
            <a:r>
              <a:rPr lang="en-US" sz="2000" dirty="0" err="1" smtClean="0">
                <a:latin typeface="Calibri" panose="020F0502020204030204" pitchFamily="34" charset="0"/>
              </a:rPr>
              <a:t>Stumpings</a:t>
            </a:r>
            <a:endParaRPr lang="en-US" sz="2000" dirty="0" smtClean="0">
              <a:latin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endParaRPr>
          </a:p>
          <a:p>
            <a:r>
              <a:rPr lang="en-US" sz="2000" b="1" dirty="0" smtClean="0">
                <a:latin typeface="Calibri" panose="020F0502020204030204" pitchFamily="34" charset="0"/>
              </a:rPr>
              <a:t>Positive</a:t>
            </a:r>
          </a:p>
          <a:p>
            <a:pPr marL="285750" indent="-285750">
              <a:buFont typeface="Arial" panose="020B0604020202020204" pitchFamily="34" charset="0"/>
              <a:buChar char="•"/>
            </a:pPr>
            <a:r>
              <a:rPr lang="en-US" sz="2000" dirty="0" smtClean="0">
                <a:latin typeface="Calibri" panose="020F0502020204030204" pitchFamily="34" charset="0"/>
              </a:rPr>
              <a:t>Direct Hits (Run-outs)</a:t>
            </a:r>
          </a:p>
          <a:p>
            <a:pPr marL="285750" indent="-285750">
              <a:buFont typeface="Arial" panose="020B0604020202020204" pitchFamily="34" charset="0"/>
              <a:buChar char="•"/>
            </a:pPr>
            <a:r>
              <a:rPr lang="en-US" sz="2000" dirty="0" smtClean="0">
                <a:latin typeface="Calibri" panose="020F0502020204030204" pitchFamily="34" charset="0"/>
              </a:rPr>
              <a:t>Great Catches</a:t>
            </a:r>
          </a:p>
          <a:p>
            <a:pPr marL="285750" indent="-285750">
              <a:buFont typeface="Arial" panose="020B0604020202020204" pitchFamily="34" charset="0"/>
              <a:buChar char="•"/>
            </a:pPr>
            <a:r>
              <a:rPr lang="en-US" sz="2000" dirty="0" smtClean="0">
                <a:latin typeface="Calibri" panose="020F0502020204030204" pitchFamily="34" charset="0"/>
              </a:rPr>
              <a:t>Catches</a:t>
            </a:r>
          </a:p>
          <a:p>
            <a:pPr marL="285750" indent="-285750">
              <a:buFont typeface="Arial" panose="020B0604020202020204" pitchFamily="34" charset="0"/>
              <a:buChar char="•"/>
            </a:pPr>
            <a:r>
              <a:rPr lang="en-US" sz="2000" dirty="0" smtClean="0">
                <a:latin typeface="Calibri" panose="020F0502020204030204" pitchFamily="34" charset="0"/>
              </a:rPr>
              <a:t>Runs Saved</a:t>
            </a:r>
            <a:endParaRPr lang="en-US" sz="2000" dirty="0">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983" y="3448012"/>
            <a:ext cx="4124593" cy="304937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7835" y="572875"/>
            <a:ext cx="4390891" cy="27478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96685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1576250" y="311096"/>
            <a:ext cx="9144000" cy="523558"/>
          </a:xfrm>
          <a:prstGeom prst="rect">
            <a:avLst/>
          </a:prstGeom>
          <a:noFill/>
          <a:ln>
            <a:noFill/>
          </a:ln>
        </p:spPr>
        <p:txBody>
          <a:bodyPr lIns="91425" tIns="45700" rIns="91425" bIns="45700" anchor="b" anchorCtr="0">
            <a:noAutofit/>
          </a:bodyPr>
          <a:lstStyle/>
          <a:p>
            <a:pPr lvl="0">
              <a:buSzPct val="25000"/>
            </a:pPr>
            <a:r>
              <a:rPr lang="en-US" sz="2700" b="1" dirty="0" smtClean="0">
                <a:solidFill>
                  <a:schemeClr val="dk1"/>
                </a:solidFill>
                <a:latin typeface="Calibri"/>
                <a:ea typeface="Calibri"/>
                <a:cs typeface="Calibri"/>
                <a:sym typeface="Calibri"/>
              </a:rPr>
              <a:t>Solution Architecture</a:t>
            </a:r>
            <a:endParaRPr lang="en-US" sz="2700" b="1" i="0" u="none" strike="noStrike" cap="none" baseline="0" dirty="0">
              <a:solidFill>
                <a:schemeClr val="dk1"/>
              </a:solidFill>
              <a:latin typeface="Calibri"/>
              <a:ea typeface="Calibri"/>
              <a:cs typeface="Calibri"/>
              <a:sym typeface="Calibri"/>
            </a:endParaRPr>
          </a:p>
        </p:txBody>
      </p:sp>
      <p:sp>
        <p:nvSpPr>
          <p:cNvPr id="3" name="TextBox 2"/>
          <p:cNvSpPr txBox="1"/>
          <p:nvPr/>
        </p:nvSpPr>
        <p:spPr>
          <a:xfrm>
            <a:off x="6603502" y="2209263"/>
            <a:ext cx="4735057"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rPr>
              <a:t>Each fielding event is parsed</a:t>
            </a:r>
          </a:p>
          <a:p>
            <a:pPr marL="285750" indent="-285750">
              <a:buFont typeface="Arial" panose="020B0604020202020204" pitchFamily="34" charset="0"/>
              <a:buChar char="•"/>
            </a:pPr>
            <a:r>
              <a:rPr lang="en-US" sz="2000" dirty="0" smtClean="0">
                <a:latin typeface="Calibri" panose="020F0502020204030204" pitchFamily="34" charset="0"/>
              </a:rPr>
              <a:t>Attributed </a:t>
            </a:r>
            <a:r>
              <a:rPr lang="en-US" sz="2000" dirty="0">
                <a:latin typeface="Calibri" panose="020F0502020204030204" pitchFamily="34" charset="0"/>
              </a:rPr>
              <a:t>player fielding performance for each </a:t>
            </a:r>
            <a:r>
              <a:rPr lang="en-US" sz="2000" dirty="0" smtClean="0">
                <a:latin typeface="Calibri" panose="020F0502020204030204" pitchFamily="34" charset="0"/>
              </a:rPr>
              <a:t>match is stored</a:t>
            </a:r>
            <a:endParaRPr lang="en-US" sz="2000" dirty="0">
              <a:latin typeface="Calibri" panose="020F0502020204030204" pitchFamily="34" charset="0"/>
            </a:endParaRPr>
          </a:p>
          <a:p>
            <a:pPr marL="285750" indent="-285750">
              <a:buFont typeface="Arial" panose="020B0604020202020204" pitchFamily="34" charset="0"/>
              <a:buChar char="•"/>
            </a:pPr>
            <a:r>
              <a:rPr lang="en-US" sz="2000" dirty="0" err="1" smtClean="0">
                <a:latin typeface="Calibri" panose="020F0502020204030204" pitchFamily="34" charset="0"/>
              </a:rPr>
              <a:t>lxml</a:t>
            </a:r>
            <a:r>
              <a:rPr lang="en-US" sz="2000" dirty="0" smtClean="0">
                <a:latin typeface="Calibri" panose="020F0502020204030204" pitchFamily="34" charset="0"/>
              </a:rPr>
              <a:t> is used to scrape and parse xml text</a:t>
            </a:r>
          </a:p>
          <a:p>
            <a:pPr marL="285750" indent="-285750">
              <a:buFont typeface="Arial" panose="020B0604020202020204" pitchFamily="34" charset="0"/>
              <a:buChar char="•"/>
            </a:pPr>
            <a:r>
              <a:rPr lang="en-US" sz="2000" dirty="0" smtClean="0">
                <a:latin typeface="Calibri" panose="020F0502020204030204" pitchFamily="34" charset="0"/>
              </a:rPr>
              <a:t>SQLite used for data storage</a:t>
            </a:r>
          </a:p>
          <a:p>
            <a:pPr marL="285750" indent="-285750">
              <a:buFont typeface="Arial" panose="020B0604020202020204" pitchFamily="34" charset="0"/>
              <a:buChar char="•"/>
            </a:pPr>
            <a:r>
              <a:rPr lang="en-US" sz="2000" dirty="0" smtClean="0">
                <a:latin typeface="Calibri" panose="020F0502020204030204" pitchFamily="34" charset="0"/>
              </a:rPr>
              <a:t>Both convenient packages in Python</a:t>
            </a:r>
          </a:p>
          <a:p>
            <a:pPr marL="285750" indent="-285750">
              <a:buFont typeface="Arial" panose="020B0604020202020204" pitchFamily="34" charset="0"/>
              <a:buChar char="•"/>
            </a:pPr>
            <a:r>
              <a:rPr lang="en-US" sz="2000" dirty="0" smtClean="0">
                <a:latin typeface="Calibri" panose="020F0502020204030204" pitchFamily="34" charset="0"/>
              </a:rPr>
              <a:t>Generated statistics displayed in website</a:t>
            </a:r>
            <a:endParaRPr lang="en-US" sz="2000" dirty="0">
              <a:latin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33" y="572875"/>
            <a:ext cx="5371717" cy="5873320"/>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3130959" y="436922"/>
            <a:ext cx="5077098" cy="648899"/>
          </a:xfrm>
          <a:prstGeom prst="rect">
            <a:avLst/>
          </a:prstGeom>
          <a:noFill/>
          <a:ln>
            <a:noFill/>
          </a:ln>
        </p:spPr>
        <p:txBody>
          <a:bodyPr lIns="91425" tIns="45700" rIns="91425" bIns="45700" anchor="b" anchorCtr="0">
            <a:noAutofit/>
          </a:bodyPr>
          <a:lstStyle/>
          <a:p>
            <a:pPr lvl="0">
              <a:buSzPct val="25000"/>
            </a:pPr>
            <a:r>
              <a:rPr lang="en-US" sz="2700" b="1" dirty="0" smtClean="0">
                <a:solidFill>
                  <a:schemeClr val="dk1"/>
                </a:solidFill>
                <a:latin typeface="Calibri"/>
                <a:ea typeface="Calibri"/>
                <a:cs typeface="Calibri"/>
                <a:sym typeface="Calibri"/>
              </a:rPr>
              <a:t>Technology Selection</a:t>
            </a:r>
            <a:endParaRPr lang="en-US" sz="2700" b="1" dirty="0">
              <a:solidFill>
                <a:schemeClr val="dk1"/>
              </a:solidFill>
              <a:latin typeface="Calibri"/>
              <a:ea typeface="Calibri"/>
              <a:cs typeface="Calibri"/>
              <a:sym typeface="Calibri"/>
            </a:endParaRPr>
          </a:p>
        </p:txBody>
      </p:sp>
      <p:sp>
        <p:nvSpPr>
          <p:cNvPr id="16" name="TextBox 15"/>
          <p:cNvSpPr txBox="1"/>
          <p:nvPr/>
        </p:nvSpPr>
        <p:spPr>
          <a:xfrm>
            <a:off x="1475875" y="1913502"/>
            <a:ext cx="5647736" cy="3785652"/>
          </a:xfrm>
          <a:prstGeom prst="rect">
            <a:avLst/>
          </a:prstGeom>
          <a:noFill/>
        </p:spPr>
        <p:txBody>
          <a:bodyPr wrap="square" rtlCol="0">
            <a:spAutoFit/>
          </a:bodyPr>
          <a:lstStyle/>
          <a:p>
            <a:r>
              <a:rPr lang="en-US" sz="2000" b="1" dirty="0" smtClean="0">
                <a:latin typeface="Calibri" panose="020F0502020204030204" pitchFamily="34" charset="0"/>
              </a:rPr>
              <a:t>SQL vs NoSQL</a:t>
            </a:r>
            <a:r>
              <a:rPr lang="en-US" sz="2000" dirty="0" smtClean="0">
                <a:latin typeface="Calibri" panose="020F0502020204030204" pitchFamily="34" charset="0"/>
              </a:rPr>
              <a:t>:</a:t>
            </a:r>
          </a:p>
          <a:p>
            <a:pPr marL="342900" indent="-342900">
              <a:buFont typeface="Arial" panose="020B0604020202020204" pitchFamily="34" charset="0"/>
              <a:buChar char="•"/>
            </a:pPr>
            <a:r>
              <a:rPr lang="en-US" sz="2000" dirty="0" smtClean="0">
                <a:latin typeface="Calibri" panose="020F0502020204030204" pitchFamily="34" charset="0"/>
              </a:rPr>
              <a:t>No real-time data</a:t>
            </a:r>
          </a:p>
          <a:p>
            <a:pPr marL="342900" indent="-342900">
              <a:buFont typeface="Arial" panose="020B0604020202020204" pitchFamily="34" charset="0"/>
              <a:buChar char="•"/>
            </a:pPr>
            <a:r>
              <a:rPr lang="en-US" sz="2000" dirty="0">
                <a:latin typeface="Calibri" panose="020F0502020204030204" pitchFamily="34" charset="0"/>
              </a:rPr>
              <a:t>D</a:t>
            </a:r>
            <a:r>
              <a:rPr lang="en-US" sz="2000" dirty="0" smtClean="0">
                <a:latin typeface="Calibri" panose="020F0502020204030204" pitchFamily="34" charset="0"/>
              </a:rPr>
              <a:t>ata size ~150MB – not massive (</a:t>
            </a:r>
            <a:r>
              <a:rPr lang="en-US" sz="2000" b="1" dirty="0" smtClean="0">
                <a:latin typeface="Calibri" panose="020F0502020204030204" pitchFamily="34" charset="0"/>
              </a:rPr>
              <a:t>Volume</a:t>
            </a:r>
            <a:r>
              <a:rPr lang="en-US" sz="2000" dirty="0" smtClean="0">
                <a:latin typeface="Calibri" panose="020F0502020204030204" pitchFamily="34" charset="0"/>
              </a:rPr>
              <a:t>)</a:t>
            </a:r>
          </a:p>
          <a:p>
            <a:pPr marL="342900" indent="-342900">
              <a:buFont typeface="Arial" panose="020B0604020202020204" pitchFamily="34" charset="0"/>
              <a:buChar char="•"/>
            </a:pPr>
            <a:r>
              <a:rPr lang="en-US" sz="2000" dirty="0" smtClean="0">
                <a:latin typeface="Calibri" panose="020F0502020204030204" pitchFamily="34" charset="0"/>
              </a:rPr>
              <a:t>Rigid schemas not an issue</a:t>
            </a:r>
          </a:p>
          <a:p>
            <a:pPr marL="342900" indent="-342900">
              <a:buFont typeface="Arial" panose="020B0604020202020204" pitchFamily="34" charset="0"/>
              <a:buChar char="•"/>
            </a:pPr>
            <a:r>
              <a:rPr lang="en-US" sz="2000" dirty="0" smtClean="0">
                <a:latin typeface="Calibri" panose="020F0502020204030204" pitchFamily="34" charset="0"/>
              </a:rPr>
              <a:t>Data grows steadily – no viral growth</a:t>
            </a:r>
            <a:endParaRPr lang="en-US" sz="2000" dirty="0">
              <a:latin typeface="Calibri" panose="020F0502020204030204" pitchFamily="34" charset="0"/>
            </a:endParaRPr>
          </a:p>
          <a:p>
            <a:pPr marL="342900" indent="-342900">
              <a:buFont typeface="Arial" panose="020B0604020202020204" pitchFamily="34" charset="0"/>
              <a:buChar char="•"/>
            </a:pPr>
            <a:endParaRPr lang="en-US" sz="2000" dirty="0" smtClean="0">
              <a:latin typeface="Calibri" panose="020F0502020204030204" pitchFamily="34" charset="0"/>
            </a:endParaRPr>
          </a:p>
          <a:p>
            <a:r>
              <a:rPr lang="en-US" sz="2000" b="1" dirty="0" smtClean="0">
                <a:latin typeface="Calibri" panose="020F0502020204030204" pitchFamily="34" charset="0"/>
              </a:rPr>
              <a:t>Local vs EC2 </a:t>
            </a:r>
          </a:p>
          <a:p>
            <a:pPr marL="342900" indent="-342900">
              <a:buFont typeface="Arial" panose="020B0604020202020204" pitchFamily="34" charset="0"/>
              <a:buChar char="•"/>
            </a:pPr>
            <a:r>
              <a:rPr lang="en-US" sz="2000" dirty="0" smtClean="0">
                <a:latin typeface="Calibri" panose="020F0502020204030204" pitchFamily="34" charset="0"/>
              </a:rPr>
              <a:t>No requirement for multiple servers</a:t>
            </a:r>
          </a:p>
          <a:p>
            <a:pPr marL="342900" indent="-342900">
              <a:buFont typeface="Arial" panose="020B0604020202020204" pitchFamily="34" charset="0"/>
              <a:buChar char="•"/>
            </a:pPr>
            <a:r>
              <a:rPr lang="en-US" sz="2000" dirty="0" smtClean="0">
                <a:latin typeface="Calibri" panose="020F0502020204030204" pitchFamily="34" charset="0"/>
              </a:rPr>
              <a:t>Run </a:t>
            </a:r>
            <a:r>
              <a:rPr lang="en-US" sz="2000" dirty="0">
                <a:latin typeface="Calibri" panose="020F0502020204030204" pitchFamily="34" charset="0"/>
              </a:rPr>
              <a:t>time to parse </a:t>
            </a:r>
            <a:r>
              <a:rPr lang="en-US" sz="2000" dirty="0" smtClean="0">
                <a:latin typeface="Calibri" panose="020F0502020204030204" pitchFamily="34" charset="0"/>
              </a:rPr>
              <a:t>and </a:t>
            </a:r>
            <a:r>
              <a:rPr lang="en-US" sz="2000" dirty="0">
                <a:latin typeface="Calibri" panose="020F0502020204030204" pitchFamily="34" charset="0"/>
              </a:rPr>
              <a:t>store </a:t>
            </a:r>
            <a:r>
              <a:rPr lang="en-US" sz="2000" dirty="0" smtClean="0">
                <a:latin typeface="Calibri" panose="020F0502020204030204" pitchFamily="34" charset="0"/>
              </a:rPr>
              <a:t>10 years’ match data </a:t>
            </a:r>
            <a:r>
              <a:rPr lang="en-US" sz="2000" dirty="0">
                <a:latin typeface="Calibri" panose="020F0502020204030204" pitchFamily="34" charset="0"/>
              </a:rPr>
              <a:t>is </a:t>
            </a:r>
            <a:r>
              <a:rPr lang="en-US" sz="2000" dirty="0" smtClean="0">
                <a:latin typeface="Calibri" panose="020F0502020204030204" pitchFamily="34" charset="0"/>
              </a:rPr>
              <a:t>4-5 hours</a:t>
            </a:r>
          </a:p>
          <a:p>
            <a:pPr marL="342900" indent="-342900">
              <a:buFont typeface="Arial" panose="020B0604020202020204" pitchFamily="34" charset="0"/>
              <a:buChar char="•"/>
            </a:pPr>
            <a:r>
              <a:rPr lang="en-US" sz="2000" dirty="0" smtClean="0">
                <a:latin typeface="Calibri" panose="020F0502020204030204" pitchFamily="34" charset="0"/>
              </a:rPr>
              <a:t>After initially setup, future matches can be run quickly in &lt;</a:t>
            </a:r>
            <a:r>
              <a:rPr lang="en-US" sz="2000" dirty="0" smtClean="0">
                <a:latin typeface="Calibri" panose="020F0502020204030204" pitchFamily="34" charset="0"/>
              </a:rPr>
              <a:t>5 min</a:t>
            </a:r>
            <a:endParaRPr lang="en-US" sz="2000" dirty="0" smtClean="0">
              <a:latin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813170"/>
            <a:ext cx="3240505" cy="15359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4076518"/>
            <a:ext cx="3391618" cy="1145588"/>
          </a:xfrm>
          <a:prstGeom prst="rect">
            <a:avLst/>
          </a:prstGeom>
        </p:spPr>
      </p:pic>
    </p:spTree>
    <p:extLst>
      <p:ext uri="{BB962C8B-B14F-4D97-AF65-F5344CB8AC3E}">
        <p14:creationId xmlns:p14="http://schemas.microsoft.com/office/powerpoint/2010/main" val="198370180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32771" y="217781"/>
            <a:ext cx="6879516" cy="624294"/>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2700" b="1" dirty="0" smtClean="0">
                <a:solidFill>
                  <a:schemeClr val="dk1"/>
                </a:solidFill>
                <a:latin typeface="Calibri"/>
                <a:ea typeface="Calibri"/>
                <a:cs typeface="Calibri"/>
                <a:sym typeface="Calibri"/>
              </a:rPr>
              <a:t>Implementation</a:t>
            </a:r>
            <a:endParaRPr lang="en-US" sz="2700" b="1" i="0" u="none" strike="noStrike" cap="none" baseline="0" dirty="0">
              <a:solidFill>
                <a:schemeClr val="dk1"/>
              </a:solidFill>
              <a:latin typeface="Calibri"/>
              <a:ea typeface="Calibri"/>
              <a:cs typeface="Calibri"/>
              <a:sym typeface="Calibri"/>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17428"/>
          <a:stretch/>
        </p:blipFill>
        <p:spPr>
          <a:xfrm>
            <a:off x="5464771" y="4168816"/>
            <a:ext cx="3968655" cy="2244622"/>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b="36816"/>
          <a:stretch/>
        </p:blipFill>
        <p:spPr>
          <a:xfrm>
            <a:off x="292972" y="4043649"/>
            <a:ext cx="4021460" cy="2361415"/>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972" y="1369600"/>
            <a:ext cx="4706984" cy="1747679"/>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l="59461" t="1" b="59757"/>
          <a:stretch/>
        </p:blipFill>
        <p:spPr>
          <a:xfrm>
            <a:off x="5899825" y="1649518"/>
            <a:ext cx="1451739" cy="960743"/>
          </a:xfrm>
          <a:prstGeom prst="rect">
            <a:avLst/>
          </a:prstGeom>
        </p:spPr>
      </p:pic>
      <p:pic>
        <p:nvPicPr>
          <p:cNvPr id="18" name="Picture 17"/>
          <p:cNvPicPr>
            <a:picLocks noChangeAspect="1"/>
          </p:cNvPicPr>
          <p:nvPr/>
        </p:nvPicPr>
        <p:blipFill rotWithShape="1">
          <a:blip r:embed="rId6">
            <a:extLst>
              <a:ext uri="{28A0092B-C50C-407E-A947-70E740481C1C}">
                <a14:useLocalDpi xmlns:a14="http://schemas.microsoft.com/office/drawing/2010/main" val="0"/>
              </a:ext>
            </a:extLst>
          </a:blip>
          <a:srcRect r="59866" b="59682"/>
          <a:stretch/>
        </p:blipFill>
        <p:spPr>
          <a:xfrm>
            <a:off x="10493829" y="4660562"/>
            <a:ext cx="1437228" cy="962546"/>
          </a:xfrm>
          <a:prstGeom prst="rect">
            <a:avLst/>
          </a:prstGeom>
        </p:spPr>
      </p:pic>
      <p:sp>
        <p:nvSpPr>
          <p:cNvPr id="19" name="Right Arrow 18"/>
          <p:cNvSpPr/>
          <p:nvPr/>
        </p:nvSpPr>
        <p:spPr>
          <a:xfrm>
            <a:off x="5156471" y="2013122"/>
            <a:ext cx="600890" cy="233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2796908" y="3326831"/>
            <a:ext cx="278674" cy="4602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621061" y="5025068"/>
            <a:ext cx="609600" cy="233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9667536" y="4959284"/>
            <a:ext cx="609600" cy="233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43416" y="3189841"/>
            <a:ext cx="1160140" cy="306804"/>
          </a:xfrm>
          <a:prstGeom prst="rect">
            <a:avLst/>
          </a:prstGeom>
          <a:noFill/>
        </p:spPr>
        <p:txBody>
          <a:bodyPr wrap="square" rtlCol="0">
            <a:spAutoFit/>
          </a:bodyPr>
          <a:lstStyle/>
          <a:p>
            <a:r>
              <a:rPr lang="en-US" dirty="0" smtClean="0">
                <a:latin typeface="Calibri" panose="020F0502020204030204" pitchFamily="34" charset="0"/>
              </a:rPr>
              <a:t>Match List</a:t>
            </a:r>
            <a:endParaRPr lang="en-US" dirty="0">
              <a:latin typeface="Calibri" panose="020F0502020204030204" pitchFamily="34" charset="0"/>
            </a:endParaRPr>
          </a:p>
        </p:txBody>
      </p:sp>
      <p:sp>
        <p:nvSpPr>
          <p:cNvPr id="28" name="TextBox 27"/>
          <p:cNvSpPr txBox="1"/>
          <p:nvPr/>
        </p:nvSpPr>
        <p:spPr>
          <a:xfrm>
            <a:off x="2796908" y="6456871"/>
            <a:ext cx="1684879" cy="307777"/>
          </a:xfrm>
          <a:prstGeom prst="rect">
            <a:avLst/>
          </a:prstGeom>
          <a:noFill/>
        </p:spPr>
        <p:txBody>
          <a:bodyPr wrap="square" rtlCol="0">
            <a:spAutoFit/>
          </a:bodyPr>
          <a:lstStyle/>
          <a:p>
            <a:r>
              <a:rPr lang="en-US" dirty="0" smtClean="0">
                <a:latin typeface="Calibri" panose="020F0502020204030204" pitchFamily="34" charset="0"/>
              </a:rPr>
              <a:t>Match Scorecard</a:t>
            </a:r>
            <a:endParaRPr lang="en-US" dirty="0">
              <a:latin typeface="Calibri" panose="020F0502020204030204" pitchFamily="34" charset="0"/>
            </a:endParaRPr>
          </a:p>
        </p:txBody>
      </p:sp>
      <p:sp>
        <p:nvSpPr>
          <p:cNvPr id="29" name="TextBox 28"/>
          <p:cNvSpPr txBox="1"/>
          <p:nvPr/>
        </p:nvSpPr>
        <p:spPr>
          <a:xfrm>
            <a:off x="8225792" y="6405064"/>
            <a:ext cx="1369584" cy="307777"/>
          </a:xfrm>
          <a:prstGeom prst="rect">
            <a:avLst/>
          </a:prstGeom>
          <a:noFill/>
        </p:spPr>
        <p:txBody>
          <a:bodyPr wrap="square" rtlCol="0">
            <a:spAutoFit/>
          </a:bodyPr>
          <a:lstStyle/>
          <a:p>
            <a:r>
              <a:rPr lang="en-US" dirty="0" smtClean="0">
                <a:latin typeface="Calibri" panose="020F0502020204030204" pitchFamily="34" charset="0"/>
              </a:rPr>
              <a:t>Player Profile</a:t>
            </a:r>
            <a:endParaRPr lang="en-US" dirty="0">
              <a:latin typeface="Calibri" panose="020F0502020204030204" pitchFamily="34" charset="0"/>
            </a:endParaRPr>
          </a:p>
        </p:txBody>
      </p:sp>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t="30991"/>
          <a:stretch/>
        </p:blipFill>
        <p:spPr>
          <a:xfrm>
            <a:off x="7667615" y="1992676"/>
            <a:ext cx="3351615" cy="1966679"/>
          </a:xfrm>
          <a:prstGeom prst="rect">
            <a:avLst/>
          </a:prstGeom>
          <a:ln>
            <a:noFill/>
          </a:ln>
          <a:effectLst>
            <a:outerShdw blurRad="292100" dist="139700" dir="2700000" algn="tl" rotWithShape="0">
              <a:srgbClr val="333333">
                <a:alpha val="65000"/>
              </a:srgbClr>
            </a:outerShdw>
          </a:effectLst>
        </p:spPr>
      </p:pic>
      <p:sp>
        <p:nvSpPr>
          <p:cNvPr id="3" name="Bent Arrow 2"/>
          <p:cNvSpPr/>
          <p:nvPr/>
        </p:nvSpPr>
        <p:spPr>
          <a:xfrm>
            <a:off x="3756019" y="3343243"/>
            <a:ext cx="3803021" cy="521542"/>
          </a:xfrm>
          <a:prstGeom prst="bentArrow">
            <a:avLst>
              <a:gd name="adj1" fmla="val 25000"/>
              <a:gd name="adj2" fmla="val 2750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p:cNvPicPr>
            <a:picLocks noChangeAspect="1"/>
          </p:cNvPicPr>
          <p:nvPr/>
        </p:nvPicPr>
        <p:blipFill rotWithShape="1">
          <a:blip r:embed="rId6">
            <a:extLst>
              <a:ext uri="{28A0092B-C50C-407E-A947-70E740481C1C}">
                <a14:useLocalDpi xmlns:a14="http://schemas.microsoft.com/office/drawing/2010/main" val="0"/>
              </a:ext>
            </a:extLst>
          </a:blip>
          <a:srcRect l="59386" t="57596" r="-727"/>
          <a:stretch/>
        </p:blipFill>
        <p:spPr>
          <a:xfrm>
            <a:off x="8066618" y="308150"/>
            <a:ext cx="1480457" cy="1012351"/>
          </a:xfrm>
          <a:prstGeom prst="rect">
            <a:avLst/>
          </a:prstGeom>
        </p:spPr>
      </p:pic>
      <p:pic>
        <p:nvPicPr>
          <p:cNvPr id="25" name="Picture 24"/>
          <p:cNvPicPr>
            <a:picLocks noChangeAspect="1"/>
          </p:cNvPicPr>
          <p:nvPr/>
        </p:nvPicPr>
        <p:blipFill rotWithShape="1">
          <a:blip r:embed="rId6">
            <a:extLst>
              <a:ext uri="{28A0092B-C50C-407E-A947-70E740481C1C}">
                <a14:useLocalDpi xmlns:a14="http://schemas.microsoft.com/office/drawing/2010/main" val="0"/>
              </a:ext>
            </a:extLst>
          </a:blip>
          <a:srcRect t="58317" r="59975"/>
          <a:stretch/>
        </p:blipFill>
        <p:spPr>
          <a:xfrm>
            <a:off x="10493829" y="261909"/>
            <a:ext cx="1433330" cy="995142"/>
          </a:xfrm>
          <a:prstGeom prst="rect">
            <a:avLst/>
          </a:prstGeom>
        </p:spPr>
      </p:pic>
      <p:sp>
        <p:nvSpPr>
          <p:cNvPr id="26" name="TextBox 25"/>
          <p:cNvSpPr txBox="1"/>
          <p:nvPr/>
        </p:nvSpPr>
        <p:spPr>
          <a:xfrm>
            <a:off x="8962141" y="1622814"/>
            <a:ext cx="2173731" cy="307777"/>
          </a:xfrm>
          <a:prstGeom prst="rect">
            <a:avLst/>
          </a:prstGeom>
          <a:noFill/>
        </p:spPr>
        <p:txBody>
          <a:bodyPr wrap="square" rtlCol="0">
            <a:spAutoFit/>
          </a:bodyPr>
          <a:lstStyle/>
          <a:p>
            <a:r>
              <a:rPr lang="en-US" dirty="0" smtClean="0">
                <a:latin typeface="Calibri" panose="020F0502020204030204" pitchFamily="34" charset="0"/>
              </a:rPr>
              <a:t>Match Text Commentary</a:t>
            </a:r>
            <a:endParaRPr lang="en-US" dirty="0">
              <a:latin typeface="Calibri" panose="020F0502020204030204" pitchFamily="34" charset="0"/>
            </a:endParaRPr>
          </a:p>
        </p:txBody>
      </p:sp>
      <p:sp>
        <p:nvSpPr>
          <p:cNvPr id="4" name="Up Arrow 3"/>
          <p:cNvSpPr/>
          <p:nvPr/>
        </p:nvSpPr>
        <p:spPr>
          <a:xfrm>
            <a:off x="8680445" y="1391493"/>
            <a:ext cx="252804" cy="459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9734453" y="608541"/>
            <a:ext cx="600890" cy="233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a:off x="11343680" y="1369600"/>
            <a:ext cx="252804" cy="31297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Bent Arrow 32"/>
          <p:cNvSpPr/>
          <p:nvPr/>
        </p:nvSpPr>
        <p:spPr>
          <a:xfrm>
            <a:off x="6442537" y="832393"/>
            <a:ext cx="1436703" cy="665110"/>
          </a:xfrm>
          <a:prstGeom prst="bentArrow">
            <a:avLst>
              <a:gd name="adj1" fmla="val 25000"/>
              <a:gd name="adj2" fmla="val 2750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1523999" y="547596"/>
            <a:ext cx="8160913" cy="648899"/>
          </a:xfrm>
          <a:prstGeom prst="rect">
            <a:avLst/>
          </a:prstGeom>
          <a:noFill/>
          <a:ln>
            <a:noFill/>
          </a:ln>
        </p:spPr>
        <p:txBody>
          <a:bodyPr lIns="91425" tIns="45700" rIns="91425" bIns="45700" anchor="b" anchorCtr="0">
            <a:noAutofit/>
          </a:bodyPr>
          <a:lstStyle/>
          <a:p>
            <a:pPr lvl="0">
              <a:buSzPct val="25000"/>
            </a:pPr>
            <a:r>
              <a:rPr lang="en-US" sz="2700" b="1" dirty="0" smtClean="0">
                <a:solidFill>
                  <a:schemeClr val="dk1"/>
                </a:solidFill>
                <a:latin typeface="Calibri"/>
                <a:ea typeface="Calibri"/>
                <a:cs typeface="Calibri"/>
                <a:sym typeface="Calibri"/>
              </a:rPr>
              <a:t>Implementation</a:t>
            </a:r>
            <a:endParaRPr lang="en-US" sz="2700" b="1" dirty="0">
              <a:solidFill>
                <a:schemeClr val="dk1"/>
              </a:solidFill>
              <a:latin typeface="Calibri"/>
              <a:ea typeface="Calibri"/>
              <a:cs typeface="Calibri"/>
              <a:sym typeface="Calibri"/>
            </a:endParaRPr>
          </a:p>
        </p:txBody>
      </p:sp>
      <p:pic>
        <p:nvPicPr>
          <p:cNvPr id="11" name="Shape 101"/>
          <p:cNvPicPr/>
          <p:nvPr/>
        </p:nvPicPr>
        <p:blipFill rotWithShape="1">
          <a:blip r:embed="rId3">
            <a:alphaModFix/>
          </a:blip>
          <a:srcRect/>
          <a:stretch/>
        </p:blipFill>
        <p:spPr>
          <a:xfrm>
            <a:off x="259718" y="1743572"/>
            <a:ext cx="5277485" cy="213360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437882" y="5051675"/>
            <a:ext cx="3737739" cy="88548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262626"/>
                </a:solidFill>
                <a:latin typeface="Courier New" panose="02070309020205020404" pitchFamily="49" charset="0"/>
                <a:ea typeface="Times New Roman" panose="02020603050405020304" pitchFamily="18" charset="0"/>
                <a:cs typeface="Times New Roman" panose="02020603050405020304" pitchFamily="18" charset="0"/>
              </a:rPr>
              <a:t>select batsman, bowler, fielder, </a:t>
            </a:r>
            <a:r>
              <a:rPr lang="en-US" sz="1200" b="1" dirty="0" err="1">
                <a:solidFill>
                  <a:srgbClr val="262626"/>
                </a:solidFill>
                <a:latin typeface="Courier New" panose="02070309020205020404" pitchFamily="49" charset="0"/>
                <a:ea typeface="Times New Roman" panose="02020603050405020304" pitchFamily="18" charset="0"/>
                <a:cs typeface="Times New Roman" panose="02020603050405020304" pitchFamily="18" charset="0"/>
              </a:rPr>
              <a:t>droppedCatch</a:t>
            </a:r>
            <a:r>
              <a:rPr lang="en-US" sz="1200" b="1" dirty="0">
                <a:solidFill>
                  <a:srgbClr val="262626"/>
                </a:solidFill>
                <a:latin typeface="Courier New" panose="02070309020205020404" pitchFamily="49" charset="0"/>
                <a:ea typeface="Times New Roman" panose="02020603050405020304" pitchFamily="18" charset="0"/>
                <a:cs typeface="Times New Roman" panose="02020603050405020304" pitchFamily="18" charset="0"/>
              </a:rPr>
              <a:t>, commentary FROM </a:t>
            </a:r>
            <a:r>
              <a:rPr lang="en-US" sz="1200" b="1" dirty="0" err="1">
                <a:solidFill>
                  <a:srgbClr val="262626"/>
                </a:solidFill>
                <a:latin typeface="Courier New" panose="02070309020205020404" pitchFamily="49" charset="0"/>
                <a:ea typeface="Times New Roman" panose="02020603050405020304" pitchFamily="18" charset="0"/>
                <a:cs typeface="Times New Roman" panose="02020603050405020304" pitchFamily="18" charset="0"/>
              </a:rPr>
              <a:t>fieldingEventODI</a:t>
            </a:r>
            <a:r>
              <a:rPr lang="en-US" sz="1200" b="1" dirty="0">
                <a:solidFill>
                  <a:srgbClr val="262626"/>
                </a:solidFill>
                <a:latin typeface="Courier New" panose="02070309020205020404" pitchFamily="49" charset="0"/>
                <a:ea typeface="Times New Roman" panose="02020603050405020304" pitchFamily="18" charset="0"/>
                <a:cs typeface="Times New Roman" panose="02020603050405020304" pitchFamily="18" charset="0"/>
              </a:rPr>
              <a:t> where </a:t>
            </a:r>
            <a:r>
              <a:rPr lang="en-US" sz="1200" b="1" dirty="0" err="1">
                <a:solidFill>
                  <a:srgbClr val="262626"/>
                </a:solidFill>
                <a:latin typeface="Courier New" panose="02070309020205020404" pitchFamily="49" charset="0"/>
                <a:ea typeface="Times New Roman" panose="02020603050405020304" pitchFamily="18" charset="0"/>
                <a:cs typeface="Times New Roman" panose="02020603050405020304" pitchFamily="18" charset="0"/>
              </a:rPr>
              <a:t>droppedCatch</a:t>
            </a:r>
            <a:r>
              <a:rPr lang="en-US" sz="1200" b="1" dirty="0">
                <a:solidFill>
                  <a:srgbClr val="262626"/>
                </a:solidFill>
                <a:latin typeface="Courier New" panose="02070309020205020404" pitchFamily="49" charset="0"/>
                <a:ea typeface="Times New Roman" panose="02020603050405020304" pitchFamily="18" charset="0"/>
                <a:cs typeface="Times New Roman" panose="02020603050405020304" pitchFamily="18" charset="0"/>
              </a:rPr>
              <a:t>=1 and fielder=?',("Suresh Raina",)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5311102" y="4355856"/>
            <a:ext cx="6449450" cy="1978230"/>
          </a:xfrm>
          <a:prstGeom prst="rect">
            <a:avLst/>
          </a:prstGeom>
          <a:ln>
            <a:noFill/>
          </a:ln>
          <a:effectLst>
            <a:outerShdw blurRad="292100" dist="139700" dir="2700000" algn="tl" rotWithShape="0">
              <a:srgbClr val="333333">
                <a:alpha val="65000"/>
              </a:srgbClr>
            </a:outerShdw>
          </a:effectLst>
        </p:spPr>
      </p:pic>
      <p:sp>
        <p:nvSpPr>
          <p:cNvPr id="12" name="Down Arrow 11"/>
          <p:cNvSpPr/>
          <p:nvPr/>
        </p:nvSpPr>
        <p:spPr>
          <a:xfrm>
            <a:off x="2476680" y="4184960"/>
            <a:ext cx="345220" cy="558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769962" y="1630403"/>
            <a:ext cx="553172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Calibri" panose="020F0502020204030204" pitchFamily="34" charset="0"/>
              </a:rPr>
              <a:t>Raw commentary data stored in </a:t>
            </a:r>
            <a:r>
              <a:rPr lang="en-US" sz="2000" i="1" dirty="0" err="1" smtClean="0">
                <a:latin typeface="Calibri" panose="020F0502020204030204" pitchFamily="34" charset="0"/>
              </a:rPr>
              <a:t>fieldingEventODI</a:t>
            </a:r>
            <a:r>
              <a:rPr lang="en-US" sz="2000" i="1" dirty="0" smtClean="0">
                <a:latin typeface="Calibri" panose="020F0502020204030204" pitchFamily="34" charset="0"/>
              </a:rPr>
              <a:t> </a:t>
            </a:r>
            <a:r>
              <a:rPr lang="en-US" sz="2000" dirty="0" smtClean="0">
                <a:latin typeface="Calibri" panose="020F0502020204030204" pitchFamily="34" charset="0"/>
              </a:rPr>
              <a:t>table</a:t>
            </a:r>
          </a:p>
          <a:p>
            <a:pPr marL="342900" indent="-342900">
              <a:buFont typeface="Arial" panose="020B0604020202020204" pitchFamily="34" charset="0"/>
              <a:buChar char="•"/>
            </a:pPr>
            <a:r>
              <a:rPr lang="en-US" sz="2000" dirty="0" smtClean="0">
                <a:latin typeface="Calibri" panose="020F0502020204030204" pitchFamily="34" charset="0"/>
              </a:rPr>
              <a:t>Capitalized words are checked with player lists to identify fielder involved</a:t>
            </a:r>
          </a:p>
          <a:p>
            <a:pPr marL="342900" indent="-342900">
              <a:buFont typeface="Arial" panose="020B0604020202020204" pitchFamily="34" charset="0"/>
              <a:buChar char="•"/>
            </a:pPr>
            <a:r>
              <a:rPr lang="en-US" sz="2000" dirty="0">
                <a:latin typeface="Calibri" panose="020F0502020204030204" pitchFamily="34" charset="0"/>
              </a:rPr>
              <a:t>Commentary text parsed for key </a:t>
            </a:r>
            <a:r>
              <a:rPr lang="en-US" sz="2000" dirty="0" smtClean="0">
                <a:latin typeface="Calibri" panose="020F0502020204030204" pitchFamily="34" charset="0"/>
              </a:rPr>
              <a:t>words that denote fielding events</a:t>
            </a:r>
          </a:p>
          <a:p>
            <a:pPr marL="342900" indent="-342900">
              <a:buFont typeface="Arial" panose="020B0604020202020204" pitchFamily="34" charset="0"/>
              <a:buChar char="•"/>
            </a:pPr>
            <a:r>
              <a:rPr lang="en-US" sz="2000" dirty="0" smtClean="0">
                <a:latin typeface="Calibri" panose="020F0502020204030204" pitchFamily="34" charset="0"/>
              </a:rPr>
              <a:t>Fielder’s fielding events of a match stored in </a:t>
            </a:r>
            <a:r>
              <a:rPr lang="en-US" sz="2000" i="1" dirty="0" err="1" smtClean="0">
                <a:latin typeface="Calibri" panose="020F0502020204030204" pitchFamily="34" charset="0"/>
              </a:rPr>
              <a:t>fieldingMatchODI</a:t>
            </a:r>
            <a:r>
              <a:rPr lang="en-US" sz="2000" i="1" dirty="0" smtClean="0">
                <a:latin typeface="Calibri" panose="020F0502020204030204" pitchFamily="34" charset="0"/>
              </a:rPr>
              <a:t> </a:t>
            </a:r>
            <a:r>
              <a:rPr lang="en-US" sz="2000" dirty="0" smtClean="0">
                <a:latin typeface="Calibri" panose="020F0502020204030204" pitchFamily="34" charset="0"/>
              </a:rPr>
              <a:t>table </a:t>
            </a:r>
            <a:endParaRPr lang="en-US" sz="2000" i="1" dirty="0">
              <a:latin typeface="Calibri" panose="020F0502020204030204" pitchFamily="34" charset="0"/>
            </a:endParaRPr>
          </a:p>
        </p:txBody>
      </p:sp>
      <p:sp>
        <p:nvSpPr>
          <p:cNvPr id="14" name="Right Arrow 13"/>
          <p:cNvSpPr/>
          <p:nvPr/>
        </p:nvSpPr>
        <p:spPr>
          <a:xfrm>
            <a:off x="4175621" y="5344971"/>
            <a:ext cx="816376"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405481" y="665119"/>
            <a:ext cx="5077098" cy="648899"/>
          </a:xfrm>
          <a:prstGeom prst="rect">
            <a:avLst/>
          </a:prstGeom>
          <a:noFill/>
          <a:ln>
            <a:noFill/>
          </a:ln>
        </p:spPr>
        <p:txBody>
          <a:bodyPr lIns="91425" tIns="45700" rIns="91425" bIns="45700" anchor="b" anchorCtr="0">
            <a:noAutofit/>
          </a:bodyPr>
          <a:lstStyle/>
          <a:p>
            <a:pPr lvl="0">
              <a:buSzPct val="25000"/>
            </a:pPr>
            <a:r>
              <a:rPr lang="en-US" sz="2700" b="1" dirty="0" smtClean="0">
                <a:solidFill>
                  <a:schemeClr val="dk1"/>
                </a:solidFill>
                <a:latin typeface="Calibri"/>
                <a:ea typeface="Calibri"/>
                <a:cs typeface="Calibri"/>
                <a:sym typeface="Calibri"/>
              </a:rPr>
              <a:t>Parsing Natural Language</a:t>
            </a:r>
            <a:endParaRPr lang="en-US" sz="2700" b="1" dirty="0">
              <a:solidFill>
                <a:schemeClr val="dk1"/>
              </a:solidFill>
              <a:latin typeface="Calibri"/>
              <a:ea typeface="Calibri"/>
              <a:cs typeface="Calibri"/>
              <a:sym typeface="Calibri"/>
            </a:endParaRPr>
          </a:p>
        </p:txBody>
      </p:sp>
      <p:sp>
        <p:nvSpPr>
          <p:cNvPr id="16" name="TextBox 15"/>
          <p:cNvSpPr txBox="1"/>
          <p:nvPr/>
        </p:nvSpPr>
        <p:spPr>
          <a:xfrm>
            <a:off x="438405" y="1762022"/>
            <a:ext cx="5011250" cy="3170099"/>
          </a:xfrm>
          <a:prstGeom prst="rect">
            <a:avLst/>
          </a:prstGeom>
          <a:noFill/>
        </p:spPr>
        <p:txBody>
          <a:bodyPr wrap="square" rtlCol="0">
            <a:spAutoFit/>
          </a:bodyPr>
          <a:lstStyle/>
          <a:p>
            <a:pPr marL="342900" indent="-342900">
              <a:buFont typeface="Arial" panose="020B0604020202020204" pitchFamily="34" charset="0"/>
              <a:buChar char="•"/>
            </a:pPr>
            <a:endParaRPr lang="en-US" sz="2000" dirty="0">
              <a:latin typeface="Calibri" panose="020F0502020204030204" pitchFamily="34" charset="0"/>
            </a:endParaRPr>
          </a:p>
          <a:p>
            <a:r>
              <a:rPr lang="en-US" sz="2000" b="1" dirty="0" smtClean="0">
                <a:latin typeface="Calibri" panose="020F0502020204030204" pitchFamily="34" charset="0"/>
              </a:rPr>
              <a:t>NLTK vs Simple </a:t>
            </a:r>
            <a:r>
              <a:rPr lang="en-US" sz="2000" b="1" dirty="0" smtClean="0">
                <a:latin typeface="Calibri" panose="020F0502020204030204" pitchFamily="34" charset="0"/>
              </a:rPr>
              <a:t>Word Match</a:t>
            </a:r>
            <a:endParaRPr lang="en-US" sz="2000" b="1" dirty="0">
              <a:latin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rPr>
              <a:t>Cricketing terms make NLTK not as useful</a:t>
            </a:r>
          </a:p>
          <a:p>
            <a:pPr marL="285750" indent="-285750">
              <a:buFont typeface="Arial" panose="020B0604020202020204" pitchFamily="34" charset="0"/>
              <a:buChar char="•"/>
            </a:pPr>
            <a:r>
              <a:rPr lang="en-US" sz="2000" dirty="0" smtClean="0">
                <a:latin typeface="Calibri" panose="020F0502020204030204" pitchFamily="34" charset="0"/>
              </a:rPr>
              <a:t>Dropped </a:t>
            </a:r>
            <a:r>
              <a:rPr lang="en-US" sz="2000" dirty="0">
                <a:latin typeface="Calibri" panose="020F0502020204030204" pitchFamily="34" charset="0"/>
              </a:rPr>
              <a:t>Catches much harder to </a:t>
            </a:r>
            <a:r>
              <a:rPr lang="en-US" sz="2000" dirty="0" smtClean="0">
                <a:latin typeface="Calibri" panose="020F0502020204030204" pitchFamily="34" charset="0"/>
              </a:rPr>
              <a:t>parse</a:t>
            </a:r>
            <a:endParaRPr lang="en-US" sz="2000" dirty="0" smtClean="0">
              <a:latin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rPr>
              <a:t>The </a:t>
            </a:r>
            <a:r>
              <a:rPr lang="en-US" sz="2000" dirty="0">
                <a:latin typeface="Calibri" panose="020F0502020204030204" pitchFamily="34" charset="0"/>
              </a:rPr>
              <a:t>“dropped” keyword is </a:t>
            </a:r>
            <a:r>
              <a:rPr lang="en-US" sz="2000" dirty="0" smtClean="0">
                <a:latin typeface="Calibri" panose="020F0502020204030204" pitchFamily="34" charset="0"/>
              </a:rPr>
              <a:t>unreliable</a:t>
            </a:r>
          </a:p>
          <a:p>
            <a:pPr marL="285750" indent="-285750">
              <a:buFont typeface="Arial" panose="020B0604020202020204" pitchFamily="34" charset="0"/>
              <a:buChar char="•"/>
            </a:pPr>
            <a:r>
              <a:rPr lang="en-US" sz="2000" dirty="0" smtClean="0">
                <a:latin typeface="Calibri" panose="020F0502020204030204" pitchFamily="34" charset="0"/>
              </a:rPr>
              <a:t>Some catches too </a:t>
            </a:r>
            <a:r>
              <a:rPr lang="en-US" sz="2000" dirty="0">
                <a:latin typeface="Calibri" panose="020F0502020204030204" pitchFamily="34" charset="0"/>
              </a:rPr>
              <a:t>difficult to be considered a true drop </a:t>
            </a:r>
            <a:r>
              <a:rPr lang="en-US" sz="2000" dirty="0" smtClean="0">
                <a:latin typeface="Calibri" panose="020F0502020204030204" pitchFamily="34" charset="0"/>
              </a:rPr>
              <a:t>(</a:t>
            </a:r>
            <a:r>
              <a:rPr lang="en-US" sz="2000" b="1" dirty="0" smtClean="0">
                <a:latin typeface="Calibri" panose="020F0502020204030204" pitchFamily="34" charset="0"/>
              </a:rPr>
              <a:t>Variety</a:t>
            </a:r>
            <a:r>
              <a:rPr lang="en-US" sz="2000" dirty="0" smtClean="0">
                <a:latin typeface="Calibri" panose="020F0502020204030204" pitchFamily="34" charset="0"/>
              </a:rPr>
              <a:t>)</a:t>
            </a:r>
            <a:endParaRPr lang="en-US" sz="2000" dirty="0">
              <a:latin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rPr>
              <a:t>Other fielding keywords </a:t>
            </a:r>
            <a:r>
              <a:rPr lang="en-US" sz="2000" dirty="0">
                <a:latin typeface="Calibri" panose="020F0502020204030204" pitchFamily="34" charset="0"/>
              </a:rPr>
              <a:t>more straightforward</a:t>
            </a:r>
          </a:p>
          <a:p>
            <a:pPr marL="342900" indent="-342900">
              <a:buFont typeface="Arial" panose="020B0604020202020204" pitchFamily="34" charset="0"/>
              <a:buChar char="•"/>
            </a:pPr>
            <a:endParaRPr lang="en-US" sz="2000" dirty="0">
              <a:latin typeface="Calibri" panose="020F0502020204030204" pitchFamily="34" charset="0"/>
            </a:endParaRPr>
          </a:p>
        </p:txBody>
      </p:sp>
      <p:sp>
        <p:nvSpPr>
          <p:cNvPr id="9" name="Rectangle 8"/>
          <p:cNvSpPr/>
          <p:nvPr/>
        </p:nvSpPr>
        <p:spPr>
          <a:xfrm>
            <a:off x="7177825" y="665119"/>
            <a:ext cx="4284372" cy="8925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300" dirty="0"/>
              <a:t>"bobbles the chance", "has made a meal of it", "sitter", "dolly", "spills", "put down", "dropping the ball", "gets both hands to it but drops it", "drops an easy catch", "fails to take the catch", "dropped", "shelled", "grassed"</a:t>
            </a:r>
          </a:p>
        </p:txBody>
      </p:sp>
      <p:sp>
        <p:nvSpPr>
          <p:cNvPr id="10" name="Rectangle 9"/>
          <p:cNvSpPr/>
          <p:nvPr/>
        </p:nvSpPr>
        <p:spPr>
          <a:xfrm>
            <a:off x="5672999" y="2138637"/>
            <a:ext cx="6096000" cy="309315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300" dirty="0"/>
              <a:t>"dolly on the toes", "dropped right", "dropped with", "dropped just", "dropped it short" , "dropped short", "dropped well in front" , "drops the wrist", "dropped from" , "earlier he was dropped", "dropped his" , "dropped a touch short", "dropped catches" , "dropped behind", "dropped at his feet" , "dropped in", "dropped a bit" , "dropped into", "dropped softly" , "dropped his bat", "dropped catch and" , "dropped it into", "dropped to" , "dropped him earlier", "dropped far too short" , "dropped over", "tough chance", "hard chance", "hard to call it dropped", "hard to call that dropped", "like a football goalkeeper", "desperate effort", "difficult chance", "superb attempt", "good effort", "screaming past", "would have been a very good", "terrific effort", "harsh to blame", "great attempt", "what an effort", "would have been a terrific catch", "would have been a </a:t>
            </a:r>
            <a:r>
              <a:rPr lang="en-US" sz="1300" dirty="0" err="1"/>
              <a:t>wundercatch</a:t>
            </a:r>
            <a:r>
              <a:rPr lang="en-US" sz="1300" dirty="0"/>
              <a:t>", "tough one", "fabulous attempt", "tremendous effort", "difficult one", "would have been a stunner", "would have been a superb", "would have been a mind-blowing", "valiant effort", "harsh to call it", "would have been a classic catch", "would have been a cracker"</a:t>
            </a:r>
          </a:p>
        </p:txBody>
      </p:sp>
      <p:sp>
        <p:nvSpPr>
          <p:cNvPr id="15" name="TextBox 14"/>
          <p:cNvSpPr txBox="1"/>
          <p:nvPr/>
        </p:nvSpPr>
        <p:spPr>
          <a:xfrm>
            <a:off x="9069970" y="1620726"/>
            <a:ext cx="2699029" cy="307777"/>
          </a:xfrm>
          <a:prstGeom prst="rect">
            <a:avLst/>
          </a:prstGeom>
          <a:noFill/>
        </p:spPr>
        <p:txBody>
          <a:bodyPr wrap="square" rtlCol="0">
            <a:spAutoFit/>
          </a:bodyPr>
          <a:lstStyle/>
          <a:p>
            <a:r>
              <a:rPr lang="en-US" b="1" dirty="0" smtClean="0">
                <a:latin typeface="Calibri" panose="020F0502020204030204" pitchFamily="34" charset="0"/>
              </a:rPr>
              <a:t>Dropped Catch Key Words</a:t>
            </a:r>
            <a:endParaRPr lang="en-US" b="1" dirty="0">
              <a:latin typeface="Calibri" panose="020F0502020204030204" pitchFamily="34" charset="0"/>
            </a:endParaRPr>
          </a:p>
        </p:txBody>
      </p:sp>
      <p:sp>
        <p:nvSpPr>
          <p:cNvPr id="17" name="TextBox 16"/>
          <p:cNvSpPr txBox="1"/>
          <p:nvPr/>
        </p:nvSpPr>
        <p:spPr>
          <a:xfrm>
            <a:off x="8429078" y="5180780"/>
            <a:ext cx="3495994" cy="307777"/>
          </a:xfrm>
          <a:prstGeom prst="rect">
            <a:avLst/>
          </a:prstGeom>
          <a:noFill/>
        </p:spPr>
        <p:txBody>
          <a:bodyPr wrap="square" rtlCol="0">
            <a:spAutoFit/>
          </a:bodyPr>
          <a:lstStyle/>
          <a:p>
            <a:r>
              <a:rPr lang="en-US" b="1" dirty="0" smtClean="0">
                <a:latin typeface="Calibri" panose="020F0502020204030204" pitchFamily="34" charset="0"/>
              </a:rPr>
              <a:t>Dropped Catch Invalidating Key Words</a:t>
            </a:r>
            <a:endParaRPr lang="en-US" b="1" dirty="0">
              <a:latin typeface="Calibri" panose="020F0502020204030204" pitchFamily="34" charset="0"/>
            </a:endParaRPr>
          </a:p>
        </p:txBody>
      </p:sp>
      <p:sp>
        <p:nvSpPr>
          <p:cNvPr id="18" name="Rectangle 17"/>
          <p:cNvSpPr/>
          <p:nvPr/>
        </p:nvSpPr>
        <p:spPr>
          <a:xfrm>
            <a:off x="7662929" y="5796334"/>
            <a:ext cx="3799268" cy="4924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300" dirty="0"/>
              <a:t>"direct hit", "accurate with the throw", "throw has beaten him", "hits the stumps direct"</a:t>
            </a:r>
          </a:p>
        </p:txBody>
      </p:sp>
      <p:sp>
        <p:nvSpPr>
          <p:cNvPr id="19" name="TextBox 18"/>
          <p:cNvSpPr txBox="1"/>
          <p:nvPr/>
        </p:nvSpPr>
        <p:spPr>
          <a:xfrm>
            <a:off x="9714200" y="6288777"/>
            <a:ext cx="1815949" cy="307777"/>
          </a:xfrm>
          <a:prstGeom prst="rect">
            <a:avLst/>
          </a:prstGeom>
          <a:noFill/>
        </p:spPr>
        <p:txBody>
          <a:bodyPr wrap="square" rtlCol="0">
            <a:spAutoFit/>
          </a:bodyPr>
          <a:lstStyle/>
          <a:p>
            <a:r>
              <a:rPr lang="en-US" b="1" dirty="0" smtClean="0">
                <a:latin typeface="Calibri" panose="020F0502020204030204" pitchFamily="34" charset="0"/>
              </a:rPr>
              <a:t>Direct Hit Key Words</a:t>
            </a:r>
            <a:endParaRPr lang="en-US" b="1" dirty="0">
              <a:latin typeface="Calibri" panose="020F0502020204030204" pitchFamily="34" charset="0"/>
            </a:endParaRPr>
          </a:p>
        </p:txBody>
      </p:sp>
    </p:spTree>
    <p:extLst>
      <p:ext uri="{BB962C8B-B14F-4D97-AF65-F5344CB8AC3E}">
        <p14:creationId xmlns:p14="http://schemas.microsoft.com/office/powerpoint/2010/main" val="22632342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1523999" y="223697"/>
            <a:ext cx="3550276" cy="688776"/>
          </a:xfrm>
          <a:prstGeom prst="rect">
            <a:avLst/>
          </a:prstGeom>
          <a:noFill/>
          <a:ln>
            <a:noFill/>
          </a:ln>
        </p:spPr>
        <p:txBody>
          <a:bodyPr lIns="91425" tIns="45700" rIns="91425" bIns="45700" anchor="b" anchorCtr="0">
            <a:noAutofit/>
          </a:bodyPr>
          <a:lstStyle/>
          <a:p>
            <a:pPr lvl="0">
              <a:buSzPct val="25000"/>
            </a:pPr>
            <a:r>
              <a:rPr lang="en-US" sz="2700" b="1" dirty="0" smtClean="0">
                <a:solidFill>
                  <a:schemeClr val="dk1"/>
                </a:solidFill>
                <a:latin typeface="Calibri"/>
                <a:ea typeface="Calibri"/>
                <a:cs typeface="Calibri"/>
                <a:sym typeface="Calibri"/>
              </a:rPr>
              <a:t>Results</a:t>
            </a:r>
            <a:endParaRPr lang="en-US" sz="2700" b="1"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0" name="TextBox 9"/>
              <p:cNvSpPr txBox="1"/>
              <p:nvPr/>
            </p:nvSpPr>
            <p:spPr>
              <a:xfrm>
                <a:off x="388591" y="1126599"/>
                <a:ext cx="6639225" cy="2739404"/>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Calibri" panose="020F0502020204030204" pitchFamily="34" charset="0"/>
                  </a:rPr>
                  <a:t>Fielder events are grouped by fielder and aggregated over the player career</a:t>
                </a:r>
              </a:p>
              <a:p>
                <a:pPr marL="285750" indent="-285750">
                  <a:buFont typeface="Arial" panose="020B0604020202020204" pitchFamily="34" charset="0"/>
                  <a:buChar char="•"/>
                </a:pPr>
                <a:r>
                  <a:rPr lang="en-US" sz="1800" dirty="0" smtClean="0">
                    <a:latin typeface="Calibri" panose="020F0502020204030204" pitchFamily="34" charset="0"/>
                  </a:rPr>
                  <a:t>Useful statistics such as drop rate % separating poor, good and great fielders:</a:t>
                </a:r>
              </a:p>
              <a:p>
                <a:pPr marL="285750" indent="-285750">
                  <a:buFont typeface="Arial" panose="020B0604020202020204" pitchFamily="34" charset="0"/>
                  <a:buChar char="•"/>
                </a:pPr>
                <a:endParaRPr lang="en-US" sz="1800" dirty="0" smtClean="0">
                  <a:latin typeface="Calibri" panose="020F0502020204030204" pitchFamily="34" charset="0"/>
                </a:endParaRPr>
              </a:p>
              <a:p>
                <a:r>
                  <a:rPr lang="en-US" sz="2000" i="1" dirty="0" smtClean="0">
                    <a:latin typeface="Cambria Math" panose="02040503050406030204" pitchFamily="18" charset="0"/>
                    <a:ea typeface="Cambria Math" panose="02040503050406030204" pitchFamily="18" charset="0"/>
                  </a:rPr>
                  <a:t>Drop %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𝐷𝑟𝑜𝑝𝑝𝑒𝑑</m:t>
                        </m:r>
                        <m:r>
                          <a:rPr lang="en-US" sz="2400" b="0" i="1" smtClean="0">
                            <a:latin typeface="Cambria Math" panose="02040503050406030204" pitchFamily="18" charset="0"/>
                          </a:rPr>
                          <m:t> </m:t>
                        </m:r>
                        <m:r>
                          <a:rPr lang="en-US" sz="2400" b="0" i="1" smtClean="0">
                            <a:latin typeface="Cambria Math" panose="02040503050406030204" pitchFamily="18" charset="0"/>
                          </a:rPr>
                          <m:t>𝐶𝑎𝑡𝑐h𝑒𝑠</m:t>
                        </m:r>
                        <m:r>
                          <a:rPr lang="en-US" sz="2400" b="0" i="1" smtClean="0">
                            <a:latin typeface="Cambria Math" panose="02040503050406030204" pitchFamily="18" charset="0"/>
                          </a:rPr>
                          <m:t> −</m:t>
                        </m:r>
                        <m:r>
                          <a:rPr lang="en-US" sz="2400" b="0" i="1" smtClean="0">
                            <a:latin typeface="Cambria Math" panose="02040503050406030204" pitchFamily="18" charset="0"/>
                          </a:rPr>
                          <m:t>𝐷𝑖𝑓𝑓𝑖𝑐𝑢𝑙𝑡</m:t>
                        </m:r>
                        <m:r>
                          <a:rPr lang="en-US" sz="2400" b="0" i="1" smtClean="0">
                            <a:latin typeface="Cambria Math" panose="02040503050406030204" pitchFamily="18" charset="0"/>
                          </a:rPr>
                          <m:t> </m:t>
                        </m:r>
                        <m:r>
                          <a:rPr lang="en-US" sz="2400" b="0" i="1" smtClean="0">
                            <a:latin typeface="Cambria Math" panose="02040503050406030204" pitchFamily="18" charset="0"/>
                          </a:rPr>
                          <m:t>𝐶h𝑎𝑛𝑐𝑒𝑠</m:t>
                        </m:r>
                      </m:num>
                      <m:den>
                        <m:r>
                          <a:rPr lang="en-US" sz="2400" b="0" i="1" smtClean="0">
                            <a:latin typeface="Cambria Math" panose="02040503050406030204" pitchFamily="18" charset="0"/>
                          </a:rPr>
                          <m:t>(</m:t>
                        </m:r>
                        <m:r>
                          <a:rPr lang="en-US" sz="2400" b="0" i="1" smtClean="0">
                            <a:latin typeface="Cambria Math" panose="02040503050406030204" pitchFamily="18" charset="0"/>
                          </a:rPr>
                          <m:t>𝐶𝑎𝑡𝑐h𝑒𝑠</m:t>
                        </m:r>
                        <m:r>
                          <a:rPr lang="en-US" sz="2400" b="0" i="1" smtClean="0">
                            <a:latin typeface="Cambria Math" panose="02040503050406030204" pitchFamily="18" charset="0"/>
                          </a:rPr>
                          <m:t>+</m:t>
                        </m:r>
                        <m:r>
                          <a:rPr lang="en-US" sz="2400" b="0" i="1" smtClean="0">
                            <a:latin typeface="Cambria Math" panose="02040503050406030204" pitchFamily="18" charset="0"/>
                          </a:rPr>
                          <m:t>𝐷𝑟𝑜𝑝𝑝𝑒𝑑</m:t>
                        </m:r>
                        <m:r>
                          <a:rPr lang="en-US" sz="2400" b="0" i="1" smtClean="0">
                            <a:latin typeface="Cambria Math" panose="02040503050406030204" pitchFamily="18" charset="0"/>
                          </a:rPr>
                          <m:t> </m:t>
                        </m:r>
                        <m:r>
                          <a:rPr lang="en-US" sz="2400" b="0" i="1" smtClean="0">
                            <a:latin typeface="Cambria Math" panose="02040503050406030204" pitchFamily="18" charset="0"/>
                          </a:rPr>
                          <m:t>𝐶𝑎𝑡𝑐h𝑒𝑠</m:t>
                        </m:r>
                        <m:r>
                          <a:rPr lang="en-US" sz="2400" b="0" i="1" smtClean="0">
                            <a:latin typeface="Cambria Math" panose="02040503050406030204" pitchFamily="18" charset="0"/>
                          </a:rPr>
                          <m:t> −</m:t>
                        </m:r>
                        <m:r>
                          <a:rPr lang="en-US" sz="2400" i="1">
                            <a:latin typeface="Cambria Math" panose="02040503050406030204" pitchFamily="18" charset="0"/>
                          </a:rPr>
                          <m:t>𝐷𝑖𝑓𝑓𝑖𝑐𝑢𝑙𝑡</m:t>
                        </m:r>
                        <m:r>
                          <a:rPr lang="en-US" sz="2400" b="0" i="1" smtClean="0">
                            <a:latin typeface="Cambria Math" panose="02040503050406030204" pitchFamily="18" charset="0"/>
                          </a:rPr>
                          <m:t> </m:t>
                        </m:r>
                        <m:r>
                          <a:rPr lang="en-US" sz="2400" b="0" i="1" smtClean="0">
                            <a:latin typeface="Cambria Math" panose="02040503050406030204" pitchFamily="18" charset="0"/>
                          </a:rPr>
                          <m:t>𝐶h𝑎𝑛𝑐𝑒𝑠</m:t>
                        </m:r>
                        <m:r>
                          <a:rPr lang="en-US" sz="2400" b="0" i="1" smtClean="0">
                            <a:latin typeface="Cambria Math" panose="02040503050406030204" pitchFamily="18" charset="0"/>
                          </a:rPr>
                          <m:t>)</m:t>
                        </m:r>
                      </m:den>
                    </m:f>
                  </m:oMath>
                </a14:m>
                <a:endParaRPr lang="en-US" sz="2400" dirty="0" smtClean="0">
                  <a:latin typeface="Calibri" panose="020F0502020204030204" pitchFamily="34" charset="0"/>
                </a:endParaRPr>
              </a:p>
              <a:p>
                <a:pPr marL="285750" indent="-285750">
                  <a:buFont typeface="Arial" panose="020B0604020202020204" pitchFamily="34" charset="0"/>
                  <a:buChar char="•"/>
                </a:pPr>
                <a:endParaRPr lang="en-US" sz="2400" dirty="0">
                  <a:latin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88591" y="1126599"/>
                <a:ext cx="6639225" cy="2739404"/>
              </a:xfrm>
              <a:prstGeom prst="rect">
                <a:avLst/>
              </a:prstGeom>
              <a:blipFill rotWithShape="0">
                <a:blip r:embed="rId3"/>
                <a:stretch>
                  <a:fillRect l="-1010" t="-1336"/>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2852" y="223697"/>
            <a:ext cx="4702232" cy="301467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999" y="3452494"/>
            <a:ext cx="9283297" cy="32153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6092748"/>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2928</TotalTime>
  <Words>933</Words>
  <Application>Microsoft Office PowerPoint</Application>
  <PresentationFormat>Widescreen</PresentationFormat>
  <Paragraphs>93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Courier New</vt:lpstr>
      <vt:lpstr>Times New Roman</vt:lpstr>
      <vt:lpstr>Office Theme</vt:lpstr>
      <vt:lpstr>Cricket Fielding Statistics</vt:lpstr>
      <vt:lpstr>Introduction</vt:lpstr>
      <vt:lpstr>Fielding Events</vt:lpstr>
      <vt:lpstr>Solution Architecture</vt:lpstr>
      <vt:lpstr>Technology Selection</vt:lpstr>
      <vt:lpstr>Implementation</vt:lpstr>
      <vt:lpstr>Implementation</vt:lpstr>
      <vt:lpstr>Parsing Natural Language</vt:lpstr>
      <vt:lpstr>Results</vt:lpstr>
      <vt:lpstr>Challenges</vt:lpstr>
      <vt:lpstr>Future Iterations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Fielding Statistics</dc:title>
  <cp:lastModifiedBy>Chula Watugala</cp:lastModifiedBy>
  <cp:revision>78</cp:revision>
  <dcterms:modified xsi:type="dcterms:W3CDTF">2015-04-28T22:39:02Z</dcterms:modified>
</cp:coreProperties>
</file>