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89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4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9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9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1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4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8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1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22836F-9093-85ED-EF27-622AF6C33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r>
              <a:rPr lang="de-DE" dirty="0"/>
              <a:t>Final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5D8BE7-7C05-14FA-5CEB-23F71D4A7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/>
          </a:bodyPr>
          <a:lstStyle/>
          <a:p>
            <a:r>
              <a:rPr lang="de-DE" dirty="0"/>
              <a:t>Idea pitch</a:t>
            </a:r>
          </a:p>
        </p:txBody>
      </p:sp>
      <p:pic>
        <p:nvPicPr>
          <p:cNvPr id="4" name="Picture 3" descr="Ein Netz von verbundenen Punkten">
            <a:extLst>
              <a:ext uri="{FF2B5EF4-FFF2-40B4-BE49-F238E27FC236}">
                <a16:creationId xmlns:a16="http://schemas.microsoft.com/office/drawing/2014/main" id="{D8884BE8-2B0D-1716-3875-8F8AB4F99B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80" r="19642" b="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CD51B-4878-BE5D-B84B-5A0277F9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D726B4-E60A-2421-D671-2EA37A5A1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4D Tetris:</a:t>
            </a:r>
          </a:p>
          <a:p>
            <a:pPr lvl="1"/>
            <a:r>
              <a:rPr lang="de-DE" dirty="0"/>
              <a:t>	</a:t>
            </a:r>
            <a:r>
              <a:rPr lang="de-DE" dirty="0" err="1"/>
              <a:t>similar</a:t>
            </a:r>
            <a:r>
              <a:rPr lang="de-DE" dirty="0"/>
              <a:t> to classic Tetris in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mechanics</a:t>
            </a:r>
            <a:endParaRPr lang="de-DE" dirty="0"/>
          </a:p>
          <a:p>
            <a:pPr lvl="1"/>
            <a:r>
              <a:rPr lang="de-DE" dirty="0"/>
              <a:t>	BUT </a:t>
            </a:r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4-dimensional </a:t>
            </a:r>
            <a:r>
              <a:rPr lang="de-DE" dirty="0" err="1"/>
              <a:t>collections</a:t>
            </a:r>
            <a:r>
              <a:rPr lang="de-DE" dirty="0"/>
              <a:t> of </a:t>
            </a:r>
            <a:r>
              <a:rPr lang="de-DE" dirty="0" err="1"/>
              <a:t>hypercubes</a:t>
            </a:r>
            <a:r>
              <a:rPr lang="de-DE" dirty="0"/>
              <a:t> </a:t>
            </a:r>
            <a:r>
              <a:rPr lang="de-DE" dirty="0" err="1"/>
              <a:t>projected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	3D 	</a:t>
            </a:r>
            <a:r>
              <a:rPr lang="de-DE" dirty="0" err="1"/>
              <a:t>environment</a:t>
            </a:r>
            <a:endParaRPr lang="de-DE" dirty="0"/>
          </a:p>
          <a:p>
            <a:pPr lvl="1"/>
            <a:r>
              <a:rPr lang="de-DE" dirty="0"/>
              <a:t>	for </a:t>
            </a:r>
            <a:r>
              <a:rPr lang="de-DE" dirty="0" err="1"/>
              <a:t>the</a:t>
            </a:r>
            <a:r>
              <a:rPr lang="de-DE" dirty="0"/>
              <a:t> prototype </a:t>
            </a:r>
            <a:r>
              <a:rPr lang="de-DE" dirty="0" err="1"/>
              <a:t>playtime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limited and </a:t>
            </a:r>
            <a:r>
              <a:rPr lang="de-DE" dirty="0" err="1"/>
              <a:t>highscore</a:t>
            </a:r>
            <a:r>
              <a:rPr lang="de-DE" dirty="0"/>
              <a:t> </a:t>
            </a:r>
            <a:r>
              <a:rPr lang="de-DE" dirty="0" err="1"/>
              <a:t>collected</a:t>
            </a:r>
            <a:endParaRPr lang="de-DE" dirty="0"/>
          </a:p>
          <a:p>
            <a:pPr lvl="1"/>
            <a:r>
              <a:rPr lang="de-DE" dirty="0" err="1"/>
              <a:t>Based</a:t>
            </a:r>
            <a:r>
              <a:rPr lang="de-DE" dirty="0"/>
              <a:t> on:</a:t>
            </a:r>
          </a:p>
          <a:p>
            <a:pPr lvl="1"/>
            <a:r>
              <a:rPr lang="de-DE" dirty="0"/>
              <a:t>	</a:t>
            </a:r>
            <a:r>
              <a:rPr lang="en-US" dirty="0"/>
              <a:t>CM3030 Games Development Project Idea Title 1: Arcade Game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397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AD932-ACBE-53AE-7028-CACEF75E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EDC985-47A0-BE74-E940-742B49FCE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543041"/>
          </a:xfrm>
        </p:spPr>
        <p:txBody>
          <a:bodyPr/>
          <a:lstStyle/>
          <a:p>
            <a:r>
              <a:rPr lang="de-DE" dirty="0"/>
              <a:t>Tetris </a:t>
            </a:r>
            <a:r>
              <a:rPr lang="de-DE" dirty="0" err="1"/>
              <a:t>is</a:t>
            </a:r>
            <a:r>
              <a:rPr lang="de-DE" dirty="0"/>
              <a:t> a staple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game </a:t>
            </a:r>
            <a:r>
              <a:rPr lang="de-DE" dirty="0" err="1"/>
              <a:t>industry</a:t>
            </a:r>
            <a:r>
              <a:rPr lang="de-DE" dirty="0"/>
              <a:t>. Still </a:t>
            </a:r>
            <a:r>
              <a:rPr lang="de-DE" dirty="0" err="1"/>
              <a:t>played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 after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30 </a:t>
            </a:r>
            <a:r>
              <a:rPr lang="de-DE" dirty="0" err="1"/>
              <a:t>years</a:t>
            </a:r>
            <a:endParaRPr lang="de-DE" dirty="0"/>
          </a:p>
          <a:p>
            <a:r>
              <a:rPr lang="de-DE" dirty="0"/>
              <a:t>Very easy to </a:t>
            </a:r>
            <a:r>
              <a:rPr lang="de-DE" dirty="0" err="1"/>
              <a:t>understand</a:t>
            </a:r>
            <a:r>
              <a:rPr lang="de-DE" dirty="0"/>
              <a:t> but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to </a:t>
            </a:r>
            <a:r>
              <a:rPr lang="de-DE" dirty="0" err="1"/>
              <a:t>master</a:t>
            </a:r>
            <a:endParaRPr lang="de-DE" dirty="0"/>
          </a:p>
          <a:p>
            <a:r>
              <a:rPr lang="de-DE" dirty="0" err="1"/>
              <a:t>Extending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4-dimensional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of </a:t>
            </a:r>
            <a:r>
              <a:rPr lang="de-DE" dirty="0" err="1"/>
              <a:t>possibilties</a:t>
            </a:r>
            <a:r>
              <a:rPr lang="de-DE" dirty="0"/>
              <a:t> and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ability</a:t>
            </a:r>
            <a:r>
              <a:rPr lang="de-DE" dirty="0"/>
              <a:t> to </a:t>
            </a:r>
            <a:r>
              <a:rPr lang="de-DE" dirty="0" err="1"/>
              <a:t>memorize</a:t>
            </a:r>
            <a:r>
              <a:rPr lang="de-DE" dirty="0"/>
              <a:t>/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of </a:t>
            </a:r>
            <a:r>
              <a:rPr lang="de-DE" dirty="0" err="1"/>
              <a:t>rotation</a:t>
            </a:r>
            <a:r>
              <a:rPr lang="de-DE" dirty="0"/>
              <a:t>.</a:t>
            </a:r>
          </a:p>
          <a:p>
            <a:r>
              <a:rPr lang="de-DE" dirty="0"/>
              <a:t>This </a:t>
            </a:r>
            <a:r>
              <a:rPr lang="de-DE" dirty="0" err="1"/>
              <a:t>increases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capturing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classic </a:t>
            </a:r>
            <a:r>
              <a:rPr lang="de-DE" dirty="0" err="1"/>
              <a:t>addictive</a:t>
            </a:r>
            <a:r>
              <a:rPr lang="de-DE" dirty="0"/>
              <a:t> </a:t>
            </a:r>
            <a:r>
              <a:rPr lang="de-DE" dirty="0" err="1"/>
              <a:t>gameplay</a:t>
            </a:r>
            <a:endParaRPr lang="de-DE" dirty="0"/>
          </a:p>
          <a:p>
            <a:r>
              <a:rPr lang="de-DE" dirty="0"/>
              <a:t>I </a:t>
            </a:r>
            <a:r>
              <a:rPr lang="de-DE" dirty="0" err="1"/>
              <a:t>myself</a:t>
            </a:r>
            <a:r>
              <a:rPr lang="de-DE" dirty="0"/>
              <a:t> </a:t>
            </a:r>
            <a:r>
              <a:rPr lang="de-DE" dirty="0" err="1"/>
              <a:t>spent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of time </a:t>
            </a:r>
            <a:r>
              <a:rPr lang="de-DE" dirty="0" err="1"/>
              <a:t>playing</a:t>
            </a:r>
            <a:r>
              <a:rPr lang="de-DE" dirty="0"/>
              <a:t> a 3D </a:t>
            </a:r>
            <a:r>
              <a:rPr lang="de-DE" dirty="0" err="1"/>
              <a:t>port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kid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55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3A3904-5D1D-2D5D-7C16-5FEBE5155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5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Tetris</a:t>
            </a:r>
            <a:br>
              <a:rPr lang="en-US" sz="25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5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5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500" kern="1200" cap="none" spc="0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8FA01E3-BD45-9DCD-A061-A5D1BC43F204}"/>
              </a:ext>
            </a:extLst>
          </p:cNvPr>
          <p:cNvSpPr txBox="1"/>
          <p:nvPr/>
        </p:nvSpPr>
        <p:spPr>
          <a:xfrm>
            <a:off x="990000" y="2361601"/>
            <a:ext cx="4078800" cy="341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invented by a mathematician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very addictive gameplay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very limited due to underlying architecture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redone multiple times (</a:t>
            </a:r>
            <a:r>
              <a:rPr lang="en-US" sz="1100" spc="50" dirty="0" err="1">
                <a:solidFill>
                  <a:schemeClr val="tx1">
                    <a:alpha val="60000"/>
                  </a:schemeClr>
                </a:solidFill>
              </a:rPr>
              <a:t>GameBoy</a:t>
            </a: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sold around 500 million copies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Basis of a lot of research in computer science, design, ML, psychology and many more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Played to this day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Modern copies often diluted with new ‚features‘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Original </a:t>
            </a:r>
            <a:r>
              <a:rPr lang="en-US" sz="1100" spc="50" dirty="0" err="1">
                <a:solidFill>
                  <a:schemeClr val="tx1">
                    <a:alpha val="60000"/>
                  </a:schemeClr>
                </a:solidFill>
              </a:rPr>
              <a:t>unplayabale</a:t>
            </a:r>
            <a:r>
              <a:rPr lang="en-US" sz="1100" spc="50" dirty="0">
                <a:solidFill>
                  <a:schemeClr val="tx1">
                    <a:alpha val="60000"/>
                  </a:schemeClr>
                </a:solidFill>
              </a:rPr>
              <a:t> by modern standards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endParaRPr lang="en-US" sz="11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Tx/>
              <a:buChar char="-"/>
            </a:pPr>
            <a:endParaRPr lang="en-US" sz="1100" spc="50" dirty="0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nhaltsplatzhalter 4" descr="Ein Bild, das Text, Spielautomat, Arkade, Spiele enthält.&#10;&#10;Automatisch generierte Beschreibung">
            <a:extLst>
              <a:ext uri="{FF2B5EF4-FFF2-40B4-BE49-F238E27FC236}">
                <a16:creationId xmlns:a16="http://schemas.microsoft.com/office/drawing/2014/main" id="{98D5B545-913C-FEC9-3936-0592819EF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4" b="54939"/>
          <a:stretch/>
        </p:blipFill>
        <p:spPr>
          <a:xfrm>
            <a:off x="6654800" y="678198"/>
            <a:ext cx="4996212" cy="2477604"/>
          </a:xfrm>
          <a:prstGeom prst="rect">
            <a:avLst/>
          </a:prstGeom>
        </p:spPr>
      </p:pic>
      <p:pic>
        <p:nvPicPr>
          <p:cNvPr id="9" name="Grafik 8" descr="Ein Bild, das Text, Screenshot enthält.">
            <a:extLst>
              <a:ext uri="{FF2B5EF4-FFF2-40B4-BE49-F238E27FC236}">
                <a16:creationId xmlns:a16="http://schemas.microsoft.com/office/drawing/2014/main" id="{951FC96C-F1FF-EF83-6899-759C0DEEE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1" r="-2" b="-2"/>
          <a:stretch/>
        </p:blipFill>
        <p:spPr>
          <a:xfrm>
            <a:off x="6654800" y="3702201"/>
            <a:ext cx="4996212" cy="247759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62322A2-0E94-52E7-2EB1-9163FF914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65" y="1863455"/>
            <a:ext cx="10649508" cy="312466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CA3A997-77EB-E755-9220-99AA471A397C}"/>
              </a:ext>
            </a:extLst>
          </p:cNvPr>
          <p:cNvSpPr txBox="1"/>
          <p:nvPr/>
        </p:nvSpPr>
        <p:spPr>
          <a:xfrm>
            <a:off x="7399025" y="4479224"/>
            <a:ext cx="392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https://arxiv.org/abs/cs/0210020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93897AB-3A8F-196D-11B7-472C58746E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621" t="12080" r="31040" b="75454"/>
          <a:stretch/>
        </p:blipFill>
        <p:spPr>
          <a:xfrm>
            <a:off x="608144" y="2059576"/>
            <a:ext cx="11042868" cy="273242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C7C588AF-F997-7B9C-2A9F-DBD29502C0B2}"/>
              </a:ext>
            </a:extLst>
          </p:cNvPr>
          <p:cNvSpPr txBox="1"/>
          <p:nvPr/>
        </p:nvSpPr>
        <p:spPr>
          <a:xfrm>
            <a:off x="709647" y="6149822"/>
            <a:ext cx="4639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 Playing the Computer Game “Tetris” Reduce the Build-Up of Flashbacks for Trauma? A Proposal from Cognitive Science</a:t>
            </a:r>
          </a:p>
          <a:p>
            <a:r>
              <a:rPr lang="en-US" sz="800" dirty="0"/>
              <a:t>Holmes EA, James EL, Coode-Bate T, </a:t>
            </a:r>
            <a:r>
              <a:rPr lang="en-US" sz="800" dirty="0" err="1"/>
              <a:t>Deeprose</a:t>
            </a:r>
            <a:r>
              <a:rPr lang="en-US" sz="800" dirty="0"/>
              <a:t> C (2009) Can Playing the Computer Game “Tetris” Reduce the Build-Up of Flashbacks for Trauma? A Proposal from Cognitive Science. PLOS ONE 4(1): e4153. https://doi.org/10.1371/journal.pone.0004153</a:t>
            </a:r>
            <a:endParaRPr lang="de-DE" sz="8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89591FB-5E07-6E12-E3AF-BDDD3A5CC237}"/>
              </a:ext>
            </a:extLst>
          </p:cNvPr>
          <p:cNvSpPr txBox="1"/>
          <p:nvPr/>
        </p:nvSpPr>
        <p:spPr>
          <a:xfrm>
            <a:off x="709647" y="5418863"/>
            <a:ext cx="3712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0" i="0" dirty="0" err="1">
                <a:solidFill>
                  <a:srgbClr val="222222"/>
                </a:solidFill>
                <a:effectLst/>
              </a:rPr>
              <a:t>Demaine</a:t>
            </a:r>
            <a:r>
              <a:rPr lang="de-DE" sz="800" b="0" i="0" dirty="0">
                <a:solidFill>
                  <a:srgbClr val="222222"/>
                </a:solidFill>
                <a:effectLst/>
              </a:rPr>
              <a:t>, E.D., Hohenberger, S., </a:t>
            </a:r>
            <a:r>
              <a:rPr lang="de-DE" sz="800" b="0" i="0" dirty="0" err="1">
                <a:solidFill>
                  <a:srgbClr val="222222"/>
                </a:solidFill>
                <a:effectLst/>
              </a:rPr>
              <a:t>Liben-Nowell</a:t>
            </a:r>
            <a:r>
              <a:rPr lang="de-DE" sz="800" b="0" i="0" dirty="0">
                <a:solidFill>
                  <a:srgbClr val="222222"/>
                </a:solidFill>
                <a:effectLst/>
              </a:rPr>
              <a:t>, D. (2003). Tetris </a:t>
            </a:r>
            <a:r>
              <a:rPr lang="de-DE" sz="800" b="0" i="0" dirty="0" err="1">
                <a:solidFill>
                  <a:srgbClr val="222222"/>
                </a:solidFill>
                <a:effectLst/>
              </a:rPr>
              <a:t>is</a:t>
            </a:r>
            <a:r>
              <a:rPr lang="de-DE" sz="800" b="0" i="0" dirty="0">
                <a:solidFill>
                  <a:srgbClr val="222222"/>
                </a:solidFill>
                <a:effectLst/>
              </a:rPr>
              <a:t> Hard, Even to </a:t>
            </a:r>
            <a:r>
              <a:rPr lang="de-DE" sz="800" b="0" i="0" dirty="0" err="1">
                <a:solidFill>
                  <a:srgbClr val="222222"/>
                </a:solidFill>
                <a:effectLst/>
              </a:rPr>
              <a:t>Approximate</a:t>
            </a:r>
            <a:r>
              <a:rPr lang="de-DE" sz="800" b="0" i="0" dirty="0">
                <a:solidFill>
                  <a:srgbClr val="222222"/>
                </a:solidFill>
                <a:effectLst/>
              </a:rPr>
              <a:t>. In: Warnow, T., Zhu, B. (</a:t>
            </a:r>
            <a:r>
              <a:rPr lang="de-DE" sz="800" b="0" i="0" dirty="0" err="1">
                <a:solidFill>
                  <a:srgbClr val="222222"/>
                </a:solidFill>
                <a:effectLst/>
              </a:rPr>
              <a:t>eds</a:t>
            </a:r>
            <a:r>
              <a:rPr lang="de-DE" sz="800" b="0" i="0" dirty="0">
                <a:solidFill>
                  <a:srgbClr val="222222"/>
                </a:solidFill>
                <a:effectLst/>
              </a:rPr>
              <a:t>) Computing and </a:t>
            </a:r>
            <a:r>
              <a:rPr lang="de-DE" sz="800" b="0" i="0" dirty="0" err="1">
                <a:solidFill>
                  <a:srgbClr val="222222"/>
                </a:solidFill>
                <a:effectLst/>
              </a:rPr>
              <a:t>Combinatorics</a:t>
            </a:r>
            <a:r>
              <a:rPr lang="de-DE" sz="800" b="0" i="0" dirty="0">
                <a:solidFill>
                  <a:srgbClr val="222222"/>
                </a:solidFill>
                <a:effectLst/>
              </a:rPr>
              <a:t>. COCOON 2003. </a:t>
            </a:r>
            <a:r>
              <a:rPr lang="de-DE" sz="800" b="0" i="0" dirty="0" err="1">
                <a:solidFill>
                  <a:srgbClr val="222222"/>
                </a:solidFill>
                <a:effectLst/>
              </a:rPr>
              <a:t>Lecture</a:t>
            </a:r>
            <a:r>
              <a:rPr lang="de-DE" sz="800" b="0" i="0" dirty="0">
                <a:solidFill>
                  <a:srgbClr val="222222"/>
                </a:solidFill>
                <a:effectLst/>
              </a:rPr>
              <a:t> Notes in Computer Science, </a:t>
            </a:r>
            <a:r>
              <a:rPr lang="de-DE" sz="800" b="0" i="0" dirty="0" err="1">
                <a:solidFill>
                  <a:srgbClr val="222222"/>
                </a:solidFill>
                <a:effectLst/>
              </a:rPr>
              <a:t>vol</a:t>
            </a:r>
            <a:r>
              <a:rPr lang="de-DE" sz="800" b="0" i="0" dirty="0">
                <a:solidFill>
                  <a:srgbClr val="222222"/>
                </a:solidFill>
                <a:effectLst/>
              </a:rPr>
              <a:t> 2697. Springer, Berlin, Heidelberg. https://doi.org/10.1007/3-540-45071-8_36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5202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8DDA67-8CB8-5176-E3BE-39C5C36A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de-DE" dirty="0"/>
              <a:t>Block Out			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ABE7B-7266-A28D-5582-9C757A73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de-DE" sz="1600"/>
              <a:t>1989 3D </a:t>
            </a:r>
            <a:r>
              <a:rPr lang="de-DE" sz="1600" err="1"/>
              <a:t>clone</a:t>
            </a:r>
            <a:r>
              <a:rPr lang="de-DE" sz="1600"/>
              <a:t> of Tetris</a:t>
            </a:r>
          </a:p>
          <a:p>
            <a:pPr>
              <a:lnSpc>
                <a:spcPct val="140000"/>
              </a:lnSpc>
            </a:pPr>
            <a:r>
              <a:rPr lang="de-DE" sz="1600" err="1"/>
              <a:t>Adds</a:t>
            </a:r>
            <a:r>
              <a:rPr lang="de-DE" sz="1600"/>
              <a:t> </a:t>
            </a:r>
            <a:r>
              <a:rPr lang="de-DE" sz="1600" err="1"/>
              <a:t>complexity</a:t>
            </a:r>
            <a:r>
              <a:rPr lang="de-DE" sz="1600"/>
              <a:t> </a:t>
            </a:r>
            <a:r>
              <a:rPr lang="de-DE" sz="1600" err="1"/>
              <a:t>while</a:t>
            </a:r>
            <a:r>
              <a:rPr lang="de-DE" sz="1600"/>
              <a:t> </a:t>
            </a:r>
            <a:r>
              <a:rPr lang="de-DE" sz="1600" err="1"/>
              <a:t>keeping</a:t>
            </a:r>
            <a:r>
              <a:rPr lang="de-DE" sz="1600"/>
              <a:t>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gameplay</a:t>
            </a:r>
            <a:endParaRPr lang="de-DE" sz="1600"/>
          </a:p>
          <a:p>
            <a:pPr>
              <a:lnSpc>
                <a:spcPct val="140000"/>
              </a:lnSpc>
            </a:pPr>
            <a:r>
              <a:rPr lang="de-DE" sz="1600" err="1"/>
              <a:t>Addictive</a:t>
            </a:r>
            <a:r>
              <a:rPr lang="de-DE" sz="1600"/>
              <a:t> but </a:t>
            </a:r>
            <a:r>
              <a:rPr lang="de-DE" sz="1600" err="1"/>
              <a:t>hard</a:t>
            </a:r>
            <a:r>
              <a:rPr lang="de-DE" sz="1600"/>
              <a:t> to </a:t>
            </a:r>
            <a:r>
              <a:rPr lang="de-DE" sz="1600" err="1"/>
              <a:t>master</a:t>
            </a:r>
            <a:endParaRPr lang="de-DE" sz="1600"/>
          </a:p>
          <a:p>
            <a:pPr>
              <a:lnSpc>
                <a:spcPct val="140000"/>
              </a:lnSpc>
            </a:pPr>
            <a:r>
              <a:rPr lang="de-DE" sz="1600"/>
              <a:t>Little </a:t>
            </a:r>
            <a:r>
              <a:rPr lang="de-DE" sz="1600" err="1"/>
              <a:t>help</a:t>
            </a:r>
            <a:r>
              <a:rPr lang="de-DE" sz="1600"/>
              <a:t> for </a:t>
            </a:r>
            <a:r>
              <a:rPr lang="de-DE" sz="1600" err="1"/>
              <a:t>beginners</a:t>
            </a:r>
            <a:r>
              <a:rPr lang="de-DE" sz="1600"/>
              <a:t>, </a:t>
            </a:r>
            <a:r>
              <a:rPr lang="de-DE" sz="1600" err="1"/>
              <a:t>visualization</a:t>
            </a:r>
            <a:r>
              <a:rPr lang="de-DE" sz="1600"/>
              <a:t> </a:t>
            </a:r>
            <a:r>
              <a:rPr lang="de-DE" sz="1600" err="1"/>
              <a:t>lacking</a:t>
            </a:r>
            <a:endParaRPr lang="de-DE" sz="1600"/>
          </a:p>
          <a:p>
            <a:pPr>
              <a:lnSpc>
                <a:spcPct val="140000"/>
              </a:lnSpc>
            </a:pPr>
            <a:r>
              <a:rPr lang="de-DE" sz="1600" err="1"/>
              <a:t>Unable</a:t>
            </a:r>
            <a:r>
              <a:rPr lang="de-DE" sz="1600"/>
              <a:t> to </a:t>
            </a:r>
            <a:r>
              <a:rPr lang="de-DE" sz="1600" err="1"/>
              <a:t>copy</a:t>
            </a:r>
            <a:r>
              <a:rPr lang="de-DE" sz="1600"/>
              <a:t> </a:t>
            </a:r>
            <a:r>
              <a:rPr lang="de-DE" sz="1600" err="1"/>
              <a:t>the</a:t>
            </a:r>
            <a:r>
              <a:rPr lang="de-DE" sz="1600"/>
              <a:t> </a:t>
            </a:r>
            <a:r>
              <a:rPr lang="de-DE" sz="1600" err="1"/>
              <a:t>success</a:t>
            </a:r>
            <a:r>
              <a:rPr lang="de-DE" sz="1600"/>
              <a:t> of </a:t>
            </a:r>
            <a:r>
              <a:rPr lang="de-DE" sz="1600" err="1"/>
              <a:t>its</a:t>
            </a:r>
            <a:r>
              <a:rPr lang="de-DE" sz="1600"/>
              <a:t> 2d counterpart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Text, Screenshot, Diagramm, 3D-Modellierung enthält.&#10;&#10;Automatisch generierte Beschreibung">
            <a:extLst>
              <a:ext uri="{FF2B5EF4-FFF2-40B4-BE49-F238E27FC236}">
                <a16:creationId xmlns:a16="http://schemas.microsoft.com/office/drawing/2014/main" id="{48602620-0235-609C-8776-D4C4E8954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7" y="1677713"/>
            <a:ext cx="4999885" cy="34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7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F7C827-D769-20BD-03AB-BD09D33C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de-DE" dirty="0" err="1"/>
              <a:t>Frac</a:t>
            </a:r>
            <a:r>
              <a:rPr lang="de-DE" dirty="0"/>
              <a:t> 4D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3BB8B5-0D7A-789C-2BFA-7821FC4B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de-DE" sz="1700" err="1"/>
              <a:t>Tried</a:t>
            </a:r>
            <a:r>
              <a:rPr lang="de-DE" sz="1700"/>
              <a:t> </a:t>
            </a:r>
            <a:r>
              <a:rPr lang="de-DE" sz="1700" err="1"/>
              <a:t>implementing</a:t>
            </a:r>
            <a:r>
              <a:rPr lang="de-DE" sz="1700"/>
              <a:t> 4 </a:t>
            </a:r>
            <a:r>
              <a:rPr lang="de-DE" sz="1700" err="1"/>
              <a:t>dimensions</a:t>
            </a:r>
            <a:endParaRPr lang="de-DE" sz="1700"/>
          </a:p>
          <a:p>
            <a:pPr>
              <a:lnSpc>
                <a:spcPct val="140000"/>
              </a:lnSpc>
            </a:pPr>
            <a:r>
              <a:rPr lang="de-DE" sz="1700"/>
              <a:t>Spread </a:t>
            </a:r>
            <a:r>
              <a:rPr lang="de-DE" sz="1700" err="1"/>
              <a:t>over</a:t>
            </a:r>
            <a:r>
              <a:rPr lang="de-DE" sz="1700"/>
              <a:t> multiple </a:t>
            </a:r>
            <a:r>
              <a:rPr lang="de-DE" sz="1700" err="1"/>
              <a:t>gameboards</a:t>
            </a:r>
            <a:endParaRPr lang="de-DE" sz="1700"/>
          </a:p>
          <a:p>
            <a:pPr>
              <a:lnSpc>
                <a:spcPct val="140000"/>
              </a:lnSpc>
            </a:pPr>
            <a:r>
              <a:rPr lang="de-DE" sz="1700"/>
              <a:t>Never </a:t>
            </a:r>
            <a:r>
              <a:rPr lang="de-DE" sz="1700" err="1"/>
              <a:t>published</a:t>
            </a:r>
            <a:endParaRPr lang="de-DE" sz="1700"/>
          </a:p>
          <a:p>
            <a:pPr>
              <a:lnSpc>
                <a:spcPct val="140000"/>
              </a:lnSpc>
            </a:pPr>
            <a:r>
              <a:rPr lang="de-DE" sz="1700" err="1"/>
              <a:t>Complexity</a:t>
            </a:r>
            <a:r>
              <a:rPr lang="de-DE" sz="1700"/>
              <a:t> of </a:t>
            </a:r>
            <a:r>
              <a:rPr lang="de-DE" sz="1700" err="1"/>
              <a:t>gameplay</a:t>
            </a:r>
            <a:r>
              <a:rPr lang="de-DE" sz="1700"/>
              <a:t> </a:t>
            </a:r>
            <a:r>
              <a:rPr lang="de-DE" sz="1700" err="1"/>
              <a:t>too</a:t>
            </a:r>
            <a:r>
              <a:rPr lang="de-DE" sz="1700"/>
              <a:t> high</a:t>
            </a:r>
          </a:p>
          <a:p>
            <a:pPr>
              <a:lnSpc>
                <a:spcPct val="140000"/>
              </a:lnSpc>
            </a:pPr>
            <a:r>
              <a:rPr lang="de-DE" sz="1700" err="1"/>
              <a:t>Interesting</a:t>
            </a:r>
            <a:r>
              <a:rPr lang="de-DE" sz="1700"/>
              <a:t> </a:t>
            </a:r>
            <a:r>
              <a:rPr lang="de-DE" sz="1700" err="1"/>
              <a:t>features</a:t>
            </a:r>
            <a:r>
              <a:rPr lang="de-DE" sz="1700"/>
              <a:t>, such </a:t>
            </a:r>
            <a:r>
              <a:rPr lang="de-DE" sz="1700" err="1"/>
              <a:t>as</a:t>
            </a:r>
            <a:r>
              <a:rPr lang="de-DE" sz="1700"/>
              <a:t> </a:t>
            </a:r>
            <a:r>
              <a:rPr lang="de-DE" sz="1700" err="1"/>
              <a:t>highlighting</a:t>
            </a:r>
            <a:r>
              <a:rPr lang="de-DE" sz="1700"/>
              <a:t> </a:t>
            </a:r>
            <a:r>
              <a:rPr lang="de-DE" sz="1700" err="1"/>
              <a:t>the</a:t>
            </a:r>
            <a:r>
              <a:rPr lang="de-DE" sz="1700"/>
              <a:t> position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12DF14BE-9520-AAAF-71EC-5179DA25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21" t="11566" r="41863" b="47629"/>
          <a:stretch/>
        </p:blipFill>
        <p:spPr>
          <a:xfrm>
            <a:off x="6651127" y="2271073"/>
            <a:ext cx="4999885" cy="23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8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836AA7-9DB8-BC63-5735-52B28F67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de-DE" dirty="0"/>
              <a:t>4DTris		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504D3-986E-106E-0CBD-CF9BAFF10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de-DE" sz="1600"/>
              <a:t>Also </a:t>
            </a:r>
            <a:r>
              <a:rPr lang="de-DE" sz="1600" err="1"/>
              <a:t>implements</a:t>
            </a:r>
            <a:r>
              <a:rPr lang="de-DE" sz="1600"/>
              <a:t> 4 </a:t>
            </a:r>
            <a:r>
              <a:rPr lang="de-DE" sz="1600" err="1"/>
              <a:t>dimensions</a:t>
            </a:r>
            <a:endParaRPr lang="de-DE" sz="1600"/>
          </a:p>
          <a:p>
            <a:pPr>
              <a:lnSpc>
                <a:spcPct val="140000"/>
              </a:lnSpc>
            </a:pPr>
            <a:r>
              <a:rPr lang="de-DE" sz="1600"/>
              <a:t>Different </a:t>
            </a:r>
            <a:r>
              <a:rPr lang="de-DE" sz="1600" err="1"/>
              <a:t>gameplay</a:t>
            </a:r>
            <a:r>
              <a:rPr lang="de-DE" sz="1600"/>
              <a:t>, </a:t>
            </a:r>
            <a:r>
              <a:rPr lang="de-DE" sz="1600" err="1"/>
              <a:t>as</a:t>
            </a:r>
            <a:r>
              <a:rPr lang="de-DE" sz="1600"/>
              <a:t> </a:t>
            </a:r>
            <a:r>
              <a:rPr lang="de-DE" sz="1600" err="1"/>
              <a:t>the</a:t>
            </a:r>
            <a:r>
              <a:rPr lang="de-DE" sz="1600"/>
              <a:t> individual </a:t>
            </a:r>
            <a:r>
              <a:rPr lang="de-DE" sz="1600" err="1"/>
              <a:t>pieces</a:t>
            </a:r>
            <a:r>
              <a:rPr lang="de-DE" sz="1600"/>
              <a:t> </a:t>
            </a:r>
            <a:r>
              <a:rPr lang="de-DE" sz="1600" err="1"/>
              <a:t>are</a:t>
            </a:r>
            <a:r>
              <a:rPr lang="de-DE" sz="1600"/>
              <a:t> </a:t>
            </a:r>
            <a:r>
              <a:rPr lang="de-DE" sz="1600" err="1"/>
              <a:t>placed</a:t>
            </a:r>
            <a:r>
              <a:rPr lang="de-DE" sz="1600"/>
              <a:t> </a:t>
            </a:r>
            <a:r>
              <a:rPr lang="de-DE" sz="1600" err="1"/>
              <a:t>within</a:t>
            </a:r>
            <a:r>
              <a:rPr lang="de-DE" sz="1600"/>
              <a:t> a 2x2x2x2 </a:t>
            </a:r>
            <a:r>
              <a:rPr lang="de-DE" sz="1600" err="1"/>
              <a:t>hypercube</a:t>
            </a:r>
            <a:endParaRPr lang="de-DE" sz="1600"/>
          </a:p>
          <a:p>
            <a:pPr>
              <a:lnSpc>
                <a:spcPct val="140000"/>
              </a:lnSpc>
            </a:pPr>
            <a:r>
              <a:rPr lang="de-DE" sz="1600" err="1"/>
              <a:t>Makes</a:t>
            </a:r>
            <a:r>
              <a:rPr lang="de-DE" sz="1600"/>
              <a:t> </a:t>
            </a:r>
            <a:r>
              <a:rPr lang="de-DE" sz="1600" err="1"/>
              <a:t>visualization</a:t>
            </a:r>
            <a:r>
              <a:rPr lang="de-DE" sz="1600"/>
              <a:t> </a:t>
            </a:r>
            <a:r>
              <a:rPr lang="de-DE" sz="1600" err="1"/>
              <a:t>very</a:t>
            </a:r>
            <a:r>
              <a:rPr lang="de-DE" sz="1600"/>
              <a:t> </a:t>
            </a:r>
            <a:r>
              <a:rPr lang="de-DE" sz="1600" err="1"/>
              <a:t>difficult</a:t>
            </a:r>
            <a:endParaRPr lang="de-DE" sz="1600"/>
          </a:p>
          <a:p>
            <a:pPr>
              <a:lnSpc>
                <a:spcPct val="140000"/>
              </a:lnSpc>
            </a:pPr>
            <a:r>
              <a:rPr lang="de-DE" sz="1600"/>
              <a:t>Never </a:t>
            </a:r>
            <a:r>
              <a:rPr lang="de-DE" sz="1600" err="1"/>
              <a:t>published</a:t>
            </a:r>
            <a:endParaRPr lang="de-DE" sz="1600"/>
          </a:p>
          <a:p>
            <a:pPr>
              <a:lnSpc>
                <a:spcPct val="140000"/>
              </a:lnSpc>
            </a:pPr>
            <a:r>
              <a:rPr lang="de-DE" sz="1600" err="1"/>
              <a:t>Good</a:t>
            </a:r>
            <a:r>
              <a:rPr lang="de-DE" sz="1600"/>
              <a:t> </a:t>
            </a:r>
            <a:r>
              <a:rPr lang="de-DE" sz="1600" err="1"/>
              <a:t>implementation</a:t>
            </a:r>
            <a:r>
              <a:rPr lang="de-DE" sz="1600"/>
              <a:t> of </a:t>
            </a:r>
            <a:r>
              <a:rPr lang="de-DE" sz="1600" err="1"/>
              <a:t>hypercube</a:t>
            </a:r>
            <a:r>
              <a:rPr lang="de-DE" sz="1600"/>
              <a:t> rotation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40C3C222-66D1-FE28-5C79-74E1A6E85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72" t="13176" r="44329" b="37607"/>
          <a:stretch/>
        </p:blipFill>
        <p:spPr>
          <a:xfrm>
            <a:off x="6651127" y="1868917"/>
            <a:ext cx="4999885" cy="31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8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5E48D-E1DB-C503-4AAB-E2A1654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Pitch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F2A1C9-85D9-DD16-7C3E-CCB80B0C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776786"/>
          </a:xfrm>
        </p:spPr>
        <p:txBody>
          <a:bodyPr>
            <a:normAutofit/>
          </a:bodyPr>
          <a:lstStyle/>
          <a:p>
            <a:r>
              <a:rPr lang="de-DE" sz="1800" dirty="0" err="1"/>
              <a:t>Build</a:t>
            </a:r>
            <a:r>
              <a:rPr lang="de-DE" sz="1800" dirty="0"/>
              <a:t> 4D Tetris </a:t>
            </a:r>
            <a:r>
              <a:rPr lang="de-DE" sz="1800" dirty="0" err="1"/>
              <a:t>clone</a:t>
            </a:r>
            <a:endParaRPr lang="de-DE" sz="1800" dirty="0"/>
          </a:p>
          <a:p>
            <a:r>
              <a:rPr lang="de-DE" sz="1800" dirty="0" err="1"/>
              <a:t>Optics</a:t>
            </a:r>
            <a:r>
              <a:rPr lang="de-DE" sz="1800" dirty="0"/>
              <a:t> </a:t>
            </a:r>
            <a:r>
              <a:rPr lang="de-DE" sz="1800" dirty="0" err="1"/>
              <a:t>similar</a:t>
            </a:r>
            <a:r>
              <a:rPr lang="de-DE" sz="1800" dirty="0"/>
              <a:t> to </a:t>
            </a:r>
            <a:r>
              <a:rPr lang="de-DE" sz="1800" dirty="0" err="1"/>
              <a:t>BlockOut</a:t>
            </a:r>
            <a:endParaRPr lang="de-DE" sz="1800" dirty="0"/>
          </a:p>
          <a:p>
            <a:r>
              <a:rPr lang="de-DE" sz="1800" dirty="0"/>
              <a:t>Building on </a:t>
            </a:r>
            <a:r>
              <a:rPr lang="de-DE" sz="1800" dirty="0" err="1"/>
              <a:t>tested</a:t>
            </a:r>
            <a:r>
              <a:rPr lang="de-DE" sz="1800" dirty="0"/>
              <a:t> </a:t>
            </a:r>
            <a:r>
              <a:rPr lang="de-DE" sz="1800" dirty="0" err="1"/>
              <a:t>gameplay</a:t>
            </a:r>
            <a:r>
              <a:rPr lang="de-DE" sz="1800" dirty="0"/>
              <a:t> </a:t>
            </a:r>
            <a:r>
              <a:rPr lang="de-DE" sz="1800" dirty="0">
                <a:sym typeface="Wingdings" panose="05000000000000000000" pitchFamily="2" charset="2"/>
              </a:rPr>
              <a:t> Still </a:t>
            </a:r>
            <a:r>
              <a:rPr lang="de-DE" sz="1800" dirty="0" err="1">
                <a:sym typeface="Wingdings" panose="05000000000000000000" pitchFamily="2" charset="2"/>
              </a:rPr>
              <a:t>beeing</a:t>
            </a:r>
            <a:r>
              <a:rPr lang="de-DE" sz="1800" dirty="0">
                <a:sym typeface="Wingdings" panose="05000000000000000000" pitchFamily="2" charset="2"/>
              </a:rPr>
              <a:t> </a:t>
            </a:r>
            <a:r>
              <a:rPr lang="de-DE" sz="1800" dirty="0" err="1">
                <a:sym typeface="Wingdings" panose="05000000000000000000" pitchFamily="2" charset="2"/>
              </a:rPr>
              <a:t>sold</a:t>
            </a:r>
            <a:endParaRPr lang="de-DE" sz="1800" dirty="0"/>
          </a:p>
          <a:p>
            <a:r>
              <a:rPr lang="de-DE" sz="1800" dirty="0" err="1"/>
              <a:t>Similar</a:t>
            </a:r>
            <a:r>
              <a:rPr lang="de-DE" sz="1800" dirty="0"/>
              <a:t> </a:t>
            </a:r>
            <a:r>
              <a:rPr lang="de-DE" sz="1800" dirty="0" err="1"/>
              <a:t>ideas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been</a:t>
            </a:r>
            <a:r>
              <a:rPr lang="de-DE" sz="1800" dirty="0"/>
              <a:t> </a:t>
            </a:r>
            <a:r>
              <a:rPr lang="de-DE" sz="1800" dirty="0" err="1"/>
              <a:t>tried</a:t>
            </a:r>
            <a:r>
              <a:rPr lang="de-DE" sz="1800" dirty="0"/>
              <a:t> but </a:t>
            </a:r>
            <a:r>
              <a:rPr lang="de-DE" sz="1800" dirty="0" err="1"/>
              <a:t>never</a:t>
            </a:r>
            <a:r>
              <a:rPr lang="de-DE" sz="1800" dirty="0"/>
              <a:t> </a:t>
            </a:r>
            <a:r>
              <a:rPr lang="de-DE" sz="1800" dirty="0" err="1"/>
              <a:t>succeeded</a:t>
            </a:r>
            <a:r>
              <a:rPr lang="de-DE" sz="1800" dirty="0"/>
              <a:t> (4DTris, Frac4D)</a:t>
            </a:r>
          </a:p>
          <a:p>
            <a:r>
              <a:rPr lang="de-DE" sz="1800" dirty="0"/>
              <a:t>Building on </a:t>
            </a:r>
            <a:r>
              <a:rPr lang="de-DE" sz="1800" dirty="0" err="1"/>
              <a:t>these</a:t>
            </a:r>
            <a:r>
              <a:rPr lang="de-DE" sz="1800" dirty="0"/>
              <a:t> </a:t>
            </a:r>
            <a:r>
              <a:rPr lang="de-DE" sz="1800" dirty="0" err="1"/>
              <a:t>previous</a:t>
            </a:r>
            <a:r>
              <a:rPr lang="de-DE" sz="1800" dirty="0"/>
              <a:t> </a:t>
            </a:r>
            <a:r>
              <a:rPr lang="de-DE" sz="1800" dirty="0" err="1"/>
              <a:t>works</a:t>
            </a:r>
            <a:r>
              <a:rPr lang="de-DE" sz="1800" dirty="0"/>
              <a:t>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build</a:t>
            </a:r>
            <a:r>
              <a:rPr lang="de-DE" sz="1800" dirty="0"/>
              <a:t> a </a:t>
            </a:r>
            <a:r>
              <a:rPr lang="de-DE" sz="1800" dirty="0" err="1"/>
              <a:t>fun</a:t>
            </a:r>
            <a:r>
              <a:rPr lang="de-DE" sz="1800" dirty="0"/>
              <a:t> but </a:t>
            </a:r>
            <a:r>
              <a:rPr lang="de-DE" sz="1800" dirty="0" err="1"/>
              <a:t>complex</a:t>
            </a:r>
            <a:r>
              <a:rPr lang="de-DE" sz="1800" dirty="0"/>
              <a:t> game, </a:t>
            </a:r>
            <a:r>
              <a:rPr lang="de-DE" sz="1800" dirty="0" err="1"/>
              <a:t>that</a:t>
            </a:r>
            <a:r>
              <a:rPr lang="de-DE" sz="1800" dirty="0"/>
              <a:t> </a:t>
            </a:r>
            <a:r>
              <a:rPr lang="de-DE" sz="1800" dirty="0" err="1"/>
              <a:t>brings</a:t>
            </a:r>
            <a:r>
              <a:rPr lang="de-DE" sz="1800" dirty="0"/>
              <a:t> back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mathy</a:t>
            </a:r>
            <a:r>
              <a:rPr lang="de-DE" sz="1800" dirty="0"/>
              <a:t> </a:t>
            </a:r>
            <a:r>
              <a:rPr lang="de-DE" sz="1800" dirty="0" err="1"/>
              <a:t>feeling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Tetris, </a:t>
            </a:r>
            <a:r>
              <a:rPr lang="de-DE" sz="1800" dirty="0" err="1"/>
              <a:t>focus</a:t>
            </a:r>
            <a:r>
              <a:rPr lang="de-DE" sz="1800" dirty="0"/>
              <a:t> on </a:t>
            </a:r>
            <a:r>
              <a:rPr lang="de-DE" sz="1800" dirty="0" err="1"/>
              <a:t>teaching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player</a:t>
            </a:r>
            <a:endParaRPr lang="de-DE" sz="1800" dirty="0"/>
          </a:p>
          <a:p>
            <a:r>
              <a:rPr lang="de-DE" sz="1800" dirty="0" err="1"/>
              <a:t>Incorporate</a:t>
            </a:r>
            <a:r>
              <a:rPr lang="de-DE" sz="1800" dirty="0"/>
              <a:t> feature to </a:t>
            </a:r>
            <a:r>
              <a:rPr lang="de-DE" sz="1800" dirty="0" err="1"/>
              <a:t>help</a:t>
            </a:r>
            <a:r>
              <a:rPr lang="de-DE" sz="1800" dirty="0"/>
              <a:t> </a:t>
            </a:r>
            <a:r>
              <a:rPr lang="de-DE" sz="1800" dirty="0" err="1"/>
              <a:t>future</a:t>
            </a:r>
            <a:r>
              <a:rPr lang="de-DE" sz="1800" dirty="0"/>
              <a:t> </a:t>
            </a:r>
            <a:r>
              <a:rPr lang="de-DE" sz="1800" dirty="0" err="1"/>
              <a:t>scientific</a:t>
            </a:r>
            <a:r>
              <a:rPr lang="de-DE" sz="1800" dirty="0"/>
              <a:t> </a:t>
            </a:r>
            <a:r>
              <a:rPr lang="de-DE" sz="1800" dirty="0" err="1"/>
              <a:t>work</a:t>
            </a:r>
            <a:r>
              <a:rPr lang="de-DE" sz="1800" dirty="0"/>
              <a:t> (CSV </a:t>
            </a:r>
            <a:r>
              <a:rPr lang="de-DE" sz="1800" dirty="0" err="1"/>
              <a:t>export</a:t>
            </a:r>
            <a:r>
              <a:rPr lang="de-DE" sz="1800" dirty="0"/>
              <a:t> of </a:t>
            </a:r>
            <a:r>
              <a:rPr lang="de-DE" sz="1800" dirty="0" err="1"/>
              <a:t>input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11224677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Breitbild</PresentationFormat>
  <Paragraphs>54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Goudy Old Style</vt:lpstr>
      <vt:lpstr>Wingdings</vt:lpstr>
      <vt:lpstr>FrostyVTI</vt:lpstr>
      <vt:lpstr>Final Project</vt:lpstr>
      <vt:lpstr>Idea</vt:lpstr>
      <vt:lpstr>Motivation </vt:lpstr>
      <vt:lpstr>Tetris   </vt:lpstr>
      <vt:lpstr>Block Out   </vt:lpstr>
      <vt:lpstr>Frac 4D</vt:lpstr>
      <vt:lpstr>4DTris  </vt:lpstr>
      <vt:lpstr>Pitch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Ulfert</dc:creator>
  <cp:lastModifiedBy>Christian Ulfert</cp:lastModifiedBy>
  <cp:revision>3</cp:revision>
  <dcterms:created xsi:type="dcterms:W3CDTF">2024-10-13T19:13:54Z</dcterms:created>
  <dcterms:modified xsi:type="dcterms:W3CDTF">2024-11-11T22:26:38Z</dcterms:modified>
</cp:coreProperties>
</file>