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61" r:id="rId6"/>
    <p:sldId id="259" r:id="rId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66" d="100"/>
          <a:sy n="66" d="100"/>
        </p:scale>
        <p:origin x="1038"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37053ED-5435-47D8-9CE2-777940FBFAE6}"/>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64F0DD86-6118-47BE-8850-A129375023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9658A158-8582-4D3B-A318-070FDF507DEB}"/>
              </a:ext>
            </a:extLst>
          </p:cNvPr>
          <p:cNvSpPr>
            <a:spLocks noGrp="1"/>
          </p:cNvSpPr>
          <p:nvPr>
            <p:ph type="dt" sz="half" idx="10"/>
          </p:nvPr>
        </p:nvSpPr>
        <p:spPr/>
        <p:txBody>
          <a:bodyPr/>
          <a:lstStyle/>
          <a:p>
            <a:fld id="{D7C6DD23-D9FC-41E6-93D5-033D720E23BD}" type="datetimeFigureOut">
              <a:rPr lang="ko-KR" altLang="en-US" smtClean="0"/>
              <a:t>2019-10-27</a:t>
            </a:fld>
            <a:endParaRPr lang="ko-KR" altLang="en-US"/>
          </a:p>
        </p:txBody>
      </p:sp>
      <p:sp>
        <p:nvSpPr>
          <p:cNvPr id="5" name="바닥글 개체 틀 4">
            <a:extLst>
              <a:ext uri="{FF2B5EF4-FFF2-40B4-BE49-F238E27FC236}">
                <a16:creationId xmlns:a16="http://schemas.microsoft.com/office/drawing/2014/main" id="{52FDA09A-7F54-4AAC-8391-38394ACB697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14B6A56-C951-4943-A276-D38313C76C18}"/>
              </a:ext>
            </a:extLst>
          </p:cNvPr>
          <p:cNvSpPr>
            <a:spLocks noGrp="1"/>
          </p:cNvSpPr>
          <p:nvPr>
            <p:ph type="sldNum" sz="quarter" idx="12"/>
          </p:nvPr>
        </p:nvSpPr>
        <p:spPr/>
        <p:txBody>
          <a:bodyPr/>
          <a:lstStyle/>
          <a:p>
            <a:fld id="{2BC7CAF2-CB85-4B0F-B4A7-960151612529}" type="slidenum">
              <a:rPr lang="ko-KR" altLang="en-US" smtClean="0"/>
              <a:t>‹#›</a:t>
            </a:fld>
            <a:endParaRPr lang="ko-KR" altLang="en-US"/>
          </a:p>
        </p:txBody>
      </p:sp>
    </p:spTree>
    <p:extLst>
      <p:ext uri="{BB962C8B-B14F-4D97-AF65-F5344CB8AC3E}">
        <p14:creationId xmlns:p14="http://schemas.microsoft.com/office/powerpoint/2010/main" val="1868575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7AD29E7-A42F-4DA6-99D3-9C297E5C928D}"/>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1F2BCCDF-43A4-4ED7-84C5-397C53D6B035}"/>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03E2F151-DBBB-4857-9C9F-46EE54F759F7}"/>
              </a:ext>
            </a:extLst>
          </p:cNvPr>
          <p:cNvSpPr>
            <a:spLocks noGrp="1"/>
          </p:cNvSpPr>
          <p:nvPr>
            <p:ph type="dt" sz="half" idx="10"/>
          </p:nvPr>
        </p:nvSpPr>
        <p:spPr/>
        <p:txBody>
          <a:bodyPr/>
          <a:lstStyle/>
          <a:p>
            <a:fld id="{D7C6DD23-D9FC-41E6-93D5-033D720E23BD}" type="datetimeFigureOut">
              <a:rPr lang="ko-KR" altLang="en-US" smtClean="0"/>
              <a:t>2019-10-27</a:t>
            </a:fld>
            <a:endParaRPr lang="ko-KR" altLang="en-US"/>
          </a:p>
        </p:txBody>
      </p:sp>
      <p:sp>
        <p:nvSpPr>
          <p:cNvPr id="5" name="바닥글 개체 틀 4">
            <a:extLst>
              <a:ext uri="{FF2B5EF4-FFF2-40B4-BE49-F238E27FC236}">
                <a16:creationId xmlns:a16="http://schemas.microsoft.com/office/drawing/2014/main" id="{0CC9DD3E-B699-44A3-9996-FAAE2E2801F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D8BC78B-C098-4F59-B69D-74BB2D6CCFC7}"/>
              </a:ext>
            </a:extLst>
          </p:cNvPr>
          <p:cNvSpPr>
            <a:spLocks noGrp="1"/>
          </p:cNvSpPr>
          <p:nvPr>
            <p:ph type="sldNum" sz="quarter" idx="12"/>
          </p:nvPr>
        </p:nvSpPr>
        <p:spPr/>
        <p:txBody>
          <a:bodyPr/>
          <a:lstStyle/>
          <a:p>
            <a:fld id="{2BC7CAF2-CB85-4B0F-B4A7-960151612529}" type="slidenum">
              <a:rPr lang="ko-KR" altLang="en-US" smtClean="0"/>
              <a:t>‹#›</a:t>
            </a:fld>
            <a:endParaRPr lang="ko-KR" altLang="en-US"/>
          </a:p>
        </p:txBody>
      </p:sp>
    </p:spTree>
    <p:extLst>
      <p:ext uri="{BB962C8B-B14F-4D97-AF65-F5344CB8AC3E}">
        <p14:creationId xmlns:p14="http://schemas.microsoft.com/office/powerpoint/2010/main" val="3906643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CA10537B-DEFC-4485-A050-10E9E7A8D017}"/>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195A56A9-9962-435C-B3EF-3FDD0B190D52}"/>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4C7EC5EF-1982-41C9-B61D-2FDDE2CBABF1}"/>
              </a:ext>
            </a:extLst>
          </p:cNvPr>
          <p:cNvSpPr>
            <a:spLocks noGrp="1"/>
          </p:cNvSpPr>
          <p:nvPr>
            <p:ph type="dt" sz="half" idx="10"/>
          </p:nvPr>
        </p:nvSpPr>
        <p:spPr/>
        <p:txBody>
          <a:bodyPr/>
          <a:lstStyle/>
          <a:p>
            <a:fld id="{D7C6DD23-D9FC-41E6-93D5-033D720E23BD}" type="datetimeFigureOut">
              <a:rPr lang="ko-KR" altLang="en-US" smtClean="0"/>
              <a:t>2019-10-27</a:t>
            </a:fld>
            <a:endParaRPr lang="ko-KR" altLang="en-US"/>
          </a:p>
        </p:txBody>
      </p:sp>
      <p:sp>
        <p:nvSpPr>
          <p:cNvPr id="5" name="바닥글 개체 틀 4">
            <a:extLst>
              <a:ext uri="{FF2B5EF4-FFF2-40B4-BE49-F238E27FC236}">
                <a16:creationId xmlns:a16="http://schemas.microsoft.com/office/drawing/2014/main" id="{AEEE5940-C5BA-437D-AB03-EDE074E899D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7765832-9391-4EAF-8601-3176EC14A9D5}"/>
              </a:ext>
            </a:extLst>
          </p:cNvPr>
          <p:cNvSpPr>
            <a:spLocks noGrp="1"/>
          </p:cNvSpPr>
          <p:nvPr>
            <p:ph type="sldNum" sz="quarter" idx="12"/>
          </p:nvPr>
        </p:nvSpPr>
        <p:spPr/>
        <p:txBody>
          <a:bodyPr/>
          <a:lstStyle/>
          <a:p>
            <a:fld id="{2BC7CAF2-CB85-4B0F-B4A7-960151612529}" type="slidenum">
              <a:rPr lang="ko-KR" altLang="en-US" smtClean="0"/>
              <a:t>‹#›</a:t>
            </a:fld>
            <a:endParaRPr lang="ko-KR" altLang="en-US"/>
          </a:p>
        </p:txBody>
      </p:sp>
    </p:spTree>
    <p:extLst>
      <p:ext uri="{BB962C8B-B14F-4D97-AF65-F5344CB8AC3E}">
        <p14:creationId xmlns:p14="http://schemas.microsoft.com/office/powerpoint/2010/main" val="885396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75DB515-5D65-4B41-A19A-57D3F2188C4E}"/>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207B3F1D-7F4D-4955-9074-C4279BBAC68A}"/>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6626298-04B0-4DA6-B94C-99128A204A20}"/>
              </a:ext>
            </a:extLst>
          </p:cNvPr>
          <p:cNvSpPr>
            <a:spLocks noGrp="1"/>
          </p:cNvSpPr>
          <p:nvPr>
            <p:ph type="dt" sz="half" idx="10"/>
          </p:nvPr>
        </p:nvSpPr>
        <p:spPr/>
        <p:txBody>
          <a:bodyPr/>
          <a:lstStyle/>
          <a:p>
            <a:fld id="{D7C6DD23-D9FC-41E6-93D5-033D720E23BD}" type="datetimeFigureOut">
              <a:rPr lang="ko-KR" altLang="en-US" smtClean="0"/>
              <a:t>2019-10-27</a:t>
            </a:fld>
            <a:endParaRPr lang="ko-KR" altLang="en-US"/>
          </a:p>
        </p:txBody>
      </p:sp>
      <p:sp>
        <p:nvSpPr>
          <p:cNvPr id="5" name="바닥글 개체 틀 4">
            <a:extLst>
              <a:ext uri="{FF2B5EF4-FFF2-40B4-BE49-F238E27FC236}">
                <a16:creationId xmlns:a16="http://schemas.microsoft.com/office/drawing/2014/main" id="{D6DE7346-73B9-44AB-923E-69E54F355F0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75D0A31-4DB9-45E9-BDD6-3F632E2B19E9}"/>
              </a:ext>
            </a:extLst>
          </p:cNvPr>
          <p:cNvSpPr>
            <a:spLocks noGrp="1"/>
          </p:cNvSpPr>
          <p:nvPr>
            <p:ph type="sldNum" sz="quarter" idx="12"/>
          </p:nvPr>
        </p:nvSpPr>
        <p:spPr/>
        <p:txBody>
          <a:bodyPr/>
          <a:lstStyle/>
          <a:p>
            <a:fld id="{2BC7CAF2-CB85-4B0F-B4A7-960151612529}" type="slidenum">
              <a:rPr lang="ko-KR" altLang="en-US" smtClean="0"/>
              <a:t>‹#›</a:t>
            </a:fld>
            <a:endParaRPr lang="ko-KR" altLang="en-US"/>
          </a:p>
        </p:txBody>
      </p:sp>
    </p:spTree>
    <p:extLst>
      <p:ext uri="{BB962C8B-B14F-4D97-AF65-F5344CB8AC3E}">
        <p14:creationId xmlns:p14="http://schemas.microsoft.com/office/powerpoint/2010/main" val="2460754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27D68FD-2CD6-4CEA-9071-088737235CB7}"/>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8CD5E07B-6F77-4234-A6DB-21F38C4AE4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5DAAC848-7E31-4B23-BFC4-30BCDD13D924}"/>
              </a:ext>
            </a:extLst>
          </p:cNvPr>
          <p:cNvSpPr>
            <a:spLocks noGrp="1"/>
          </p:cNvSpPr>
          <p:nvPr>
            <p:ph type="dt" sz="half" idx="10"/>
          </p:nvPr>
        </p:nvSpPr>
        <p:spPr/>
        <p:txBody>
          <a:bodyPr/>
          <a:lstStyle/>
          <a:p>
            <a:fld id="{D7C6DD23-D9FC-41E6-93D5-033D720E23BD}" type="datetimeFigureOut">
              <a:rPr lang="ko-KR" altLang="en-US" smtClean="0"/>
              <a:t>2019-10-27</a:t>
            </a:fld>
            <a:endParaRPr lang="ko-KR" altLang="en-US"/>
          </a:p>
        </p:txBody>
      </p:sp>
      <p:sp>
        <p:nvSpPr>
          <p:cNvPr id="5" name="바닥글 개체 틀 4">
            <a:extLst>
              <a:ext uri="{FF2B5EF4-FFF2-40B4-BE49-F238E27FC236}">
                <a16:creationId xmlns:a16="http://schemas.microsoft.com/office/drawing/2014/main" id="{B72E105B-7F56-469A-9CF9-28FDA013492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94D3B82-BC61-47D2-A6F3-19387BA1A478}"/>
              </a:ext>
            </a:extLst>
          </p:cNvPr>
          <p:cNvSpPr>
            <a:spLocks noGrp="1"/>
          </p:cNvSpPr>
          <p:nvPr>
            <p:ph type="sldNum" sz="quarter" idx="12"/>
          </p:nvPr>
        </p:nvSpPr>
        <p:spPr/>
        <p:txBody>
          <a:bodyPr/>
          <a:lstStyle/>
          <a:p>
            <a:fld id="{2BC7CAF2-CB85-4B0F-B4A7-960151612529}" type="slidenum">
              <a:rPr lang="ko-KR" altLang="en-US" smtClean="0"/>
              <a:t>‹#›</a:t>
            </a:fld>
            <a:endParaRPr lang="ko-KR" altLang="en-US"/>
          </a:p>
        </p:txBody>
      </p:sp>
    </p:spTree>
    <p:extLst>
      <p:ext uri="{BB962C8B-B14F-4D97-AF65-F5344CB8AC3E}">
        <p14:creationId xmlns:p14="http://schemas.microsoft.com/office/powerpoint/2010/main" val="3152264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6DBFD03-BFC3-4446-A202-4C12B4062264}"/>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D6AE3878-705C-4637-9520-017354D0BD91}"/>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396C3CB0-AFB3-4482-9870-1A95B53C9134}"/>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EF7E1F7B-617F-45A7-9C97-78C36E8CEE6B}"/>
              </a:ext>
            </a:extLst>
          </p:cNvPr>
          <p:cNvSpPr>
            <a:spLocks noGrp="1"/>
          </p:cNvSpPr>
          <p:nvPr>
            <p:ph type="dt" sz="half" idx="10"/>
          </p:nvPr>
        </p:nvSpPr>
        <p:spPr/>
        <p:txBody>
          <a:bodyPr/>
          <a:lstStyle/>
          <a:p>
            <a:fld id="{D7C6DD23-D9FC-41E6-93D5-033D720E23BD}" type="datetimeFigureOut">
              <a:rPr lang="ko-KR" altLang="en-US" smtClean="0"/>
              <a:t>2019-10-27</a:t>
            </a:fld>
            <a:endParaRPr lang="ko-KR" altLang="en-US"/>
          </a:p>
        </p:txBody>
      </p:sp>
      <p:sp>
        <p:nvSpPr>
          <p:cNvPr id="6" name="바닥글 개체 틀 5">
            <a:extLst>
              <a:ext uri="{FF2B5EF4-FFF2-40B4-BE49-F238E27FC236}">
                <a16:creationId xmlns:a16="http://schemas.microsoft.com/office/drawing/2014/main" id="{D5445132-0728-4B46-8ABC-60554DF3EEE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FCE7775F-078D-4A72-A169-7A2CF65E4454}"/>
              </a:ext>
            </a:extLst>
          </p:cNvPr>
          <p:cNvSpPr>
            <a:spLocks noGrp="1"/>
          </p:cNvSpPr>
          <p:nvPr>
            <p:ph type="sldNum" sz="quarter" idx="12"/>
          </p:nvPr>
        </p:nvSpPr>
        <p:spPr/>
        <p:txBody>
          <a:bodyPr/>
          <a:lstStyle/>
          <a:p>
            <a:fld id="{2BC7CAF2-CB85-4B0F-B4A7-960151612529}" type="slidenum">
              <a:rPr lang="ko-KR" altLang="en-US" smtClean="0"/>
              <a:t>‹#›</a:t>
            </a:fld>
            <a:endParaRPr lang="ko-KR" altLang="en-US"/>
          </a:p>
        </p:txBody>
      </p:sp>
    </p:spTree>
    <p:extLst>
      <p:ext uri="{BB962C8B-B14F-4D97-AF65-F5344CB8AC3E}">
        <p14:creationId xmlns:p14="http://schemas.microsoft.com/office/powerpoint/2010/main" val="1482167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56E4067-F31C-4207-8E26-649E679F7D54}"/>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94A8195C-65AB-43AE-9AC2-64A68C62C8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FC331CCF-37C9-4576-B2FF-9CEC12F0C4E6}"/>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881D9248-364F-4A37-92B8-D1E438D125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9C5F38B4-7780-4F2F-BFA6-9FD597D73E90}"/>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D6A701D9-4276-4C41-A5BB-63141A8D06CF}"/>
              </a:ext>
            </a:extLst>
          </p:cNvPr>
          <p:cNvSpPr>
            <a:spLocks noGrp="1"/>
          </p:cNvSpPr>
          <p:nvPr>
            <p:ph type="dt" sz="half" idx="10"/>
          </p:nvPr>
        </p:nvSpPr>
        <p:spPr/>
        <p:txBody>
          <a:bodyPr/>
          <a:lstStyle/>
          <a:p>
            <a:fld id="{D7C6DD23-D9FC-41E6-93D5-033D720E23BD}" type="datetimeFigureOut">
              <a:rPr lang="ko-KR" altLang="en-US" smtClean="0"/>
              <a:t>2019-10-27</a:t>
            </a:fld>
            <a:endParaRPr lang="ko-KR" altLang="en-US"/>
          </a:p>
        </p:txBody>
      </p:sp>
      <p:sp>
        <p:nvSpPr>
          <p:cNvPr id="8" name="바닥글 개체 틀 7">
            <a:extLst>
              <a:ext uri="{FF2B5EF4-FFF2-40B4-BE49-F238E27FC236}">
                <a16:creationId xmlns:a16="http://schemas.microsoft.com/office/drawing/2014/main" id="{9FF9F3C1-3C43-400A-9FA4-6654D555FDD3}"/>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B491F40C-21E2-483D-A703-30A1546E3325}"/>
              </a:ext>
            </a:extLst>
          </p:cNvPr>
          <p:cNvSpPr>
            <a:spLocks noGrp="1"/>
          </p:cNvSpPr>
          <p:nvPr>
            <p:ph type="sldNum" sz="quarter" idx="12"/>
          </p:nvPr>
        </p:nvSpPr>
        <p:spPr/>
        <p:txBody>
          <a:bodyPr/>
          <a:lstStyle/>
          <a:p>
            <a:fld id="{2BC7CAF2-CB85-4B0F-B4A7-960151612529}" type="slidenum">
              <a:rPr lang="ko-KR" altLang="en-US" smtClean="0"/>
              <a:t>‹#›</a:t>
            </a:fld>
            <a:endParaRPr lang="ko-KR" altLang="en-US"/>
          </a:p>
        </p:txBody>
      </p:sp>
    </p:spTree>
    <p:extLst>
      <p:ext uri="{BB962C8B-B14F-4D97-AF65-F5344CB8AC3E}">
        <p14:creationId xmlns:p14="http://schemas.microsoft.com/office/powerpoint/2010/main" val="1645631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C49E7B7-91D6-4AC0-A9AB-FD63F3F61C3E}"/>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5FE0F7A7-7E9F-4591-9DCD-27DD1D952AF6}"/>
              </a:ext>
            </a:extLst>
          </p:cNvPr>
          <p:cNvSpPr>
            <a:spLocks noGrp="1"/>
          </p:cNvSpPr>
          <p:nvPr>
            <p:ph type="dt" sz="half" idx="10"/>
          </p:nvPr>
        </p:nvSpPr>
        <p:spPr/>
        <p:txBody>
          <a:bodyPr/>
          <a:lstStyle/>
          <a:p>
            <a:fld id="{D7C6DD23-D9FC-41E6-93D5-033D720E23BD}" type="datetimeFigureOut">
              <a:rPr lang="ko-KR" altLang="en-US" smtClean="0"/>
              <a:t>2019-10-27</a:t>
            </a:fld>
            <a:endParaRPr lang="ko-KR" altLang="en-US"/>
          </a:p>
        </p:txBody>
      </p:sp>
      <p:sp>
        <p:nvSpPr>
          <p:cNvPr id="4" name="바닥글 개체 틀 3">
            <a:extLst>
              <a:ext uri="{FF2B5EF4-FFF2-40B4-BE49-F238E27FC236}">
                <a16:creationId xmlns:a16="http://schemas.microsoft.com/office/drawing/2014/main" id="{51E7D05A-A874-41F6-A121-55607D27543A}"/>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49A3649F-2E06-4030-8ADC-8EED629AC3CA}"/>
              </a:ext>
            </a:extLst>
          </p:cNvPr>
          <p:cNvSpPr>
            <a:spLocks noGrp="1"/>
          </p:cNvSpPr>
          <p:nvPr>
            <p:ph type="sldNum" sz="quarter" idx="12"/>
          </p:nvPr>
        </p:nvSpPr>
        <p:spPr/>
        <p:txBody>
          <a:bodyPr/>
          <a:lstStyle/>
          <a:p>
            <a:fld id="{2BC7CAF2-CB85-4B0F-B4A7-960151612529}" type="slidenum">
              <a:rPr lang="ko-KR" altLang="en-US" smtClean="0"/>
              <a:t>‹#›</a:t>
            </a:fld>
            <a:endParaRPr lang="ko-KR" altLang="en-US"/>
          </a:p>
        </p:txBody>
      </p:sp>
    </p:spTree>
    <p:extLst>
      <p:ext uri="{BB962C8B-B14F-4D97-AF65-F5344CB8AC3E}">
        <p14:creationId xmlns:p14="http://schemas.microsoft.com/office/powerpoint/2010/main" val="907200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F45B3729-CBE7-453F-B3D1-48D75323F30D}"/>
              </a:ext>
            </a:extLst>
          </p:cNvPr>
          <p:cNvSpPr>
            <a:spLocks noGrp="1"/>
          </p:cNvSpPr>
          <p:nvPr>
            <p:ph type="dt" sz="half" idx="10"/>
          </p:nvPr>
        </p:nvSpPr>
        <p:spPr/>
        <p:txBody>
          <a:bodyPr/>
          <a:lstStyle/>
          <a:p>
            <a:fld id="{D7C6DD23-D9FC-41E6-93D5-033D720E23BD}" type="datetimeFigureOut">
              <a:rPr lang="ko-KR" altLang="en-US" smtClean="0"/>
              <a:t>2019-10-27</a:t>
            </a:fld>
            <a:endParaRPr lang="ko-KR" altLang="en-US"/>
          </a:p>
        </p:txBody>
      </p:sp>
      <p:sp>
        <p:nvSpPr>
          <p:cNvPr id="3" name="바닥글 개체 틀 2">
            <a:extLst>
              <a:ext uri="{FF2B5EF4-FFF2-40B4-BE49-F238E27FC236}">
                <a16:creationId xmlns:a16="http://schemas.microsoft.com/office/drawing/2014/main" id="{8D29D9E7-C346-4DEB-AE7E-2BE586A85214}"/>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3547FB7C-F3AF-44F5-8A59-BB4A04DD0751}"/>
              </a:ext>
            </a:extLst>
          </p:cNvPr>
          <p:cNvSpPr>
            <a:spLocks noGrp="1"/>
          </p:cNvSpPr>
          <p:nvPr>
            <p:ph type="sldNum" sz="quarter" idx="12"/>
          </p:nvPr>
        </p:nvSpPr>
        <p:spPr/>
        <p:txBody>
          <a:bodyPr/>
          <a:lstStyle/>
          <a:p>
            <a:fld id="{2BC7CAF2-CB85-4B0F-B4A7-960151612529}" type="slidenum">
              <a:rPr lang="ko-KR" altLang="en-US" smtClean="0"/>
              <a:t>‹#›</a:t>
            </a:fld>
            <a:endParaRPr lang="ko-KR" altLang="en-US"/>
          </a:p>
        </p:txBody>
      </p:sp>
    </p:spTree>
    <p:extLst>
      <p:ext uri="{BB962C8B-B14F-4D97-AF65-F5344CB8AC3E}">
        <p14:creationId xmlns:p14="http://schemas.microsoft.com/office/powerpoint/2010/main" val="1458398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4BC98F8-AD9F-4465-8506-AAD470BEFFE3}"/>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43B42806-E488-4FB2-BC29-5DAF94F706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0E128387-40DF-451B-86E6-CC71A38EF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7DEA965A-251E-4A06-8F8D-369AEA470C85}"/>
              </a:ext>
            </a:extLst>
          </p:cNvPr>
          <p:cNvSpPr>
            <a:spLocks noGrp="1"/>
          </p:cNvSpPr>
          <p:nvPr>
            <p:ph type="dt" sz="half" idx="10"/>
          </p:nvPr>
        </p:nvSpPr>
        <p:spPr/>
        <p:txBody>
          <a:bodyPr/>
          <a:lstStyle/>
          <a:p>
            <a:fld id="{D7C6DD23-D9FC-41E6-93D5-033D720E23BD}" type="datetimeFigureOut">
              <a:rPr lang="ko-KR" altLang="en-US" smtClean="0"/>
              <a:t>2019-10-27</a:t>
            </a:fld>
            <a:endParaRPr lang="ko-KR" altLang="en-US"/>
          </a:p>
        </p:txBody>
      </p:sp>
      <p:sp>
        <p:nvSpPr>
          <p:cNvPr id="6" name="바닥글 개체 틀 5">
            <a:extLst>
              <a:ext uri="{FF2B5EF4-FFF2-40B4-BE49-F238E27FC236}">
                <a16:creationId xmlns:a16="http://schemas.microsoft.com/office/drawing/2014/main" id="{3899AD3F-4D24-4EF6-8EFC-FA48605D589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C9191B77-9602-4393-AC53-F34B9C554422}"/>
              </a:ext>
            </a:extLst>
          </p:cNvPr>
          <p:cNvSpPr>
            <a:spLocks noGrp="1"/>
          </p:cNvSpPr>
          <p:nvPr>
            <p:ph type="sldNum" sz="quarter" idx="12"/>
          </p:nvPr>
        </p:nvSpPr>
        <p:spPr/>
        <p:txBody>
          <a:bodyPr/>
          <a:lstStyle/>
          <a:p>
            <a:fld id="{2BC7CAF2-CB85-4B0F-B4A7-960151612529}" type="slidenum">
              <a:rPr lang="ko-KR" altLang="en-US" smtClean="0"/>
              <a:t>‹#›</a:t>
            </a:fld>
            <a:endParaRPr lang="ko-KR" altLang="en-US"/>
          </a:p>
        </p:txBody>
      </p:sp>
    </p:spTree>
    <p:extLst>
      <p:ext uri="{BB962C8B-B14F-4D97-AF65-F5344CB8AC3E}">
        <p14:creationId xmlns:p14="http://schemas.microsoft.com/office/powerpoint/2010/main" val="1411647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B8AD4E3-D995-48EF-90BB-F9D793D0F86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96B10106-BA97-4AC9-B98B-98F08E6361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AE574CB0-02EA-4393-9E84-EF7F47661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C7FE1A47-C883-4579-9157-26B6A8FCBA5A}"/>
              </a:ext>
            </a:extLst>
          </p:cNvPr>
          <p:cNvSpPr>
            <a:spLocks noGrp="1"/>
          </p:cNvSpPr>
          <p:nvPr>
            <p:ph type="dt" sz="half" idx="10"/>
          </p:nvPr>
        </p:nvSpPr>
        <p:spPr/>
        <p:txBody>
          <a:bodyPr/>
          <a:lstStyle/>
          <a:p>
            <a:fld id="{D7C6DD23-D9FC-41E6-93D5-033D720E23BD}" type="datetimeFigureOut">
              <a:rPr lang="ko-KR" altLang="en-US" smtClean="0"/>
              <a:t>2019-10-27</a:t>
            </a:fld>
            <a:endParaRPr lang="ko-KR" altLang="en-US"/>
          </a:p>
        </p:txBody>
      </p:sp>
      <p:sp>
        <p:nvSpPr>
          <p:cNvPr id="6" name="바닥글 개체 틀 5">
            <a:extLst>
              <a:ext uri="{FF2B5EF4-FFF2-40B4-BE49-F238E27FC236}">
                <a16:creationId xmlns:a16="http://schemas.microsoft.com/office/drawing/2014/main" id="{5100693D-E14D-40F2-911C-DAA2836D7A88}"/>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1BCB0174-1E79-41B6-88B1-996E336D35B1}"/>
              </a:ext>
            </a:extLst>
          </p:cNvPr>
          <p:cNvSpPr>
            <a:spLocks noGrp="1"/>
          </p:cNvSpPr>
          <p:nvPr>
            <p:ph type="sldNum" sz="quarter" idx="12"/>
          </p:nvPr>
        </p:nvSpPr>
        <p:spPr/>
        <p:txBody>
          <a:bodyPr/>
          <a:lstStyle/>
          <a:p>
            <a:fld id="{2BC7CAF2-CB85-4B0F-B4A7-960151612529}" type="slidenum">
              <a:rPr lang="ko-KR" altLang="en-US" smtClean="0"/>
              <a:t>‹#›</a:t>
            </a:fld>
            <a:endParaRPr lang="ko-KR" altLang="en-US"/>
          </a:p>
        </p:txBody>
      </p:sp>
    </p:spTree>
    <p:extLst>
      <p:ext uri="{BB962C8B-B14F-4D97-AF65-F5344CB8AC3E}">
        <p14:creationId xmlns:p14="http://schemas.microsoft.com/office/powerpoint/2010/main" val="3796151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E3271BC6-0088-49DB-819D-B184C0C5F8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30C06188-2A50-470E-8495-3F45673C76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A5D1A98-A010-45D0-8402-46A241B8A8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C6DD23-D9FC-41E6-93D5-033D720E23BD}" type="datetimeFigureOut">
              <a:rPr lang="ko-KR" altLang="en-US" smtClean="0"/>
              <a:t>2019-10-27</a:t>
            </a:fld>
            <a:endParaRPr lang="ko-KR" altLang="en-US"/>
          </a:p>
        </p:txBody>
      </p:sp>
      <p:sp>
        <p:nvSpPr>
          <p:cNvPr id="5" name="바닥글 개체 틀 4">
            <a:extLst>
              <a:ext uri="{FF2B5EF4-FFF2-40B4-BE49-F238E27FC236}">
                <a16:creationId xmlns:a16="http://schemas.microsoft.com/office/drawing/2014/main" id="{2C6D80DB-8CC3-4304-BBDF-778B3EBB2E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BCBA1684-108C-489C-A1EA-97EB26CE2A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C7CAF2-CB85-4B0F-B4A7-960151612529}" type="slidenum">
              <a:rPr lang="ko-KR" altLang="en-US" smtClean="0"/>
              <a:t>‹#›</a:t>
            </a:fld>
            <a:endParaRPr lang="ko-KR" altLang="en-US"/>
          </a:p>
        </p:txBody>
      </p:sp>
    </p:spTree>
    <p:extLst>
      <p:ext uri="{BB962C8B-B14F-4D97-AF65-F5344CB8AC3E}">
        <p14:creationId xmlns:p14="http://schemas.microsoft.com/office/powerpoint/2010/main" val="14616809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제목 1">
            <a:extLst>
              <a:ext uri="{FF2B5EF4-FFF2-40B4-BE49-F238E27FC236}">
                <a16:creationId xmlns:a16="http://schemas.microsoft.com/office/drawing/2014/main" id="{E9CD29D6-B7A1-4074-89F2-8146434AC01D}"/>
              </a:ext>
            </a:extLst>
          </p:cNvPr>
          <p:cNvSpPr>
            <a:spLocks noGrp="1"/>
          </p:cNvSpPr>
          <p:nvPr>
            <p:ph type="ctrTitle"/>
          </p:nvPr>
        </p:nvSpPr>
        <p:spPr>
          <a:xfrm>
            <a:off x="3045368" y="2043663"/>
            <a:ext cx="6105194" cy="2031055"/>
          </a:xfrm>
        </p:spPr>
        <p:txBody>
          <a:bodyPr>
            <a:normAutofit/>
          </a:bodyPr>
          <a:lstStyle/>
          <a:p>
            <a:r>
              <a:rPr lang="en-US" altLang="ko-KR" dirty="0">
                <a:solidFill>
                  <a:srgbClr val="FFFFFF"/>
                </a:solidFill>
              </a:rPr>
              <a:t>Capstone assignment</a:t>
            </a:r>
            <a:endParaRPr lang="ko-KR" altLang="en-US" dirty="0">
              <a:solidFill>
                <a:srgbClr val="FFFFFF"/>
              </a:solidFill>
            </a:endParaRPr>
          </a:p>
        </p:txBody>
      </p:sp>
      <p:sp>
        <p:nvSpPr>
          <p:cNvPr id="3" name="부제목 2">
            <a:extLst>
              <a:ext uri="{FF2B5EF4-FFF2-40B4-BE49-F238E27FC236}">
                <a16:creationId xmlns:a16="http://schemas.microsoft.com/office/drawing/2014/main" id="{382507F1-C982-4578-B17A-F6B1626008A2}"/>
              </a:ext>
            </a:extLst>
          </p:cNvPr>
          <p:cNvSpPr>
            <a:spLocks noGrp="1"/>
          </p:cNvSpPr>
          <p:nvPr>
            <p:ph type="subTitle" idx="1"/>
          </p:nvPr>
        </p:nvSpPr>
        <p:spPr>
          <a:xfrm>
            <a:off x="3045368" y="4074718"/>
            <a:ext cx="6105194" cy="682079"/>
          </a:xfrm>
        </p:spPr>
        <p:txBody>
          <a:bodyPr>
            <a:normAutofit/>
          </a:bodyPr>
          <a:lstStyle/>
          <a:p>
            <a:r>
              <a:rPr lang="en-US" altLang="ko-KR" dirty="0">
                <a:solidFill>
                  <a:srgbClr val="FFFFFF"/>
                </a:solidFill>
              </a:rPr>
              <a:t>Café</a:t>
            </a:r>
            <a:r>
              <a:rPr lang="ko-KR" altLang="en-US" dirty="0">
                <a:solidFill>
                  <a:srgbClr val="FFFFFF"/>
                </a:solidFill>
              </a:rPr>
              <a:t> </a:t>
            </a:r>
            <a:r>
              <a:rPr lang="en-US" altLang="ko-KR" dirty="0">
                <a:solidFill>
                  <a:srgbClr val="FFFFFF"/>
                </a:solidFill>
              </a:rPr>
              <a:t>in Flushing</a:t>
            </a:r>
            <a:endParaRPr lang="ko-KR" altLang="en-US" dirty="0">
              <a:solidFill>
                <a:srgbClr val="FFFFFF"/>
              </a:solidFill>
            </a:endParaRPr>
          </a:p>
        </p:txBody>
      </p:sp>
    </p:spTree>
    <p:extLst>
      <p:ext uri="{BB962C8B-B14F-4D97-AF65-F5344CB8AC3E}">
        <p14:creationId xmlns:p14="http://schemas.microsoft.com/office/powerpoint/2010/main" val="2015269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042D73-F615-4380-B29D-A46CCD82F21B}"/>
              </a:ext>
            </a:extLst>
          </p:cNvPr>
          <p:cNvSpPr txBox="1"/>
          <p:nvPr/>
        </p:nvSpPr>
        <p:spPr>
          <a:xfrm>
            <a:off x="342900" y="673100"/>
            <a:ext cx="11506200" cy="2400657"/>
          </a:xfrm>
          <a:prstGeom prst="rect">
            <a:avLst/>
          </a:prstGeom>
          <a:noFill/>
        </p:spPr>
        <p:txBody>
          <a:bodyPr wrap="square" rtlCol="0">
            <a:spAutoFit/>
          </a:bodyPr>
          <a:lstStyle/>
          <a:p>
            <a:pPr lvl="0" eaLnBrk="0" fontAlgn="base" latinLnBrk="0" hangingPunct="0">
              <a:spcBef>
                <a:spcPct val="0"/>
              </a:spcBef>
              <a:spcAft>
                <a:spcPct val="0"/>
              </a:spcAft>
              <a:tabLst>
                <a:tab pos="4572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ko-KR" sz="2400" b="1" dirty="0">
                <a:solidFill>
                  <a:srgbClr val="000000"/>
                </a:solidFill>
                <a:latin typeface="맑은 고딕" panose="020B0503020000020004" pitchFamily="50" charset="-127"/>
                <a:ea typeface="&amp;quot"/>
                <a:cs typeface="굴림" panose="020B0600000101010101" pitchFamily="50" charset="-127"/>
              </a:rPr>
              <a:t>Introduction / Business Problems</a:t>
            </a:r>
            <a:endParaRPr kumimoji="0" lang="en-US" altLang="ko-KR" b="0" i="0" u="none" strike="noStrike" cap="none" normalizeH="0" baseline="0" dirty="0">
              <a:ln>
                <a:noFill/>
              </a:ln>
              <a:solidFill>
                <a:schemeClr val="tx1"/>
              </a:solidFill>
              <a:effectLst/>
            </a:endParaRPr>
          </a:p>
          <a:p>
            <a:pPr lvl="0" eaLnBrk="0" fontAlgn="base" latinLnBrk="0" hangingPunct="0">
              <a:spcBef>
                <a:spcPct val="0"/>
              </a:spcBef>
              <a:spcAft>
                <a:spcPct val="0"/>
              </a:spcAft>
              <a:tabLst>
                <a:tab pos="4572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altLang="ko-KR" dirty="0">
              <a:solidFill>
                <a:srgbClr val="000000"/>
              </a:solidFill>
              <a:latin typeface="맑은 고딕" panose="020B0503020000020004" pitchFamily="50" charset="-127"/>
              <a:ea typeface="&amp;quot"/>
              <a:cs typeface="굴림" panose="020B0600000101010101" pitchFamily="50" charset="-127"/>
            </a:endParaRPr>
          </a:p>
          <a:p>
            <a:pPr lvl="0" eaLnBrk="0" fontAlgn="base" latinLnBrk="0" hangingPunct="0">
              <a:spcBef>
                <a:spcPct val="0"/>
              </a:spcBef>
              <a:spcAft>
                <a:spcPct val="0"/>
              </a:spcAft>
              <a:tabLst>
                <a:tab pos="4572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ko-KR" dirty="0">
                <a:solidFill>
                  <a:srgbClr val="000000"/>
                </a:solidFill>
                <a:latin typeface="맑은 고딕" panose="020B0503020000020004" pitchFamily="50" charset="-127"/>
                <a:ea typeface="&amp;quot"/>
                <a:cs typeface="굴림" panose="020B0600000101010101" pitchFamily="50" charset="-127"/>
              </a:rPr>
              <a:t>In Seoul, Korea there are lots of coffee places. Actually there is a coffee shop like Starbucks every corner in Seoul. In Flushing, US there are Korea town and someone who plans to emigrate in US want to check whether cafe business in Flushing is reasonable or not as he operated café for few years in Korea. He strongly believe Korean like coffee and café to meet and talk with friends. So when starting café business in Korea town in Flashing area, he think he can make money.</a:t>
            </a:r>
            <a:endParaRPr kumimoji="0" lang="en-US" altLang="ko-KR" sz="1400" b="0" i="0" u="none" strike="noStrike" cap="none" normalizeH="0" baseline="0" dirty="0">
              <a:ln>
                <a:noFill/>
              </a:ln>
              <a:solidFill>
                <a:schemeClr val="tx1"/>
              </a:solidFill>
              <a:effectLst/>
            </a:endParaRPr>
          </a:p>
          <a:p>
            <a:endParaRPr lang="ko-KR" altLang="en-US" dirty="0"/>
          </a:p>
        </p:txBody>
      </p:sp>
    </p:spTree>
    <p:extLst>
      <p:ext uri="{BB962C8B-B14F-4D97-AF65-F5344CB8AC3E}">
        <p14:creationId xmlns:p14="http://schemas.microsoft.com/office/powerpoint/2010/main" val="1077024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47738431-9122-440E-AD7C-00D8ABA2077A}"/>
              </a:ext>
            </a:extLst>
          </p:cNvPr>
          <p:cNvSpPr>
            <a:spLocks noChangeArrowheads="1"/>
          </p:cNvSpPr>
          <p:nvPr/>
        </p:nvSpPr>
        <p:spPr bwMode="auto">
          <a:xfrm>
            <a:off x="65315" y="622307"/>
            <a:ext cx="11517086" cy="4339650"/>
          </a:xfrm>
          <a:prstGeom prst="rect">
            <a:avLst/>
          </a:prstGeom>
          <a:noFill/>
        </p:spPr>
        <p:txBody>
          <a:bodyPr wrap="square" rtlCol="0">
            <a:spAutoFit/>
          </a:bodyPr>
          <a:lstStyle/>
          <a:p>
            <a:pPr eaLnBrk="0" fontAlgn="base" latinLnBrk="0" hangingPunct="0">
              <a:spcBef>
                <a:spcPct val="0"/>
              </a:spcBef>
              <a:spcAft>
                <a:spcPct val="0"/>
              </a:spcAft>
              <a:tabLst>
                <a:tab pos="4572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ko-KR" sz="2400" b="1" dirty="0">
                <a:solidFill>
                  <a:srgbClr val="000000"/>
                </a:solidFill>
                <a:latin typeface="맑은 고딕" panose="020B0503020000020004" pitchFamily="50" charset="-127"/>
                <a:ea typeface="&amp;quot"/>
                <a:cs typeface="굴림" panose="020B0600000101010101" pitchFamily="50" charset="-127"/>
              </a:rPr>
              <a:t>Data</a:t>
            </a:r>
          </a:p>
          <a:p>
            <a:pPr eaLnBrk="0" fontAlgn="base" latinLnBrk="0" hangingPunct="0">
              <a:spcBef>
                <a:spcPct val="0"/>
              </a:spcBef>
              <a:spcAft>
                <a:spcPct val="0"/>
              </a:spcAft>
              <a:tabLst>
                <a:tab pos="4572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altLang="ko-KR" sz="2400" b="1" dirty="0">
              <a:solidFill>
                <a:srgbClr val="000000"/>
              </a:solidFill>
              <a:latin typeface="맑은 고딕" panose="020B0503020000020004" pitchFamily="50" charset="-127"/>
              <a:ea typeface="&amp;quot"/>
              <a:cs typeface="굴림" panose="020B0600000101010101" pitchFamily="50" charset="-127"/>
            </a:endParaRPr>
          </a:p>
          <a:p>
            <a:pPr eaLnBrk="0" fontAlgn="base" latinLnBrk="0" hangingPunct="0">
              <a:spcBef>
                <a:spcPct val="0"/>
              </a:spcBef>
              <a:spcAft>
                <a:spcPct val="0"/>
              </a:spcAft>
              <a:tabLst>
                <a:tab pos="4572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ko-KR" dirty="0">
                <a:solidFill>
                  <a:srgbClr val="000000"/>
                </a:solidFill>
                <a:latin typeface="맑은 고딕" panose="020B0503020000020004" pitchFamily="50" charset="-127"/>
                <a:ea typeface="&amp;quot"/>
                <a:cs typeface="굴림" panose="020B0600000101010101" pitchFamily="50" charset="-127"/>
              </a:rPr>
              <a:t>From Foursquare location data, we will see what kind of business categories are in both Seoul and Flushing area. Also how many coffee places.</a:t>
            </a:r>
          </a:p>
          <a:p>
            <a:pPr eaLnBrk="0" fontAlgn="base" latinLnBrk="0" hangingPunct="0">
              <a:spcBef>
                <a:spcPct val="0"/>
              </a:spcBef>
              <a:spcAft>
                <a:spcPct val="0"/>
              </a:spcAft>
              <a:tabLst>
                <a:tab pos="4572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ko-KR" dirty="0">
                <a:solidFill>
                  <a:srgbClr val="000000"/>
                </a:solidFill>
                <a:latin typeface="맑은 고딕" panose="020B0503020000020004" pitchFamily="50" charset="-127"/>
                <a:ea typeface="&amp;quot"/>
                <a:cs typeface="굴림" panose="020B0600000101010101" pitchFamily="50" charset="-127"/>
              </a:rPr>
              <a:t>Some visualization tool like map, bar chart will be used to show area and comparison result.</a:t>
            </a:r>
          </a:p>
          <a:p>
            <a:pPr eaLnBrk="0" fontAlgn="base" latinLnBrk="0" hangingPunct="0">
              <a:spcBef>
                <a:spcPct val="0"/>
              </a:spcBef>
              <a:spcAft>
                <a:spcPct val="0"/>
              </a:spcAft>
              <a:tabLst>
                <a:tab pos="4572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ko-KR" dirty="0">
                <a:solidFill>
                  <a:srgbClr val="000000"/>
                </a:solidFill>
                <a:latin typeface="맑은 고딕" panose="020B0503020000020004" pitchFamily="50" charset="-127"/>
                <a:ea typeface="&amp;quot"/>
                <a:cs typeface="굴림" panose="020B0600000101010101" pitchFamily="50" charset="-127"/>
              </a:rPr>
              <a:t>Foursquare location data for Seoul Korea and Flushing US</a:t>
            </a:r>
          </a:p>
          <a:p>
            <a:pPr eaLnBrk="0" fontAlgn="base" latinLnBrk="0" hangingPunct="0">
              <a:spcBef>
                <a:spcPct val="0"/>
              </a:spcBef>
              <a:spcAft>
                <a:spcPct val="0"/>
              </a:spcAft>
              <a:tabLst>
                <a:tab pos="4572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altLang="ko-KR" sz="2400" b="1" dirty="0">
              <a:solidFill>
                <a:srgbClr val="000000"/>
              </a:solidFill>
              <a:latin typeface="맑은 고딕" panose="020B0503020000020004" pitchFamily="50" charset="-127"/>
              <a:ea typeface="&amp;quot"/>
              <a:cs typeface="굴림" panose="020B0600000101010101" pitchFamily="50" charset="-127"/>
            </a:endParaRPr>
          </a:p>
          <a:p>
            <a:pPr eaLnBrk="0" fontAlgn="base" latinLnBrk="0" hangingPunct="0">
              <a:spcBef>
                <a:spcPct val="0"/>
              </a:spcBef>
              <a:spcAft>
                <a:spcPct val="0"/>
              </a:spcAft>
              <a:tabLst>
                <a:tab pos="4572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altLang="ko-KR" sz="2400" b="1" dirty="0">
              <a:solidFill>
                <a:srgbClr val="000000"/>
              </a:solidFill>
              <a:latin typeface="맑은 고딕" panose="020B0503020000020004" pitchFamily="50" charset="-127"/>
              <a:ea typeface="&amp;quot"/>
              <a:cs typeface="굴림" panose="020B0600000101010101" pitchFamily="50" charset="-127"/>
            </a:endParaRPr>
          </a:p>
          <a:p>
            <a:pPr eaLnBrk="0" fontAlgn="base" latinLnBrk="0" hangingPunct="0">
              <a:spcBef>
                <a:spcPct val="0"/>
              </a:spcBef>
              <a:spcAft>
                <a:spcPct val="0"/>
              </a:spcAft>
              <a:tabLst>
                <a:tab pos="4572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ko-KR" sz="2400" b="1" dirty="0">
                <a:solidFill>
                  <a:srgbClr val="000000"/>
                </a:solidFill>
                <a:latin typeface="맑은 고딕" panose="020B0503020000020004" pitchFamily="50" charset="-127"/>
                <a:ea typeface="&amp;quot"/>
                <a:cs typeface="굴림" panose="020B0600000101010101" pitchFamily="50" charset="-127"/>
              </a:rPr>
              <a:t>Methodology</a:t>
            </a:r>
          </a:p>
          <a:p>
            <a:pPr eaLnBrk="0" fontAlgn="base" latinLnBrk="0" hangingPunct="0">
              <a:spcBef>
                <a:spcPct val="0"/>
              </a:spcBef>
              <a:spcAft>
                <a:spcPct val="0"/>
              </a:spcAft>
              <a:tabLst>
                <a:tab pos="4572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altLang="ko-KR" sz="2400" b="1" dirty="0">
              <a:solidFill>
                <a:srgbClr val="000000"/>
              </a:solidFill>
              <a:latin typeface="맑은 고딕" panose="020B0503020000020004" pitchFamily="50" charset="-127"/>
              <a:ea typeface="&amp;quot"/>
              <a:cs typeface="굴림" panose="020B0600000101010101" pitchFamily="50" charset="-127"/>
            </a:endParaRPr>
          </a:p>
          <a:p>
            <a:pPr eaLnBrk="0" fontAlgn="base" latinLnBrk="0" hangingPunct="0">
              <a:spcBef>
                <a:spcPct val="0"/>
              </a:spcBef>
              <a:spcAft>
                <a:spcPct val="0"/>
              </a:spcAft>
              <a:tabLst>
                <a:tab pos="4572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ko-KR" dirty="0">
                <a:solidFill>
                  <a:srgbClr val="000000"/>
                </a:solidFill>
                <a:latin typeface="맑은 고딕" panose="020B0503020000020004" pitchFamily="50" charset="-127"/>
              </a:rPr>
              <a:t>Make data frame for places &amp; category info from Foursquare location data, and count by category. Visualize area info by </a:t>
            </a:r>
            <a:r>
              <a:rPr lang="en-US" altLang="ko-KR" dirty="0" err="1">
                <a:solidFill>
                  <a:srgbClr val="000000"/>
                </a:solidFill>
                <a:latin typeface="맑은 고딕" panose="020B0503020000020004" pitchFamily="50" charset="-127"/>
              </a:rPr>
              <a:t>folium.Map</a:t>
            </a:r>
            <a:r>
              <a:rPr lang="en-US" altLang="ko-KR" dirty="0">
                <a:solidFill>
                  <a:srgbClr val="000000"/>
                </a:solidFill>
                <a:latin typeface="맑은 고딕" panose="020B0503020000020004" pitchFamily="50" charset="-127"/>
              </a:rPr>
              <a:t> and compare by bar chart. </a:t>
            </a:r>
          </a:p>
          <a:p>
            <a:pPr eaLnBrk="0" fontAlgn="base" latinLnBrk="0" hangingPunct="0">
              <a:spcBef>
                <a:spcPct val="0"/>
              </a:spcBef>
              <a:spcAft>
                <a:spcPct val="0"/>
              </a:spcAft>
              <a:tabLst>
                <a:tab pos="4572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altLang="ko-KR" sz="2400" b="1" dirty="0">
              <a:solidFill>
                <a:srgbClr val="000000"/>
              </a:solidFill>
              <a:latin typeface="맑은 고딕" panose="020B0503020000020004" pitchFamily="50" charset="-127"/>
              <a:ea typeface="&amp;quot"/>
              <a:cs typeface="굴림" panose="020B0600000101010101" pitchFamily="50" charset="-127"/>
            </a:endParaRPr>
          </a:p>
        </p:txBody>
      </p:sp>
    </p:spTree>
    <p:extLst>
      <p:ext uri="{BB962C8B-B14F-4D97-AF65-F5344CB8AC3E}">
        <p14:creationId xmlns:p14="http://schemas.microsoft.com/office/powerpoint/2010/main" val="3229926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47738431-9122-440E-AD7C-00D8ABA2077A}"/>
              </a:ext>
            </a:extLst>
          </p:cNvPr>
          <p:cNvSpPr>
            <a:spLocks noChangeArrowheads="1"/>
          </p:cNvSpPr>
          <p:nvPr/>
        </p:nvSpPr>
        <p:spPr bwMode="auto">
          <a:xfrm>
            <a:off x="244050" y="481264"/>
            <a:ext cx="11703899" cy="3600986"/>
          </a:xfrm>
          <a:prstGeom prst="rect">
            <a:avLst/>
          </a:prstGeom>
          <a:noFill/>
        </p:spPr>
        <p:txBody>
          <a:bodyPr wrap="square" rtlCol="0">
            <a:spAutoFit/>
          </a:bodyPr>
          <a:lstStyle/>
          <a:p>
            <a:pPr eaLnBrk="0" fontAlgn="base" latinLnBrk="0" hangingPunct="0">
              <a:spcBef>
                <a:spcPct val="0"/>
              </a:spcBef>
              <a:spcAft>
                <a:spcPct val="0"/>
              </a:spcAft>
              <a:tabLst>
                <a:tab pos="4572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ko-KR" sz="2400" b="1" dirty="0">
                <a:solidFill>
                  <a:srgbClr val="000000"/>
                </a:solidFill>
                <a:latin typeface="맑은 고딕" panose="020B0503020000020004" pitchFamily="50" charset="-127"/>
                <a:ea typeface="&amp;quot"/>
                <a:cs typeface="굴림" panose="020B0600000101010101" pitchFamily="50" charset="-127"/>
              </a:rPr>
              <a:t>Result</a:t>
            </a:r>
          </a:p>
          <a:p>
            <a:pPr eaLnBrk="0" fontAlgn="base" latinLnBrk="0" hangingPunct="0">
              <a:spcBef>
                <a:spcPct val="0"/>
              </a:spcBef>
              <a:spcAft>
                <a:spcPct val="0"/>
              </a:spcAft>
              <a:tabLst>
                <a:tab pos="4572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altLang="ko-KR" sz="2400" b="1" dirty="0">
              <a:solidFill>
                <a:srgbClr val="000000"/>
              </a:solidFill>
              <a:latin typeface="맑은 고딕" panose="020B0503020000020004" pitchFamily="50" charset="-127"/>
              <a:ea typeface="&amp;quot"/>
              <a:cs typeface="굴림" panose="020B0600000101010101" pitchFamily="50" charset="-127"/>
            </a:endParaRPr>
          </a:p>
          <a:p>
            <a:pPr eaLnBrk="0" fontAlgn="base" latinLnBrk="0" hangingPunct="0">
              <a:spcBef>
                <a:spcPct val="0"/>
              </a:spcBef>
              <a:spcAft>
                <a:spcPct val="0"/>
              </a:spcAft>
              <a:tabLst>
                <a:tab pos="4572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ko-KR" dirty="0">
                <a:solidFill>
                  <a:srgbClr val="000000"/>
                </a:solidFill>
                <a:latin typeface="맑은 고딕" panose="020B0503020000020004" pitchFamily="50" charset="-127"/>
                <a:ea typeface="&amp;quot"/>
                <a:cs typeface="굴림" panose="020B0600000101010101" pitchFamily="50" charset="-127"/>
              </a:rPr>
              <a:t>100 venues in Seoul were returned by Foursquare.</a:t>
            </a:r>
          </a:p>
          <a:p>
            <a:pPr eaLnBrk="0" fontAlgn="base" latinLnBrk="0" hangingPunct="0">
              <a:spcBef>
                <a:spcPct val="0"/>
              </a:spcBef>
              <a:spcAft>
                <a:spcPct val="0"/>
              </a:spcAft>
              <a:tabLst>
                <a:tab pos="4572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ko-KR" dirty="0">
                <a:solidFill>
                  <a:srgbClr val="000000"/>
                </a:solidFill>
                <a:latin typeface="맑은 고딕" panose="020B0503020000020004" pitchFamily="50" charset="-127"/>
                <a:ea typeface="&amp;quot"/>
                <a:cs typeface="굴림" panose="020B0600000101010101" pitchFamily="50" charset="-127"/>
              </a:rPr>
              <a:t>60 venues in Flushing were returned by Foursquare. </a:t>
            </a:r>
          </a:p>
          <a:p>
            <a:pPr eaLnBrk="0" fontAlgn="base" latinLnBrk="0" hangingPunct="0">
              <a:spcBef>
                <a:spcPct val="0"/>
              </a:spcBef>
              <a:spcAft>
                <a:spcPct val="0"/>
              </a:spcAft>
              <a:tabLst>
                <a:tab pos="4572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ko-KR" dirty="0">
                <a:solidFill>
                  <a:srgbClr val="000000"/>
                </a:solidFill>
                <a:latin typeface="맑은 고딕" panose="020B0503020000020004" pitchFamily="50" charset="-127"/>
                <a:ea typeface="&amp;quot"/>
                <a:cs typeface="굴림" panose="020B0600000101010101" pitchFamily="50" charset="-127"/>
              </a:rPr>
              <a:t>1 coffee shop, 1 café, and 1 tea room from 60 venues of Flushing</a:t>
            </a:r>
          </a:p>
          <a:p>
            <a:pPr eaLnBrk="0" fontAlgn="base" latinLnBrk="0" hangingPunct="0">
              <a:spcBef>
                <a:spcPct val="0"/>
              </a:spcBef>
              <a:spcAft>
                <a:spcPct val="0"/>
              </a:spcAft>
              <a:tabLst>
                <a:tab pos="4572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ko-KR" dirty="0">
                <a:solidFill>
                  <a:srgbClr val="000000"/>
                </a:solidFill>
                <a:latin typeface="맑은 고딕" panose="020B0503020000020004" pitchFamily="50" charset="-127"/>
                <a:ea typeface="&amp;quot"/>
                <a:cs typeface="굴림" panose="020B0600000101010101" pitchFamily="50" charset="-127"/>
              </a:rPr>
              <a:t>10 coffee shop, 4 café, and 1 tea room from 100 venues of Seoul</a:t>
            </a:r>
          </a:p>
          <a:p>
            <a:pPr eaLnBrk="0" fontAlgn="base" latinLnBrk="0" hangingPunct="0">
              <a:spcBef>
                <a:spcPct val="0"/>
              </a:spcBef>
              <a:spcAft>
                <a:spcPct val="0"/>
              </a:spcAft>
              <a:tabLst>
                <a:tab pos="4572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altLang="ko-KR" dirty="0">
              <a:solidFill>
                <a:srgbClr val="000000"/>
              </a:solidFill>
              <a:latin typeface="맑은 고딕" panose="020B0503020000020004" pitchFamily="50" charset="-127"/>
              <a:ea typeface="&amp;quot"/>
              <a:cs typeface="굴림" panose="020B0600000101010101" pitchFamily="50" charset="-127"/>
            </a:endParaRPr>
          </a:p>
          <a:p>
            <a:pPr eaLnBrk="0" fontAlgn="base" latinLnBrk="0" hangingPunct="0">
              <a:spcBef>
                <a:spcPct val="0"/>
              </a:spcBef>
              <a:spcAft>
                <a:spcPct val="0"/>
              </a:spcAft>
              <a:tabLst>
                <a:tab pos="4572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altLang="ko-KR" dirty="0">
              <a:solidFill>
                <a:srgbClr val="000000"/>
              </a:solidFill>
              <a:latin typeface="맑은 고딕" panose="020B0503020000020004" pitchFamily="50" charset="-127"/>
              <a:ea typeface="&amp;quot"/>
              <a:cs typeface="굴림" panose="020B0600000101010101" pitchFamily="50" charset="-127"/>
            </a:endParaRPr>
          </a:p>
          <a:p>
            <a:pPr eaLnBrk="0" fontAlgn="base" latinLnBrk="0" hangingPunct="0">
              <a:spcBef>
                <a:spcPct val="0"/>
              </a:spcBef>
              <a:spcAft>
                <a:spcPct val="0"/>
              </a:spcAft>
              <a:tabLst>
                <a:tab pos="4572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altLang="ko-KR" dirty="0">
              <a:solidFill>
                <a:srgbClr val="000000"/>
              </a:solidFill>
              <a:latin typeface="맑은 고딕" panose="020B0503020000020004" pitchFamily="50" charset="-127"/>
              <a:ea typeface="&amp;quot"/>
              <a:cs typeface="굴림" panose="020B0600000101010101" pitchFamily="50" charset="-127"/>
            </a:endParaRPr>
          </a:p>
          <a:p>
            <a:pPr eaLnBrk="0" fontAlgn="base" latinLnBrk="0" hangingPunct="0">
              <a:spcBef>
                <a:spcPct val="0"/>
              </a:spcBef>
              <a:spcAft>
                <a:spcPct val="0"/>
              </a:spcAft>
              <a:tabLst>
                <a:tab pos="4572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ko-KR" dirty="0">
                <a:solidFill>
                  <a:srgbClr val="000000"/>
                </a:solidFill>
                <a:latin typeface="맑은 고딕" panose="020B0503020000020004" pitchFamily="50" charset="-127"/>
                <a:ea typeface="&amp;quot"/>
                <a:cs typeface="굴림" panose="020B0600000101010101" pitchFamily="50" charset="-127"/>
              </a:rPr>
              <a:t>Limitation: When checking Foursquare data for Korea, it doesn’t cover all area as Foursquare is not famous in Korea. To compare location and place data from the same site, I will use this data but it doesn’t seem actual data. </a:t>
            </a:r>
          </a:p>
        </p:txBody>
      </p:sp>
    </p:spTree>
    <p:extLst>
      <p:ext uri="{BB962C8B-B14F-4D97-AF65-F5344CB8AC3E}">
        <p14:creationId xmlns:p14="http://schemas.microsoft.com/office/powerpoint/2010/main" val="3100265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47738431-9122-440E-AD7C-00D8ABA2077A}"/>
              </a:ext>
            </a:extLst>
          </p:cNvPr>
          <p:cNvSpPr>
            <a:spLocks noChangeArrowheads="1"/>
          </p:cNvSpPr>
          <p:nvPr/>
        </p:nvSpPr>
        <p:spPr bwMode="auto">
          <a:xfrm>
            <a:off x="244050" y="481264"/>
            <a:ext cx="11703899" cy="830997"/>
          </a:xfrm>
          <a:prstGeom prst="rect">
            <a:avLst/>
          </a:prstGeom>
          <a:noFill/>
        </p:spPr>
        <p:txBody>
          <a:bodyPr wrap="square" rtlCol="0">
            <a:spAutoFit/>
          </a:bodyPr>
          <a:lstStyle/>
          <a:p>
            <a:pPr eaLnBrk="0" fontAlgn="base" latinLnBrk="0" hangingPunct="0">
              <a:spcBef>
                <a:spcPct val="0"/>
              </a:spcBef>
              <a:spcAft>
                <a:spcPct val="0"/>
              </a:spcAft>
              <a:tabLst>
                <a:tab pos="4572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ko-KR" sz="2400" b="1" dirty="0">
                <a:solidFill>
                  <a:srgbClr val="000000"/>
                </a:solidFill>
                <a:latin typeface="맑은 고딕" panose="020B0503020000020004" pitchFamily="50" charset="-127"/>
                <a:ea typeface="&amp;quot"/>
                <a:cs typeface="굴림" panose="020B0600000101010101" pitchFamily="50" charset="-127"/>
              </a:rPr>
              <a:t>Result</a:t>
            </a:r>
          </a:p>
          <a:p>
            <a:pPr eaLnBrk="0" fontAlgn="base" latinLnBrk="0" hangingPunct="0">
              <a:spcBef>
                <a:spcPct val="0"/>
              </a:spcBef>
              <a:spcAft>
                <a:spcPct val="0"/>
              </a:spcAft>
              <a:tabLst>
                <a:tab pos="4572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altLang="ko-KR" sz="2400" b="1" dirty="0">
              <a:solidFill>
                <a:srgbClr val="000000"/>
              </a:solidFill>
              <a:latin typeface="맑은 고딕" panose="020B0503020000020004" pitchFamily="50" charset="-127"/>
              <a:ea typeface="&amp;quot"/>
              <a:cs typeface="굴림" panose="020B0600000101010101" pitchFamily="50" charset="-127"/>
            </a:endParaRPr>
          </a:p>
        </p:txBody>
      </p:sp>
      <p:graphicFrame>
        <p:nvGraphicFramePr>
          <p:cNvPr id="2" name="표 1">
            <a:extLst>
              <a:ext uri="{FF2B5EF4-FFF2-40B4-BE49-F238E27FC236}">
                <a16:creationId xmlns:a16="http://schemas.microsoft.com/office/drawing/2014/main" id="{0FAAA2B2-11DC-42F3-B7C5-EE894E8C19F1}"/>
              </a:ext>
            </a:extLst>
          </p:cNvPr>
          <p:cNvGraphicFramePr>
            <a:graphicFrameLocks noGrp="1"/>
          </p:cNvGraphicFramePr>
          <p:nvPr>
            <p:extLst>
              <p:ext uri="{D42A27DB-BD31-4B8C-83A1-F6EECF244321}">
                <p14:modId xmlns:p14="http://schemas.microsoft.com/office/powerpoint/2010/main" val="2104708493"/>
              </p:ext>
            </p:extLst>
          </p:nvPr>
        </p:nvGraphicFramePr>
        <p:xfrm>
          <a:off x="783743" y="1088615"/>
          <a:ext cx="4949400" cy="5631504"/>
        </p:xfrm>
        <a:graphic>
          <a:graphicData uri="http://schemas.openxmlformats.org/drawingml/2006/table">
            <a:tbl>
              <a:tblPr/>
              <a:tblGrid>
                <a:gridCol w="1237350">
                  <a:extLst>
                    <a:ext uri="{9D8B030D-6E8A-4147-A177-3AD203B41FA5}">
                      <a16:colId xmlns:a16="http://schemas.microsoft.com/office/drawing/2014/main" val="34136469"/>
                    </a:ext>
                  </a:extLst>
                </a:gridCol>
                <a:gridCol w="1237350">
                  <a:extLst>
                    <a:ext uri="{9D8B030D-6E8A-4147-A177-3AD203B41FA5}">
                      <a16:colId xmlns:a16="http://schemas.microsoft.com/office/drawing/2014/main" val="3701821951"/>
                    </a:ext>
                  </a:extLst>
                </a:gridCol>
                <a:gridCol w="1237350">
                  <a:extLst>
                    <a:ext uri="{9D8B030D-6E8A-4147-A177-3AD203B41FA5}">
                      <a16:colId xmlns:a16="http://schemas.microsoft.com/office/drawing/2014/main" val="4099948176"/>
                    </a:ext>
                  </a:extLst>
                </a:gridCol>
                <a:gridCol w="1237350">
                  <a:extLst>
                    <a:ext uri="{9D8B030D-6E8A-4147-A177-3AD203B41FA5}">
                      <a16:colId xmlns:a16="http://schemas.microsoft.com/office/drawing/2014/main" val="2694117511"/>
                    </a:ext>
                  </a:extLst>
                </a:gridCol>
              </a:tblGrid>
              <a:tr h="233258">
                <a:tc>
                  <a:txBody>
                    <a:bodyPr/>
                    <a:lstStyle/>
                    <a:p>
                      <a:pPr algn="r" fontAlgn="ctr"/>
                      <a:br>
                        <a:rPr lang="en-US" sz="500" b="1">
                          <a:effectLst/>
                        </a:rPr>
                      </a:br>
                      <a:r>
                        <a:rPr lang="en-US" sz="500" b="1">
                          <a:effectLst/>
                        </a:rPr>
                        <a:t>name</a:t>
                      </a:r>
                    </a:p>
                  </a:txBody>
                  <a:tcPr marL="25748" marR="25748" marT="12874" marB="12874" anchor="ctr">
                    <a:lnL>
                      <a:noFill/>
                    </a:lnL>
                    <a:lnR>
                      <a:noFill/>
                    </a:lnR>
                    <a:lnT>
                      <a:noFill/>
                    </a:lnT>
                    <a:lnB>
                      <a:noFill/>
                    </a:lnB>
                  </a:tcPr>
                </a:tc>
                <a:tc>
                  <a:txBody>
                    <a:bodyPr/>
                    <a:lstStyle/>
                    <a:p>
                      <a:pPr algn="r" fontAlgn="ctr"/>
                      <a:r>
                        <a:rPr lang="en-US" sz="500" b="1">
                          <a:effectLst/>
                        </a:rPr>
                        <a:t>lat</a:t>
                      </a:r>
                    </a:p>
                  </a:txBody>
                  <a:tcPr marL="25748" marR="25748" marT="12874" marB="12874" anchor="ctr">
                    <a:lnL>
                      <a:noFill/>
                    </a:lnL>
                    <a:lnR>
                      <a:noFill/>
                    </a:lnR>
                    <a:lnT>
                      <a:noFill/>
                    </a:lnT>
                    <a:lnB>
                      <a:noFill/>
                    </a:lnB>
                  </a:tcPr>
                </a:tc>
                <a:tc>
                  <a:txBody>
                    <a:bodyPr/>
                    <a:lstStyle/>
                    <a:p>
                      <a:pPr algn="r" fontAlgn="ctr"/>
                      <a:r>
                        <a:rPr lang="en-US" sz="500" b="1">
                          <a:effectLst/>
                        </a:rPr>
                        <a:t>lng</a:t>
                      </a:r>
                    </a:p>
                  </a:txBody>
                  <a:tcPr marL="25748" marR="25748" marT="12874" marB="12874" anchor="ctr">
                    <a:lnL>
                      <a:noFill/>
                    </a:lnL>
                    <a:lnR>
                      <a:noFill/>
                    </a:lnR>
                    <a:lnT>
                      <a:noFill/>
                    </a:lnT>
                    <a:lnB>
                      <a:noFill/>
                    </a:lnB>
                  </a:tcPr>
                </a:tc>
                <a:tc>
                  <a:txBody>
                    <a:bodyPr/>
                    <a:lstStyle/>
                    <a:p>
                      <a:pPr latinLnBrk="1"/>
                      <a:endParaRPr lang="ko-KR" altLang="en-US" sz="500"/>
                    </a:p>
                  </a:txBody>
                  <a:tcPr marL="25748" marR="25748" marT="12874" marB="12874">
                    <a:lnL>
                      <a:noFill/>
                    </a:lnL>
                  </a:tcPr>
                </a:tc>
                <a:extLst>
                  <a:ext uri="{0D108BD9-81ED-4DB2-BD59-A6C34878D82A}">
                    <a16:rowId xmlns:a16="http://schemas.microsoft.com/office/drawing/2014/main" val="2682765795"/>
                  </a:ext>
                </a:extLst>
              </a:tr>
              <a:tr h="133290">
                <a:tc>
                  <a:txBody>
                    <a:bodyPr/>
                    <a:lstStyle/>
                    <a:p>
                      <a:pPr algn="r" fontAlgn="ctr"/>
                      <a:r>
                        <a:rPr lang="en-US" sz="500" b="1">
                          <a:effectLst/>
                        </a:rPr>
                        <a:t>categories</a:t>
                      </a:r>
                    </a:p>
                  </a:txBody>
                  <a:tcPr marL="25748" marR="25748" marT="12874" marB="12874" anchor="ctr">
                    <a:lnL>
                      <a:noFill/>
                    </a:lnL>
                    <a:lnR>
                      <a:noFill/>
                    </a:lnR>
                    <a:lnT>
                      <a:noFill/>
                    </a:lnT>
                    <a:lnB>
                      <a:noFill/>
                    </a:lnB>
                  </a:tcPr>
                </a:tc>
                <a:tc>
                  <a:txBody>
                    <a:bodyPr/>
                    <a:lstStyle/>
                    <a:p>
                      <a:pPr algn="r" fontAlgn="ctr"/>
                      <a:endParaRPr lang="ko-KR" altLang="en-US" sz="500" b="1">
                        <a:effectLst/>
                      </a:endParaRPr>
                    </a:p>
                  </a:txBody>
                  <a:tcPr marL="25748" marR="25748" marT="12874" marB="12874" anchor="ctr">
                    <a:lnL>
                      <a:noFill/>
                    </a:lnL>
                    <a:lnR>
                      <a:noFill/>
                    </a:lnR>
                    <a:lnT>
                      <a:noFill/>
                    </a:lnT>
                    <a:lnB>
                      <a:noFill/>
                    </a:lnB>
                  </a:tcPr>
                </a:tc>
                <a:tc>
                  <a:txBody>
                    <a:bodyPr/>
                    <a:lstStyle/>
                    <a:p>
                      <a:pPr algn="r" fontAlgn="ctr"/>
                      <a:endParaRPr lang="ko-KR" altLang="en-US" sz="500" b="1">
                        <a:effectLst/>
                      </a:endParaRPr>
                    </a:p>
                  </a:txBody>
                  <a:tcPr marL="25748" marR="25748" marT="12874" marB="12874" anchor="ctr">
                    <a:lnL>
                      <a:noFill/>
                    </a:lnL>
                    <a:lnR>
                      <a:noFill/>
                    </a:lnR>
                    <a:lnT>
                      <a:noFill/>
                    </a:lnT>
                    <a:lnB>
                      <a:noFill/>
                    </a:lnB>
                  </a:tcPr>
                </a:tc>
                <a:tc>
                  <a:txBody>
                    <a:bodyPr/>
                    <a:lstStyle/>
                    <a:p>
                      <a:pPr algn="r" fontAlgn="ctr"/>
                      <a:endParaRPr lang="ko-KR" altLang="en-US" sz="500" b="1">
                        <a:effectLst/>
                      </a:endParaRPr>
                    </a:p>
                  </a:txBody>
                  <a:tcPr marL="25748" marR="25748" marT="12874" marB="12874" anchor="ctr">
                    <a:lnL>
                      <a:noFill/>
                    </a:lnL>
                    <a:lnR>
                      <a:noFill/>
                    </a:lnR>
                    <a:lnB>
                      <a:noFill/>
                    </a:lnB>
                  </a:tcPr>
                </a:tc>
                <a:extLst>
                  <a:ext uri="{0D108BD9-81ED-4DB2-BD59-A6C34878D82A}">
                    <a16:rowId xmlns:a16="http://schemas.microsoft.com/office/drawing/2014/main" val="2601334336"/>
                  </a:ext>
                </a:extLst>
              </a:tr>
              <a:tr h="133290">
                <a:tc>
                  <a:txBody>
                    <a:bodyPr/>
                    <a:lstStyle/>
                    <a:p>
                      <a:pPr algn="r" fontAlgn="ctr"/>
                      <a:r>
                        <a:rPr lang="en-US" sz="500" b="1">
                          <a:effectLst/>
                        </a:rPr>
                        <a:t>Asian Restaurant</a:t>
                      </a:r>
                    </a:p>
                  </a:txBody>
                  <a:tcPr marL="25748" marR="25748" marT="12874" marB="12874" anchor="ctr">
                    <a:lnL>
                      <a:noFill/>
                    </a:lnL>
                    <a:lnR>
                      <a:noFill/>
                    </a:lnR>
                    <a:lnT>
                      <a:noFill/>
                    </a:lnT>
                    <a:lnB>
                      <a:noFill/>
                    </a:lnB>
                  </a:tcPr>
                </a:tc>
                <a:tc>
                  <a:txBody>
                    <a:bodyPr/>
                    <a:lstStyle/>
                    <a:p>
                      <a:pPr algn="r" fontAlgn="ctr"/>
                      <a:r>
                        <a:rPr lang="en-US" altLang="ko-KR" sz="500">
                          <a:effectLst/>
                        </a:rPr>
                        <a:t>2</a:t>
                      </a:r>
                    </a:p>
                  </a:txBody>
                  <a:tcPr marL="25748" marR="25748" marT="12874" marB="12874" anchor="ctr">
                    <a:lnL>
                      <a:noFill/>
                    </a:lnL>
                    <a:lnR>
                      <a:noFill/>
                    </a:lnR>
                    <a:lnT>
                      <a:noFill/>
                    </a:lnT>
                    <a:lnB>
                      <a:noFill/>
                    </a:lnB>
                  </a:tcPr>
                </a:tc>
                <a:tc>
                  <a:txBody>
                    <a:bodyPr/>
                    <a:lstStyle/>
                    <a:p>
                      <a:pPr algn="r" fontAlgn="ctr"/>
                      <a:r>
                        <a:rPr lang="en-US" altLang="ko-KR" sz="500">
                          <a:effectLst/>
                        </a:rPr>
                        <a:t>2</a:t>
                      </a:r>
                    </a:p>
                  </a:txBody>
                  <a:tcPr marL="25748" marR="25748" marT="12874" marB="12874" anchor="ctr">
                    <a:lnL>
                      <a:noFill/>
                    </a:lnL>
                    <a:lnR>
                      <a:noFill/>
                    </a:lnR>
                    <a:lnT>
                      <a:noFill/>
                    </a:lnT>
                    <a:lnB>
                      <a:noFill/>
                    </a:lnB>
                  </a:tcPr>
                </a:tc>
                <a:tc>
                  <a:txBody>
                    <a:bodyPr/>
                    <a:lstStyle/>
                    <a:p>
                      <a:pPr algn="r" fontAlgn="ctr"/>
                      <a:r>
                        <a:rPr lang="en-US" altLang="ko-KR" sz="500">
                          <a:effectLst/>
                        </a:rPr>
                        <a:t>2</a:t>
                      </a:r>
                    </a:p>
                  </a:txBody>
                  <a:tcPr marL="25748" marR="25748" marT="12874" marB="12874" anchor="ctr">
                    <a:lnL>
                      <a:noFill/>
                    </a:lnL>
                    <a:lnR>
                      <a:noFill/>
                    </a:lnR>
                    <a:lnT>
                      <a:noFill/>
                    </a:lnT>
                    <a:lnB>
                      <a:noFill/>
                    </a:lnB>
                  </a:tcPr>
                </a:tc>
                <a:extLst>
                  <a:ext uri="{0D108BD9-81ED-4DB2-BD59-A6C34878D82A}">
                    <a16:rowId xmlns:a16="http://schemas.microsoft.com/office/drawing/2014/main" val="1496930034"/>
                  </a:ext>
                </a:extLst>
              </a:tr>
              <a:tr h="133290">
                <a:tc>
                  <a:txBody>
                    <a:bodyPr/>
                    <a:lstStyle/>
                    <a:p>
                      <a:pPr algn="r" fontAlgn="ctr"/>
                      <a:r>
                        <a:rPr lang="en-US" sz="500" b="1">
                          <a:effectLst/>
                        </a:rPr>
                        <a:t>BBQ Joint</a:t>
                      </a:r>
                    </a:p>
                  </a:txBody>
                  <a:tcPr marL="25748" marR="25748" marT="12874" marB="12874" anchor="ctr">
                    <a:lnL>
                      <a:noFill/>
                    </a:lnL>
                    <a:lnR>
                      <a:noFill/>
                    </a:lnR>
                    <a:lnT>
                      <a:noFill/>
                    </a:lnT>
                    <a:lnB>
                      <a:noFill/>
                    </a:lnB>
                  </a:tcPr>
                </a:tc>
                <a:tc>
                  <a:txBody>
                    <a:bodyPr/>
                    <a:lstStyle/>
                    <a:p>
                      <a:pPr algn="r" fontAlgn="ctr"/>
                      <a:r>
                        <a:rPr lang="en-US" altLang="ko-KR" sz="500">
                          <a:effectLst/>
                        </a:rPr>
                        <a:t>1</a:t>
                      </a:r>
                    </a:p>
                  </a:txBody>
                  <a:tcPr marL="25748" marR="25748" marT="12874" marB="12874" anchor="ctr">
                    <a:lnL>
                      <a:noFill/>
                    </a:lnL>
                    <a:lnR>
                      <a:noFill/>
                    </a:lnR>
                    <a:lnT>
                      <a:noFill/>
                    </a:lnT>
                    <a:lnB>
                      <a:noFill/>
                    </a:lnB>
                  </a:tcPr>
                </a:tc>
                <a:tc>
                  <a:txBody>
                    <a:bodyPr/>
                    <a:lstStyle/>
                    <a:p>
                      <a:pPr algn="r" fontAlgn="ctr"/>
                      <a:r>
                        <a:rPr lang="en-US" altLang="ko-KR" sz="500">
                          <a:effectLst/>
                        </a:rPr>
                        <a:t>1</a:t>
                      </a:r>
                    </a:p>
                  </a:txBody>
                  <a:tcPr marL="25748" marR="25748" marT="12874" marB="12874" anchor="ctr">
                    <a:lnL>
                      <a:noFill/>
                    </a:lnL>
                    <a:lnR>
                      <a:noFill/>
                    </a:lnR>
                    <a:lnT>
                      <a:noFill/>
                    </a:lnT>
                    <a:lnB>
                      <a:noFill/>
                    </a:lnB>
                  </a:tcPr>
                </a:tc>
                <a:tc>
                  <a:txBody>
                    <a:bodyPr/>
                    <a:lstStyle/>
                    <a:p>
                      <a:pPr algn="r" fontAlgn="ctr"/>
                      <a:r>
                        <a:rPr lang="en-US" altLang="ko-KR" sz="500">
                          <a:effectLst/>
                        </a:rPr>
                        <a:t>1</a:t>
                      </a:r>
                    </a:p>
                  </a:txBody>
                  <a:tcPr marL="25748" marR="25748" marT="12874" marB="12874" anchor="ctr">
                    <a:lnL>
                      <a:noFill/>
                    </a:lnL>
                    <a:lnR>
                      <a:noFill/>
                    </a:lnR>
                    <a:lnT>
                      <a:noFill/>
                    </a:lnT>
                    <a:lnB>
                      <a:noFill/>
                    </a:lnB>
                  </a:tcPr>
                </a:tc>
                <a:extLst>
                  <a:ext uri="{0D108BD9-81ED-4DB2-BD59-A6C34878D82A}">
                    <a16:rowId xmlns:a16="http://schemas.microsoft.com/office/drawing/2014/main" val="313545072"/>
                  </a:ext>
                </a:extLst>
              </a:tr>
              <a:tr h="133290">
                <a:tc>
                  <a:txBody>
                    <a:bodyPr/>
                    <a:lstStyle/>
                    <a:p>
                      <a:pPr algn="r" fontAlgn="ctr"/>
                      <a:r>
                        <a:rPr lang="en-US" sz="500" b="1">
                          <a:effectLst/>
                        </a:rPr>
                        <a:t>Bakery</a:t>
                      </a:r>
                    </a:p>
                  </a:txBody>
                  <a:tcPr marL="25748" marR="25748" marT="12874" marB="12874" anchor="ctr">
                    <a:lnL>
                      <a:noFill/>
                    </a:lnL>
                    <a:lnR>
                      <a:noFill/>
                    </a:lnR>
                    <a:lnT>
                      <a:noFill/>
                    </a:lnT>
                    <a:lnB>
                      <a:noFill/>
                    </a:lnB>
                  </a:tcPr>
                </a:tc>
                <a:tc>
                  <a:txBody>
                    <a:bodyPr/>
                    <a:lstStyle/>
                    <a:p>
                      <a:pPr algn="r" fontAlgn="ctr"/>
                      <a:r>
                        <a:rPr lang="en-US" altLang="ko-KR" sz="500">
                          <a:effectLst/>
                        </a:rPr>
                        <a:t>2</a:t>
                      </a:r>
                    </a:p>
                  </a:txBody>
                  <a:tcPr marL="25748" marR="25748" marT="12874" marB="12874" anchor="ctr">
                    <a:lnL>
                      <a:noFill/>
                    </a:lnL>
                    <a:lnR>
                      <a:noFill/>
                    </a:lnR>
                    <a:lnT>
                      <a:noFill/>
                    </a:lnT>
                    <a:lnB>
                      <a:noFill/>
                    </a:lnB>
                  </a:tcPr>
                </a:tc>
                <a:tc>
                  <a:txBody>
                    <a:bodyPr/>
                    <a:lstStyle/>
                    <a:p>
                      <a:pPr algn="r" fontAlgn="ctr"/>
                      <a:r>
                        <a:rPr lang="en-US" altLang="ko-KR" sz="500">
                          <a:effectLst/>
                        </a:rPr>
                        <a:t>2</a:t>
                      </a:r>
                    </a:p>
                  </a:txBody>
                  <a:tcPr marL="25748" marR="25748" marT="12874" marB="12874" anchor="ctr">
                    <a:lnL>
                      <a:noFill/>
                    </a:lnL>
                    <a:lnR>
                      <a:noFill/>
                    </a:lnR>
                    <a:lnT>
                      <a:noFill/>
                    </a:lnT>
                    <a:lnB>
                      <a:noFill/>
                    </a:lnB>
                  </a:tcPr>
                </a:tc>
                <a:tc>
                  <a:txBody>
                    <a:bodyPr/>
                    <a:lstStyle/>
                    <a:p>
                      <a:pPr algn="r" fontAlgn="ctr"/>
                      <a:r>
                        <a:rPr lang="en-US" altLang="ko-KR" sz="500">
                          <a:effectLst/>
                        </a:rPr>
                        <a:t>2</a:t>
                      </a:r>
                    </a:p>
                  </a:txBody>
                  <a:tcPr marL="25748" marR="25748" marT="12874" marB="12874" anchor="ctr">
                    <a:lnL>
                      <a:noFill/>
                    </a:lnL>
                    <a:lnR>
                      <a:noFill/>
                    </a:lnR>
                    <a:lnT>
                      <a:noFill/>
                    </a:lnT>
                    <a:lnB>
                      <a:noFill/>
                    </a:lnB>
                  </a:tcPr>
                </a:tc>
                <a:extLst>
                  <a:ext uri="{0D108BD9-81ED-4DB2-BD59-A6C34878D82A}">
                    <a16:rowId xmlns:a16="http://schemas.microsoft.com/office/drawing/2014/main" val="1884850312"/>
                  </a:ext>
                </a:extLst>
              </a:tr>
              <a:tr h="133290">
                <a:tc>
                  <a:txBody>
                    <a:bodyPr/>
                    <a:lstStyle/>
                    <a:p>
                      <a:pPr algn="r" fontAlgn="ctr"/>
                      <a:r>
                        <a:rPr lang="en-US" sz="500" b="1">
                          <a:effectLst/>
                        </a:rPr>
                        <a:t>Bar</a:t>
                      </a:r>
                    </a:p>
                  </a:txBody>
                  <a:tcPr marL="25748" marR="25748" marT="12874" marB="12874" anchor="ctr">
                    <a:lnL>
                      <a:noFill/>
                    </a:lnL>
                    <a:lnR>
                      <a:noFill/>
                    </a:lnR>
                    <a:lnT>
                      <a:noFill/>
                    </a:lnT>
                    <a:lnB>
                      <a:noFill/>
                    </a:lnB>
                  </a:tcPr>
                </a:tc>
                <a:tc>
                  <a:txBody>
                    <a:bodyPr/>
                    <a:lstStyle/>
                    <a:p>
                      <a:pPr algn="r" fontAlgn="ctr"/>
                      <a:r>
                        <a:rPr lang="en-US" altLang="ko-KR" sz="500">
                          <a:effectLst/>
                        </a:rPr>
                        <a:t>1</a:t>
                      </a:r>
                    </a:p>
                  </a:txBody>
                  <a:tcPr marL="25748" marR="25748" marT="12874" marB="12874" anchor="ctr">
                    <a:lnL>
                      <a:noFill/>
                    </a:lnL>
                    <a:lnR>
                      <a:noFill/>
                    </a:lnR>
                    <a:lnT>
                      <a:noFill/>
                    </a:lnT>
                    <a:lnB>
                      <a:noFill/>
                    </a:lnB>
                  </a:tcPr>
                </a:tc>
                <a:tc>
                  <a:txBody>
                    <a:bodyPr/>
                    <a:lstStyle/>
                    <a:p>
                      <a:pPr algn="r" fontAlgn="ctr"/>
                      <a:r>
                        <a:rPr lang="en-US" altLang="ko-KR" sz="500">
                          <a:effectLst/>
                        </a:rPr>
                        <a:t>1</a:t>
                      </a:r>
                    </a:p>
                  </a:txBody>
                  <a:tcPr marL="25748" marR="25748" marT="12874" marB="12874" anchor="ctr">
                    <a:lnL>
                      <a:noFill/>
                    </a:lnL>
                    <a:lnR>
                      <a:noFill/>
                    </a:lnR>
                    <a:lnT>
                      <a:noFill/>
                    </a:lnT>
                    <a:lnB>
                      <a:noFill/>
                    </a:lnB>
                  </a:tcPr>
                </a:tc>
                <a:tc>
                  <a:txBody>
                    <a:bodyPr/>
                    <a:lstStyle/>
                    <a:p>
                      <a:pPr algn="r" fontAlgn="ctr"/>
                      <a:r>
                        <a:rPr lang="en-US" altLang="ko-KR" sz="500">
                          <a:effectLst/>
                        </a:rPr>
                        <a:t>1</a:t>
                      </a:r>
                    </a:p>
                  </a:txBody>
                  <a:tcPr marL="25748" marR="25748" marT="12874" marB="12874" anchor="ctr">
                    <a:lnL>
                      <a:noFill/>
                    </a:lnL>
                    <a:lnR>
                      <a:noFill/>
                    </a:lnR>
                    <a:lnT>
                      <a:noFill/>
                    </a:lnT>
                    <a:lnB>
                      <a:noFill/>
                    </a:lnB>
                  </a:tcPr>
                </a:tc>
                <a:extLst>
                  <a:ext uri="{0D108BD9-81ED-4DB2-BD59-A6C34878D82A}">
                    <a16:rowId xmlns:a16="http://schemas.microsoft.com/office/drawing/2014/main" val="2713925050"/>
                  </a:ext>
                </a:extLst>
              </a:tr>
              <a:tr h="133290">
                <a:tc>
                  <a:txBody>
                    <a:bodyPr/>
                    <a:lstStyle/>
                    <a:p>
                      <a:pPr algn="r" fontAlgn="ctr"/>
                      <a:r>
                        <a:rPr lang="en-US" sz="500" b="1">
                          <a:effectLst/>
                        </a:rPr>
                        <a:t>Bubble Tea Shop</a:t>
                      </a:r>
                    </a:p>
                  </a:txBody>
                  <a:tcPr marL="25748" marR="25748" marT="12874" marB="12874" anchor="ctr">
                    <a:lnL>
                      <a:noFill/>
                    </a:lnL>
                    <a:lnR>
                      <a:noFill/>
                    </a:lnR>
                    <a:lnT>
                      <a:noFill/>
                    </a:lnT>
                    <a:lnB>
                      <a:noFill/>
                    </a:lnB>
                  </a:tcPr>
                </a:tc>
                <a:tc>
                  <a:txBody>
                    <a:bodyPr/>
                    <a:lstStyle/>
                    <a:p>
                      <a:pPr algn="r" fontAlgn="ctr"/>
                      <a:r>
                        <a:rPr lang="en-US" altLang="ko-KR" sz="500">
                          <a:effectLst/>
                        </a:rPr>
                        <a:t>3</a:t>
                      </a:r>
                    </a:p>
                  </a:txBody>
                  <a:tcPr marL="25748" marR="25748" marT="12874" marB="12874" anchor="ctr">
                    <a:lnL>
                      <a:noFill/>
                    </a:lnL>
                    <a:lnR>
                      <a:noFill/>
                    </a:lnR>
                    <a:lnT>
                      <a:noFill/>
                    </a:lnT>
                    <a:lnB>
                      <a:noFill/>
                    </a:lnB>
                  </a:tcPr>
                </a:tc>
                <a:tc>
                  <a:txBody>
                    <a:bodyPr/>
                    <a:lstStyle/>
                    <a:p>
                      <a:pPr algn="r" fontAlgn="ctr"/>
                      <a:r>
                        <a:rPr lang="en-US" altLang="ko-KR" sz="500">
                          <a:effectLst/>
                        </a:rPr>
                        <a:t>3</a:t>
                      </a:r>
                    </a:p>
                  </a:txBody>
                  <a:tcPr marL="25748" marR="25748" marT="12874" marB="12874" anchor="ctr">
                    <a:lnL>
                      <a:noFill/>
                    </a:lnL>
                    <a:lnR>
                      <a:noFill/>
                    </a:lnR>
                    <a:lnT>
                      <a:noFill/>
                    </a:lnT>
                    <a:lnB>
                      <a:noFill/>
                    </a:lnB>
                  </a:tcPr>
                </a:tc>
                <a:tc>
                  <a:txBody>
                    <a:bodyPr/>
                    <a:lstStyle/>
                    <a:p>
                      <a:pPr algn="r" fontAlgn="ctr"/>
                      <a:r>
                        <a:rPr lang="en-US" altLang="ko-KR" sz="500">
                          <a:effectLst/>
                        </a:rPr>
                        <a:t>3</a:t>
                      </a:r>
                    </a:p>
                  </a:txBody>
                  <a:tcPr marL="25748" marR="25748" marT="12874" marB="12874" anchor="ctr">
                    <a:lnL>
                      <a:noFill/>
                    </a:lnL>
                    <a:lnR>
                      <a:noFill/>
                    </a:lnR>
                    <a:lnT>
                      <a:noFill/>
                    </a:lnT>
                    <a:lnB>
                      <a:noFill/>
                    </a:lnB>
                  </a:tcPr>
                </a:tc>
                <a:extLst>
                  <a:ext uri="{0D108BD9-81ED-4DB2-BD59-A6C34878D82A}">
                    <a16:rowId xmlns:a16="http://schemas.microsoft.com/office/drawing/2014/main" val="1247163595"/>
                  </a:ext>
                </a:extLst>
              </a:tr>
              <a:tr h="133290">
                <a:tc>
                  <a:txBody>
                    <a:bodyPr/>
                    <a:lstStyle/>
                    <a:p>
                      <a:pPr algn="r" fontAlgn="ctr"/>
                      <a:r>
                        <a:rPr lang="en-US" sz="500" b="1">
                          <a:effectLst/>
                        </a:rPr>
                        <a:t>Café</a:t>
                      </a:r>
                    </a:p>
                  </a:txBody>
                  <a:tcPr marL="25748" marR="25748" marT="12874" marB="12874" anchor="ctr">
                    <a:lnL>
                      <a:noFill/>
                    </a:lnL>
                    <a:lnR>
                      <a:noFill/>
                    </a:lnR>
                    <a:lnT>
                      <a:noFill/>
                    </a:lnT>
                    <a:lnB>
                      <a:noFill/>
                    </a:lnB>
                  </a:tcPr>
                </a:tc>
                <a:tc>
                  <a:txBody>
                    <a:bodyPr/>
                    <a:lstStyle/>
                    <a:p>
                      <a:pPr algn="r" fontAlgn="ctr"/>
                      <a:r>
                        <a:rPr lang="en-US" altLang="ko-KR" sz="500">
                          <a:effectLst/>
                        </a:rPr>
                        <a:t>1</a:t>
                      </a:r>
                    </a:p>
                  </a:txBody>
                  <a:tcPr marL="25748" marR="25748" marT="12874" marB="12874" anchor="ctr">
                    <a:lnL>
                      <a:noFill/>
                    </a:lnL>
                    <a:lnR>
                      <a:noFill/>
                    </a:lnR>
                    <a:lnT>
                      <a:noFill/>
                    </a:lnT>
                    <a:lnB>
                      <a:noFill/>
                    </a:lnB>
                  </a:tcPr>
                </a:tc>
                <a:tc>
                  <a:txBody>
                    <a:bodyPr/>
                    <a:lstStyle/>
                    <a:p>
                      <a:pPr algn="r" fontAlgn="ctr"/>
                      <a:r>
                        <a:rPr lang="en-US" altLang="ko-KR" sz="500">
                          <a:effectLst/>
                        </a:rPr>
                        <a:t>1</a:t>
                      </a:r>
                    </a:p>
                  </a:txBody>
                  <a:tcPr marL="25748" marR="25748" marT="12874" marB="12874" anchor="ctr">
                    <a:lnL>
                      <a:noFill/>
                    </a:lnL>
                    <a:lnR>
                      <a:noFill/>
                    </a:lnR>
                    <a:lnT>
                      <a:noFill/>
                    </a:lnT>
                    <a:lnB>
                      <a:noFill/>
                    </a:lnB>
                  </a:tcPr>
                </a:tc>
                <a:tc>
                  <a:txBody>
                    <a:bodyPr/>
                    <a:lstStyle/>
                    <a:p>
                      <a:pPr algn="r" fontAlgn="ctr"/>
                      <a:r>
                        <a:rPr lang="en-US" altLang="ko-KR" sz="500">
                          <a:effectLst/>
                        </a:rPr>
                        <a:t>1</a:t>
                      </a:r>
                    </a:p>
                  </a:txBody>
                  <a:tcPr marL="25748" marR="25748" marT="12874" marB="12874" anchor="ctr">
                    <a:lnL>
                      <a:noFill/>
                    </a:lnL>
                    <a:lnR>
                      <a:noFill/>
                    </a:lnR>
                    <a:lnT>
                      <a:noFill/>
                    </a:lnT>
                    <a:lnB>
                      <a:noFill/>
                    </a:lnB>
                  </a:tcPr>
                </a:tc>
                <a:extLst>
                  <a:ext uri="{0D108BD9-81ED-4DB2-BD59-A6C34878D82A}">
                    <a16:rowId xmlns:a16="http://schemas.microsoft.com/office/drawing/2014/main" val="2337300970"/>
                  </a:ext>
                </a:extLst>
              </a:tr>
              <a:tr h="133290">
                <a:tc>
                  <a:txBody>
                    <a:bodyPr/>
                    <a:lstStyle/>
                    <a:p>
                      <a:pPr algn="r" fontAlgn="ctr"/>
                      <a:r>
                        <a:rPr lang="en-US" sz="500" b="1">
                          <a:effectLst/>
                        </a:rPr>
                        <a:t>Cantonese Restaurant</a:t>
                      </a:r>
                    </a:p>
                  </a:txBody>
                  <a:tcPr marL="25748" marR="25748" marT="12874" marB="12874" anchor="ctr">
                    <a:lnL>
                      <a:noFill/>
                    </a:lnL>
                    <a:lnR>
                      <a:noFill/>
                    </a:lnR>
                    <a:lnT>
                      <a:noFill/>
                    </a:lnT>
                    <a:lnB>
                      <a:noFill/>
                    </a:lnB>
                  </a:tcPr>
                </a:tc>
                <a:tc>
                  <a:txBody>
                    <a:bodyPr/>
                    <a:lstStyle/>
                    <a:p>
                      <a:pPr algn="r" fontAlgn="ctr"/>
                      <a:r>
                        <a:rPr lang="en-US" altLang="ko-KR" sz="500">
                          <a:effectLst/>
                        </a:rPr>
                        <a:t>1</a:t>
                      </a:r>
                    </a:p>
                  </a:txBody>
                  <a:tcPr marL="25748" marR="25748" marT="12874" marB="12874" anchor="ctr">
                    <a:lnL>
                      <a:noFill/>
                    </a:lnL>
                    <a:lnR>
                      <a:noFill/>
                    </a:lnR>
                    <a:lnT>
                      <a:noFill/>
                    </a:lnT>
                    <a:lnB>
                      <a:noFill/>
                    </a:lnB>
                  </a:tcPr>
                </a:tc>
                <a:tc>
                  <a:txBody>
                    <a:bodyPr/>
                    <a:lstStyle/>
                    <a:p>
                      <a:pPr algn="r" fontAlgn="ctr"/>
                      <a:r>
                        <a:rPr lang="en-US" altLang="ko-KR" sz="500">
                          <a:effectLst/>
                        </a:rPr>
                        <a:t>1</a:t>
                      </a:r>
                    </a:p>
                  </a:txBody>
                  <a:tcPr marL="25748" marR="25748" marT="12874" marB="12874" anchor="ctr">
                    <a:lnL>
                      <a:noFill/>
                    </a:lnL>
                    <a:lnR>
                      <a:noFill/>
                    </a:lnR>
                    <a:lnT>
                      <a:noFill/>
                    </a:lnT>
                    <a:lnB>
                      <a:noFill/>
                    </a:lnB>
                  </a:tcPr>
                </a:tc>
                <a:tc>
                  <a:txBody>
                    <a:bodyPr/>
                    <a:lstStyle/>
                    <a:p>
                      <a:pPr algn="r" fontAlgn="ctr"/>
                      <a:r>
                        <a:rPr lang="en-US" altLang="ko-KR" sz="500">
                          <a:effectLst/>
                        </a:rPr>
                        <a:t>1</a:t>
                      </a:r>
                    </a:p>
                  </a:txBody>
                  <a:tcPr marL="25748" marR="25748" marT="12874" marB="12874" anchor="ctr">
                    <a:lnL>
                      <a:noFill/>
                    </a:lnL>
                    <a:lnR>
                      <a:noFill/>
                    </a:lnR>
                    <a:lnT>
                      <a:noFill/>
                    </a:lnT>
                    <a:lnB>
                      <a:noFill/>
                    </a:lnB>
                  </a:tcPr>
                </a:tc>
                <a:extLst>
                  <a:ext uri="{0D108BD9-81ED-4DB2-BD59-A6C34878D82A}">
                    <a16:rowId xmlns:a16="http://schemas.microsoft.com/office/drawing/2014/main" val="4261002172"/>
                  </a:ext>
                </a:extLst>
              </a:tr>
              <a:tr h="133290">
                <a:tc>
                  <a:txBody>
                    <a:bodyPr/>
                    <a:lstStyle/>
                    <a:p>
                      <a:pPr algn="r" fontAlgn="ctr"/>
                      <a:r>
                        <a:rPr lang="en-US" sz="500" b="1">
                          <a:effectLst/>
                        </a:rPr>
                        <a:t>Chinese Restaurant</a:t>
                      </a:r>
                    </a:p>
                  </a:txBody>
                  <a:tcPr marL="25748" marR="25748" marT="12874" marB="12874" anchor="ctr">
                    <a:lnL>
                      <a:noFill/>
                    </a:lnL>
                    <a:lnR>
                      <a:noFill/>
                    </a:lnR>
                    <a:lnT>
                      <a:noFill/>
                    </a:lnT>
                    <a:lnB>
                      <a:noFill/>
                    </a:lnB>
                  </a:tcPr>
                </a:tc>
                <a:tc>
                  <a:txBody>
                    <a:bodyPr/>
                    <a:lstStyle/>
                    <a:p>
                      <a:pPr algn="r" fontAlgn="ctr"/>
                      <a:r>
                        <a:rPr lang="en-US" altLang="ko-KR" sz="500">
                          <a:effectLst/>
                        </a:rPr>
                        <a:t>5</a:t>
                      </a:r>
                    </a:p>
                  </a:txBody>
                  <a:tcPr marL="25748" marR="25748" marT="12874" marB="12874" anchor="ctr">
                    <a:lnL>
                      <a:noFill/>
                    </a:lnL>
                    <a:lnR>
                      <a:noFill/>
                    </a:lnR>
                    <a:lnT>
                      <a:noFill/>
                    </a:lnT>
                    <a:lnB>
                      <a:noFill/>
                    </a:lnB>
                  </a:tcPr>
                </a:tc>
                <a:tc>
                  <a:txBody>
                    <a:bodyPr/>
                    <a:lstStyle/>
                    <a:p>
                      <a:pPr algn="r" fontAlgn="ctr"/>
                      <a:r>
                        <a:rPr lang="en-US" altLang="ko-KR" sz="500">
                          <a:effectLst/>
                        </a:rPr>
                        <a:t>5</a:t>
                      </a:r>
                    </a:p>
                  </a:txBody>
                  <a:tcPr marL="25748" marR="25748" marT="12874" marB="12874" anchor="ctr">
                    <a:lnL>
                      <a:noFill/>
                    </a:lnL>
                    <a:lnR>
                      <a:noFill/>
                    </a:lnR>
                    <a:lnT>
                      <a:noFill/>
                    </a:lnT>
                    <a:lnB>
                      <a:noFill/>
                    </a:lnB>
                  </a:tcPr>
                </a:tc>
                <a:tc>
                  <a:txBody>
                    <a:bodyPr/>
                    <a:lstStyle/>
                    <a:p>
                      <a:pPr algn="r" fontAlgn="ctr"/>
                      <a:r>
                        <a:rPr lang="en-US" altLang="ko-KR" sz="500">
                          <a:effectLst/>
                        </a:rPr>
                        <a:t>5</a:t>
                      </a:r>
                    </a:p>
                  </a:txBody>
                  <a:tcPr marL="25748" marR="25748" marT="12874" marB="12874" anchor="ctr">
                    <a:lnL>
                      <a:noFill/>
                    </a:lnL>
                    <a:lnR>
                      <a:noFill/>
                    </a:lnR>
                    <a:lnT>
                      <a:noFill/>
                    </a:lnT>
                    <a:lnB>
                      <a:noFill/>
                    </a:lnB>
                  </a:tcPr>
                </a:tc>
                <a:extLst>
                  <a:ext uri="{0D108BD9-81ED-4DB2-BD59-A6C34878D82A}">
                    <a16:rowId xmlns:a16="http://schemas.microsoft.com/office/drawing/2014/main" val="3660662595"/>
                  </a:ext>
                </a:extLst>
              </a:tr>
              <a:tr h="133290">
                <a:tc>
                  <a:txBody>
                    <a:bodyPr/>
                    <a:lstStyle/>
                    <a:p>
                      <a:pPr algn="r" fontAlgn="ctr"/>
                      <a:r>
                        <a:rPr lang="en-US" sz="500" b="1">
                          <a:effectLst/>
                        </a:rPr>
                        <a:t>Church</a:t>
                      </a:r>
                    </a:p>
                  </a:txBody>
                  <a:tcPr marL="25748" marR="25748" marT="12874" marB="12874" anchor="ctr">
                    <a:lnL>
                      <a:noFill/>
                    </a:lnL>
                    <a:lnR>
                      <a:noFill/>
                    </a:lnR>
                    <a:lnT>
                      <a:noFill/>
                    </a:lnT>
                    <a:lnB>
                      <a:noFill/>
                    </a:lnB>
                  </a:tcPr>
                </a:tc>
                <a:tc>
                  <a:txBody>
                    <a:bodyPr/>
                    <a:lstStyle/>
                    <a:p>
                      <a:pPr algn="r" fontAlgn="ctr"/>
                      <a:r>
                        <a:rPr lang="en-US" altLang="ko-KR" sz="500">
                          <a:effectLst/>
                        </a:rPr>
                        <a:t>1</a:t>
                      </a:r>
                    </a:p>
                  </a:txBody>
                  <a:tcPr marL="25748" marR="25748" marT="12874" marB="12874" anchor="ctr">
                    <a:lnL>
                      <a:noFill/>
                    </a:lnL>
                    <a:lnR>
                      <a:noFill/>
                    </a:lnR>
                    <a:lnT>
                      <a:noFill/>
                    </a:lnT>
                    <a:lnB>
                      <a:noFill/>
                    </a:lnB>
                  </a:tcPr>
                </a:tc>
                <a:tc>
                  <a:txBody>
                    <a:bodyPr/>
                    <a:lstStyle/>
                    <a:p>
                      <a:pPr algn="r" fontAlgn="ctr"/>
                      <a:r>
                        <a:rPr lang="en-US" altLang="ko-KR" sz="500">
                          <a:effectLst/>
                        </a:rPr>
                        <a:t>1</a:t>
                      </a:r>
                    </a:p>
                  </a:txBody>
                  <a:tcPr marL="25748" marR="25748" marT="12874" marB="12874" anchor="ctr">
                    <a:lnL>
                      <a:noFill/>
                    </a:lnL>
                    <a:lnR>
                      <a:noFill/>
                    </a:lnR>
                    <a:lnT>
                      <a:noFill/>
                    </a:lnT>
                    <a:lnB>
                      <a:noFill/>
                    </a:lnB>
                  </a:tcPr>
                </a:tc>
                <a:tc>
                  <a:txBody>
                    <a:bodyPr/>
                    <a:lstStyle/>
                    <a:p>
                      <a:pPr algn="r" fontAlgn="ctr"/>
                      <a:r>
                        <a:rPr lang="en-US" altLang="ko-KR" sz="500">
                          <a:effectLst/>
                        </a:rPr>
                        <a:t>1</a:t>
                      </a:r>
                    </a:p>
                  </a:txBody>
                  <a:tcPr marL="25748" marR="25748" marT="12874" marB="12874" anchor="ctr">
                    <a:lnL>
                      <a:noFill/>
                    </a:lnL>
                    <a:lnR>
                      <a:noFill/>
                    </a:lnR>
                    <a:lnT>
                      <a:noFill/>
                    </a:lnT>
                    <a:lnB>
                      <a:noFill/>
                    </a:lnB>
                  </a:tcPr>
                </a:tc>
                <a:extLst>
                  <a:ext uri="{0D108BD9-81ED-4DB2-BD59-A6C34878D82A}">
                    <a16:rowId xmlns:a16="http://schemas.microsoft.com/office/drawing/2014/main" val="2284500303"/>
                  </a:ext>
                </a:extLst>
              </a:tr>
              <a:tr h="133290">
                <a:tc>
                  <a:txBody>
                    <a:bodyPr/>
                    <a:lstStyle/>
                    <a:p>
                      <a:pPr algn="r" fontAlgn="ctr"/>
                      <a:r>
                        <a:rPr lang="en-US" sz="500" b="1">
                          <a:effectLst/>
                        </a:rPr>
                        <a:t>Coffee Shop</a:t>
                      </a:r>
                    </a:p>
                  </a:txBody>
                  <a:tcPr marL="25748" marR="25748" marT="12874" marB="12874" anchor="ctr">
                    <a:lnL>
                      <a:noFill/>
                    </a:lnL>
                    <a:lnR>
                      <a:noFill/>
                    </a:lnR>
                    <a:lnT>
                      <a:noFill/>
                    </a:lnT>
                    <a:lnB>
                      <a:noFill/>
                    </a:lnB>
                  </a:tcPr>
                </a:tc>
                <a:tc>
                  <a:txBody>
                    <a:bodyPr/>
                    <a:lstStyle/>
                    <a:p>
                      <a:pPr algn="r" fontAlgn="ctr"/>
                      <a:r>
                        <a:rPr lang="en-US" altLang="ko-KR" sz="500">
                          <a:effectLst/>
                        </a:rPr>
                        <a:t>1</a:t>
                      </a:r>
                    </a:p>
                  </a:txBody>
                  <a:tcPr marL="25748" marR="25748" marT="12874" marB="12874" anchor="ctr">
                    <a:lnL>
                      <a:noFill/>
                    </a:lnL>
                    <a:lnR>
                      <a:noFill/>
                    </a:lnR>
                    <a:lnT>
                      <a:noFill/>
                    </a:lnT>
                    <a:lnB>
                      <a:noFill/>
                    </a:lnB>
                  </a:tcPr>
                </a:tc>
                <a:tc>
                  <a:txBody>
                    <a:bodyPr/>
                    <a:lstStyle/>
                    <a:p>
                      <a:pPr algn="r" fontAlgn="ctr"/>
                      <a:r>
                        <a:rPr lang="en-US" altLang="ko-KR" sz="500">
                          <a:effectLst/>
                        </a:rPr>
                        <a:t>1</a:t>
                      </a:r>
                    </a:p>
                  </a:txBody>
                  <a:tcPr marL="25748" marR="25748" marT="12874" marB="12874" anchor="ctr">
                    <a:lnL>
                      <a:noFill/>
                    </a:lnL>
                    <a:lnR>
                      <a:noFill/>
                    </a:lnR>
                    <a:lnT>
                      <a:noFill/>
                    </a:lnT>
                    <a:lnB>
                      <a:noFill/>
                    </a:lnB>
                  </a:tcPr>
                </a:tc>
                <a:tc>
                  <a:txBody>
                    <a:bodyPr/>
                    <a:lstStyle/>
                    <a:p>
                      <a:pPr algn="r" fontAlgn="ctr"/>
                      <a:r>
                        <a:rPr lang="en-US" altLang="ko-KR" sz="500">
                          <a:effectLst/>
                        </a:rPr>
                        <a:t>1</a:t>
                      </a:r>
                    </a:p>
                  </a:txBody>
                  <a:tcPr marL="25748" marR="25748" marT="12874" marB="12874" anchor="ctr">
                    <a:lnL>
                      <a:noFill/>
                    </a:lnL>
                    <a:lnR>
                      <a:noFill/>
                    </a:lnR>
                    <a:lnT>
                      <a:noFill/>
                    </a:lnT>
                    <a:lnB>
                      <a:noFill/>
                    </a:lnB>
                  </a:tcPr>
                </a:tc>
                <a:extLst>
                  <a:ext uri="{0D108BD9-81ED-4DB2-BD59-A6C34878D82A}">
                    <a16:rowId xmlns:a16="http://schemas.microsoft.com/office/drawing/2014/main" val="3061787201"/>
                  </a:ext>
                </a:extLst>
              </a:tr>
              <a:tr h="233258">
                <a:tc>
                  <a:txBody>
                    <a:bodyPr/>
                    <a:lstStyle/>
                    <a:p>
                      <a:pPr algn="r" fontAlgn="ctr"/>
                      <a:r>
                        <a:rPr lang="en-US" sz="500" b="1">
                          <a:effectLst/>
                        </a:rPr>
                        <a:t>Construction &amp; Landscaping</a:t>
                      </a:r>
                    </a:p>
                  </a:txBody>
                  <a:tcPr marL="25748" marR="25748" marT="12874" marB="12874" anchor="ctr">
                    <a:lnL>
                      <a:noFill/>
                    </a:lnL>
                    <a:lnR>
                      <a:noFill/>
                    </a:lnR>
                    <a:lnT>
                      <a:noFill/>
                    </a:lnT>
                    <a:lnB>
                      <a:noFill/>
                    </a:lnB>
                  </a:tcPr>
                </a:tc>
                <a:tc>
                  <a:txBody>
                    <a:bodyPr/>
                    <a:lstStyle/>
                    <a:p>
                      <a:pPr algn="r" fontAlgn="ctr"/>
                      <a:r>
                        <a:rPr lang="en-US" altLang="ko-KR" sz="500">
                          <a:effectLst/>
                        </a:rPr>
                        <a:t>2</a:t>
                      </a:r>
                    </a:p>
                  </a:txBody>
                  <a:tcPr marL="25748" marR="25748" marT="12874" marB="12874" anchor="ctr">
                    <a:lnL>
                      <a:noFill/>
                    </a:lnL>
                    <a:lnR>
                      <a:noFill/>
                    </a:lnR>
                    <a:lnT>
                      <a:noFill/>
                    </a:lnT>
                    <a:lnB>
                      <a:noFill/>
                    </a:lnB>
                  </a:tcPr>
                </a:tc>
                <a:tc>
                  <a:txBody>
                    <a:bodyPr/>
                    <a:lstStyle/>
                    <a:p>
                      <a:pPr algn="r" fontAlgn="ctr"/>
                      <a:r>
                        <a:rPr lang="en-US" altLang="ko-KR" sz="500">
                          <a:effectLst/>
                        </a:rPr>
                        <a:t>2</a:t>
                      </a:r>
                    </a:p>
                  </a:txBody>
                  <a:tcPr marL="25748" marR="25748" marT="12874" marB="12874" anchor="ctr">
                    <a:lnL>
                      <a:noFill/>
                    </a:lnL>
                    <a:lnR>
                      <a:noFill/>
                    </a:lnR>
                    <a:lnT>
                      <a:noFill/>
                    </a:lnT>
                    <a:lnB>
                      <a:noFill/>
                    </a:lnB>
                  </a:tcPr>
                </a:tc>
                <a:tc>
                  <a:txBody>
                    <a:bodyPr/>
                    <a:lstStyle/>
                    <a:p>
                      <a:pPr algn="r" fontAlgn="ctr"/>
                      <a:r>
                        <a:rPr lang="en-US" altLang="ko-KR" sz="500">
                          <a:effectLst/>
                        </a:rPr>
                        <a:t>2</a:t>
                      </a:r>
                    </a:p>
                  </a:txBody>
                  <a:tcPr marL="25748" marR="25748" marT="12874" marB="12874" anchor="ctr">
                    <a:lnL>
                      <a:noFill/>
                    </a:lnL>
                    <a:lnR>
                      <a:noFill/>
                    </a:lnR>
                    <a:lnT>
                      <a:noFill/>
                    </a:lnT>
                    <a:lnB>
                      <a:noFill/>
                    </a:lnB>
                  </a:tcPr>
                </a:tc>
                <a:extLst>
                  <a:ext uri="{0D108BD9-81ED-4DB2-BD59-A6C34878D82A}">
                    <a16:rowId xmlns:a16="http://schemas.microsoft.com/office/drawing/2014/main" val="1841844634"/>
                  </a:ext>
                </a:extLst>
              </a:tr>
              <a:tr h="133290">
                <a:tc>
                  <a:txBody>
                    <a:bodyPr/>
                    <a:lstStyle/>
                    <a:p>
                      <a:pPr algn="r" fontAlgn="ctr"/>
                      <a:r>
                        <a:rPr lang="en-US" sz="500" b="1">
                          <a:effectLst/>
                        </a:rPr>
                        <a:t>Donut Shop</a:t>
                      </a:r>
                    </a:p>
                  </a:txBody>
                  <a:tcPr marL="25748" marR="25748" marT="12874" marB="12874" anchor="ctr">
                    <a:lnL>
                      <a:noFill/>
                    </a:lnL>
                    <a:lnR>
                      <a:noFill/>
                    </a:lnR>
                    <a:lnT>
                      <a:noFill/>
                    </a:lnT>
                    <a:lnB>
                      <a:noFill/>
                    </a:lnB>
                  </a:tcPr>
                </a:tc>
                <a:tc>
                  <a:txBody>
                    <a:bodyPr/>
                    <a:lstStyle/>
                    <a:p>
                      <a:pPr algn="r" fontAlgn="ctr"/>
                      <a:r>
                        <a:rPr lang="en-US" altLang="ko-KR" sz="500">
                          <a:effectLst/>
                        </a:rPr>
                        <a:t>1</a:t>
                      </a:r>
                    </a:p>
                  </a:txBody>
                  <a:tcPr marL="25748" marR="25748" marT="12874" marB="12874" anchor="ctr">
                    <a:lnL>
                      <a:noFill/>
                    </a:lnL>
                    <a:lnR>
                      <a:noFill/>
                    </a:lnR>
                    <a:lnT>
                      <a:noFill/>
                    </a:lnT>
                    <a:lnB>
                      <a:noFill/>
                    </a:lnB>
                  </a:tcPr>
                </a:tc>
                <a:tc>
                  <a:txBody>
                    <a:bodyPr/>
                    <a:lstStyle/>
                    <a:p>
                      <a:pPr algn="r" fontAlgn="ctr"/>
                      <a:r>
                        <a:rPr lang="en-US" altLang="ko-KR" sz="500">
                          <a:effectLst/>
                        </a:rPr>
                        <a:t>1</a:t>
                      </a:r>
                    </a:p>
                  </a:txBody>
                  <a:tcPr marL="25748" marR="25748" marT="12874" marB="12874" anchor="ctr">
                    <a:lnL>
                      <a:noFill/>
                    </a:lnL>
                    <a:lnR>
                      <a:noFill/>
                    </a:lnR>
                    <a:lnT>
                      <a:noFill/>
                    </a:lnT>
                    <a:lnB>
                      <a:noFill/>
                    </a:lnB>
                  </a:tcPr>
                </a:tc>
                <a:tc>
                  <a:txBody>
                    <a:bodyPr/>
                    <a:lstStyle/>
                    <a:p>
                      <a:pPr algn="r" fontAlgn="ctr"/>
                      <a:r>
                        <a:rPr lang="en-US" altLang="ko-KR" sz="500">
                          <a:effectLst/>
                        </a:rPr>
                        <a:t>1</a:t>
                      </a:r>
                    </a:p>
                  </a:txBody>
                  <a:tcPr marL="25748" marR="25748" marT="12874" marB="12874" anchor="ctr">
                    <a:lnL>
                      <a:noFill/>
                    </a:lnL>
                    <a:lnR>
                      <a:noFill/>
                    </a:lnR>
                    <a:lnT>
                      <a:noFill/>
                    </a:lnT>
                    <a:lnB>
                      <a:noFill/>
                    </a:lnB>
                  </a:tcPr>
                </a:tc>
                <a:extLst>
                  <a:ext uri="{0D108BD9-81ED-4DB2-BD59-A6C34878D82A}">
                    <a16:rowId xmlns:a16="http://schemas.microsoft.com/office/drawing/2014/main" val="2508478125"/>
                  </a:ext>
                </a:extLst>
              </a:tr>
              <a:tr h="133290">
                <a:tc>
                  <a:txBody>
                    <a:bodyPr/>
                    <a:lstStyle/>
                    <a:p>
                      <a:pPr algn="r" fontAlgn="ctr"/>
                      <a:r>
                        <a:rPr lang="en-US" sz="500" b="1">
                          <a:effectLst/>
                        </a:rPr>
                        <a:t>Dumpling Restaurant</a:t>
                      </a:r>
                    </a:p>
                  </a:txBody>
                  <a:tcPr marL="25748" marR="25748" marT="12874" marB="12874" anchor="ctr">
                    <a:lnL>
                      <a:noFill/>
                    </a:lnL>
                    <a:lnR>
                      <a:noFill/>
                    </a:lnR>
                    <a:lnT>
                      <a:noFill/>
                    </a:lnT>
                    <a:lnB>
                      <a:noFill/>
                    </a:lnB>
                  </a:tcPr>
                </a:tc>
                <a:tc>
                  <a:txBody>
                    <a:bodyPr/>
                    <a:lstStyle/>
                    <a:p>
                      <a:pPr algn="r" fontAlgn="ctr"/>
                      <a:r>
                        <a:rPr lang="en-US" altLang="ko-KR" sz="500">
                          <a:effectLst/>
                        </a:rPr>
                        <a:t>1</a:t>
                      </a:r>
                    </a:p>
                  </a:txBody>
                  <a:tcPr marL="25748" marR="25748" marT="12874" marB="12874" anchor="ctr">
                    <a:lnL>
                      <a:noFill/>
                    </a:lnL>
                    <a:lnR>
                      <a:noFill/>
                    </a:lnR>
                    <a:lnT>
                      <a:noFill/>
                    </a:lnT>
                    <a:lnB>
                      <a:noFill/>
                    </a:lnB>
                  </a:tcPr>
                </a:tc>
                <a:tc>
                  <a:txBody>
                    <a:bodyPr/>
                    <a:lstStyle/>
                    <a:p>
                      <a:pPr algn="r" fontAlgn="ctr"/>
                      <a:r>
                        <a:rPr lang="en-US" altLang="ko-KR" sz="500">
                          <a:effectLst/>
                        </a:rPr>
                        <a:t>1</a:t>
                      </a:r>
                    </a:p>
                  </a:txBody>
                  <a:tcPr marL="25748" marR="25748" marT="12874" marB="12874" anchor="ctr">
                    <a:lnL>
                      <a:noFill/>
                    </a:lnL>
                    <a:lnR>
                      <a:noFill/>
                    </a:lnR>
                    <a:lnT>
                      <a:noFill/>
                    </a:lnT>
                    <a:lnB>
                      <a:noFill/>
                    </a:lnB>
                  </a:tcPr>
                </a:tc>
                <a:tc>
                  <a:txBody>
                    <a:bodyPr/>
                    <a:lstStyle/>
                    <a:p>
                      <a:pPr algn="r" fontAlgn="ctr"/>
                      <a:r>
                        <a:rPr lang="en-US" altLang="ko-KR" sz="500">
                          <a:effectLst/>
                        </a:rPr>
                        <a:t>1</a:t>
                      </a:r>
                    </a:p>
                  </a:txBody>
                  <a:tcPr marL="25748" marR="25748" marT="12874" marB="12874" anchor="ctr">
                    <a:lnL>
                      <a:noFill/>
                    </a:lnL>
                    <a:lnR>
                      <a:noFill/>
                    </a:lnR>
                    <a:lnT>
                      <a:noFill/>
                    </a:lnT>
                    <a:lnB>
                      <a:noFill/>
                    </a:lnB>
                  </a:tcPr>
                </a:tc>
                <a:extLst>
                  <a:ext uri="{0D108BD9-81ED-4DB2-BD59-A6C34878D82A}">
                    <a16:rowId xmlns:a16="http://schemas.microsoft.com/office/drawing/2014/main" val="722498705"/>
                  </a:ext>
                </a:extLst>
              </a:tr>
              <a:tr h="133290">
                <a:tc>
                  <a:txBody>
                    <a:bodyPr/>
                    <a:lstStyle/>
                    <a:p>
                      <a:pPr algn="r" fontAlgn="ctr"/>
                      <a:r>
                        <a:rPr lang="en-US" sz="500" b="1">
                          <a:effectLst/>
                        </a:rPr>
                        <a:t>Food</a:t>
                      </a:r>
                    </a:p>
                  </a:txBody>
                  <a:tcPr marL="25748" marR="25748" marT="12874" marB="12874" anchor="ctr">
                    <a:lnL>
                      <a:noFill/>
                    </a:lnL>
                    <a:lnR>
                      <a:noFill/>
                    </a:lnR>
                    <a:lnT>
                      <a:noFill/>
                    </a:lnT>
                    <a:lnB>
                      <a:noFill/>
                    </a:lnB>
                  </a:tcPr>
                </a:tc>
                <a:tc>
                  <a:txBody>
                    <a:bodyPr/>
                    <a:lstStyle/>
                    <a:p>
                      <a:pPr algn="r" fontAlgn="ctr"/>
                      <a:r>
                        <a:rPr lang="en-US" altLang="ko-KR" sz="500">
                          <a:effectLst/>
                        </a:rPr>
                        <a:t>2</a:t>
                      </a:r>
                    </a:p>
                  </a:txBody>
                  <a:tcPr marL="25748" marR="25748" marT="12874" marB="12874" anchor="ctr">
                    <a:lnL>
                      <a:noFill/>
                    </a:lnL>
                    <a:lnR>
                      <a:noFill/>
                    </a:lnR>
                    <a:lnT>
                      <a:noFill/>
                    </a:lnT>
                    <a:lnB>
                      <a:noFill/>
                    </a:lnB>
                  </a:tcPr>
                </a:tc>
                <a:tc>
                  <a:txBody>
                    <a:bodyPr/>
                    <a:lstStyle/>
                    <a:p>
                      <a:pPr algn="r" fontAlgn="ctr"/>
                      <a:r>
                        <a:rPr lang="en-US" altLang="ko-KR" sz="500">
                          <a:effectLst/>
                        </a:rPr>
                        <a:t>2</a:t>
                      </a:r>
                    </a:p>
                  </a:txBody>
                  <a:tcPr marL="25748" marR="25748" marT="12874" marB="12874" anchor="ctr">
                    <a:lnL>
                      <a:noFill/>
                    </a:lnL>
                    <a:lnR>
                      <a:noFill/>
                    </a:lnR>
                    <a:lnT>
                      <a:noFill/>
                    </a:lnT>
                    <a:lnB>
                      <a:noFill/>
                    </a:lnB>
                  </a:tcPr>
                </a:tc>
                <a:tc>
                  <a:txBody>
                    <a:bodyPr/>
                    <a:lstStyle/>
                    <a:p>
                      <a:pPr algn="r" fontAlgn="ctr"/>
                      <a:r>
                        <a:rPr lang="en-US" altLang="ko-KR" sz="500">
                          <a:effectLst/>
                        </a:rPr>
                        <a:t>2</a:t>
                      </a:r>
                    </a:p>
                  </a:txBody>
                  <a:tcPr marL="25748" marR="25748" marT="12874" marB="12874" anchor="ctr">
                    <a:lnL>
                      <a:noFill/>
                    </a:lnL>
                    <a:lnR>
                      <a:noFill/>
                    </a:lnR>
                    <a:lnT>
                      <a:noFill/>
                    </a:lnT>
                    <a:lnB>
                      <a:noFill/>
                    </a:lnB>
                  </a:tcPr>
                </a:tc>
                <a:extLst>
                  <a:ext uri="{0D108BD9-81ED-4DB2-BD59-A6C34878D82A}">
                    <a16:rowId xmlns:a16="http://schemas.microsoft.com/office/drawing/2014/main" val="2615047401"/>
                  </a:ext>
                </a:extLst>
              </a:tr>
              <a:tr h="133290">
                <a:tc>
                  <a:txBody>
                    <a:bodyPr/>
                    <a:lstStyle/>
                    <a:p>
                      <a:pPr algn="r" fontAlgn="ctr"/>
                      <a:r>
                        <a:rPr lang="en-US" sz="500" b="1">
                          <a:effectLst/>
                        </a:rPr>
                        <a:t>Gift Shop</a:t>
                      </a:r>
                    </a:p>
                  </a:txBody>
                  <a:tcPr marL="25748" marR="25748" marT="12874" marB="12874" anchor="ctr">
                    <a:lnL>
                      <a:noFill/>
                    </a:lnL>
                    <a:lnR>
                      <a:noFill/>
                    </a:lnR>
                    <a:lnT>
                      <a:noFill/>
                    </a:lnT>
                    <a:lnB>
                      <a:noFill/>
                    </a:lnB>
                  </a:tcPr>
                </a:tc>
                <a:tc>
                  <a:txBody>
                    <a:bodyPr/>
                    <a:lstStyle/>
                    <a:p>
                      <a:pPr algn="r" fontAlgn="ctr"/>
                      <a:r>
                        <a:rPr lang="en-US" altLang="ko-KR" sz="500">
                          <a:effectLst/>
                        </a:rPr>
                        <a:t>1</a:t>
                      </a:r>
                    </a:p>
                  </a:txBody>
                  <a:tcPr marL="25748" marR="25748" marT="12874" marB="12874" anchor="ctr">
                    <a:lnL>
                      <a:noFill/>
                    </a:lnL>
                    <a:lnR>
                      <a:noFill/>
                    </a:lnR>
                    <a:lnT>
                      <a:noFill/>
                    </a:lnT>
                    <a:lnB>
                      <a:noFill/>
                    </a:lnB>
                  </a:tcPr>
                </a:tc>
                <a:tc>
                  <a:txBody>
                    <a:bodyPr/>
                    <a:lstStyle/>
                    <a:p>
                      <a:pPr algn="r" fontAlgn="ctr"/>
                      <a:r>
                        <a:rPr lang="en-US" altLang="ko-KR" sz="500">
                          <a:effectLst/>
                        </a:rPr>
                        <a:t>1</a:t>
                      </a:r>
                    </a:p>
                  </a:txBody>
                  <a:tcPr marL="25748" marR="25748" marT="12874" marB="12874" anchor="ctr">
                    <a:lnL>
                      <a:noFill/>
                    </a:lnL>
                    <a:lnR>
                      <a:noFill/>
                    </a:lnR>
                    <a:lnT>
                      <a:noFill/>
                    </a:lnT>
                    <a:lnB>
                      <a:noFill/>
                    </a:lnB>
                  </a:tcPr>
                </a:tc>
                <a:tc>
                  <a:txBody>
                    <a:bodyPr/>
                    <a:lstStyle/>
                    <a:p>
                      <a:pPr algn="r" fontAlgn="ctr"/>
                      <a:r>
                        <a:rPr lang="en-US" altLang="ko-KR" sz="500">
                          <a:effectLst/>
                        </a:rPr>
                        <a:t>1</a:t>
                      </a:r>
                    </a:p>
                  </a:txBody>
                  <a:tcPr marL="25748" marR="25748" marT="12874" marB="12874" anchor="ctr">
                    <a:lnL>
                      <a:noFill/>
                    </a:lnL>
                    <a:lnR>
                      <a:noFill/>
                    </a:lnR>
                    <a:lnT>
                      <a:noFill/>
                    </a:lnT>
                    <a:lnB>
                      <a:noFill/>
                    </a:lnB>
                  </a:tcPr>
                </a:tc>
                <a:extLst>
                  <a:ext uri="{0D108BD9-81ED-4DB2-BD59-A6C34878D82A}">
                    <a16:rowId xmlns:a16="http://schemas.microsoft.com/office/drawing/2014/main" val="882562725"/>
                  </a:ext>
                </a:extLst>
              </a:tr>
              <a:tr h="133290">
                <a:tc>
                  <a:txBody>
                    <a:bodyPr/>
                    <a:lstStyle/>
                    <a:p>
                      <a:pPr algn="r" fontAlgn="ctr"/>
                      <a:r>
                        <a:rPr lang="en-US" sz="500" b="1">
                          <a:effectLst/>
                        </a:rPr>
                        <a:t>Gym</a:t>
                      </a:r>
                    </a:p>
                  </a:txBody>
                  <a:tcPr marL="25748" marR="25748" marT="12874" marB="12874" anchor="ctr">
                    <a:lnL>
                      <a:noFill/>
                    </a:lnL>
                    <a:lnR>
                      <a:noFill/>
                    </a:lnR>
                    <a:lnT>
                      <a:noFill/>
                    </a:lnT>
                    <a:lnB>
                      <a:noFill/>
                    </a:lnB>
                  </a:tcPr>
                </a:tc>
                <a:tc>
                  <a:txBody>
                    <a:bodyPr/>
                    <a:lstStyle/>
                    <a:p>
                      <a:pPr algn="r" fontAlgn="ctr"/>
                      <a:r>
                        <a:rPr lang="en-US" altLang="ko-KR" sz="500">
                          <a:effectLst/>
                        </a:rPr>
                        <a:t>2</a:t>
                      </a:r>
                    </a:p>
                  </a:txBody>
                  <a:tcPr marL="25748" marR="25748" marT="12874" marB="12874" anchor="ctr">
                    <a:lnL>
                      <a:noFill/>
                    </a:lnL>
                    <a:lnR>
                      <a:noFill/>
                    </a:lnR>
                    <a:lnT>
                      <a:noFill/>
                    </a:lnT>
                    <a:lnB>
                      <a:noFill/>
                    </a:lnB>
                  </a:tcPr>
                </a:tc>
                <a:tc>
                  <a:txBody>
                    <a:bodyPr/>
                    <a:lstStyle/>
                    <a:p>
                      <a:pPr algn="r" fontAlgn="ctr"/>
                      <a:r>
                        <a:rPr lang="en-US" altLang="ko-KR" sz="500">
                          <a:effectLst/>
                        </a:rPr>
                        <a:t>2</a:t>
                      </a:r>
                    </a:p>
                  </a:txBody>
                  <a:tcPr marL="25748" marR="25748" marT="12874" marB="12874" anchor="ctr">
                    <a:lnL>
                      <a:noFill/>
                    </a:lnL>
                    <a:lnR>
                      <a:noFill/>
                    </a:lnR>
                    <a:lnT>
                      <a:noFill/>
                    </a:lnT>
                    <a:lnB>
                      <a:noFill/>
                    </a:lnB>
                  </a:tcPr>
                </a:tc>
                <a:tc>
                  <a:txBody>
                    <a:bodyPr/>
                    <a:lstStyle/>
                    <a:p>
                      <a:pPr algn="r" fontAlgn="ctr"/>
                      <a:r>
                        <a:rPr lang="en-US" altLang="ko-KR" sz="500">
                          <a:effectLst/>
                        </a:rPr>
                        <a:t>2</a:t>
                      </a:r>
                    </a:p>
                  </a:txBody>
                  <a:tcPr marL="25748" marR="25748" marT="12874" marB="12874" anchor="ctr">
                    <a:lnL>
                      <a:noFill/>
                    </a:lnL>
                    <a:lnR>
                      <a:noFill/>
                    </a:lnR>
                    <a:lnT>
                      <a:noFill/>
                    </a:lnT>
                    <a:lnB>
                      <a:noFill/>
                    </a:lnB>
                  </a:tcPr>
                </a:tc>
                <a:extLst>
                  <a:ext uri="{0D108BD9-81ED-4DB2-BD59-A6C34878D82A}">
                    <a16:rowId xmlns:a16="http://schemas.microsoft.com/office/drawing/2014/main" val="4145406838"/>
                  </a:ext>
                </a:extLst>
              </a:tr>
              <a:tr h="133290">
                <a:tc>
                  <a:txBody>
                    <a:bodyPr/>
                    <a:lstStyle/>
                    <a:p>
                      <a:pPr algn="r" fontAlgn="ctr"/>
                      <a:r>
                        <a:rPr lang="en-US" sz="500" b="1">
                          <a:effectLst/>
                        </a:rPr>
                        <a:t>Gym / Fitness Center</a:t>
                      </a:r>
                    </a:p>
                  </a:txBody>
                  <a:tcPr marL="25748" marR="25748" marT="12874" marB="12874" anchor="ctr">
                    <a:lnL>
                      <a:noFill/>
                    </a:lnL>
                    <a:lnR>
                      <a:noFill/>
                    </a:lnR>
                    <a:lnT>
                      <a:noFill/>
                    </a:lnT>
                    <a:lnB>
                      <a:noFill/>
                    </a:lnB>
                  </a:tcPr>
                </a:tc>
                <a:tc>
                  <a:txBody>
                    <a:bodyPr/>
                    <a:lstStyle/>
                    <a:p>
                      <a:pPr algn="r" fontAlgn="ctr"/>
                      <a:r>
                        <a:rPr lang="en-US" altLang="ko-KR" sz="500">
                          <a:effectLst/>
                        </a:rPr>
                        <a:t>2</a:t>
                      </a:r>
                    </a:p>
                  </a:txBody>
                  <a:tcPr marL="25748" marR="25748" marT="12874" marB="12874" anchor="ctr">
                    <a:lnL>
                      <a:noFill/>
                    </a:lnL>
                    <a:lnR>
                      <a:noFill/>
                    </a:lnR>
                    <a:lnT>
                      <a:noFill/>
                    </a:lnT>
                    <a:lnB>
                      <a:noFill/>
                    </a:lnB>
                  </a:tcPr>
                </a:tc>
                <a:tc>
                  <a:txBody>
                    <a:bodyPr/>
                    <a:lstStyle/>
                    <a:p>
                      <a:pPr algn="r" fontAlgn="ctr"/>
                      <a:r>
                        <a:rPr lang="en-US" altLang="ko-KR" sz="500">
                          <a:effectLst/>
                        </a:rPr>
                        <a:t>2</a:t>
                      </a:r>
                    </a:p>
                  </a:txBody>
                  <a:tcPr marL="25748" marR="25748" marT="12874" marB="12874" anchor="ctr">
                    <a:lnL>
                      <a:noFill/>
                    </a:lnL>
                    <a:lnR>
                      <a:noFill/>
                    </a:lnR>
                    <a:lnT>
                      <a:noFill/>
                    </a:lnT>
                    <a:lnB>
                      <a:noFill/>
                    </a:lnB>
                  </a:tcPr>
                </a:tc>
                <a:tc>
                  <a:txBody>
                    <a:bodyPr/>
                    <a:lstStyle/>
                    <a:p>
                      <a:pPr algn="r" fontAlgn="ctr"/>
                      <a:r>
                        <a:rPr lang="en-US" altLang="ko-KR" sz="500">
                          <a:effectLst/>
                        </a:rPr>
                        <a:t>2</a:t>
                      </a:r>
                    </a:p>
                  </a:txBody>
                  <a:tcPr marL="25748" marR="25748" marT="12874" marB="12874" anchor="ctr">
                    <a:lnL>
                      <a:noFill/>
                    </a:lnL>
                    <a:lnR>
                      <a:noFill/>
                    </a:lnR>
                    <a:lnT>
                      <a:noFill/>
                    </a:lnT>
                    <a:lnB>
                      <a:noFill/>
                    </a:lnB>
                  </a:tcPr>
                </a:tc>
                <a:extLst>
                  <a:ext uri="{0D108BD9-81ED-4DB2-BD59-A6C34878D82A}">
                    <a16:rowId xmlns:a16="http://schemas.microsoft.com/office/drawing/2014/main" val="767834033"/>
                  </a:ext>
                </a:extLst>
              </a:tr>
              <a:tr h="133290">
                <a:tc>
                  <a:txBody>
                    <a:bodyPr/>
                    <a:lstStyle/>
                    <a:p>
                      <a:pPr algn="r" fontAlgn="ctr"/>
                      <a:r>
                        <a:rPr lang="en-US" sz="500" b="1">
                          <a:effectLst/>
                        </a:rPr>
                        <a:t>Hotel</a:t>
                      </a:r>
                    </a:p>
                  </a:txBody>
                  <a:tcPr marL="25748" marR="25748" marT="12874" marB="12874" anchor="ctr">
                    <a:lnL>
                      <a:noFill/>
                    </a:lnL>
                    <a:lnR>
                      <a:noFill/>
                    </a:lnR>
                    <a:lnT>
                      <a:noFill/>
                    </a:lnT>
                    <a:lnB>
                      <a:noFill/>
                    </a:lnB>
                  </a:tcPr>
                </a:tc>
                <a:tc>
                  <a:txBody>
                    <a:bodyPr/>
                    <a:lstStyle/>
                    <a:p>
                      <a:pPr algn="r" fontAlgn="ctr"/>
                      <a:r>
                        <a:rPr lang="en-US" altLang="ko-KR" sz="500">
                          <a:effectLst/>
                        </a:rPr>
                        <a:t>2</a:t>
                      </a:r>
                    </a:p>
                  </a:txBody>
                  <a:tcPr marL="25748" marR="25748" marT="12874" marB="12874" anchor="ctr">
                    <a:lnL>
                      <a:noFill/>
                    </a:lnL>
                    <a:lnR>
                      <a:noFill/>
                    </a:lnR>
                    <a:lnT>
                      <a:noFill/>
                    </a:lnT>
                    <a:lnB>
                      <a:noFill/>
                    </a:lnB>
                  </a:tcPr>
                </a:tc>
                <a:tc>
                  <a:txBody>
                    <a:bodyPr/>
                    <a:lstStyle/>
                    <a:p>
                      <a:pPr algn="r" fontAlgn="ctr"/>
                      <a:r>
                        <a:rPr lang="en-US" altLang="ko-KR" sz="500">
                          <a:effectLst/>
                        </a:rPr>
                        <a:t>2</a:t>
                      </a:r>
                    </a:p>
                  </a:txBody>
                  <a:tcPr marL="25748" marR="25748" marT="12874" marB="12874" anchor="ctr">
                    <a:lnL>
                      <a:noFill/>
                    </a:lnL>
                    <a:lnR>
                      <a:noFill/>
                    </a:lnR>
                    <a:lnT>
                      <a:noFill/>
                    </a:lnT>
                    <a:lnB>
                      <a:noFill/>
                    </a:lnB>
                  </a:tcPr>
                </a:tc>
                <a:tc>
                  <a:txBody>
                    <a:bodyPr/>
                    <a:lstStyle/>
                    <a:p>
                      <a:pPr algn="r" fontAlgn="ctr"/>
                      <a:r>
                        <a:rPr lang="en-US" altLang="ko-KR" sz="500">
                          <a:effectLst/>
                        </a:rPr>
                        <a:t>2</a:t>
                      </a:r>
                    </a:p>
                  </a:txBody>
                  <a:tcPr marL="25748" marR="25748" marT="12874" marB="12874" anchor="ctr">
                    <a:lnL>
                      <a:noFill/>
                    </a:lnL>
                    <a:lnR>
                      <a:noFill/>
                    </a:lnR>
                    <a:lnT>
                      <a:noFill/>
                    </a:lnT>
                    <a:lnB>
                      <a:noFill/>
                    </a:lnB>
                  </a:tcPr>
                </a:tc>
                <a:extLst>
                  <a:ext uri="{0D108BD9-81ED-4DB2-BD59-A6C34878D82A}">
                    <a16:rowId xmlns:a16="http://schemas.microsoft.com/office/drawing/2014/main" val="3484134866"/>
                  </a:ext>
                </a:extLst>
              </a:tr>
              <a:tr h="133290">
                <a:tc>
                  <a:txBody>
                    <a:bodyPr/>
                    <a:lstStyle/>
                    <a:p>
                      <a:pPr algn="r" fontAlgn="ctr"/>
                      <a:r>
                        <a:rPr lang="en-US" sz="500" b="1">
                          <a:effectLst/>
                        </a:rPr>
                        <a:t>Hotel Bar</a:t>
                      </a:r>
                    </a:p>
                  </a:txBody>
                  <a:tcPr marL="25748" marR="25748" marT="12874" marB="12874" anchor="ctr">
                    <a:lnL>
                      <a:noFill/>
                    </a:lnL>
                    <a:lnR>
                      <a:noFill/>
                    </a:lnR>
                    <a:lnT>
                      <a:noFill/>
                    </a:lnT>
                    <a:lnB>
                      <a:noFill/>
                    </a:lnB>
                  </a:tcPr>
                </a:tc>
                <a:tc>
                  <a:txBody>
                    <a:bodyPr/>
                    <a:lstStyle/>
                    <a:p>
                      <a:pPr algn="r" fontAlgn="ctr"/>
                      <a:r>
                        <a:rPr lang="en-US" altLang="ko-KR" sz="500">
                          <a:effectLst/>
                        </a:rPr>
                        <a:t>2</a:t>
                      </a:r>
                    </a:p>
                  </a:txBody>
                  <a:tcPr marL="25748" marR="25748" marT="12874" marB="12874" anchor="ctr">
                    <a:lnL>
                      <a:noFill/>
                    </a:lnL>
                    <a:lnR>
                      <a:noFill/>
                    </a:lnR>
                    <a:lnT>
                      <a:noFill/>
                    </a:lnT>
                    <a:lnB>
                      <a:noFill/>
                    </a:lnB>
                  </a:tcPr>
                </a:tc>
                <a:tc>
                  <a:txBody>
                    <a:bodyPr/>
                    <a:lstStyle/>
                    <a:p>
                      <a:pPr algn="r" fontAlgn="ctr"/>
                      <a:r>
                        <a:rPr lang="en-US" altLang="ko-KR" sz="500">
                          <a:effectLst/>
                        </a:rPr>
                        <a:t>2</a:t>
                      </a:r>
                    </a:p>
                  </a:txBody>
                  <a:tcPr marL="25748" marR="25748" marT="12874" marB="12874" anchor="ctr">
                    <a:lnL>
                      <a:noFill/>
                    </a:lnL>
                    <a:lnR>
                      <a:noFill/>
                    </a:lnR>
                    <a:lnT>
                      <a:noFill/>
                    </a:lnT>
                    <a:lnB>
                      <a:noFill/>
                    </a:lnB>
                  </a:tcPr>
                </a:tc>
                <a:tc>
                  <a:txBody>
                    <a:bodyPr/>
                    <a:lstStyle/>
                    <a:p>
                      <a:pPr algn="r" fontAlgn="ctr"/>
                      <a:r>
                        <a:rPr lang="en-US" altLang="ko-KR" sz="500">
                          <a:effectLst/>
                        </a:rPr>
                        <a:t>2</a:t>
                      </a:r>
                    </a:p>
                  </a:txBody>
                  <a:tcPr marL="25748" marR="25748" marT="12874" marB="12874" anchor="ctr">
                    <a:lnL>
                      <a:noFill/>
                    </a:lnL>
                    <a:lnR>
                      <a:noFill/>
                    </a:lnR>
                    <a:lnT>
                      <a:noFill/>
                    </a:lnT>
                    <a:lnB>
                      <a:noFill/>
                    </a:lnB>
                  </a:tcPr>
                </a:tc>
                <a:extLst>
                  <a:ext uri="{0D108BD9-81ED-4DB2-BD59-A6C34878D82A}">
                    <a16:rowId xmlns:a16="http://schemas.microsoft.com/office/drawing/2014/main" val="493117811"/>
                  </a:ext>
                </a:extLst>
              </a:tr>
              <a:tr h="133290">
                <a:tc>
                  <a:txBody>
                    <a:bodyPr/>
                    <a:lstStyle/>
                    <a:p>
                      <a:pPr algn="r" fontAlgn="ctr"/>
                      <a:r>
                        <a:rPr lang="en-US" sz="500" b="1">
                          <a:effectLst/>
                        </a:rPr>
                        <a:t>Hotpot Restaurant</a:t>
                      </a:r>
                    </a:p>
                  </a:txBody>
                  <a:tcPr marL="25748" marR="25748" marT="12874" marB="12874" anchor="ctr">
                    <a:lnL>
                      <a:noFill/>
                    </a:lnL>
                    <a:lnR>
                      <a:noFill/>
                    </a:lnR>
                    <a:lnT>
                      <a:noFill/>
                    </a:lnT>
                    <a:lnB>
                      <a:noFill/>
                    </a:lnB>
                  </a:tcPr>
                </a:tc>
                <a:tc>
                  <a:txBody>
                    <a:bodyPr/>
                    <a:lstStyle/>
                    <a:p>
                      <a:pPr algn="r" fontAlgn="ctr"/>
                      <a:r>
                        <a:rPr lang="en-US" altLang="ko-KR" sz="500">
                          <a:effectLst/>
                        </a:rPr>
                        <a:t>4</a:t>
                      </a:r>
                    </a:p>
                  </a:txBody>
                  <a:tcPr marL="25748" marR="25748" marT="12874" marB="12874" anchor="ctr">
                    <a:lnL>
                      <a:noFill/>
                    </a:lnL>
                    <a:lnR>
                      <a:noFill/>
                    </a:lnR>
                    <a:lnT>
                      <a:noFill/>
                    </a:lnT>
                    <a:lnB>
                      <a:noFill/>
                    </a:lnB>
                  </a:tcPr>
                </a:tc>
                <a:tc>
                  <a:txBody>
                    <a:bodyPr/>
                    <a:lstStyle/>
                    <a:p>
                      <a:pPr algn="r" fontAlgn="ctr"/>
                      <a:r>
                        <a:rPr lang="en-US" altLang="ko-KR" sz="500">
                          <a:effectLst/>
                        </a:rPr>
                        <a:t>4</a:t>
                      </a:r>
                    </a:p>
                  </a:txBody>
                  <a:tcPr marL="25748" marR="25748" marT="12874" marB="12874" anchor="ctr">
                    <a:lnL>
                      <a:noFill/>
                    </a:lnL>
                    <a:lnR>
                      <a:noFill/>
                    </a:lnR>
                    <a:lnT>
                      <a:noFill/>
                    </a:lnT>
                    <a:lnB>
                      <a:noFill/>
                    </a:lnB>
                  </a:tcPr>
                </a:tc>
                <a:tc>
                  <a:txBody>
                    <a:bodyPr/>
                    <a:lstStyle/>
                    <a:p>
                      <a:pPr algn="r" fontAlgn="ctr"/>
                      <a:r>
                        <a:rPr lang="en-US" altLang="ko-KR" sz="500">
                          <a:effectLst/>
                        </a:rPr>
                        <a:t>4</a:t>
                      </a:r>
                    </a:p>
                  </a:txBody>
                  <a:tcPr marL="25748" marR="25748" marT="12874" marB="12874" anchor="ctr">
                    <a:lnL>
                      <a:noFill/>
                    </a:lnL>
                    <a:lnR>
                      <a:noFill/>
                    </a:lnR>
                    <a:lnT>
                      <a:noFill/>
                    </a:lnT>
                    <a:lnB>
                      <a:noFill/>
                    </a:lnB>
                  </a:tcPr>
                </a:tc>
                <a:extLst>
                  <a:ext uri="{0D108BD9-81ED-4DB2-BD59-A6C34878D82A}">
                    <a16:rowId xmlns:a16="http://schemas.microsoft.com/office/drawing/2014/main" val="3113688688"/>
                  </a:ext>
                </a:extLst>
              </a:tr>
              <a:tr h="133290">
                <a:tc>
                  <a:txBody>
                    <a:bodyPr/>
                    <a:lstStyle/>
                    <a:p>
                      <a:pPr algn="r" fontAlgn="ctr"/>
                      <a:r>
                        <a:rPr lang="en-US" sz="500" b="1">
                          <a:effectLst/>
                        </a:rPr>
                        <a:t>Ice Cream Shop</a:t>
                      </a:r>
                    </a:p>
                  </a:txBody>
                  <a:tcPr marL="25748" marR="25748" marT="12874" marB="12874" anchor="ctr">
                    <a:lnL>
                      <a:noFill/>
                    </a:lnL>
                    <a:lnR>
                      <a:noFill/>
                    </a:lnR>
                    <a:lnT>
                      <a:noFill/>
                    </a:lnT>
                    <a:lnB>
                      <a:noFill/>
                    </a:lnB>
                  </a:tcPr>
                </a:tc>
                <a:tc>
                  <a:txBody>
                    <a:bodyPr/>
                    <a:lstStyle/>
                    <a:p>
                      <a:pPr algn="r" fontAlgn="ctr"/>
                      <a:r>
                        <a:rPr lang="en-US" altLang="ko-KR" sz="500">
                          <a:effectLst/>
                        </a:rPr>
                        <a:t>1</a:t>
                      </a:r>
                    </a:p>
                  </a:txBody>
                  <a:tcPr marL="25748" marR="25748" marT="12874" marB="12874" anchor="ctr">
                    <a:lnL>
                      <a:noFill/>
                    </a:lnL>
                    <a:lnR>
                      <a:noFill/>
                    </a:lnR>
                    <a:lnT>
                      <a:noFill/>
                    </a:lnT>
                    <a:lnB>
                      <a:noFill/>
                    </a:lnB>
                  </a:tcPr>
                </a:tc>
                <a:tc>
                  <a:txBody>
                    <a:bodyPr/>
                    <a:lstStyle/>
                    <a:p>
                      <a:pPr algn="r" fontAlgn="ctr"/>
                      <a:r>
                        <a:rPr lang="en-US" altLang="ko-KR" sz="500">
                          <a:effectLst/>
                        </a:rPr>
                        <a:t>1</a:t>
                      </a:r>
                    </a:p>
                  </a:txBody>
                  <a:tcPr marL="25748" marR="25748" marT="12874" marB="12874" anchor="ctr">
                    <a:lnL>
                      <a:noFill/>
                    </a:lnL>
                    <a:lnR>
                      <a:noFill/>
                    </a:lnR>
                    <a:lnT>
                      <a:noFill/>
                    </a:lnT>
                    <a:lnB>
                      <a:noFill/>
                    </a:lnB>
                  </a:tcPr>
                </a:tc>
                <a:tc>
                  <a:txBody>
                    <a:bodyPr/>
                    <a:lstStyle/>
                    <a:p>
                      <a:pPr algn="r" fontAlgn="ctr"/>
                      <a:r>
                        <a:rPr lang="en-US" altLang="ko-KR" sz="500">
                          <a:effectLst/>
                        </a:rPr>
                        <a:t>1</a:t>
                      </a:r>
                    </a:p>
                  </a:txBody>
                  <a:tcPr marL="25748" marR="25748" marT="12874" marB="12874" anchor="ctr">
                    <a:lnL>
                      <a:noFill/>
                    </a:lnL>
                    <a:lnR>
                      <a:noFill/>
                    </a:lnR>
                    <a:lnT>
                      <a:noFill/>
                    </a:lnT>
                    <a:lnB>
                      <a:noFill/>
                    </a:lnB>
                  </a:tcPr>
                </a:tc>
                <a:extLst>
                  <a:ext uri="{0D108BD9-81ED-4DB2-BD59-A6C34878D82A}">
                    <a16:rowId xmlns:a16="http://schemas.microsoft.com/office/drawing/2014/main" val="2707382007"/>
                  </a:ext>
                </a:extLst>
              </a:tr>
              <a:tr h="133290">
                <a:tc>
                  <a:txBody>
                    <a:bodyPr/>
                    <a:lstStyle/>
                    <a:p>
                      <a:pPr algn="r" fontAlgn="ctr"/>
                      <a:r>
                        <a:rPr lang="en-US" sz="500" b="1">
                          <a:effectLst/>
                        </a:rPr>
                        <a:t>Italian Restaurant</a:t>
                      </a:r>
                    </a:p>
                  </a:txBody>
                  <a:tcPr marL="25748" marR="25748" marT="12874" marB="12874" anchor="ctr">
                    <a:lnL>
                      <a:noFill/>
                    </a:lnL>
                    <a:lnR>
                      <a:noFill/>
                    </a:lnR>
                    <a:lnT>
                      <a:noFill/>
                    </a:lnT>
                    <a:lnB>
                      <a:noFill/>
                    </a:lnB>
                  </a:tcPr>
                </a:tc>
                <a:tc>
                  <a:txBody>
                    <a:bodyPr/>
                    <a:lstStyle/>
                    <a:p>
                      <a:pPr algn="r" fontAlgn="ctr"/>
                      <a:r>
                        <a:rPr lang="en-US" altLang="ko-KR" sz="500">
                          <a:effectLst/>
                        </a:rPr>
                        <a:t>1</a:t>
                      </a:r>
                    </a:p>
                  </a:txBody>
                  <a:tcPr marL="25748" marR="25748" marT="12874" marB="12874" anchor="ctr">
                    <a:lnL>
                      <a:noFill/>
                    </a:lnL>
                    <a:lnR>
                      <a:noFill/>
                    </a:lnR>
                    <a:lnT>
                      <a:noFill/>
                    </a:lnT>
                    <a:lnB>
                      <a:noFill/>
                    </a:lnB>
                  </a:tcPr>
                </a:tc>
                <a:tc>
                  <a:txBody>
                    <a:bodyPr/>
                    <a:lstStyle/>
                    <a:p>
                      <a:pPr algn="r" fontAlgn="ctr"/>
                      <a:r>
                        <a:rPr lang="en-US" altLang="ko-KR" sz="500">
                          <a:effectLst/>
                        </a:rPr>
                        <a:t>1</a:t>
                      </a:r>
                    </a:p>
                  </a:txBody>
                  <a:tcPr marL="25748" marR="25748" marT="12874" marB="12874" anchor="ctr">
                    <a:lnL>
                      <a:noFill/>
                    </a:lnL>
                    <a:lnR>
                      <a:noFill/>
                    </a:lnR>
                    <a:lnT>
                      <a:noFill/>
                    </a:lnT>
                    <a:lnB>
                      <a:noFill/>
                    </a:lnB>
                  </a:tcPr>
                </a:tc>
                <a:tc>
                  <a:txBody>
                    <a:bodyPr/>
                    <a:lstStyle/>
                    <a:p>
                      <a:pPr algn="r" fontAlgn="ctr"/>
                      <a:r>
                        <a:rPr lang="en-US" altLang="ko-KR" sz="500">
                          <a:effectLst/>
                        </a:rPr>
                        <a:t>1</a:t>
                      </a:r>
                    </a:p>
                  </a:txBody>
                  <a:tcPr marL="25748" marR="25748" marT="12874" marB="12874" anchor="ctr">
                    <a:lnL>
                      <a:noFill/>
                    </a:lnL>
                    <a:lnR>
                      <a:noFill/>
                    </a:lnR>
                    <a:lnT>
                      <a:noFill/>
                    </a:lnT>
                    <a:lnB>
                      <a:noFill/>
                    </a:lnB>
                  </a:tcPr>
                </a:tc>
                <a:extLst>
                  <a:ext uri="{0D108BD9-81ED-4DB2-BD59-A6C34878D82A}">
                    <a16:rowId xmlns:a16="http://schemas.microsoft.com/office/drawing/2014/main" val="128599405"/>
                  </a:ext>
                </a:extLst>
              </a:tr>
              <a:tr h="133290">
                <a:tc>
                  <a:txBody>
                    <a:bodyPr/>
                    <a:lstStyle/>
                    <a:p>
                      <a:pPr algn="r" fontAlgn="ctr"/>
                      <a:r>
                        <a:rPr lang="en-US" sz="500" b="1">
                          <a:effectLst/>
                        </a:rPr>
                        <a:t>Japanese Restaurant</a:t>
                      </a:r>
                    </a:p>
                  </a:txBody>
                  <a:tcPr marL="25748" marR="25748" marT="12874" marB="12874" anchor="ctr">
                    <a:lnL>
                      <a:noFill/>
                    </a:lnL>
                    <a:lnR>
                      <a:noFill/>
                    </a:lnR>
                    <a:lnT>
                      <a:noFill/>
                    </a:lnT>
                    <a:lnB>
                      <a:noFill/>
                    </a:lnB>
                  </a:tcPr>
                </a:tc>
                <a:tc>
                  <a:txBody>
                    <a:bodyPr/>
                    <a:lstStyle/>
                    <a:p>
                      <a:pPr algn="r" fontAlgn="ctr"/>
                      <a:r>
                        <a:rPr lang="en-US" altLang="ko-KR" sz="500">
                          <a:effectLst/>
                        </a:rPr>
                        <a:t>1</a:t>
                      </a:r>
                    </a:p>
                  </a:txBody>
                  <a:tcPr marL="25748" marR="25748" marT="12874" marB="12874" anchor="ctr">
                    <a:lnL>
                      <a:noFill/>
                    </a:lnL>
                    <a:lnR>
                      <a:noFill/>
                    </a:lnR>
                    <a:lnT>
                      <a:noFill/>
                    </a:lnT>
                    <a:lnB>
                      <a:noFill/>
                    </a:lnB>
                  </a:tcPr>
                </a:tc>
                <a:tc>
                  <a:txBody>
                    <a:bodyPr/>
                    <a:lstStyle/>
                    <a:p>
                      <a:pPr algn="r" fontAlgn="ctr"/>
                      <a:r>
                        <a:rPr lang="en-US" altLang="ko-KR" sz="500">
                          <a:effectLst/>
                        </a:rPr>
                        <a:t>1</a:t>
                      </a:r>
                    </a:p>
                  </a:txBody>
                  <a:tcPr marL="25748" marR="25748" marT="12874" marB="12874" anchor="ctr">
                    <a:lnL>
                      <a:noFill/>
                    </a:lnL>
                    <a:lnR>
                      <a:noFill/>
                    </a:lnR>
                    <a:lnT>
                      <a:noFill/>
                    </a:lnT>
                    <a:lnB>
                      <a:noFill/>
                    </a:lnB>
                  </a:tcPr>
                </a:tc>
                <a:tc>
                  <a:txBody>
                    <a:bodyPr/>
                    <a:lstStyle/>
                    <a:p>
                      <a:pPr algn="r" fontAlgn="ctr"/>
                      <a:r>
                        <a:rPr lang="en-US" altLang="ko-KR" sz="500">
                          <a:effectLst/>
                        </a:rPr>
                        <a:t>1</a:t>
                      </a:r>
                    </a:p>
                  </a:txBody>
                  <a:tcPr marL="25748" marR="25748" marT="12874" marB="12874" anchor="ctr">
                    <a:lnL>
                      <a:noFill/>
                    </a:lnL>
                    <a:lnR>
                      <a:noFill/>
                    </a:lnR>
                    <a:lnT>
                      <a:noFill/>
                    </a:lnT>
                    <a:lnB>
                      <a:noFill/>
                    </a:lnB>
                  </a:tcPr>
                </a:tc>
                <a:extLst>
                  <a:ext uri="{0D108BD9-81ED-4DB2-BD59-A6C34878D82A}">
                    <a16:rowId xmlns:a16="http://schemas.microsoft.com/office/drawing/2014/main" val="2111147267"/>
                  </a:ext>
                </a:extLst>
              </a:tr>
              <a:tr h="133290">
                <a:tc>
                  <a:txBody>
                    <a:bodyPr/>
                    <a:lstStyle/>
                    <a:p>
                      <a:pPr algn="r" fontAlgn="ctr"/>
                      <a:r>
                        <a:rPr lang="en-US" sz="500" b="1">
                          <a:effectLst/>
                        </a:rPr>
                        <a:t>Karaoke Bar</a:t>
                      </a:r>
                    </a:p>
                  </a:txBody>
                  <a:tcPr marL="25748" marR="25748" marT="12874" marB="12874" anchor="ctr">
                    <a:lnL>
                      <a:noFill/>
                    </a:lnL>
                    <a:lnR>
                      <a:noFill/>
                    </a:lnR>
                    <a:lnT>
                      <a:noFill/>
                    </a:lnT>
                    <a:lnB>
                      <a:noFill/>
                    </a:lnB>
                  </a:tcPr>
                </a:tc>
                <a:tc>
                  <a:txBody>
                    <a:bodyPr/>
                    <a:lstStyle/>
                    <a:p>
                      <a:pPr algn="r" fontAlgn="ctr"/>
                      <a:r>
                        <a:rPr lang="en-US" altLang="ko-KR" sz="500">
                          <a:effectLst/>
                        </a:rPr>
                        <a:t>3</a:t>
                      </a:r>
                    </a:p>
                  </a:txBody>
                  <a:tcPr marL="25748" marR="25748" marT="12874" marB="12874" anchor="ctr">
                    <a:lnL>
                      <a:noFill/>
                    </a:lnL>
                    <a:lnR>
                      <a:noFill/>
                    </a:lnR>
                    <a:lnT>
                      <a:noFill/>
                    </a:lnT>
                    <a:lnB>
                      <a:noFill/>
                    </a:lnB>
                  </a:tcPr>
                </a:tc>
                <a:tc>
                  <a:txBody>
                    <a:bodyPr/>
                    <a:lstStyle/>
                    <a:p>
                      <a:pPr algn="r" fontAlgn="ctr"/>
                      <a:r>
                        <a:rPr lang="en-US" altLang="ko-KR" sz="500">
                          <a:effectLst/>
                        </a:rPr>
                        <a:t>3</a:t>
                      </a:r>
                    </a:p>
                  </a:txBody>
                  <a:tcPr marL="25748" marR="25748" marT="12874" marB="12874" anchor="ctr">
                    <a:lnL>
                      <a:noFill/>
                    </a:lnL>
                    <a:lnR>
                      <a:noFill/>
                    </a:lnR>
                    <a:lnT>
                      <a:noFill/>
                    </a:lnT>
                    <a:lnB>
                      <a:noFill/>
                    </a:lnB>
                  </a:tcPr>
                </a:tc>
                <a:tc>
                  <a:txBody>
                    <a:bodyPr/>
                    <a:lstStyle/>
                    <a:p>
                      <a:pPr algn="r" fontAlgn="ctr"/>
                      <a:r>
                        <a:rPr lang="en-US" altLang="ko-KR" sz="500">
                          <a:effectLst/>
                        </a:rPr>
                        <a:t>3</a:t>
                      </a:r>
                    </a:p>
                  </a:txBody>
                  <a:tcPr marL="25748" marR="25748" marT="12874" marB="12874" anchor="ctr">
                    <a:lnL>
                      <a:noFill/>
                    </a:lnL>
                    <a:lnR>
                      <a:noFill/>
                    </a:lnR>
                    <a:lnT>
                      <a:noFill/>
                    </a:lnT>
                    <a:lnB>
                      <a:noFill/>
                    </a:lnB>
                  </a:tcPr>
                </a:tc>
                <a:extLst>
                  <a:ext uri="{0D108BD9-81ED-4DB2-BD59-A6C34878D82A}">
                    <a16:rowId xmlns:a16="http://schemas.microsoft.com/office/drawing/2014/main" val="1826862331"/>
                  </a:ext>
                </a:extLst>
              </a:tr>
              <a:tr h="133290">
                <a:tc>
                  <a:txBody>
                    <a:bodyPr/>
                    <a:lstStyle/>
                    <a:p>
                      <a:pPr algn="r" fontAlgn="ctr"/>
                      <a:r>
                        <a:rPr lang="en-US" sz="500" b="1">
                          <a:effectLst/>
                        </a:rPr>
                        <a:t>Korean Restaurant</a:t>
                      </a:r>
                    </a:p>
                  </a:txBody>
                  <a:tcPr marL="25748" marR="25748" marT="12874" marB="12874" anchor="ctr">
                    <a:lnL>
                      <a:noFill/>
                    </a:lnL>
                    <a:lnR>
                      <a:noFill/>
                    </a:lnR>
                    <a:lnT>
                      <a:noFill/>
                    </a:lnT>
                    <a:lnB>
                      <a:noFill/>
                    </a:lnB>
                  </a:tcPr>
                </a:tc>
                <a:tc>
                  <a:txBody>
                    <a:bodyPr/>
                    <a:lstStyle/>
                    <a:p>
                      <a:pPr algn="r" fontAlgn="ctr"/>
                      <a:r>
                        <a:rPr lang="en-US" altLang="ko-KR" sz="500">
                          <a:effectLst/>
                        </a:rPr>
                        <a:t>4</a:t>
                      </a:r>
                    </a:p>
                  </a:txBody>
                  <a:tcPr marL="25748" marR="25748" marT="12874" marB="12874" anchor="ctr">
                    <a:lnL>
                      <a:noFill/>
                    </a:lnL>
                    <a:lnR>
                      <a:noFill/>
                    </a:lnR>
                    <a:lnT>
                      <a:noFill/>
                    </a:lnT>
                    <a:lnB>
                      <a:noFill/>
                    </a:lnB>
                  </a:tcPr>
                </a:tc>
                <a:tc>
                  <a:txBody>
                    <a:bodyPr/>
                    <a:lstStyle/>
                    <a:p>
                      <a:pPr algn="r" fontAlgn="ctr"/>
                      <a:r>
                        <a:rPr lang="en-US" altLang="ko-KR" sz="500">
                          <a:effectLst/>
                        </a:rPr>
                        <a:t>4</a:t>
                      </a:r>
                    </a:p>
                  </a:txBody>
                  <a:tcPr marL="25748" marR="25748" marT="12874" marB="12874" anchor="ctr">
                    <a:lnL>
                      <a:noFill/>
                    </a:lnL>
                    <a:lnR>
                      <a:noFill/>
                    </a:lnR>
                    <a:lnT>
                      <a:noFill/>
                    </a:lnT>
                    <a:lnB>
                      <a:noFill/>
                    </a:lnB>
                  </a:tcPr>
                </a:tc>
                <a:tc>
                  <a:txBody>
                    <a:bodyPr/>
                    <a:lstStyle/>
                    <a:p>
                      <a:pPr algn="r" fontAlgn="ctr"/>
                      <a:r>
                        <a:rPr lang="en-US" altLang="ko-KR" sz="500">
                          <a:effectLst/>
                        </a:rPr>
                        <a:t>4</a:t>
                      </a:r>
                    </a:p>
                  </a:txBody>
                  <a:tcPr marL="25748" marR="25748" marT="12874" marB="12874" anchor="ctr">
                    <a:lnL>
                      <a:noFill/>
                    </a:lnL>
                    <a:lnR>
                      <a:noFill/>
                    </a:lnR>
                    <a:lnT>
                      <a:noFill/>
                    </a:lnT>
                    <a:lnB>
                      <a:noFill/>
                    </a:lnB>
                  </a:tcPr>
                </a:tc>
                <a:extLst>
                  <a:ext uri="{0D108BD9-81ED-4DB2-BD59-A6C34878D82A}">
                    <a16:rowId xmlns:a16="http://schemas.microsoft.com/office/drawing/2014/main" val="4076724657"/>
                  </a:ext>
                </a:extLst>
              </a:tr>
              <a:tr h="133290">
                <a:tc>
                  <a:txBody>
                    <a:bodyPr/>
                    <a:lstStyle/>
                    <a:p>
                      <a:pPr algn="r" fontAlgn="ctr"/>
                      <a:r>
                        <a:rPr lang="en-US" sz="500" b="1">
                          <a:effectLst/>
                        </a:rPr>
                        <a:t>Malay Restaurant</a:t>
                      </a:r>
                    </a:p>
                  </a:txBody>
                  <a:tcPr marL="25748" marR="25748" marT="12874" marB="12874" anchor="ctr">
                    <a:lnL>
                      <a:noFill/>
                    </a:lnL>
                    <a:lnR>
                      <a:noFill/>
                    </a:lnR>
                    <a:lnT>
                      <a:noFill/>
                    </a:lnT>
                    <a:lnB>
                      <a:noFill/>
                    </a:lnB>
                  </a:tcPr>
                </a:tc>
                <a:tc>
                  <a:txBody>
                    <a:bodyPr/>
                    <a:lstStyle/>
                    <a:p>
                      <a:pPr algn="r" fontAlgn="ctr"/>
                      <a:r>
                        <a:rPr lang="en-US" altLang="ko-KR" sz="500">
                          <a:effectLst/>
                        </a:rPr>
                        <a:t>1</a:t>
                      </a:r>
                    </a:p>
                  </a:txBody>
                  <a:tcPr marL="25748" marR="25748" marT="12874" marB="12874" anchor="ctr">
                    <a:lnL>
                      <a:noFill/>
                    </a:lnL>
                    <a:lnR>
                      <a:noFill/>
                    </a:lnR>
                    <a:lnT>
                      <a:noFill/>
                    </a:lnT>
                    <a:lnB>
                      <a:noFill/>
                    </a:lnB>
                  </a:tcPr>
                </a:tc>
                <a:tc>
                  <a:txBody>
                    <a:bodyPr/>
                    <a:lstStyle/>
                    <a:p>
                      <a:pPr algn="r" fontAlgn="ctr"/>
                      <a:r>
                        <a:rPr lang="en-US" altLang="ko-KR" sz="500">
                          <a:effectLst/>
                        </a:rPr>
                        <a:t>1</a:t>
                      </a:r>
                    </a:p>
                  </a:txBody>
                  <a:tcPr marL="25748" marR="25748" marT="12874" marB="12874" anchor="ctr">
                    <a:lnL>
                      <a:noFill/>
                    </a:lnL>
                    <a:lnR>
                      <a:noFill/>
                    </a:lnR>
                    <a:lnT>
                      <a:noFill/>
                    </a:lnT>
                    <a:lnB>
                      <a:noFill/>
                    </a:lnB>
                  </a:tcPr>
                </a:tc>
                <a:tc>
                  <a:txBody>
                    <a:bodyPr/>
                    <a:lstStyle/>
                    <a:p>
                      <a:pPr algn="r" fontAlgn="ctr"/>
                      <a:r>
                        <a:rPr lang="en-US" altLang="ko-KR" sz="500">
                          <a:effectLst/>
                        </a:rPr>
                        <a:t>1</a:t>
                      </a:r>
                    </a:p>
                  </a:txBody>
                  <a:tcPr marL="25748" marR="25748" marT="12874" marB="12874" anchor="ctr">
                    <a:lnL>
                      <a:noFill/>
                    </a:lnL>
                    <a:lnR>
                      <a:noFill/>
                    </a:lnR>
                    <a:lnT>
                      <a:noFill/>
                    </a:lnT>
                    <a:lnB>
                      <a:noFill/>
                    </a:lnB>
                  </a:tcPr>
                </a:tc>
                <a:extLst>
                  <a:ext uri="{0D108BD9-81ED-4DB2-BD59-A6C34878D82A}">
                    <a16:rowId xmlns:a16="http://schemas.microsoft.com/office/drawing/2014/main" val="2366992848"/>
                  </a:ext>
                </a:extLst>
              </a:tr>
              <a:tr h="233258">
                <a:tc>
                  <a:txBody>
                    <a:bodyPr/>
                    <a:lstStyle/>
                    <a:p>
                      <a:pPr algn="r" fontAlgn="ctr"/>
                      <a:r>
                        <a:rPr lang="en-US" sz="500" b="1">
                          <a:effectLst/>
                        </a:rPr>
                        <a:t>Performing Arts Venue</a:t>
                      </a:r>
                    </a:p>
                  </a:txBody>
                  <a:tcPr marL="25748" marR="25748" marT="12874" marB="12874" anchor="ctr">
                    <a:lnL>
                      <a:noFill/>
                    </a:lnL>
                    <a:lnR>
                      <a:noFill/>
                    </a:lnR>
                    <a:lnT>
                      <a:noFill/>
                    </a:lnT>
                    <a:lnB>
                      <a:noFill/>
                    </a:lnB>
                  </a:tcPr>
                </a:tc>
                <a:tc>
                  <a:txBody>
                    <a:bodyPr/>
                    <a:lstStyle/>
                    <a:p>
                      <a:pPr algn="r" fontAlgn="ctr"/>
                      <a:r>
                        <a:rPr lang="en-US" altLang="ko-KR" sz="500">
                          <a:effectLst/>
                        </a:rPr>
                        <a:t>1</a:t>
                      </a:r>
                    </a:p>
                  </a:txBody>
                  <a:tcPr marL="25748" marR="25748" marT="12874" marB="12874" anchor="ctr">
                    <a:lnL>
                      <a:noFill/>
                    </a:lnL>
                    <a:lnR>
                      <a:noFill/>
                    </a:lnR>
                    <a:lnT>
                      <a:noFill/>
                    </a:lnT>
                    <a:lnB>
                      <a:noFill/>
                    </a:lnB>
                  </a:tcPr>
                </a:tc>
                <a:tc>
                  <a:txBody>
                    <a:bodyPr/>
                    <a:lstStyle/>
                    <a:p>
                      <a:pPr algn="r" fontAlgn="ctr"/>
                      <a:r>
                        <a:rPr lang="en-US" altLang="ko-KR" sz="500">
                          <a:effectLst/>
                        </a:rPr>
                        <a:t>1</a:t>
                      </a:r>
                    </a:p>
                  </a:txBody>
                  <a:tcPr marL="25748" marR="25748" marT="12874" marB="12874" anchor="ctr">
                    <a:lnL>
                      <a:noFill/>
                    </a:lnL>
                    <a:lnR>
                      <a:noFill/>
                    </a:lnR>
                    <a:lnT>
                      <a:noFill/>
                    </a:lnT>
                    <a:lnB>
                      <a:noFill/>
                    </a:lnB>
                  </a:tcPr>
                </a:tc>
                <a:tc>
                  <a:txBody>
                    <a:bodyPr/>
                    <a:lstStyle/>
                    <a:p>
                      <a:pPr algn="r" fontAlgn="ctr"/>
                      <a:r>
                        <a:rPr lang="en-US" altLang="ko-KR" sz="500">
                          <a:effectLst/>
                        </a:rPr>
                        <a:t>1</a:t>
                      </a:r>
                    </a:p>
                  </a:txBody>
                  <a:tcPr marL="25748" marR="25748" marT="12874" marB="12874" anchor="ctr">
                    <a:lnL>
                      <a:noFill/>
                    </a:lnL>
                    <a:lnR>
                      <a:noFill/>
                    </a:lnR>
                    <a:lnT>
                      <a:noFill/>
                    </a:lnT>
                    <a:lnB>
                      <a:noFill/>
                    </a:lnB>
                  </a:tcPr>
                </a:tc>
                <a:extLst>
                  <a:ext uri="{0D108BD9-81ED-4DB2-BD59-A6C34878D82A}">
                    <a16:rowId xmlns:a16="http://schemas.microsoft.com/office/drawing/2014/main" val="3648103698"/>
                  </a:ext>
                </a:extLst>
              </a:tr>
              <a:tr h="133290">
                <a:tc>
                  <a:txBody>
                    <a:bodyPr/>
                    <a:lstStyle/>
                    <a:p>
                      <a:pPr algn="r" fontAlgn="ctr"/>
                      <a:r>
                        <a:rPr lang="en-US" sz="500" b="1">
                          <a:effectLst/>
                        </a:rPr>
                        <a:t>Pool Hall</a:t>
                      </a:r>
                    </a:p>
                  </a:txBody>
                  <a:tcPr marL="25748" marR="25748" marT="12874" marB="12874" anchor="ctr">
                    <a:lnL>
                      <a:noFill/>
                    </a:lnL>
                    <a:lnR>
                      <a:noFill/>
                    </a:lnR>
                    <a:lnT>
                      <a:noFill/>
                    </a:lnT>
                    <a:lnB>
                      <a:noFill/>
                    </a:lnB>
                  </a:tcPr>
                </a:tc>
                <a:tc>
                  <a:txBody>
                    <a:bodyPr/>
                    <a:lstStyle/>
                    <a:p>
                      <a:pPr algn="r" fontAlgn="ctr"/>
                      <a:r>
                        <a:rPr lang="en-US" altLang="ko-KR" sz="500">
                          <a:effectLst/>
                        </a:rPr>
                        <a:t>1</a:t>
                      </a:r>
                    </a:p>
                  </a:txBody>
                  <a:tcPr marL="25748" marR="25748" marT="12874" marB="12874" anchor="ctr">
                    <a:lnL>
                      <a:noFill/>
                    </a:lnL>
                    <a:lnR>
                      <a:noFill/>
                    </a:lnR>
                    <a:lnT>
                      <a:noFill/>
                    </a:lnT>
                    <a:lnB>
                      <a:noFill/>
                    </a:lnB>
                  </a:tcPr>
                </a:tc>
                <a:tc>
                  <a:txBody>
                    <a:bodyPr/>
                    <a:lstStyle/>
                    <a:p>
                      <a:pPr algn="r" fontAlgn="ctr"/>
                      <a:r>
                        <a:rPr lang="en-US" altLang="ko-KR" sz="500">
                          <a:effectLst/>
                        </a:rPr>
                        <a:t>1</a:t>
                      </a:r>
                    </a:p>
                  </a:txBody>
                  <a:tcPr marL="25748" marR="25748" marT="12874" marB="12874" anchor="ctr">
                    <a:lnL>
                      <a:noFill/>
                    </a:lnL>
                    <a:lnR>
                      <a:noFill/>
                    </a:lnR>
                    <a:lnT>
                      <a:noFill/>
                    </a:lnT>
                    <a:lnB>
                      <a:noFill/>
                    </a:lnB>
                  </a:tcPr>
                </a:tc>
                <a:tc>
                  <a:txBody>
                    <a:bodyPr/>
                    <a:lstStyle/>
                    <a:p>
                      <a:pPr algn="r" fontAlgn="ctr"/>
                      <a:r>
                        <a:rPr lang="en-US" altLang="ko-KR" sz="500">
                          <a:effectLst/>
                        </a:rPr>
                        <a:t>1</a:t>
                      </a:r>
                    </a:p>
                  </a:txBody>
                  <a:tcPr marL="25748" marR="25748" marT="12874" marB="12874" anchor="ctr">
                    <a:lnL>
                      <a:noFill/>
                    </a:lnL>
                    <a:lnR>
                      <a:noFill/>
                    </a:lnR>
                    <a:lnT>
                      <a:noFill/>
                    </a:lnT>
                    <a:lnB>
                      <a:noFill/>
                    </a:lnB>
                  </a:tcPr>
                </a:tc>
                <a:extLst>
                  <a:ext uri="{0D108BD9-81ED-4DB2-BD59-A6C34878D82A}">
                    <a16:rowId xmlns:a16="http://schemas.microsoft.com/office/drawing/2014/main" val="2480966819"/>
                  </a:ext>
                </a:extLst>
              </a:tr>
              <a:tr h="133290">
                <a:tc>
                  <a:txBody>
                    <a:bodyPr/>
                    <a:lstStyle/>
                    <a:p>
                      <a:pPr algn="r" fontAlgn="ctr"/>
                      <a:r>
                        <a:rPr lang="en-US" sz="500" b="1">
                          <a:effectLst/>
                        </a:rPr>
                        <a:t>Resort</a:t>
                      </a:r>
                    </a:p>
                  </a:txBody>
                  <a:tcPr marL="25748" marR="25748" marT="12874" marB="12874" anchor="ctr">
                    <a:lnL>
                      <a:noFill/>
                    </a:lnL>
                    <a:lnR>
                      <a:noFill/>
                    </a:lnR>
                    <a:lnT>
                      <a:noFill/>
                    </a:lnT>
                    <a:lnB>
                      <a:noFill/>
                    </a:lnB>
                  </a:tcPr>
                </a:tc>
                <a:tc>
                  <a:txBody>
                    <a:bodyPr/>
                    <a:lstStyle/>
                    <a:p>
                      <a:pPr algn="r" fontAlgn="ctr"/>
                      <a:r>
                        <a:rPr lang="en-US" altLang="ko-KR" sz="500">
                          <a:effectLst/>
                        </a:rPr>
                        <a:t>1</a:t>
                      </a:r>
                    </a:p>
                  </a:txBody>
                  <a:tcPr marL="25748" marR="25748" marT="12874" marB="12874" anchor="ctr">
                    <a:lnL>
                      <a:noFill/>
                    </a:lnL>
                    <a:lnR>
                      <a:noFill/>
                    </a:lnR>
                    <a:lnT>
                      <a:noFill/>
                    </a:lnT>
                    <a:lnB>
                      <a:noFill/>
                    </a:lnB>
                  </a:tcPr>
                </a:tc>
                <a:tc>
                  <a:txBody>
                    <a:bodyPr/>
                    <a:lstStyle/>
                    <a:p>
                      <a:pPr algn="r" fontAlgn="ctr"/>
                      <a:r>
                        <a:rPr lang="en-US" altLang="ko-KR" sz="500">
                          <a:effectLst/>
                        </a:rPr>
                        <a:t>1</a:t>
                      </a:r>
                    </a:p>
                  </a:txBody>
                  <a:tcPr marL="25748" marR="25748" marT="12874" marB="12874" anchor="ctr">
                    <a:lnL>
                      <a:noFill/>
                    </a:lnL>
                    <a:lnR>
                      <a:noFill/>
                    </a:lnR>
                    <a:lnT>
                      <a:noFill/>
                    </a:lnT>
                    <a:lnB>
                      <a:noFill/>
                    </a:lnB>
                  </a:tcPr>
                </a:tc>
                <a:tc>
                  <a:txBody>
                    <a:bodyPr/>
                    <a:lstStyle/>
                    <a:p>
                      <a:pPr algn="r" fontAlgn="ctr"/>
                      <a:r>
                        <a:rPr lang="en-US" altLang="ko-KR" sz="500">
                          <a:effectLst/>
                        </a:rPr>
                        <a:t>1</a:t>
                      </a:r>
                    </a:p>
                  </a:txBody>
                  <a:tcPr marL="25748" marR="25748" marT="12874" marB="12874" anchor="ctr">
                    <a:lnL>
                      <a:noFill/>
                    </a:lnL>
                    <a:lnR>
                      <a:noFill/>
                    </a:lnR>
                    <a:lnT>
                      <a:noFill/>
                    </a:lnT>
                    <a:lnB>
                      <a:noFill/>
                    </a:lnB>
                  </a:tcPr>
                </a:tc>
                <a:extLst>
                  <a:ext uri="{0D108BD9-81ED-4DB2-BD59-A6C34878D82A}">
                    <a16:rowId xmlns:a16="http://schemas.microsoft.com/office/drawing/2014/main" val="37994656"/>
                  </a:ext>
                </a:extLst>
              </a:tr>
              <a:tr h="133290">
                <a:tc>
                  <a:txBody>
                    <a:bodyPr/>
                    <a:lstStyle/>
                    <a:p>
                      <a:pPr algn="r" fontAlgn="ctr"/>
                      <a:r>
                        <a:rPr lang="en-US" sz="500" b="1">
                          <a:effectLst/>
                        </a:rPr>
                        <a:t>Seafood Restaurant</a:t>
                      </a:r>
                    </a:p>
                  </a:txBody>
                  <a:tcPr marL="25748" marR="25748" marT="12874" marB="12874" anchor="ctr">
                    <a:lnL>
                      <a:noFill/>
                    </a:lnL>
                    <a:lnR>
                      <a:noFill/>
                    </a:lnR>
                    <a:lnT>
                      <a:noFill/>
                    </a:lnT>
                    <a:lnB>
                      <a:noFill/>
                    </a:lnB>
                  </a:tcPr>
                </a:tc>
                <a:tc>
                  <a:txBody>
                    <a:bodyPr/>
                    <a:lstStyle/>
                    <a:p>
                      <a:pPr algn="r" fontAlgn="ctr"/>
                      <a:r>
                        <a:rPr lang="en-US" altLang="ko-KR" sz="500">
                          <a:effectLst/>
                        </a:rPr>
                        <a:t>1</a:t>
                      </a:r>
                    </a:p>
                  </a:txBody>
                  <a:tcPr marL="25748" marR="25748" marT="12874" marB="12874" anchor="ctr">
                    <a:lnL>
                      <a:noFill/>
                    </a:lnL>
                    <a:lnR>
                      <a:noFill/>
                    </a:lnR>
                    <a:lnT>
                      <a:noFill/>
                    </a:lnT>
                    <a:lnB>
                      <a:noFill/>
                    </a:lnB>
                  </a:tcPr>
                </a:tc>
                <a:tc>
                  <a:txBody>
                    <a:bodyPr/>
                    <a:lstStyle/>
                    <a:p>
                      <a:pPr algn="r" fontAlgn="ctr"/>
                      <a:r>
                        <a:rPr lang="en-US" altLang="ko-KR" sz="500">
                          <a:effectLst/>
                        </a:rPr>
                        <a:t>1</a:t>
                      </a:r>
                    </a:p>
                  </a:txBody>
                  <a:tcPr marL="25748" marR="25748" marT="12874" marB="12874" anchor="ctr">
                    <a:lnL>
                      <a:noFill/>
                    </a:lnL>
                    <a:lnR>
                      <a:noFill/>
                    </a:lnR>
                    <a:lnT>
                      <a:noFill/>
                    </a:lnT>
                    <a:lnB>
                      <a:noFill/>
                    </a:lnB>
                  </a:tcPr>
                </a:tc>
                <a:tc>
                  <a:txBody>
                    <a:bodyPr/>
                    <a:lstStyle/>
                    <a:p>
                      <a:pPr algn="r" fontAlgn="ctr"/>
                      <a:r>
                        <a:rPr lang="en-US" altLang="ko-KR" sz="500">
                          <a:effectLst/>
                        </a:rPr>
                        <a:t>1</a:t>
                      </a:r>
                    </a:p>
                  </a:txBody>
                  <a:tcPr marL="25748" marR="25748" marT="12874" marB="12874" anchor="ctr">
                    <a:lnL>
                      <a:noFill/>
                    </a:lnL>
                    <a:lnR>
                      <a:noFill/>
                    </a:lnR>
                    <a:lnT>
                      <a:noFill/>
                    </a:lnT>
                    <a:lnB>
                      <a:noFill/>
                    </a:lnB>
                  </a:tcPr>
                </a:tc>
                <a:extLst>
                  <a:ext uri="{0D108BD9-81ED-4DB2-BD59-A6C34878D82A}">
                    <a16:rowId xmlns:a16="http://schemas.microsoft.com/office/drawing/2014/main" val="4228995048"/>
                  </a:ext>
                </a:extLst>
              </a:tr>
              <a:tr h="133290">
                <a:tc>
                  <a:txBody>
                    <a:bodyPr/>
                    <a:lstStyle/>
                    <a:p>
                      <a:pPr algn="r" fontAlgn="ctr"/>
                      <a:r>
                        <a:rPr lang="en-US" sz="500" b="1">
                          <a:effectLst/>
                        </a:rPr>
                        <a:t>Shipping Store</a:t>
                      </a:r>
                    </a:p>
                  </a:txBody>
                  <a:tcPr marL="25748" marR="25748" marT="12874" marB="12874" anchor="ctr">
                    <a:lnL>
                      <a:noFill/>
                    </a:lnL>
                    <a:lnR>
                      <a:noFill/>
                    </a:lnR>
                    <a:lnT>
                      <a:noFill/>
                    </a:lnT>
                    <a:lnB>
                      <a:noFill/>
                    </a:lnB>
                  </a:tcPr>
                </a:tc>
                <a:tc>
                  <a:txBody>
                    <a:bodyPr/>
                    <a:lstStyle/>
                    <a:p>
                      <a:pPr algn="r" fontAlgn="ctr"/>
                      <a:r>
                        <a:rPr lang="en-US" altLang="ko-KR" sz="500">
                          <a:effectLst/>
                        </a:rPr>
                        <a:t>1</a:t>
                      </a:r>
                    </a:p>
                  </a:txBody>
                  <a:tcPr marL="25748" marR="25748" marT="12874" marB="12874" anchor="ctr">
                    <a:lnL>
                      <a:noFill/>
                    </a:lnL>
                    <a:lnR>
                      <a:noFill/>
                    </a:lnR>
                    <a:lnT>
                      <a:noFill/>
                    </a:lnT>
                    <a:lnB>
                      <a:noFill/>
                    </a:lnB>
                  </a:tcPr>
                </a:tc>
                <a:tc>
                  <a:txBody>
                    <a:bodyPr/>
                    <a:lstStyle/>
                    <a:p>
                      <a:pPr algn="r" fontAlgn="ctr"/>
                      <a:r>
                        <a:rPr lang="en-US" altLang="ko-KR" sz="500">
                          <a:effectLst/>
                        </a:rPr>
                        <a:t>1</a:t>
                      </a:r>
                    </a:p>
                  </a:txBody>
                  <a:tcPr marL="25748" marR="25748" marT="12874" marB="12874" anchor="ctr">
                    <a:lnL>
                      <a:noFill/>
                    </a:lnL>
                    <a:lnR>
                      <a:noFill/>
                    </a:lnR>
                    <a:lnT>
                      <a:noFill/>
                    </a:lnT>
                    <a:lnB>
                      <a:noFill/>
                    </a:lnB>
                  </a:tcPr>
                </a:tc>
                <a:tc>
                  <a:txBody>
                    <a:bodyPr/>
                    <a:lstStyle/>
                    <a:p>
                      <a:pPr algn="r" fontAlgn="ctr"/>
                      <a:r>
                        <a:rPr lang="en-US" altLang="ko-KR" sz="500">
                          <a:effectLst/>
                        </a:rPr>
                        <a:t>1</a:t>
                      </a:r>
                    </a:p>
                  </a:txBody>
                  <a:tcPr marL="25748" marR="25748" marT="12874" marB="12874" anchor="ctr">
                    <a:lnL>
                      <a:noFill/>
                    </a:lnL>
                    <a:lnR>
                      <a:noFill/>
                    </a:lnR>
                    <a:lnT>
                      <a:noFill/>
                    </a:lnT>
                    <a:lnB>
                      <a:noFill/>
                    </a:lnB>
                  </a:tcPr>
                </a:tc>
                <a:extLst>
                  <a:ext uri="{0D108BD9-81ED-4DB2-BD59-A6C34878D82A}">
                    <a16:rowId xmlns:a16="http://schemas.microsoft.com/office/drawing/2014/main" val="4058075916"/>
                  </a:ext>
                </a:extLst>
              </a:tr>
              <a:tr h="133290">
                <a:tc>
                  <a:txBody>
                    <a:bodyPr/>
                    <a:lstStyle/>
                    <a:p>
                      <a:pPr algn="r" fontAlgn="ctr"/>
                      <a:r>
                        <a:rPr lang="en-US" sz="500" b="1">
                          <a:effectLst/>
                        </a:rPr>
                        <a:t>Supermarket</a:t>
                      </a:r>
                    </a:p>
                  </a:txBody>
                  <a:tcPr marL="25748" marR="25748" marT="12874" marB="12874" anchor="ctr">
                    <a:lnL>
                      <a:noFill/>
                    </a:lnL>
                    <a:lnR>
                      <a:noFill/>
                    </a:lnR>
                    <a:lnT>
                      <a:noFill/>
                    </a:lnT>
                    <a:lnB>
                      <a:noFill/>
                    </a:lnB>
                  </a:tcPr>
                </a:tc>
                <a:tc>
                  <a:txBody>
                    <a:bodyPr/>
                    <a:lstStyle/>
                    <a:p>
                      <a:pPr algn="r" fontAlgn="ctr"/>
                      <a:r>
                        <a:rPr lang="en-US" altLang="ko-KR" sz="500">
                          <a:effectLst/>
                        </a:rPr>
                        <a:t>1</a:t>
                      </a:r>
                    </a:p>
                  </a:txBody>
                  <a:tcPr marL="25748" marR="25748" marT="12874" marB="12874" anchor="ctr">
                    <a:lnL>
                      <a:noFill/>
                    </a:lnL>
                    <a:lnR>
                      <a:noFill/>
                    </a:lnR>
                    <a:lnT>
                      <a:noFill/>
                    </a:lnT>
                    <a:lnB>
                      <a:noFill/>
                    </a:lnB>
                  </a:tcPr>
                </a:tc>
                <a:tc>
                  <a:txBody>
                    <a:bodyPr/>
                    <a:lstStyle/>
                    <a:p>
                      <a:pPr algn="r" fontAlgn="ctr"/>
                      <a:r>
                        <a:rPr lang="en-US" altLang="ko-KR" sz="500">
                          <a:effectLst/>
                        </a:rPr>
                        <a:t>1</a:t>
                      </a:r>
                    </a:p>
                  </a:txBody>
                  <a:tcPr marL="25748" marR="25748" marT="12874" marB="12874" anchor="ctr">
                    <a:lnL>
                      <a:noFill/>
                    </a:lnL>
                    <a:lnR>
                      <a:noFill/>
                    </a:lnR>
                    <a:lnT>
                      <a:noFill/>
                    </a:lnT>
                    <a:lnB>
                      <a:noFill/>
                    </a:lnB>
                  </a:tcPr>
                </a:tc>
                <a:tc>
                  <a:txBody>
                    <a:bodyPr/>
                    <a:lstStyle/>
                    <a:p>
                      <a:pPr algn="r" fontAlgn="ctr"/>
                      <a:r>
                        <a:rPr lang="en-US" altLang="ko-KR" sz="500">
                          <a:effectLst/>
                        </a:rPr>
                        <a:t>1</a:t>
                      </a:r>
                    </a:p>
                  </a:txBody>
                  <a:tcPr marL="25748" marR="25748" marT="12874" marB="12874" anchor="ctr">
                    <a:lnL>
                      <a:noFill/>
                    </a:lnL>
                    <a:lnR>
                      <a:noFill/>
                    </a:lnR>
                    <a:lnT>
                      <a:noFill/>
                    </a:lnT>
                    <a:lnB>
                      <a:noFill/>
                    </a:lnB>
                  </a:tcPr>
                </a:tc>
                <a:extLst>
                  <a:ext uri="{0D108BD9-81ED-4DB2-BD59-A6C34878D82A}">
                    <a16:rowId xmlns:a16="http://schemas.microsoft.com/office/drawing/2014/main" val="1952610010"/>
                  </a:ext>
                </a:extLst>
              </a:tr>
              <a:tr h="133290">
                <a:tc>
                  <a:txBody>
                    <a:bodyPr/>
                    <a:lstStyle/>
                    <a:p>
                      <a:pPr algn="r" fontAlgn="ctr"/>
                      <a:r>
                        <a:rPr lang="en-US" sz="500" b="1">
                          <a:effectLst/>
                        </a:rPr>
                        <a:t>Sushi Restaurant</a:t>
                      </a:r>
                    </a:p>
                  </a:txBody>
                  <a:tcPr marL="25748" marR="25748" marT="12874" marB="12874" anchor="ctr">
                    <a:lnL>
                      <a:noFill/>
                    </a:lnL>
                    <a:lnR>
                      <a:noFill/>
                    </a:lnR>
                    <a:lnT>
                      <a:noFill/>
                    </a:lnT>
                    <a:lnB>
                      <a:noFill/>
                    </a:lnB>
                  </a:tcPr>
                </a:tc>
                <a:tc>
                  <a:txBody>
                    <a:bodyPr/>
                    <a:lstStyle/>
                    <a:p>
                      <a:pPr algn="r" fontAlgn="ctr"/>
                      <a:r>
                        <a:rPr lang="en-US" altLang="ko-KR" sz="500">
                          <a:effectLst/>
                        </a:rPr>
                        <a:t>1</a:t>
                      </a:r>
                    </a:p>
                  </a:txBody>
                  <a:tcPr marL="25748" marR="25748" marT="12874" marB="12874" anchor="ctr">
                    <a:lnL>
                      <a:noFill/>
                    </a:lnL>
                    <a:lnR>
                      <a:noFill/>
                    </a:lnR>
                    <a:lnT>
                      <a:noFill/>
                    </a:lnT>
                    <a:lnB>
                      <a:noFill/>
                    </a:lnB>
                  </a:tcPr>
                </a:tc>
                <a:tc>
                  <a:txBody>
                    <a:bodyPr/>
                    <a:lstStyle/>
                    <a:p>
                      <a:pPr algn="r" fontAlgn="ctr"/>
                      <a:r>
                        <a:rPr lang="en-US" altLang="ko-KR" sz="500">
                          <a:effectLst/>
                        </a:rPr>
                        <a:t>1</a:t>
                      </a:r>
                    </a:p>
                  </a:txBody>
                  <a:tcPr marL="25748" marR="25748" marT="12874" marB="12874" anchor="ctr">
                    <a:lnL>
                      <a:noFill/>
                    </a:lnL>
                    <a:lnR>
                      <a:noFill/>
                    </a:lnR>
                    <a:lnT>
                      <a:noFill/>
                    </a:lnT>
                    <a:lnB>
                      <a:noFill/>
                    </a:lnB>
                  </a:tcPr>
                </a:tc>
                <a:tc>
                  <a:txBody>
                    <a:bodyPr/>
                    <a:lstStyle/>
                    <a:p>
                      <a:pPr algn="r" fontAlgn="ctr"/>
                      <a:r>
                        <a:rPr lang="en-US" altLang="ko-KR" sz="500">
                          <a:effectLst/>
                        </a:rPr>
                        <a:t>1</a:t>
                      </a:r>
                    </a:p>
                  </a:txBody>
                  <a:tcPr marL="25748" marR="25748" marT="12874" marB="12874" anchor="ctr">
                    <a:lnL>
                      <a:noFill/>
                    </a:lnL>
                    <a:lnR>
                      <a:noFill/>
                    </a:lnR>
                    <a:lnT>
                      <a:noFill/>
                    </a:lnT>
                    <a:lnB>
                      <a:noFill/>
                    </a:lnB>
                  </a:tcPr>
                </a:tc>
                <a:extLst>
                  <a:ext uri="{0D108BD9-81ED-4DB2-BD59-A6C34878D82A}">
                    <a16:rowId xmlns:a16="http://schemas.microsoft.com/office/drawing/2014/main" val="3853860784"/>
                  </a:ext>
                </a:extLst>
              </a:tr>
              <a:tr h="133290">
                <a:tc>
                  <a:txBody>
                    <a:bodyPr/>
                    <a:lstStyle/>
                    <a:p>
                      <a:pPr algn="r" fontAlgn="ctr"/>
                      <a:r>
                        <a:rPr lang="en-US" sz="500" b="1">
                          <a:effectLst/>
                        </a:rPr>
                        <a:t>Szechuan Restaurant</a:t>
                      </a:r>
                    </a:p>
                  </a:txBody>
                  <a:tcPr marL="25748" marR="25748" marT="12874" marB="12874" anchor="ctr">
                    <a:lnL>
                      <a:noFill/>
                    </a:lnL>
                    <a:lnR>
                      <a:noFill/>
                    </a:lnR>
                    <a:lnT>
                      <a:noFill/>
                    </a:lnT>
                    <a:lnB>
                      <a:noFill/>
                    </a:lnB>
                  </a:tcPr>
                </a:tc>
                <a:tc>
                  <a:txBody>
                    <a:bodyPr/>
                    <a:lstStyle/>
                    <a:p>
                      <a:pPr algn="r" fontAlgn="ctr"/>
                      <a:r>
                        <a:rPr lang="en-US" altLang="ko-KR" sz="500">
                          <a:effectLst/>
                        </a:rPr>
                        <a:t>1</a:t>
                      </a:r>
                    </a:p>
                  </a:txBody>
                  <a:tcPr marL="25748" marR="25748" marT="12874" marB="12874" anchor="ctr">
                    <a:lnL>
                      <a:noFill/>
                    </a:lnL>
                    <a:lnR>
                      <a:noFill/>
                    </a:lnR>
                    <a:lnT>
                      <a:noFill/>
                    </a:lnT>
                    <a:lnB>
                      <a:noFill/>
                    </a:lnB>
                  </a:tcPr>
                </a:tc>
                <a:tc>
                  <a:txBody>
                    <a:bodyPr/>
                    <a:lstStyle/>
                    <a:p>
                      <a:pPr algn="r" fontAlgn="ctr"/>
                      <a:r>
                        <a:rPr lang="en-US" altLang="ko-KR" sz="500">
                          <a:effectLst/>
                        </a:rPr>
                        <a:t>1</a:t>
                      </a:r>
                    </a:p>
                  </a:txBody>
                  <a:tcPr marL="25748" marR="25748" marT="12874" marB="12874" anchor="ctr">
                    <a:lnL>
                      <a:noFill/>
                    </a:lnL>
                    <a:lnR>
                      <a:noFill/>
                    </a:lnR>
                    <a:lnT>
                      <a:noFill/>
                    </a:lnT>
                    <a:lnB>
                      <a:noFill/>
                    </a:lnB>
                  </a:tcPr>
                </a:tc>
                <a:tc>
                  <a:txBody>
                    <a:bodyPr/>
                    <a:lstStyle/>
                    <a:p>
                      <a:pPr algn="r" fontAlgn="ctr"/>
                      <a:r>
                        <a:rPr lang="en-US" altLang="ko-KR" sz="500">
                          <a:effectLst/>
                        </a:rPr>
                        <a:t>1</a:t>
                      </a:r>
                    </a:p>
                  </a:txBody>
                  <a:tcPr marL="25748" marR="25748" marT="12874" marB="12874" anchor="ctr">
                    <a:lnL>
                      <a:noFill/>
                    </a:lnL>
                    <a:lnR>
                      <a:noFill/>
                    </a:lnR>
                    <a:lnT>
                      <a:noFill/>
                    </a:lnT>
                    <a:lnB>
                      <a:noFill/>
                    </a:lnB>
                  </a:tcPr>
                </a:tc>
                <a:extLst>
                  <a:ext uri="{0D108BD9-81ED-4DB2-BD59-A6C34878D82A}">
                    <a16:rowId xmlns:a16="http://schemas.microsoft.com/office/drawing/2014/main" val="3041012496"/>
                  </a:ext>
                </a:extLst>
              </a:tr>
              <a:tr h="133290">
                <a:tc>
                  <a:txBody>
                    <a:bodyPr/>
                    <a:lstStyle/>
                    <a:p>
                      <a:pPr algn="r" fontAlgn="ctr"/>
                      <a:r>
                        <a:rPr lang="en-US" sz="500" b="1">
                          <a:effectLst/>
                        </a:rPr>
                        <a:t>Taiwanese Restaurant</a:t>
                      </a:r>
                    </a:p>
                  </a:txBody>
                  <a:tcPr marL="25748" marR="25748" marT="12874" marB="12874" anchor="ctr">
                    <a:lnL>
                      <a:noFill/>
                    </a:lnL>
                    <a:lnR>
                      <a:noFill/>
                    </a:lnR>
                    <a:lnT>
                      <a:noFill/>
                    </a:lnT>
                    <a:lnB>
                      <a:noFill/>
                    </a:lnB>
                  </a:tcPr>
                </a:tc>
                <a:tc>
                  <a:txBody>
                    <a:bodyPr/>
                    <a:lstStyle/>
                    <a:p>
                      <a:pPr algn="r" fontAlgn="ctr"/>
                      <a:r>
                        <a:rPr lang="en-US" altLang="ko-KR" sz="500">
                          <a:effectLst/>
                        </a:rPr>
                        <a:t>1</a:t>
                      </a:r>
                    </a:p>
                  </a:txBody>
                  <a:tcPr marL="25748" marR="25748" marT="12874" marB="12874" anchor="ctr">
                    <a:lnL>
                      <a:noFill/>
                    </a:lnL>
                    <a:lnR>
                      <a:noFill/>
                    </a:lnR>
                    <a:lnT>
                      <a:noFill/>
                    </a:lnT>
                    <a:lnB>
                      <a:noFill/>
                    </a:lnB>
                  </a:tcPr>
                </a:tc>
                <a:tc>
                  <a:txBody>
                    <a:bodyPr/>
                    <a:lstStyle/>
                    <a:p>
                      <a:pPr algn="r" fontAlgn="ctr"/>
                      <a:r>
                        <a:rPr lang="en-US" altLang="ko-KR" sz="500">
                          <a:effectLst/>
                        </a:rPr>
                        <a:t>1</a:t>
                      </a:r>
                    </a:p>
                  </a:txBody>
                  <a:tcPr marL="25748" marR="25748" marT="12874" marB="12874" anchor="ctr">
                    <a:lnL>
                      <a:noFill/>
                    </a:lnL>
                    <a:lnR>
                      <a:noFill/>
                    </a:lnR>
                    <a:lnT>
                      <a:noFill/>
                    </a:lnT>
                    <a:lnB>
                      <a:noFill/>
                    </a:lnB>
                  </a:tcPr>
                </a:tc>
                <a:tc>
                  <a:txBody>
                    <a:bodyPr/>
                    <a:lstStyle/>
                    <a:p>
                      <a:pPr algn="r" fontAlgn="ctr"/>
                      <a:r>
                        <a:rPr lang="en-US" altLang="ko-KR" sz="500">
                          <a:effectLst/>
                        </a:rPr>
                        <a:t>1</a:t>
                      </a:r>
                    </a:p>
                  </a:txBody>
                  <a:tcPr marL="25748" marR="25748" marT="12874" marB="12874" anchor="ctr">
                    <a:lnL>
                      <a:noFill/>
                    </a:lnL>
                    <a:lnR>
                      <a:noFill/>
                    </a:lnR>
                    <a:lnT>
                      <a:noFill/>
                    </a:lnT>
                    <a:lnB>
                      <a:noFill/>
                    </a:lnB>
                  </a:tcPr>
                </a:tc>
                <a:extLst>
                  <a:ext uri="{0D108BD9-81ED-4DB2-BD59-A6C34878D82A}">
                    <a16:rowId xmlns:a16="http://schemas.microsoft.com/office/drawing/2014/main" val="3993933054"/>
                  </a:ext>
                </a:extLst>
              </a:tr>
              <a:tr h="133290">
                <a:tc>
                  <a:txBody>
                    <a:bodyPr/>
                    <a:lstStyle/>
                    <a:p>
                      <a:pPr algn="r" fontAlgn="ctr"/>
                      <a:r>
                        <a:rPr lang="en-US" sz="500" b="1">
                          <a:effectLst/>
                        </a:rPr>
                        <a:t>Tea Room</a:t>
                      </a:r>
                    </a:p>
                  </a:txBody>
                  <a:tcPr marL="25748" marR="25748" marT="12874" marB="12874" anchor="ctr">
                    <a:lnL>
                      <a:noFill/>
                    </a:lnL>
                    <a:lnR>
                      <a:noFill/>
                    </a:lnR>
                    <a:lnT>
                      <a:noFill/>
                    </a:lnT>
                    <a:lnB>
                      <a:noFill/>
                    </a:lnB>
                  </a:tcPr>
                </a:tc>
                <a:tc>
                  <a:txBody>
                    <a:bodyPr/>
                    <a:lstStyle/>
                    <a:p>
                      <a:pPr algn="r" fontAlgn="ctr"/>
                      <a:r>
                        <a:rPr lang="en-US" altLang="ko-KR" sz="500">
                          <a:effectLst/>
                        </a:rPr>
                        <a:t>1</a:t>
                      </a:r>
                    </a:p>
                  </a:txBody>
                  <a:tcPr marL="25748" marR="25748" marT="12874" marB="12874" anchor="ctr">
                    <a:lnL>
                      <a:noFill/>
                    </a:lnL>
                    <a:lnR>
                      <a:noFill/>
                    </a:lnR>
                    <a:lnT>
                      <a:noFill/>
                    </a:lnT>
                    <a:lnB>
                      <a:noFill/>
                    </a:lnB>
                  </a:tcPr>
                </a:tc>
                <a:tc>
                  <a:txBody>
                    <a:bodyPr/>
                    <a:lstStyle/>
                    <a:p>
                      <a:pPr algn="r" fontAlgn="ctr"/>
                      <a:r>
                        <a:rPr lang="en-US" altLang="ko-KR" sz="500">
                          <a:effectLst/>
                        </a:rPr>
                        <a:t>1</a:t>
                      </a:r>
                    </a:p>
                  </a:txBody>
                  <a:tcPr marL="25748" marR="25748" marT="12874" marB="12874" anchor="ctr">
                    <a:lnL>
                      <a:noFill/>
                    </a:lnL>
                    <a:lnR>
                      <a:noFill/>
                    </a:lnR>
                    <a:lnT>
                      <a:noFill/>
                    </a:lnT>
                    <a:lnB>
                      <a:noFill/>
                    </a:lnB>
                  </a:tcPr>
                </a:tc>
                <a:tc>
                  <a:txBody>
                    <a:bodyPr/>
                    <a:lstStyle/>
                    <a:p>
                      <a:pPr algn="r" fontAlgn="ctr"/>
                      <a:r>
                        <a:rPr lang="en-US" altLang="ko-KR" sz="500">
                          <a:effectLst/>
                        </a:rPr>
                        <a:t>1</a:t>
                      </a:r>
                    </a:p>
                  </a:txBody>
                  <a:tcPr marL="25748" marR="25748" marT="12874" marB="12874" anchor="ctr">
                    <a:lnL>
                      <a:noFill/>
                    </a:lnL>
                    <a:lnR>
                      <a:noFill/>
                    </a:lnR>
                    <a:lnT>
                      <a:noFill/>
                    </a:lnT>
                    <a:lnB>
                      <a:noFill/>
                    </a:lnB>
                  </a:tcPr>
                </a:tc>
                <a:extLst>
                  <a:ext uri="{0D108BD9-81ED-4DB2-BD59-A6C34878D82A}">
                    <a16:rowId xmlns:a16="http://schemas.microsoft.com/office/drawing/2014/main" val="2210141338"/>
                  </a:ext>
                </a:extLst>
              </a:tr>
              <a:tr h="133290">
                <a:tc>
                  <a:txBody>
                    <a:bodyPr/>
                    <a:lstStyle/>
                    <a:p>
                      <a:pPr algn="r" fontAlgn="ctr"/>
                      <a:r>
                        <a:rPr lang="en-US" sz="500" b="1">
                          <a:effectLst/>
                        </a:rPr>
                        <a:t>Toy / Game Store</a:t>
                      </a:r>
                    </a:p>
                  </a:txBody>
                  <a:tcPr marL="25748" marR="25748" marT="12874" marB="12874" anchor="ctr">
                    <a:lnL>
                      <a:noFill/>
                    </a:lnL>
                    <a:lnR>
                      <a:noFill/>
                    </a:lnR>
                    <a:lnT>
                      <a:noFill/>
                    </a:lnT>
                    <a:lnB>
                      <a:noFill/>
                    </a:lnB>
                  </a:tcPr>
                </a:tc>
                <a:tc>
                  <a:txBody>
                    <a:bodyPr/>
                    <a:lstStyle/>
                    <a:p>
                      <a:pPr algn="r" fontAlgn="ctr"/>
                      <a:r>
                        <a:rPr lang="en-US" altLang="ko-KR" sz="500">
                          <a:effectLst/>
                        </a:rPr>
                        <a:t>1</a:t>
                      </a:r>
                    </a:p>
                  </a:txBody>
                  <a:tcPr marL="25748" marR="25748" marT="12874" marB="12874" anchor="ctr">
                    <a:lnL>
                      <a:noFill/>
                    </a:lnL>
                    <a:lnR>
                      <a:noFill/>
                    </a:lnR>
                    <a:lnT>
                      <a:noFill/>
                    </a:lnT>
                    <a:lnB>
                      <a:noFill/>
                    </a:lnB>
                  </a:tcPr>
                </a:tc>
                <a:tc>
                  <a:txBody>
                    <a:bodyPr/>
                    <a:lstStyle/>
                    <a:p>
                      <a:pPr algn="r" fontAlgn="ctr"/>
                      <a:r>
                        <a:rPr lang="en-US" altLang="ko-KR" sz="500">
                          <a:effectLst/>
                        </a:rPr>
                        <a:t>1</a:t>
                      </a:r>
                    </a:p>
                  </a:txBody>
                  <a:tcPr marL="25748" marR="25748" marT="12874" marB="12874" anchor="ctr">
                    <a:lnL>
                      <a:noFill/>
                    </a:lnL>
                    <a:lnR>
                      <a:noFill/>
                    </a:lnR>
                    <a:lnT>
                      <a:noFill/>
                    </a:lnT>
                    <a:lnB>
                      <a:noFill/>
                    </a:lnB>
                  </a:tcPr>
                </a:tc>
                <a:tc>
                  <a:txBody>
                    <a:bodyPr/>
                    <a:lstStyle/>
                    <a:p>
                      <a:pPr algn="r" fontAlgn="ctr"/>
                      <a:r>
                        <a:rPr lang="en-US" altLang="ko-KR" sz="500">
                          <a:effectLst/>
                        </a:rPr>
                        <a:t>1</a:t>
                      </a:r>
                    </a:p>
                  </a:txBody>
                  <a:tcPr marL="25748" marR="25748" marT="12874" marB="12874" anchor="ctr">
                    <a:lnL>
                      <a:noFill/>
                    </a:lnL>
                    <a:lnR>
                      <a:noFill/>
                    </a:lnR>
                    <a:lnT>
                      <a:noFill/>
                    </a:lnT>
                    <a:lnB>
                      <a:noFill/>
                    </a:lnB>
                  </a:tcPr>
                </a:tc>
                <a:extLst>
                  <a:ext uri="{0D108BD9-81ED-4DB2-BD59-A6C34878D82A}">
                    <a16:rowId xmlns:a16="http://schemas.microsoft.com/office/drawing/2014/main" val="480923523"/>
                  </a:ext>
                </a:extLst>
              </a:tr>
              <a:tr h="133290">
                <a:tc>
                  <a:txBody>
                    <a:bodyPr/>
                    <a:lstStyle/>
                    <a:p>
                      <a:pPr algn="r" fontAlgn="ctr"/>
                      <a:r>
                        <a:rPr lang="en-US" sz="500" b="1">
                          <a:effectLst/>
                        </a:rPr>
                        <a:t>Yoga Studio</a:t>
                      </a:r>
                    </a:p>
                  </a:txBody>
                  <a:tcPr marL="25748" marR="25748" marT="12874" marB="12874" anchor="ctr">
                    <a:lnL>
                      <a:noFill/>
                    </a:lnL>
                    <a:lnR>
                      <a:noFill/>
                    </a:lnR>
                    <a:lnT>
                      <a:noFill/>
                    </a:lnT>
                    <a:lnB>
                      <a:noFill/>
                    </a:lnB>
                  </a:tcPr>
                </a:tc>
                <a:tc>
                  <a:txBody>
                    <a:bodyPr/>
                    <a:lstStyle/>
                    <a:p>
                      <a:pPr algn="r" fontAlgn="ctr"/>
                      <a:r>
                        <a:rPr lang="en-US" altLang="ko-KR" sz="500">
                          <a:effectLst/>
                        </a:rPr>
                        <a:t>1</a:t>
                      </a:r>
                    </a:p>
                  </a:txBody>
                  <a:tcPr marL="25748" marR="25748" marT="12874" marB="12874" anchor="ctr">
                    <a:lnL>
                      <a:noFill/>
                    </a:lnL>
                    <a:lnR>
                      <a:noFill/>
                    </a:lnR>
                    <a:lnT>
                      <a:noFill/>
                    </a:lnT>
                    <a:lnB>
                      <a:noFill/>
                    </a:lnB>
                  </a:tcPr>
                </a:tc>
                <a:tc>
                  <a:txBody>
                    <a:bodyPr/>
                    <a:lstStyle/>
                    <a:p>
                      <a:pPr algn="r" fontAlgn="ctr"/>
                      <a:r>
                        <a:rPr lang="en-US" altLang="ko-KR" sz="500">
                          <a:effectLst/>
                        </a:rPr>
                        <a:t>1</a:t>
                      </a:r>
                    </a:p>
                  </a:txBody>
                  <a:tcPr marL="25748" marR="25748" marT="12874" marB="12874" anchor="ctr">
                    <a:lnL>
                      <a:noFill/>
                    </a:lnL>
                    <a:lnR>
                      <a:noFill/>
                    </a:lnR>
                    <a:lnT>
                      <a:noFill/>
                    </a:lnT>
                    <a:lnB>
                      <a:noFill/>
                    </a:lnB>
                  </a:tcPr>
                </a:tc>
                <a:tc>
                  <a:txBody>
                    <a:bodyPr/>
                    <a:lstStyle/>
                    <a:p>
                      <a:pPr algn="r" fontAlgn="ctr"/>
                      <a:r>
                        <a:rPr lang="en-US" altLang="ko-KR" sz="500" dirty="0">
                          <a:effectLst/>
                        </a:rPr>
                        <a:t>1</a:t>
                      </a:r>
                    </a:p>
                  </a:txBody>
                  <a:tcPr marL="25748" marR="25748" marT="12874" marB="12874" anchor="ctr">
                    <a:lnL>
                      <a:noFill/>
                    </a:lnL>
                    <a:lnR>
                      <a:noFill/>
                    </a:lnR>
                    <a:lnT>
                      <a:noFill/>
                    </a:lnT>
                    <a:lnB>
                      <a:noFill/>
                    </a:lnB>
                  </a:tcPr>
                </a:tc>
                <a:extLst>
                  <a:ext uri="{0D108BD9-81ED-4DB2-BD59-A6C34878D82A}">
                    <a16:rowId xmlns:a16="http://schemas.microsoft.com/office/drawing/2014/main" val="1079795430"/>
                  </a:ext>
                </a:extLst>
              </a:tr>
            </a:tbl>
          </a:graphicData>
        </a:graphic>
      </p:graphicFrame>
      <p:graphicFrame>
        <p:nvGraphicFramePr>
          <p:cNvPr id="3" name="표 2">
            <a:extLst>
              <a:ext uri="{FF2B5EF4-FFF2-40B4-BE49-F238E27FC236}">
                <a16:creationId xmlns:a16="http://schemas.microsoft.com/office/drawing/2014/main" id="{4DA3D6C5-F10F-412D-9D3E-C337189AA854}"/>
              </a:ext>
            </a:extLst>
          </p:cNvPr>
          <p:cNvGraphicFramePr>
            <a:graphicFrameLocks noGrp="1"/>
          </p:cNvGraphicFramePr>
          <p:nvPr>
            <p:extLst>
              <p:ext uri="{D42A27DB-BD31-4B8C-83A1-F6EECF244321}">
                <p14:modId xmlns:p14="http://schemas.microsoft.com/office/powerpoint/2010/main" val="2576547787"/>
              </p:ext>
            </p:extLst>
          </p:nvPr>
        </p:nvGraphicFramePr>
        <p:xfrm>
          <a:off x="6665499" y="1088624"/>
          <a:ext cx="3973472" cy="5631513"/>
        </p:xfrm>
        <a:graphic>
          <a:graphicData uri="http://schemas.openxmlformats.org/drawingml/2006/table">
            <a:tbl>
              <a:tblPr/>
              <a:tblGrid>
                <a:gridCol w="993368">
                  <a:extLst>
                    <a:ext uri="{9D8B030D-6E8A-4147-A177-3AD203B41FA5}">
                      <a16:colId xmlns:a16="http://schemas.microsoft.com/office/drawing/2014/main" val="261899039"/>
                    </a:ext>
                  </a:extLst>
                </a:gridCol>
                <a:gridCol w="993368">
                  <a:extLst>
                    <a:ext uri="{9D8B030D-6E8A-4147-A177-3AD203B41FA5}">
                      <a16:colId xmlns:a16="http://schemas.microsoft.com/office/drawing/2014/main" val="3067305887"/>
                    </a:ext>
                  </a:extLst>
                </a:gridCol>
                <a:gridCol w="993368">
                  <a:extLst>
                    <a:ext uri="{9D8B030D-6E8A-4147-A177-3AD203B41FA5}">
                      <a16:colId xmlns:a16="http://schemas.microsoft.com/office/drawing/2014/main" val="1708688719"/>
                    </a:ext>
                  </a:extLst>
                </a:gridCol>
                <a:gridCol w="993368">
                  <a:extLst>
                    <a:ext uri="{9D8B030D-6E8A-4147-A177-3AD203B41FA5}">
                      <a16:colId xmlns:a16="http://schemas.microsoft.com/office/drawing/2014/main" val="3140899891"/>
                    </a:ext>
                  </a:extLst>
                </a:gridCol>
              </a:tblGrid>
              <a:tr h="196121">
                <a:tc>
                  <a:txBody>
                    <a:bodyPr/>
                    <a:lstStyle/>
                    <a:p>
                      <a:pPr algn="r" fontAlgn="ctr"/>
                      <a:br>
                        <a:rPr lang="en-US" sz="400" b="1">
                          <a:effectLst/>
                        </a:rPr>
                      </a:br>
                      <a:r>
                        <a:rPr lang="en-US" sz="400" b="1">
                          <a:effectLst/>
                        </a:rPr>
                        <a:t>name</a:t>
                      </a:r>
                    </a:p>
                  </a:txBody>
                  <a:tcPr marL="21648" marR="21648" marT="10824" marB="10824" anchor="ctr">
                    <a:lnL>
                      <a:noFill/>
                    </a:lnL>
                    <a:lnR>
                      <a:noFill/>
                    </a:lnR>
                    <a:lnT>
                      <a:noFill/>
                    </a:lnT>
                    <a:lnB>
                      <a:noFill/>
                    </a:lnB>
                    <a:solidFill>
                      <a:srgbClr val="FFFFFF"/>
                    </a:solidFill>
                  </a:tcPr>
                </a:tc>
                <a:tc>
                  <a:txBody>
                    <a:bodyPr/>
                    <a:lstStyle/>
                    <a:p>
                      <a:pPr algn="r" fontAlgn="ctr"/>
                      <a:r>
                        <a:rPr lang="en-US" sz="400" b="1">
                          <a:effectLst/>
                        </a:rPr>
                        <a:t>lat</a:t>
                      </a:r>
                    </a:p>
                  </a:txBody>
                  <a:tcPr marL="21648" marR="21648" marT="10824" marB="10824" anchor="ctr">
                    <a:lnL>
                      <a:noFill/>
                    </a:lnL>
                    <a:lnR>
                      <a:noFill/>
                    </a:lnR>
                    <a:lnT>
                      <a:noFill/>
                    </a:lnT>
                    <a:lnB>
                      <a:noFill/>
                    </a:lnB>
                    <a:solidFill>
                      <a:srgbClr val="FFFFFF"/>
                    </a:solidFill>
                  </a:tcPr>
                </a:tc>
                <a:tc>
                  <a:txBody>
                    <a:bodyPr/>
                    <a:lstStyle/>
                    <a:p>
                      <a:pPr algn="r" fontAlgn="ctr"/>
                      <a:r>
                        <a:rPr lang="en-US" sz="400" b="1">
                          <a:effectLst/>
                        </a:rPr>
                        <a:t>lng</a:t>
                      </a:r>
                    </a:p>
                  </a:txBody>
                  <a:tcPr marL="21648" marR="21648" marT="10824" marB="10824" anchor="ctr">
                    <a:lnL>
                      <a:noFill/>
                    </a:lnL>
                    <a:lnR>
                      <a:noFill/>
                    </a:lnR>
                    <a:lnT>
                      <a:noFill/>
                    </a:lnT>
                    <a:lnB>
                      <a:noFill/>
                    </a:lnB>
                    <a:solidFill>
                      <a:srgbClr val="FFFFFF"/>
                    </a:solidFill>
                  </a:tcPr>
                </a:tc>
                <a:tc>
                  <a:txBody>
                    <a:bodyPr/>
                    <a:lstStyle/>
                    <a:p>
                      <a:pPr latinLnBrk="1"/>
                      <a:endParaRPr lang="ko-KR" altLang="en-US" sz="400"/>
                    </a:p>
                  </a:txBody>
                  <a:tcPr marL="21648" marR="21648" marT="10824" marB="10824">
                    <a:lnL>
                      <a:noFill/>
                    </a:lnL>
                  </a:tcPr>
                </a:tc>
                <a:extLst>
                  <a:ext uri="{0D108BD9-81ED-4DB2-BD59-A6C34878D82A}">
                    <a16:rowId xmlns:a16="http://schemas.microsoft.com/office/drawing/2014/main" val="1164287451"/>
                  </a:ext>
                </a:extLst>
              </a:tr>
              <a:tr h="112070">
                <a:tc>
                  <a:txBody>
                    <a:bodyPr/>
                    <a:lstStyle/>
                    <a:p>
                      <a:pPr algn="r" fontAlgn="ctr"/>
                      <a:r>
                        <a:rPr lang="en-US" sz="400" b="1">
                          <a:effectLst/>
                        </a:rPr>
                        <a:t>categories</a:t>
                      </a:r>
                    </a:p>
                  </a:txBody>
                  <a:tcPr marL="21648" marR="21648" marT="10824" marB="10824" anchor="ctr">
                    <a:lnL>
                      <a:noFill/>
                    </a:lnL>
                    <a:lnR>
                      <a:noFill/>
                    </a:lnR>
                    <a:lnT>
                      <a:noFill/>
                    </a:lnT>
                    <a:lnB>
                      <a:noFill/>
                    </a:lnB>
                    <a:solidFill>
                      <a:srgbClr val="FFFFFF"/>
                    </a:solidFill>
                  </a:tcPr>
                </a:tc>
                <a:tc>
                  <a:txBody>
                    <a:bodyPr/>
                    <a:lstStyle/>
                    <a:p>
                      <a:pPr algn="r" fontAlgn="ctr"/>
                      <a:endParaRPr lang="ko-KR" altLang="en-US" sz="400" b="1">
                        <a:effectLst/>
                      </a:endParaRPr>
                    </a:p>
                  </a:txBody>
                  <a:tcPr marL="21648" marR="21648" marT="10824" marB="10824" anchor="ctr">
                    <a:lnL>
                      <a:noFill/>
                    </a:lnL>
                    <a:lnR>
                      <a:noFill/>
                    </a:lnR>
                    <a:lnT>
                      <a:noFill/>
                    </a:lnT>
                    <a:lnB>
                      <a:noFill/>
                    </a:lnB>
                    <a:solidFill>
                      <a:srgbClr val="FFFFFF"/>
                    </a:solidFill>
                  </a:tcPr>
                </a:tc>
                <a:tc>
                  <a:txBody>
                    <a:bodyPr/>
                    <a:lstStyle/>
                    <a:p>
                      <a:pPr algn="r" fontAlgn="ctr"/>
                      <a:endParaRPr lang="ko-KR" altLang="en-US" sz="400" b="1">
                        <a:effectLst/>
                      </a:endParaRPr>
                    </a:p>
                  </a:txBody>
                  <a:tcPr marL="21648" marR="21648" marT="10824" marB="10824" anchor="ctr">
                    <a:lnL>
                      <a:noFill/>
                    </a:lnL>
                    <a:lnR>
                      <a:noFill/>
                    </a:lnR>
                    <a:lnT>
                      <a:noFill/>
                    </a:lnT>
                    <a:lnB>
                      <a:noFill/>
                    </a:lnB>
                    <a:solidFill>
                      <a:srgbClr val="FFFFFF"/>
                    </a:solidFill>
                  </a:tcPr>
                </a:tc>
                <a:tc>
                  <a:txBody>
                    <a:bodyPr/>
                    <a:lstStyle/>
                    <a:p>
                      <a:pPr algn="r" fontAlgn="ctr"/>
                      <a:endParaRPr lang="ko-KR" altLang="en-US" sz="400" b="1">
                        <a:effectLst/>
                      </a:endParaRPr>
                    </a:p>
                  </a:txBody>
                  <a:tcPr marL="21648" marR="21648" marT="10824" marB="10824" anchor="ctr">
                    <a:lnL>
                      <a:noFill/>
                    </a:lnL>
                    <a:lnR>
                      <a:noFill/>
                    </a:lnR>
                    <a:lnB>
                      <a:noFill/>
                    </a:lnB>
                    <a:solidFill>
                      <a:srgbClr val="FFFFFF"/>
                    </a:solidFill>
                  </a:tcPr>
                </a:tc>
                <a:extLst>
                  <a:ext uri="{0D108BD9-81ED-4DB2-BD59-A6C34878D82A}">
                    <a16:rowId xmlns:a16="http://schemas.microsoft.com/office/drawing/2014/main" val="3256042119"/>
                  </a:ext>
                </a:extLst>
              </a:tr>
              <a:tr h="112070">
                <a:tc>
                  <a:txBody>
                    <a:bodyPr/>
                    <a:lstStyle/>
                    <a:p>
                      <a:pPr algn="r" fontAlgn="ctr"/>
                      <a:r>
                        <a:rPr lang="en-US" sz="400" b="1">
                          <a:effectLst/>
                        </a:rPr>
                        <a:t>Art Museum</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3</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3</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3</a:t>
                      </a:r>
                    </a:p>
                  </a:txBody>
                  <a:tcPr marL="21648" marR="21648" marT="10824" marB="10824" anchor="ctr">
                    <a:lnL>
                      <a:noFill/>
                    </a:lnL>
                    <a:lnR>
                      <a:noFill/>
                    </a:lnR>
                    <a:lnT>
                      <a:noFill/>
                    </a:lnT>
                    <a:lnB>
                      <a:noFill/>
                    </a:lnB>
                    <a:solidFill>
                      <a:srgbClr val="FFFFFF"/>
                    </a:solidFill>
                  </a:tcPr>
                </a:tc>
                <a:extLst>
                  <a:ext uri="{0D108BD9-81ED-4DB2-BD59-A6C34878D82A}">
                    <a16:rowId xmlns:a16="http://schemas.microsoft.com/office/drawing/2014/main" val="1636650820"/>
                  </a:ext>
                </a:extLst>
              </a:tr>
              <a:tr h="112070">
                <a:tc>
                  <a:txBody>
                    <a:bodyPr/>
                    <a:lstStyle/>
                    <a:p>
                      <a:pPr algn="r" fontAlgn="ctr"/>
                      <a:r>
                        <a:rPr lang="en-US" sz="400" b="1">
                          <a:effectLst/>
                        </a:rPr>
                        <a:t>BBQ Joint</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extLst>
                  <a:ext uri="{0D108BD9-81ED-4DB2-BD59-A6C34878D82A}">
                    <a16:rowId xmlns:a16="http://schemas.microsoft.com/office/drawing/2014/main" val="420217294"/>
                  </a:ext>
                </a:extLst>
              </a:tr>
              <a:tr h="112070">
                <a:tc>
                  <a:txBody>
                    <a:bodyPr/>
                    <a:lstStyle/>
                    <a:p>
                      <a:pPr algn="r" fontAlgn="ctr"/>
                      <a:r>
                        <a:rPr lang="en-US" sz="400" b="1">
                          <a:effectLst/>
                        </a:rPr>
                        <a:t>Bagel Shop</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extLst>
                  <a:ext uri="{0D108BD9-81ED-4DB2-BD59-A6C34878D82A}">
                    <a16:rowId xmlns:a16="http://schemas.microsoft.com/office/drawing/2014/main" val="680993622"/>
                  </a:ext>
                </a:extLst>
              </a:tr>
              <a:tr h="112070">
                <a:tc>
                  <a:txBody>
                    <a:bodyPr/>
                    <a:lstStyle/>
                    <a:p>
                      <a:pPr algn="r" fontAlgn="ctr"/>
                      <a:r>
                        <a:rPr lang="en-US" sz="400" b="1">
                          <a:effectLst/>
                        </a:rPr>
                        <a:t>Bakery</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3</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3</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3</a:t>
                      </a:r>
                    </a:p>
                  </a:txBody>
                  <a:tcPr marL="21648" marR="21648" marT="10824" marB="10824" anchor="ctr">
                    <a:lnL>
                      <a:noFill/>
                    </a:lnL>
                    <a:lnR>
                      <a:noFill/>
                    </a:lnR>
                    <a:lnT>
                      <a:noFill/>
                    </a:lnT>
                    <a:lnB>
                      <a:noFill/>
                    </a:lnB>
                    <a:solidFill>
                      <a:srgbClr val="FFFFFF"/>
                    </a:solidFill>
                  </a:tcPr>
                </a:tc>
                <a:extLst>
                  <a:ext uri="{0D108BD9-81ED-4DB2-BD59-A6C34878D82A}">
                    <a16:rowId xmlns:a16="http://schemas.microsoft.com/office/drawing/2014/main" val="32049367"/>
                  </a:ext>
                </a:extLst>
              </a:tr>
              <a:tr h="112070">
                <a:tc>
                  <a:txBody>
                    <a:bodyPr/>
                    <a:lstStyle/>
                    <a:p>
                      <a:pPr algn="r" fontAlgn="ctr"/>
                      <a:r>
                        <a:rPr lang="en-US" sz="400" b="1">
                          <a:effectLst/>
                        </a:rPr>
                        <a:t>Beer Garden</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extLst>
                  <a:ext uri="{0D108BD9-81ED-4DB2-BD59-A6C34878D82A}">
                    <a16:rowId xmlns:a16="http://schemas.microsoft.com/office/drawing/2014/main" val="1035832525"/>
                  </a:ext>
                </a:extLst>
              </a:tr>
              <a:tr h="112070">
                <a:tc>
                  <a:txBody>
                    <a:bodyPr/>
                    <a:lstStyle/>
                    <a:p>
                      <a:pPr algn="r" fontAlgn="ctr"/>
                      <a:r>
                        <a:rPr lang="en-US" sz="400" b="1">
                          <a:effectLst/>
                        </a:rPr>
                        <a:t>Bistro</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extLst>
                  <a:ext uri="{0D108BD9-81ED-4DB2-BD59-A6C34878D82A}">
                    <a16:rowId xmlns:a16="http://schemas.microsoft.com/office/drawing/2014/main" val="2597192847"/>
                  </a:ext>
                </a:extLst>
              </a:tr>
              <a:tr h="112070">
                <a:tc>
                  <a:txBody>
                    <a:bodyPr/>
                    <a:lstStyle/>
                    <a:p>
                      <a:pPr algn="r" fontAlgn="ctr"/>
                      <a:r>
                        <a:rPr lang="en-US" sz="400" b="1">
                          <a:effectLst/>
                        </a:rPr>
                        <a:t>Bookstore</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3</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3</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3</a:t>
                      </a:r>
                    </a:p>
                  </a:txBody>
                  <a:tcPr marL="21648" marR="21648" marT="10824" marB="10824" anchor="ctr">
                    <a:lnL>
                      <a:noFill/>
                    </a:lnL>
                    <a:lnR>
                      <a:noFill/>
                    </a:lnR>
                    <a:lnT>
                      <a:noFill/>
                    </a:lnT>
                    <a:lnB>
                      <a:noFill/>
                    </a:lnB>
                    <a:solidFill>
                      <a:srgbClr val="FFFFFF"/>
                    </a:solidFill>
                  </a:tcPr>
                </a:tc>
                <a:extLst>
                  <a:ext uri="{0D108BD9-81ED-4DB2-BD59-A6C34878D82A}">
                    <a16:rowId xmlns:a16="http://schemas.microsoft.com/office/drawing/2014/main" val="3703173034"/>
                  </a:ext>
                </a:extLst>
              </a:tr>
              <a:tr h="196121">
                <a:tc>
                  <a:txBody>
                    <a:bodyPr/>
                    <a:lstStyle/>
                    <a:p>
                      <a:pPr algn="r" fontAlgn="ctr"/>
                      <a:r>
                        <a:rPr lang="en-US" sz="400" b="1">
                          <a:effectLst/>
                        </a:rPr>
                        <a:t>Bossam/Jokbal Restaurant</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2</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2</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2</a:t>
                      </a:r>
                    </a:p>
                  </a:txBody>
                  <a:tcPr marL="21648" marR="21648" marT="10824" marB="10824" anchor="ctr">
                    <a:lnL>
                      <a:noFill/>
                    </a:lnL>
                    <a:lnR>
                      <a:noFill/>
                    </a:lnR>
                    <a:lnT>
                      <a:noFill/>
                    </a:lnT>
                    <a:lnB>
                      <a:noFill/>
                    </a:lnB>
                    <a:solidFill>
                      <a:srgbClr val="FFFFFF"/>
                    </a:solidFill>
                  </a:tcPr>
                </a:tc>
                <a:extLst>
                  <a:ext uri="{0D108BD9-81ED-4DB2-BD59-A6C34878D82A}">
                    <a16:rowId xmlns:a16="http://schemas.microsoft.com/office/drawing/2014/main" val="3812482923"/>
                  </a:ext>
                </a:extLst>
              </a:tr>
              <a:tr h="112070">
                <a:tc>
                  <a:txBody>
                    <a:bodyPr/>
                    <a:lstStyle/>
                    <a:p>
                      <a:pPr algn="r" fontAlgn="ctr"/>
                      <a:r>
                        <a:rPr lang="en-US" sz="400" b="1">
                          <a:effectLst/>
                        </a:rPr>
                        <a:t>Buffet</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2</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2</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2</a:t>
                      </a:r>
                    </a:p>
                  </a:txBody>
                  <a:tcPr marL="21648" marR="21648" marT="10824" marB="10824" anchor="ctr">
                    <a:lnL>
                      <a:noFill/>
                    </a:lnL>
                    <a:lnR>
                      <a:noFill/>
                    </a:lnR>
                    <a:lnT>
                      <a:noFill/>
                    </a:lnT>
                    <a:lnB>
                      <a:noFill/>
                    </a:lnB>
                    <a:solidFill>
                      <a:srgbClr val="FFFFFF"/>
                    </a:solidFill>
                  </a:tcPr>
                </a:tc>
                <a:extLst>
                  <a:ext uri="{0D108BD9-81ED-4DB2-BD59-A6C34878D82A}">
                    <a16:rowId xmlns:a16="http://schemas.microsoft.com/office/drawing/2014/main" val="453027326"/>
                  </a:ext>
                </a:extLst>
              </a:tr>
              <a:tr h="112070">
                <a:tc>
                  <a:txBody>
                    <a:bodyPr/>
                    <a:lstStyle/>
                    <a:p>
                      <a:pPr algn="r" fontAlgn="ctr"/>
                      <a:r>
                        <a:rPr lang="en-US" sz="400" b="1">
                          <a:effectLst/>
                        </a:rPr>
                        <a:t>Burger Joint</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extLst>
                  <a:ext uri="{0D108BD9-81ED-4DB2-BD59-A6C34878D82A}">
                    <a16:rowId xmlns:a16="http://schemas.microsoft.com/office/drawing/2014/main" val="2489443043"/>
                  </a:ext>
                </a:extLst>
              </a:tr>
              <a:tr h="112070">
                <a:tc>
                  <a:txBody>
                    <a:bodyPr/>
                    <a:lstStyle/>
                    <a:p>
                      <a:pPr algn="r" fontAlgn="ctr"/>
                      <a:r>
                        <a:rPr lang="en-US" sz="400" b="1">
                          <a:effectLst/>
                        </a:rPr>
                        <a:t>Café</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4</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4</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4</a:t>
                      </a:r>
                    </a:p>
                  </a:txBody>
                  <a:tcPr marL="21648" marR="21648" marT="10824" marB="10824" anchor="ctr">
                    <a:lnL>
                      <a:noFill/>
                    </a:lnL>
                    <a:lnR>
                      <a:noFill/>
                    </a:lnR>
                    <a:lnT>
                      <a:noFill/>
                    </a:lnT>
                    <a:lnB>
                      <a:noFill/>
                    </a:lnB>
                    <a:solidFill>
                      <a:srgbClr val="FFFFFF"/>
                    </a:solidFill>
                  </a:tcPr>
                </a:tc>
                <a:extLst>
                  <a:ext uri="{0D108BD9-81ED-4DB2-BD59-A6C34878D82A}">
                    <a16:rowId xmlns:a16="http://schemas.microsoft.com/office/drawing/2014/main" val="1683161"/>
                  </a:ext>
                </a:extLst>
              </a:tr>
              <a:tr h="112070">
                <a:tc>
                  <a:txBody>
                    <a:bodyPr/>
                    <a:lstStyle/>
                    <a:p>
                      <a:pPr algn="r" fontAlgn="ctr"/>
                      <a:r>
                        <a:rPr lang="en-US" sz="400" b="1">
                          <a:effectLst/>
                        </a:rPr>
                        <a:t>Chinese Restaurant</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6</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6</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6</a:t>
                      </a:r>
                    </a:p>
                  </a:txBody>
                  <a:tcPr marL="21648" marR="21648" marT="10824" marB="10824" anchor="ctr">
                    <a:lnL>
                      <a:noFill/>
                    </a:lnL>
                    <a:lnR>
                      <a:noFill/>
                    </a:lnR>
                    <a:lnT>
                      <a:noFill/>
                    </a:lnT>
                    <a:lnB>
                      <a:noFill/>
                    </a:lnB>
                    <a:solidFill>
                      <a:srgbClr val="FFFFFF"/>
                    </a:solidFill>
                  </a:tcPr>
                </a:tc>
                <a:extLst>
                  <a:ext uri="{0D108BD9-81ED-4DB2-BD59-A6C34878D82A}">
                    <a16:rowId xmlns:a16="http://schemas.microsoft.com/office/drawing/2014/main" val="1879960445"/>
                  </a:ext>
                </a:extLst>
              </a:tr>
              <a:tr h="112070">
                <a:tc>
                  <a:txBody>
                    <a:bodyPr/>
                    <a:lstStyle/>
                    <a:p>
                      <a:pPr algn="r" fontAlgn="ctr"/>
                      <a:r>
                        <a:rPr lang="en-US" sz="400" b="1">
                          <a:effectLst/>
                        </a:rPr>
                        <a:t>Chocolate Shop</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extLst>
                  <a:ext uri="{0D108BD9-81ED-4DB2-BD59-A6C34878D82A}">
                    <a16:rowId xmlns:a16="http://schemas.microsoft.com/office/drawing/2014/main" val="3124767619"/>
                  </a:ext>
                </a:extLst>
              </a:tr>
              <a:tr h="112070">
                <a:tc>
                  <a:txBody>
                    <a:bodyPr/>
                    <a:lstStyle/>
                    <a:p>
                      <a:pPr algn="r" fontAlgn="ctr"/>
                      <a:r>
                        <a:rPr lang="en-US" sz="400" b="1">
                          <a:effectLst/>
                        </a:rPr>
                        <a:t>Coffee Shop</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10</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10</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10</a:t>
                      </a:r>
                    </a:p>
                  </a:txBody>
                  <a:tcPr marL="21648" marR="21648" marT="10824" marB="10824" anchor="ctr">
                    <a:lnL>
                      <a:noFill/>
                    </a:lnL>
                    <a:lnR>
                      <a:noFill/>
                    </a:lnR>
                    <a:lnT>
                      <a:noFill/>
                    </a:lnT>
                    <a:lnB>
                      <a:noFill/>
                    </a:lnB>
                    <a:solidFill>
                      <a:srgbClr val="FFFFFF"/>
                    </a:solidFill>
                  </a:tcPr>
                </a:tc>
                <a:extLst>
                  <a:ext uri="{0D108BD9-81ED-4DB2-BD59-A6C34878D82A}">
                    <a16:rowId xmlns:a16="http://schemas.microsoft.com/office/drawing/2014/main" val="1600181612"/>
                  </a:ext>
                </a:extLst>
              </a:tr>
              <a:tr h="112070">
                <a:tc>
                  <a:txBody>
                    <a:bodyPr/>
                    <a:lstStyle/>
                    <a:p>
                      <a:pPr algn="r" fontAlgn="ctr"/>
                      <a:r>
                        <a:rPr lang="en-US" sz="400" b="1">
                          <a:effectLst/>
                        </a:rPr>
                        <a:t>Department Store</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extLst>
                  <a:ext uri="{0D108BD9-81ED-4DB2-BD59-A6C34878D82A}">
                    <a16:rowId xmlns:a16="http://schemas.microsoft.com/office/drawing/2014/main" val="917741763"/>
                  </a:ext>
                </a:extLst>
              </a:tr>
              <a:tr h="112070">
                <a:tc>
                  <a:txBody>
                    <a:bodyPr/>
                    <a:lstStyle/>
                    <a:p>
                      <a:pPr algn="r" fontAlgn="ctr"/>
                      <a:r>
                        <a:rPr lang="en-US" sz="400" b="1">
                          <a:effectLst/>
                        </a:rPr>
                        <a:t>Dessert Shop</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extLst>
                  <a:ext uri="{0D108BD9-81ED-4DB2-BD59-A6C34878D82A}">
                    <a16:rowId xmlns:a16="http://schemas.microsoft.com/office/drawing/2014/main" val="3331619245"/>
                  </a:ext>
                </a:extLst>
              </a:tr>
              <a:tr h="112070">
                <a:tc>
                  <a:txBody>
                    <a:bodyPr/>
                    <a:lstStyle/>
                    <a:p>
                      <a:pPr algn="r" fontAlgn="ctr"/>
                      <a:r>
                        <a:rPr lang="en-US" sz="400" b="1">
                          <a:effectLst/>
                        </a:rPr>
                        <a:t>Dog Run</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extLst>
                  <a:ext uri="{0D108BD9-81ED-4DB2-BD59-A6C34878D82A}">
                    <a16:rowId xmlns:a16="http://schemas.microsoft.com/office/drawing/2014/main" val="3660278689"/>
                  </a:ext>
                </a:extLst>
              </a:tr>
              <a:tr h="112070">
                <a:tc>
                  <a:txBody>
                    <a:bodyPr/>
                    <a:lstStyle/>
                    <a:p>
                      <a:pPr algn="r" fontAlgn="ctr"/>
                      <a:r>
                        <a:rPr lang="en-US" sz="400" b="1">
                          <a:effectLst/>
                        </a:rPr>
                        <a:t>Donut Shop</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extLst>
                  <a:ext uri="{0D108BD9-81ED-4DB2-BD59-A6C34878D82A}">
                    <a16:rowId xmlns:a16="http://schemas.microsoft.com/office/drawing/2014/main" val="2967420589"/>
                  </a:ext>
                </a:extLst>
              </a:tr>
              <a:tr h="112070">
                <a:tc>
                  <a:txBody>
                    <a:bodyPr/>
                    <a:lstStyle/>
                    <a:p>
                      <a:pPr algn="r" fontAlgn="ctr"/>
                      <a:r>
                        <a:rPr lang="en-US" sz="400" b="1">
                          <a:effectLst/>
                        </a:rPr>
                        <a:t>Exhibit</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extLst>
                  <a:ext uri="{0D108BD9-81ED-4DB2-BD59-A6C34878D82A}">
                    <a16:rowId xmlns:a16="http://schemas.microsoft.com/office/drawing/2014/main" val="3147892053"/>
                  </a:ext>
                </a:extLst>
              </a:tr>
              <a:tr h="112070">
                <a:tc>
                  <a:txBody>
                    <a:bodyPr/>
                    <a:lstStyle/>
                    <a:p>
                      <a:pPr algn="r" fontAlgn="ctr"/>
                      <a:r>
                        <a:rPr lang="en-US" sz="400" b="1">
                          <a:effectLst/>
                        </a:rPr>
                        <a:t>Food Court</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extLst>
                  <a:ext uri="{0D108BD9-81ED-4DB2-BD59-A6C34878D82A}">
                    <a16:rowId xmlns:a16="http://schemas.microsoft.com/office/drawing/2014/main" val="1912005130"/>
                  </a:ext>
                </a:extLst>
              </a:tr>
              <a:tr h="112070">
                <a:tc>
                  <a:txBody>
                    <a:bodyPr/>
                    <a:lstStyle/>
                    <a:p>
                      <a:pPr algn="r" fontAlgn="ctr"/>
                      <a:r>
                        <a:rPr lang="en-US" sz="400" b="1">
                          <a:effectLst/>
                        </a:rPr>
                        <a:t>French Restaurant</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extLst>
                  <a:ext uri="{0D108BD9-81ED-4DB2-BD59-A6C34878D82A}">
                    <a16:rowId xmlns:a16="http://schemas.microsoft.com/office/drawing/2014/main" val="4014169577"/>
                  </a:ext>
                </a:extLst>
              </a:tr>
              <a:tr h="112070">
                <a:tc>
                  <a:txBody>
                    <a:bodyPr/>
                    <a:lstStyle/>
                    <a:p>
                      <a:pPr algn="r" fontAlgn="ctr"/>
                      <a:r>
                        <a:rPr lang="en-US" sz="400" b="1">
                          <a:effectLst/>
                        </a:rPr>
                        <a:t>Golf Course</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extLst>
                  <a:ext uri="{0D108BD9-81ED-4DB2-BD59-A6C34878D82A}">
                    <a16:rowId xmlns:a16="http://schemas.microsoft.com/office/drawing/2014/main" val="1914873556"/>
                  </a:ext>
                </a:extLst>
              </a:tr>
              <a:tr h="112070">
                <a:tc>
                  <a:txBody>
                    <a:bodyPr/>
                    <a:lstStyle/>
                    <a:p>
                      <a:pPr algn="r" fontAlgn="ctr"/>
                      <a:r>
                        <a:rPr lang="en-US" sz="400" b="1">
                          <a:effectLst/>
                        </a:rPr>
                        <a:t>Gukbap Restaurant</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2</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2</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2</a:t>
                      </a:r>
                    </a:p>
                  </a:txBody>
                  <a:tcPr marL="21648" marR="21648" marT="10824" marB="10824" anchor="ctr">
                    <a:lnL>
                      <a:noFill/>
                    </a:lnL>
                    <a:lnR>
                      <a:noFill/>
                    </a:lnR>
                    <a:lnT>
                      <a:noFill/>
                    </a:lnT>
                    <a:lnB>
                      <a:noFill/>
                    </a:lnB>
                    <a:solidFill>
                      <a:srgbClr val="FFFFFF"/>
                    </a:solidFill>
                  </a:tcPr>
                </a:tc>
                <a:extLst>
                  <a:ext uri="{0D108BD9-81ED-4DB2-BD59-A6C34878D82A}">
                    <a16:rowId xmlns:a16="http://schemas.microsoft.com/office/drawing/2014/main" val="1839134183"/>
                  </a:ext>
                </a:extLst>
              </a:tr>
              <a:tr h="112070">
                <a:tc>
                  <a:txBody>
                    <a:bodyPr/>
                    <a:lstStyle/>
                    <a:p>
                      <a:pPr algn="r" fontAlgn="ctr"/>
                      <a:r>
                        <a:rPr lang="en-US" sz="400" b="1">
                          <a:effectLst/>
                        </a:rPr>
                        <a:t>Gym / Fitness Center</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extLst>
                  <a:ext uri="{0D108BD9-81ED-4DB2-BD59-A6C34878D82A}">
                    <a16:rowId xmlns:a16="http://schemas.microsoft.com/office/drawing/2014/main" val="2919371446"/>
                  </a:ext>
                </a:extLst>
              </a:tr>
              <a:tr h="112070">
                <a:tc>
                  <a:txBody>
                    <a:bodyPr/>
                    <a:lstStyle/>
                    <a:p>
                      <a:pPr algn="r" fontAlgn="ctr"/>
                      <a:r>
                        <a:rPr lang="en-US" sz="400" b="1">
                          <a:effectLst/>
                        </a:rPr>
                        <a:t>Historic Site</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5</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5</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5</a:t>
                      </a:r>
                    </a:p>
                  </a:txBody>
                  <a:tcPr marL="21648" marR="21648" marT="10824" marB="10824" anchor="ctr">
                    <a:lnL>
                      <a:noFill/>
                    </a:lnL>
                    <a:lnR>
                      <a:noFill/>
                    </a:lnR>
                    <a:lnT>
                      <a:noFill/>
                    </a:lnT>
                    <a:lnB>
                      <a:noFill/>
                    </a:lnB>
                    <a:solidFill>
                      <a:srgbClr val="FFFFFF"/>
                    </a:solidFill>
                  </a:tcPr>
                </a:tc>
                <a:extLst>
                  <a:ext uri="{0D108BD9-81ED-4DB2-BD59-A6C34878D82A}">
                    <a16:rowId xmlns:a16="http://schemas.microsoft.com/office/drawing/2014/main" val="660254197"/>
                  </a:ext>
                </a:extLst>
              </a:tr>
              <a:tr h="112070">
                <a:tc>
                  <a:txBody>
                    <a:bodyPr/>
                    <a:lstStyle/>
                    <a:p>
                      <a:pPr algn="r" fontAlgn="ctr"/>
                      <a:r>
                        <a:rPr lang="en-US" sz="400" b="1">
                          <a:effectLst/>
                        </a:rPr>
                        <a:t>Hotel</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7</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7</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7</a:t>
                      </a:r>
                    </a:p>
                  </a:txBody>
                  <a:tcPr marL="21648" marR="21648" marT="10824" marB="10824" anchor="ctr">
                    <a:lnL>
                      <a:noFill/>
                    </a:lnL>
                    <a:lnR>
                      <a:noFill/>
                    </a:lnR>
                    <a:lnT>
                      <a:noFill/>
                    </a:lnT>
                    <a:lnB>
                      <a:noFill/>
                    </a:lnB>
                    <a:solidFill>
                      <a:srgbClr val="FFFFFF"/>
                    </a:solidFill>
                  </a:tcPr>
                </a:tc>
                <a:extLst>
                  <a:ext uri="{0D108BD9-81ED-4DB2-BD59-A6C34878D82A}">
                    <a16:rowId xmlns:a16="http://schemas.microsoft.com/office/drawing/2014/main" val="3318057787"/>
                  </a:ext>
                </a:extLst>
              </a:tr>
              <a:tr h="112070">
                <a:tc>
                  <a:txBody>
                    <a:bodyPr/>
                    <a:lstStyle/>
                    <a:p>
                      <a:pPr algn="r" fontAlgn="ctr"/>
                      <a:r>
                        <a:rPr lang="en-US" sz="400" b="1">
                          <a:effectLst/>
                        </a:rPr>
                        <a:t>Hotel Bar</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3</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3</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3</a:t>
                      </a:r>
                    </a:p>
                  </a:txBody>
                  <a:tcPr marL="21648" marR="21648" marT="10824" marB="10824" anchor="ctr">
                    <a:lnL>
                      <a:noFill/>
                    </a:lnL>
                    <a:lnR>
                      <a:noFill/>
                    </a:lnR>
                    <a:lnT>
                      <a:noFill/>
                    </a:lnT>
                    <a:lnB>
                      <a:noFill/>
                    </a:lnB>
                    <a:solidFill>
                      <a:srgbClr val="FFFFFF"/>
                    </a:solidFill>
                  </a:tcPr>
                </a:tc>
                <a:extLst>
                  <a:ext uri="{0D108BD9-81ED-4DB2-BD59-A6C34878D82A}">
                    <a16:rowId xmlns:a16="http://schemas.microsoft.com/office/drawing/2014/main" val="3786126010"/>
                  </a:ext>
                </a:extLst>
              </a:tr>
              <a:tr h="112070">
                <a:tc>
                  <a:txBody>
                    <a:bodyPr/>
                    <a:lstStyle/>
                    <a:p>
                      <a:pPr algn="r" fontAlgn="ctr"/>
                      <a:r>
                        <a:rPr lang="en-US" sz="400" b="1">
                          <a:effectLst/>
                        </a:rPr>
                        <a:t>Indian Restaurant</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extLst>
                  <a:ext uri="{0D108BD9-81ED-4DB2-BD59-A6C34878D82A}">
                    <a16:rowId xmlns:a16="http://schemas.microsoft.com/office/drawing/2014/main" val="3296587311"/>
                  </a:ext>
                </a:extLst>
              </a:tr>
              <a:tr h="112070">
                <a:tc>
                  <a:txBody>
                    <a:bodyPr/>
                    <a:lstStyle/>
                    <a:p>
                      <a:pPr algn="r" fontAlgn="ctr"/>
                      <a:r>
                        <a:rPr lang="en-US" sz="400" b="1">
                          <a:effectLst/>
                        </a:rPr>
                        <a:t>Japanese Restaurant</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4</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4</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4</a:t>
                      </a:r>
                    </a:p>
                  </a:txBody>
                  <a:tcPr marL="21648" marR="21648" marT="10824" marB="10824" anchor="ctr">
                    <a:lnL>
                      <a:noFill/>
                    </a:lnL>
                    <a:lnR>
                      <a:noFill/>
                    </a:lnR>
                    <a:lnT>
                      <a:noFill/>
                    </a:lnT>
                    <a:lnB>
                      <a:noFill/>
                    </a:lnB>
                    <a:solidFill>
                      <a:srgbClr val="FFFFFF"/>
                    </a:solidFill>
                  </a:tcPr>
                </a:tc>
                <a:extLst>
                  <a:ext uri="{0D108BD9-81ED-4DB2-BD59-A6C34878D82A}">
                    <a16:rowId xmlns:a16="http://schemas.microsoft.com/office/drawing/2014/main" val="3208417412"/>
                  </a:ext>
                </a:extLst>
              </a:tr>
              <a:tr h="112070">
                <a:tc>
                  <a:txBody>
                    <a:bodyPr/>
                    <a:lstStyle/>
                    <a:p>
                      <a:pPr algn="r" fontAlgn="ctr"/>
                      <a:r>
                        <a:rPr lang="en-US" sz="400" b="1">
                          <a:effectLst/>
                        </a:rPr>
                        <a:t>Korean Restaurant</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8</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8</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8</a:t>
                      </a:r>
                    </a:p>
                  </a:txBody>
                  <a:tcPr marL="21648" marR="21648" marT="10824" marB="10824" anchor="ctr">
                    <a:lnL>
                      <a:noFill/>
                    </a:lnL>
                    <a:lnR>
                      <a:noFill/>
                    </a:lnR>
                    <a:lnT>
                      <a:noFill/>
                    </a:lnT>
                    <a:lnB>
                      <a:noFill/>
                    </a:lnB>
                    <a:solidFill>
                      <a:srgbClr val="FFFFFF"/>
                    </a:solidFill>
                  </a:tcPr>
                </a:tc>
                <a:extLst>
                  <a:ext uri="{0D108BD9-81ED-4DB2-BD59-A6C34878D82A}">
                    <a16:rowId xmlns:a16="http://schemas.microsoft.com/office/drawing/2014/main" val="3480464995"/>
                  </a:ext>
                </a:extLst>
              </a:tr>
              <a:tr h="112070">
                <a:tc>
                  <a:txBody>
                    <a:bodyPr/>
                    <a:lstStyle/>
                    <a:p>
                      <a:pPr algn="r" fontAlgn="ctr"/>
                      <a:r>
                        <a:rPr lang="en-US" sz="400" b="1">
                          <a:effectLst/>
                        </a:rPr>
                        <a:t>Lounge</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3</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3</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3</a:t>
                      </a:r>
                    </a:p>
                  </a:txBody>
                  <a:tcPr marL="21648" marR="21648" marT="10824" marB="10824" anchor="ctr">
                    <a:lnL>
                      <a:noFill/>
                    </a:lnL>
                    <a:lnR>
                      <a:noFill/>
                    </a:lnR>
                    <a:lnT>
                      <a:noFill/>
                    </a:lnT>
                    <a:lnB>
                      <a:noFill/>
                    </a:lnB>
                    <a:solidFill>
                      <a:srgbClr val="FFFFFF"/>
                    </a:solidFill>
                  </a:tcPr>
                </a:tc>
                <a:extLst>
                  <a:ext uri="{0D108BD9-81ED-4DB2-BD59-A6C34878D82A}">
                    <a16:rowId xmlns:a16="http://schemas.microsoft.com/office/drawing/2014/main" val="2610341625"/>
                  </a:ext>
                </a:extLst>
              </a:tr>
              <a:tr h="112070">
                <a:tc>
                  <a:txBody>
                    <a:bodyPr/>
                    <a:lstStyle/>
                    <a:p>
                      <a:pPr algn="r" fontAlgn="ctr"/>
                      <a:r>
                        <a:rPr lang="en-US" sz="400" b="1">
                          <a:effectLst/>
                        </a:rPr>
                        <a:t>Museum</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extLst>
                  <a:ext uri="{0D108BD9-81ED-4DB2-BD59-A6C34878D82A}">
                    <a16:rowId xmlns:a16="http://schemas.microsoft.com/office/drawing/2014/main" val="1907657535"/>
                  </a:ext>
                </a:extLst>
              </a:tr>
              <a:tr h="112070">
                <a:tc>
                  <a:txBody>
                    <a:bodyPr/>
                    <a:lstStyle/>
                    <a:p>
                      <a:pPr algn="r" fontAlgn="ctr"/>
                      <a:r>
                        <a:rPr lang="en-US" sz="400" b="1">
                          <a:effectLst/>
                        </a:rPr>
                        <a:t>Noodle House</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extLst>
                  <a:ext uri="{0D108BD9-81ED-4DB2-BD59-A6C34878D82A}">
                    <a16:rowId xmlns:a16="http://schemas.microsoft.com/office/drawing/2014/main" val="471047573"/>
                  </a:ext>
                </a:extLst>
              </a:tr>
              <a:tr h="112070">
                <a:tc>
                  <a:txBody>
                    <a:bodyPr/>
                    <a:lstStyle/>
                    <a:p>
                      <a:pPr algn="r" fontAlgn="ctr"/>
                      <a:r>
                        <a:rPr lang="en-US" sz="400" b="1">
                          <a:effectLst/>
                        </a:rPr>
                        <a:t>Palace</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extLst>
                  <a:ext uri="{0D108BD9-81ED-4DB2-BD59-A6C34878D82A}">
                    <a16:rowId xmlns:a16="http://schemas.microsoft.com/office/drawing/2014/main" val="3011295957"/>
                  </a:ext>
                </a:extLst>
              </a:tr>
              <a:tr h="112070">
                <a:tc>
                  <a:txBody>
                    <a:bodyPr/>
                    <a:lstStyle/>
                    <a:p>
                      <a:pPr algn="r" fontAlgn="ctr"/>
                      <a:r>
                        <a:rPr lang="en-US" sz="400" b="1">
                          <a:effectLst/>
                        </a:rPr>
                        <a:t>Pedestrian Plaza</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extLst>
                  <a:ext uri="{0D108BD9-81ED-4DB2-BD59-A6C34878D82A}">
                    <a16:rowId xmlns:a16="http://schemas.microsoft.com/office/drawing/2014/main" val="2995174567"/>
                  </a:ext>
                </a:extLst>
              </a:tr>
              <a:tr h="112070">
                <a:tc>
                  <a:txBody>
                    <a:bodyPr/>
                    <a:lstStyle/>
                    <a:p>
                      <a:pPr algn="r" fontAlgn="ctr"/>
                      <a:r>
                        <a:rPr lang="en-US" sz="400" b="1">
                          <a:effectLst/>
                        </a:rPr>
                        <a:t>Plaza</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3</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3</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3</a:t>
                      </a:r>
                    </a:p>
                  </a:txBody>
                  <a:tcPr marL="21648" marR="21648" marT="10824" marB="10824" anchor="ctr">
                    <a:lnL>
                      <a:noFill/>
                    </a:lnL>
                    <a:lnR>
                      <a:noFill/>
                    </a:lnR>
                    <a:lnT>
                      <a:noFill/>
                    </a:lnT>
                    <a:lnB>
                      <a:noFill/>
                    </a:lnB>
                    <a:solidFill>
                      <a:srgbClr val="FFFFFF"/>
                    </a:solidFill>
                  </a:tcPr>
                </a:tc>
                <a:extLst>
                  <a:ext uri="{0D108BD9-81ED-4DB2-BD59-A6C34878D82A}">
                    <a16:rowId xmlns:a16="http://schemas.microsoft.com/office/drawing/2014/main" val="1365598558"/>
                  </a:ext>
                </a:extLst>
              </a:tr>
              <a:tr h="112070">
                <a:tc>
                  <a:txBody>
                    <a:bodyPr/>
                    <a:lstStyle/>
                    <a:p>
                      <a:pPr algn="r" fontAlgn="ctr"/>
                      <a:r>
                        <a:rPr lang="en-US" sz="400" b="1">
                          <a:effectLst/>
                        </a:rPr>
                        <a:t>Pub</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2</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2</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2</a:t>
                      </a:r>
                    </a:p>
                  </a:txBody>
                  <a:tcPr marL="21648" marR="21648" marT="10824" marB="10824" anchor="ctr">
                    <a:lnL>
                      <a:noFill/>
                    </a:lnL>
                    <a:lnR>
                      <a:noFill/>
                    </a:lnR>
                    <a:lnT>
                      <a:noFill/>
                    </a:lnT>
                    <a:lnB>
                      <a:noFill/>
                    </a:lnB>
                    <a:solidFill>
                      <a:srgbClr val="FFFFFF"/>
                    </a:solidFill>
                  </a:tcPr>
                </a:tc>
                <a:extLst>
                  <a:ext uri="{0D108BD9-81ED-4DB2-BD59-A6C34878D82A}">
                    <a16:rowId xmlns:a16="http://schemas.microsoft.com/office/drawing/2014/main" val="2464496773"/>
                  </a:ext>
                </a:extLst>
              </a:tr>
              <a:tr h="112070">
                <a:tc>
                  <a:txBody>
                    <a:bodyPr/>
                    <a:lstStyle/>
                    <a:p>
                      <a:pPr algn="r" fontAlgn="ctr"/>
                      <a:r>
                        <a:rPr lang="en-US" sz="400" b="1">
                          <a:effectLst/>
                        </a:rPr>
                        <a:t>Scenic Lookout</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extLst>
                  <a:ext uri="{0D108BD9-81ED-4DB2-BD59-A6C34878D82A}">
                    <a16:rowId xmlns:a16="http://schemas.microsoft.com/office/drawing/2014/main" val="2162958575"/>
                  </a:ext>
                </a:extLst>
              </a:tr>
              <a:tr h="112070">
                <a:tc>
                  <a:txBody>
                    <a:bodyPr/>
                    <a:lstStyle/>
                    <a:p>
                      <a:pPr algn="r" fontAlgn="ctr"/>
                      <a:r>
                        <a:rPr lang="en-US" sz="400" b="1">
                          <a:effectLst/>
                        </a:rPr>
                        <a:t>Seafood Restaurant</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2</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2</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2</a:t>
                      </a:r>
                    </a:p>
                  </a:txBody>
                  <a:tcPr marL="21648" marR="21648" marT="10824" marB="10824" anchor="ctr">
                    <a:lnL>
                      <a:noFill/>
                    </a:lnL>
                    <a:lnR>
                      <a:noFill/>
                    </a:lnR>
                    <a:lnT>
                      <a:noFill/>
                    </a:lnT>
                    <a:lnB>
                      <a:noFill/>
                    </a:lnB>
                    <a:solidFill>
                      <a:srgbClr val="FFFFFF"/>
                    </a:solidFill>
                  </a:tcPr>
                </a:tc>
                <a:extLst>
                  <a:ext uri="{0D108BD9-81ED-4DB2-BD59-A6C34878D82A}">
                    <a16:rowId xmlns:a16="http://schemas.microsoft.com/office/drawing/2014/main" val="4032749272"/>
                  </a:ext>
                </a:extLst>
              </a:tr>
              <a:tr h="112070">
                <a:tc>
                  <a:txBody>
                    <a:bodyPr/>
                    <a:lstStyle/>
                    <a:p>
                      <a:pPr algn="r" fontAlgn="ctr"/>
                      <a:r>
                        <a:rPr lang="en-US" sz="400" b="1">
                          <a:effectLst/>
                        </a:rPr>
                        <a:t>Skating Rink</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extLst>
                  <a:ext uri="{0D108BD9-81ED-4DB2-BD59-A6C34878D82A}">
                    <a16:rowId xmlns:a16="http://schemas.microsoft.com/office/drawing/2014/main" val="396038055"/>
                  </a:ext>
                </a:extLst>
              </a:tr>
              <a:tr h="112070">
                <a:tc>
                  <a:txBody>
                    <a:bodyPr/>
                    <a:lstStyle/>
                    <a:p>
                      <a:pPr algn="r" fontAlgn="ctr"/>
                      <a:r>
                        <a:rPr lang="en-US" sz="400" b="1">
                          <a:effectLst/>
                        </a:rPr>
                        <a:t>Souvenir Shop</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extLst>
                  <a:ext uri="{0D108BD9-81ED-4DB2-BD59-A6C34878D82A}">
                    <a16:rowId xmlns:a16="http://schemas.microsoft.com/office/drawing/2014/main" val="1154410778"/>
                  </a:ext>
                </a:extLst>
              </a:tr>
              <a:tr h="112070">
                <a:tc>
                  <a:txBody>
                    <a:bodyPr/>
                    <a:lstStyle/>
                    <a:p>
                      <a:pPr algn="r" fontAlgn="ctr"/>
                      <a:r>
                        <a:rPr lang="en-US" sz="400" b="1">
                          <a:effectLst/>
                        </a:rPr>
                        <a:t>Steakhouse</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extLst>
                  <a:ext uri="{0D108BD9-81ED-4DB2-BD59-A6C34878D82A}">
                    <a16:rowId xmlns:a16="http://schemas.microsoft.com/office/drawing/2014/main" val="3010718839"/>
                  </a:ext>
                </a:extLst>
              </a:tr>
              <a:tr h="112070">
                <a:tc>
                  <a:txBody>
                    <a:bodyPr/>
                    <a:lstStyle/>
                    <a:p>
                      <a:pPr algn="r" fontAlgn="ctr"/>
                      <a:r>
                        <a:rPr lang="en-US" sz="400" b="1">
                          <a:effectLst/>
                        </a:rPr>
                        <a:t>Sushi Restaurant</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extLst>
                  <a:ext uri="{0D108BD9-81ED-4DB2-BD59-A6C34878D82A}">
                    <a16:rowId xmlns:a16="http://schemas.microsoft.com/office/drawing/2014/main" val="192009969"/>
                  </a:ext>
                </a:extLst>
              </a:tr>
              <a:tr h="112070">
                <a:tc>
                  <a:txBody>
                    <a:bodyPr/>
                    <a:lstStyle/>
                    <a:p>
                      <a:pPr algn="r" fontAlgn="ctr"/>
                      <a:r>
                        <a:rPr lang="en-US" sz="400" b="1">
                          <a:effectLst/>
                        </a:rPr>
                        <a:t>Tea Room</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extLst>
                  <a:ext uri="{0D108BD9-81ED-4DB2-BD59-A6C34878D82A}">
                    <a16:rowId xmlns:a16="http://schemas.microsoft.com/office/drawing/2014/main" val="4016165601"/>
                  </a:ext>
                </a:extLst>
              </a:tr>
              <a:tr h="112070">
                <a:tc>
                  <a:txBody>
                    <a:bodyPr/>
                    <a:lstStyle/>
                    <a:p>
                      <a:pPr algn="r" fontAlgn="ctr"/>
                      <a:r>
                        <a:rPr lang="en-US" sz="400" b="1">
                          <a:effectLst/>
                        </a:rPr>
                        <a:t>Theater</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extLst>
                  <a:ext uri="{0D108BD9-81ED-4DB2-BD59-A6C34878D82A}">
                    <a16:rowId xmlns:a16="http://schemas.microsoft.com/office/drawing/2014/main" val="1921235376"/>
                  </a:ext>
                </a:extLst>
              </a:tr>
              <a:tr h="196121">
                <a:tc>
                  <a:txBody>
                    <a:bodyPr/>
                    <a:lstStyle/>
                    <a:p>
                      <a:pPr algn="r" fontAlgn="ctr"/>
                      <a:r>
                        <a:rPr lang="en-US" sz="400" b="1">
                          <a:effectLst/>
                        </a:rPr>
                        <a:t>Tourist Information Center</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a:effectLst/>
                        </a:rPr>
                        <a:t>1</a:t>
                      </a:r>
                    </a:p>
                  </a:txBody>
                  <a:tcPr marL="21648" marR="21648" marT="10824" marB="10824" anchor="ctr">
                    <a:lnL>
                      <a:noFill/>
                    </a:lnL>
                    <a:lnR>
                      <a:noFill/>
                    </a:lnR>
                    <a:lnT>
                      <a:noFill/>
                    </a:lnT>
                    <a:lnB>
                      <a:noFill/>
                    </a:lnB>
                    <a:solidFill>
                      <a:srgbClr val="FFFFFF"/>
                    </a:solidFill>
                  </a:tcPr>
                </a:tc>
                <a:tc>
                  <a:txBody>
                    <a:bodyPr/>
                    <a:lstStyle/>
                    <a:p>
                      <a:pPr algn="r" fontAlgn="ctr"/>
                      <a:r>
                        <a:rPr lang="en-US" altLang="ko-KR" sz="400" dirty="0">
                          <a:effectLst/>
                        </a:rPr>
                        <a:t>1</a:t>
                      </a:r>
                    </a:p>
                  </a:txBody>
                  <a:tcPr marL="21648" marR="21648" marT="10824" marB="10824" anchor="ctr">
                    <a:lnL>
                      <a:noFill/>
                    </a:lnL>
                    <a:lnR>
                      <a:noFill/>
                    </a:lnR>
                    <a:lnT>
                      <a:noFill/>
                    </a:lnT>
                    <a:lnB>
                      <a:noFill/>
                    </a:lnB>
                    <a:solidFill>
                      <a:srgbClr val="FFFFFF"/>
                    </a:solidFill>
                  </a:tcPr>
                </a:tc>
                <a:extLst>
                  <a:ext uri="{0D108BD9-81ED-4DB2-BD59-A6C34878D82A}">
                    <a16:rowId xmlns:a16="http://schemas.microsoft.com/office/drawing/2014/main" val="2328863556"/>
                  </a:ext>
                </a:extLst>
              </a:tr>
            </a:tbl>
          </a:graphicData>
        </a:graphic>
      </p:graphicFrame>
      <p:pic>
        <p:nvPicPr>
          <p:cNvPr id="5" name="Picture 2">
            <a:extLst>
              <a:ext uri="{FF2B5EF4-FFF2-40B4-BE49-F238E27FC236}">
                <a16:creationId xmlns:a16="http://schemas.microsoft.com/office/drawing/2014/main" id="{EEB41200-57C0-402A-9C05-E61DA9CB74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7121" y="1204727"/>
            <a:ext cx="3167437" cy="544285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DAA96539-36D9-4537-B817-4F4D0EFAEA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1583" y="1204727"/>
            <a:ext cx="3188857" cy="5442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0878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217780B2-9D43-43D8-A150-C5C770015042}"/>
              </a:ext>
            </a:extLst>
          </p:cNvPr>
          <p:cNvSpPr/>
          <p:nvPr/>
        </p:nvSpPr>
        <p:spPr>
          <a:xfrm>
            <a:off x="540774" y="684611"/>
            <a:ext cx="10638504" cy="4062651"/>
          </a:xfrm>
          <a:prstGeom prst="rect">
            <a:avLst/>
          </a:prstGeom>
        </p:spPr>
        <p:txBody>
          <a:bodyPr wrap="square">
            <a:spAutoFit/>
          </a:bodyPr>
          <a:lstStyle/>
          <a:p>
            <a:pPr eaLnBrk="0" fontAlgn="base" latinLnBrk="0" hangingPunct="0">
              <a:spcBef>
                <a:spcPct val="0"/>
              </a:spcBef>
              <a:spcAft>
                <a:spcPct val="0"/>
              </a:spcAft>
              <a:tabLst>
                <a:tab pos="4572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altLang="ko-KR" dirty="0">
              <a:solidFill>
                <a:srgbClr val="000000"/>
              </a:solidFill>
              <a:latin typeface="맑은 고딕" panose="020B0503020000020004" pitchFamily="50" charset="-127"/>
              <a:ea typeface="&amp;quot"/>
              <a:cs typeface="굴림" panose="020B0600000101010101" pitchFamily="50" charset="-127"/>
            </a:endParaRPr>
          </a:p>
          <a:p>
            <a:pPr eaLnBrk="0" fontAlgn="base" latinLnBrk="0" hangingPunct="0">
              <a:spcBef>
                <a:spcPct val="0"/>
              </a:spcBef>
              <a:spcAft>
                <a:spcPct val="0"/>
              </a:spcAft>
              <a:tabLst>
                <a:tab pos="4572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ko-KR" sz="2400" b="1" dirty="0">
                <a:solidFill>
                  <a:srgbClr val="000000"/>
                </a:solidFill>
                <a:latin typeface="맑은 고딕" panose="020B0503020000020004" pitchFamily="50" charset="-127"/>
                <a:ea typeface="&amp;quot"/>
                <a:cs typeface="굴림" panose="020B0600000101010101" pitchFamily="50" charset="-127"/>
              </a:rPr>
              <a:t>Discussion</a:t>
            </a:r>
          </a:p>
          <a:p>
            <a:pPr eaLnBrk="0" fontAlgn="base" latinLnBrk="0" hangingPunct="0">
              <a:spcBef>
                <a:spcPct val="0"/>
              </a:spcBef>
              <a:spcAft>
                <a:spcPct val="0"/>
              </a:spcAft>
              <a:tabLst>
                <a:tab pos="4572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altLang="ko-KR" sz="2400" b="1" dirty="0">
              <a:solidFill>
                <a:srgbClr val="000000"/>
              </a:solidFill>
              <a:latin typeface="맑은 고딕" panose="020B0503020000020004" pitchFamily="50" charset="-127"/>
              <a:ea typeface="&amp;quot"/>
              <a:cs typeface="굴림" panose="020B0600000101010101" pitchFamily="50" charset="-127"/>
            </a:endParaRPr>
          </a:p>
          <a:p>
            <a:pPr eaLnBrk="0" fontAlgn="base" latinLnBrk="0" hangingPunct="0">
              <a:spcBef>
                <a:spcPct val="0"/>
              </a:spcBef>
              <a:spcAft>
                <a:spcPct val="0"/>
              </a:spcAft>
              <a:tabLst>
                <a:tab pos="4572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ko-KR" dirty="0">
                <a:solidFill>
                  <a:srgbClr val="000000"/>
                </a:solidFill>
                <a:latin typeface="맑은 고딕" panose="020B0503020000020004" pitchFamily="50" charset="-127"/>
                <a:ea typeface="&amp;quot"/>
                <a:cs typeface="굴림" panose="020B0600000101010101" pitchFamily="50" charset="-127"/>
              </a:rPr>
              <a:t>Big difference between Seoul and Flushing in terms of population. Only 176K people live in Flushing, but in Seoul 9.8M people live. And downloaded data from Foursquare also are very limited. </a:t>
            </a:r>
          </a:p>
          <a:p>
            <a:pPr eaLnBrk="0" fontAlgn="base" latinLnBrk="0" hangingPunct="0">
              <a:spcBef>
                <a:spcPct val="0"/>
              </a:spcBef>
              <a:spcAft>
                <a:spcPct val="0"/>
              </a:spcAft>
              <a:tabLst>
                <a:tab pos="4572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ko-KR" dirty="0">
                <a:solidFill>
                  <a:srgbClr val="000000"/>
                </a:solidFill>
                <a:latin typeface="맑은 고딕" panose="020B0503020000020004" pitchFamily="50" charset="-127"/>
                <a:ea typeface="&amp;quot"/>
                <a:cs typeface="굴림" panose="020B0600000101010101" pitchFamily="50" charset="-127"/>
              </a:rPr>
              <a:t>But we could say lots of coffee spots in Seoul (15 places from 100 findings) comparing to Flushing (3 places from 60 findings). </a:t>
            </a:r>
          </a:p>
          <a:p>
            <a:pPr eaLnBrk="0" fontAlgn="base" latinLnBrk="0" hangingPunct="0">
              <a:spcBef>
                <a:spcPct val="0"/>
              </a:spcBef>
              <a:spcAft>
                <a:spcPct val="0"/>
              </a:spcAft>
              <a:tabLst>
                <a:tab pos="4572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altLang="ko-KR" dirty="0">
              <a:solidFill>
                <a:srgbClr val="000000"/>
              </a:solidFill>
              <a:latin typeface="맑은 고딕" panose="020B0503020000020004" pitchFamily="50" charset="-127"/>
              <a:ea typeface="&amp;quot"/>
              <a:cs typeface="굴림" panose="020B0600000101010101" pitchFamily="50" charset="-127"/>
            </a:endParaRPr>
          </a:p>
          <a:p>
            <a:pPr eaLnBrk="0" fontAlgn="base" latinLnBrk="0" hangingPunct="0">
              <a:spcBef>
                <a:spcPct val="0"/>
              </a:spcBef>
              <a:spcAft>
                <a:spcPct val="0"/>
              </a:spcAft>
              <a:tabLst>
                <a:tab pos="4572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altLang="ko-KR" dirty="0">
              <a:solidFill>
                <a:srgbClr val="000000"/>
              </a:solidFill>
              <a:latin typeface="맑은 고딕" panose="020B0503020000020004" pitchFamily="50" charset="-127"/>
              <a:ea typeface="&amp;quot"/>
              <a:cs typeface="굴림" panose="020B0600000101010101" pitchFamily="50" charset="-127"/>
            </a:endParaRPr>
          </a:p>
          <a:p>
            <a:pPr eaLnBrk="0" fontAlgn="base" latinLnBrk="0" hangingPunct="0">
              <a:spcBef>
                <a:spcPct val="0"/>
              </a:spcBef>
              <a:spcAft>
                <a:spcPct val="0"/>
              </a:spcAft>
              <a:tabLst>
                <a:tab pos="4572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ko-KR" sz="2400" b="1" dirty="0">
                <a:solidFill>
                  <a:srgbClr val="000000"/>
                </a:solidFill>
                <a:latin typeface="맑은 고딕" panose="020B0503020000020004" pitchFamily="50" charset="-127"/>
              </a:rPr>
              <a:t>Conclusion</a:t>
            </a:r>
          </a:p>
          <a:p>
            <a:pPr eaLnBrk="0" fontAlgn="base" latinLnBrk="0" hangingPunct="0">
              <a:spcBef>
                <a:spcPct val="0"/>
              </a:spcBef>
              <a:spcAft>
                <a:spcPct val="0"/>
              </a:spcAft>
              <a:tabLst>
                <a:tab pos="4572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altLang="ko-KR" sz="2400" b="1" dirty="0">
              <a:solidFill>
                <a:srgbClr val="000000"/>
              </a:solidFill>
              <a:latin typeface="맑은 고딕" panose="020B0503020000020004" pitchFamily="50" charset="-127"/>
            </a:endParaRPr>
          </a:p>
          <a:p>
            <a:pPr eaLnBrk="0" fontAlgn="base" latinLnBrk="0" hangingPunct="0">
              <a:spcBef>
                <a:spcPct val="0"/>
              </a:spcBef>
              <a:spcAft>
                <a:spcPct val="0"/>
              </a:spcAft>
              <a:tabLst>
                <a:tab pos="4572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ko-KR" dirty="0">
                <a:solidFill>
                  <a:srgbClr val="000000"/>
                </a:solidFill>
                <a:latin typeface="맑은 고딕" panose="020B0503020000020004" pitchFamily="50" charset="-127"/>
                <a:ea typeface="&amp;quot"/>
                <a:cs typeface="굴림" panose="020B0600000101010101" pitchFamily="50" charset="-127"/>
              </a:rPr>
              <a:t>Starting cafe business in Flushing is reasonable.</a:t>
            </a:r>
          </a:p>
        </p:txBody>
      </p:sp>
    </p:spTree>
    <p:extLst>
      <p:ext uri="{BB962C8B-B14F-4D97-AF65-F5344CB8AC3E}">
        <p14:creationId xmlns:p14="http://schemas.microsoft.com/office/powerpoint/2010/main" val="183362628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TotalTime>
  <Words>777</Words>
  <Application>Microsoft Office PowerPoint</Application>
  <PresentationFormat>와이드스크린</PresentationFormat>
  <Paragraphs>380</Paragraphs>
  <Slides>6</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6</vt:i4>
      </vt:variant>
    </vt:vector>
  </HeadingPairs>
  <TitlesOfParts>
    <vt:vector size="9" baseType="lpstr">
      <vt:lpstr>맑은 고딕</vt:lpstr>
      <vt:lpstr>Arial</vt:lpstr>
      <vt:lpstr>Office 테마</vt:lpstr>
      <vt:lpstr>Capstone assignment</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assignment</dc:title>
  <dc:creator>Cho Chulho</dc:creator>
  <cp:lastModifiedBy>Cho Chulho</cp:lastModifiedBy>
  <cp:revision>2</cp:revision>
  <dcterms:created xsi:type="dcterms:W3CDTF">2019-10-27T01:25:53Z</dcterms:created>
  <dcterms:modified xsi:type="dcterms:W3CDTF">2019-10-27T01:38:51Z</dcterms:modified>
</cp:coreProperties>
</file>