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70" r:id="rId9"/>
    <p:sldId id="263" r:id="rId10"/>
    <p:sldId id="266" r:id="rId11"/>
    <p:sldId id="264" r:id="rId12"/>
    <p:sldId id="265" r:id="rId13"/>
    <p:sldId id="268" r:id="rId14"/>
    <p:sldId id="272" r:id="rId15"/>
    <p:sldId id="267" r:id="rId16"/>
    <p:sldId id="27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C032F-DA0F-4A54-A464-223F48F833D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D813ED1-1C96-4738-8578-A86B76DC9302}">
      <dgm:prSet/>
      <dgm:spPr/>
      <dgm:t>
        <a:bodyPr/>
        <a:lstStyle/>
        <a:p>
          <a:r>
            <a:rPr lang="en-US"/>
            <a:t>Server</a:t>
          </a:r>
        </a:p>
      </dgm:t>
    </dgm:pt>
    <dgm:pt modelId="{89B460BF-DE6B-42CD-9424-A24A636A84F9}" type="parTrans" cxnId="{B513DCE5-A17E-44A5-88E7-1E676CB7AF73}">
      <dgm:prSet/>
      <dgm:spPr/>
      <dgm:t>
        <a:bodyPr/>
        <a:lstStyle/>
        <a:p>
          <a:endParaRPr lang="en-US"/>
        </a:p>
      </dgm:t>
    </dgm:pt>
    <dgm:pt modelId="{1C510092-57D9-4F27-B1E5-7C399ED324F5}" type="sibTrans" cxnId="{B513DCE5-A17E-44A5-88E7-1E676CB7AF73}">
      <dgm:prSet/>
      <dgm:spPr/>
      <dgm:t>
        <a:bodyPr/>
        <a:lstStyle/>
        <a:p>
          <a:endParaRPr lang="en-US"/>
        </a:p>
      </dgm:t>
    </dgm:pt>
    <dgm:pt modelId="{A8057F8B-38AA-4C45-9AAD-63EF3099B855}">
      <dgm:prSet/>
      <dgm:spPr/>
      <dgm:t>
        <a:bodyPr/>
        <a:lstStyle/>
        <a:p>
          <a:r>
            <a:rPr lang="en-US"/>
            <a:t>Virtual Machine</a:t>
          </a:r>
        </a:p>
      </dgm:t>
    </dgm:pt>
    <dgm:pt modelId="{80C3B82B-E114-44DA-9A64-19056A7F5B9D}" type="parTrans" cxnId="{82B8910D-5D17-49E3-A5E2-602DAD3824B8}">
      <dgm:prSet/>
      <dgm:spPr/>
      <dgm:t>
        <a:bodyPr/>
        <a:lstStyle/>
        <a:p>
          <a:endParaRPr lang="en-US"/>
        </a:p>
      </dgm:t>
    </dgm:pt>
    <dgm:pt modelId="{E9BF8746-0A26-428B-8907-8C8CCBAAACA2}" type="sibTrans" cxnId="{82B8910D-5D17-49E3-A5E2-602DAD3824B8}">
      <dgm:prSet/>
      <dgm:spPr/>
      <dgm:t>
        <a:bodyPr/>
        <a:lstStyle/>
        <a:p>
          <a:endParaRPr lang="en-US"/>
        </a:p>
      </dgm:t>
    </dgm:pt>
    <dgm:pt modelId="{F066C944-25D0-4132-A9F8-1A144B1F8641}">
      <dgm:prSet/>
      <dgm:spPr/>
      <dgm:t>
        <a:bodyPr/>
        <a:lstStyle/>
        <a:p>
          <a:r>
            <a:rPr lang="en-US" dirty="0"/>
            <a:t>Container System</a:t>
          </a:r>
        </a:p>
      </dgm:t>
    </dgm:pt>
    <dgm:pt modelId="{A2D2621C-91CF-4A47-92C5-650D97132783}" type="parTrans" cxnId="{B44C3241-5F70-4122-8665-F86576E1AF15}">
      <dgm:prSet/>
      <dgm:spPr/>
      <dgm:t>
        <a:bodyPr/>
        <a:lstStyle/>
        <a:p>
          <a:endParaRPr lang="en-US"/>
        </a:p>
      </dgm:t>
    </dgm:pt>
    <dgm:pt modelId="{94DEAE65-91E8-455E-8AE0-41F0525E143B}" type="sibTrans" cxnId="{B44C3241-5F70-4122-8665-F86576E1AF15}">
      <dgm:prSet/>
      <dgm:spPr/>
      <dgm:t>
        <a:bodyPr/>
        <a:lstStyle/>
        <a:p>
          <a:endParaRPr lang="en-US"/>
        </a:p>
      </dgm:t>
    </dgm:pt>
    <dgm:pt modelId="{74E35E08-BA13-426F-A0F7-04E89C374D45}" type="pres">
      <dgm:prSet presAssocID="{BCCC032F-DA0F-4A54-A464-223F48F833D4}" presName="linear" presStyleCnt="0">
        <dgm:presLayoutVars>
          <dgm:dir/>
          <dgm:animLvl val="lvl"/>
          <dgm:resizeHandles val="exact"/>
        </dgm:presLayoutVars>
      </dgm:prSet>
      <dgm:spPr/>
    </dgm:pt>
    <dgm:pt modelId="{C0ECA7B0-59F5-4800-8C9C-B86AE1506584}" type="pres">
      <dgm:prSet presAssocID="{FD813ED1-1C96-4738-8578-A86B76DC9302}" presName="parentLin" presStyleCnt="0"/>
      <dgm:spPr/>
    </dgm:pt>
    <dgm:pt modelId="{8C95E58B-52BD-4BB9-9E00-3ECFAF2ACA96}" type="pres">
      <dgm:prSet presAssocID="{FD813ED1-1C96-4738-8578-A86B76DC9302}" presName="parentLeftMargin" presStyleLbl="node1" presStyleIdx="0" presStyleCnt="3"/>
      <dgm:spPr/>
    </dgm:pt>
    <dgm:pt modelId="{BA839A2F-FF03-4002-A703-05742602419D}" type="pres">
      <dgm:prSet presAssocID="{FD813ED1-1C96-4738-8578-A86B76DC9302}" presName="parentText" presStyleLbl="node1" presStyleIdx="0" presStyleCnt="3">
        <dgm:presLayoutVars>
          <dgm:chMax val="0"/>
          <dgm:bulletEnabled val="1"/>
        </dgm:presLayoutVars>
      </dgm:prSet>
      <dgm:spPr/>
    </dgm:pt>
    <dgm:pt modelId="{A01757DE-E7BC-4B7B-AC9D-2491D0ADADF0}" type="pres">
      <dgm:prSet presAssocID="{FD813ED1-1C96-4738-8578-A86B76DC9302}" presName="negativeSpace" presStyleCnt="0"/>
      <dgm:spPr/>
    </dgm:pt>
    <dgm:pt modelId="{CA5C745A-8250-4EEE-9CDC-DB4258D603F2}" type="pres">
      <dgm:prSet presAssocID="{FD813ED1-1C96-4738-8578-A86B76DC9302}" presName="childText" presStyleLbl="conFgAcc1" presStyleIdx="0" presStyleCnt="3">
        <dgm:presLayoutVars>
          <dgm:bulletEnabled val="1"/>
        </dgm:presLayoutVars>
      </dgm:prSet>
      <dgm:spPr/>
    </dgm:pt>
    <dgm:pt modelId="{1A4909FD-D2A8-485C-8D98-41DDEF7806CB}" type="pres">
      <dgm:prSet presAssocID="{1C510092-57D9-4F27-B1E5-7C399ED324F5}" presName="spaceBetweenRectangles" presStyleCnt="0"/>
      <dgm:spPr/>
    </dgm:pt>
    <dgm:pt modelId="{55577F3A-0DA3-4C26-AB6F-BC0AFD8F894A}" type="pres">
      <dgm:prSet presAssocID="{A8057F8B-38AA-4C45-9AAD-63EF3099B855}" presName="parentLin" presStyleCnt="0"/>
      <dgm:spPr/>
    </dgm:pt>
    <dgm:pt modelId="{B9C0B8ED-4BAC-4730-902B-F509456812C7}" type="pres">
      <dgm:prSet presAssocID="{A8057F8B-38AA-4C45-9AAD-63EF3099B855}" presName="parentLeftMargin" presStyleLbl="node1" presStyleIdx="0" presStyleCnt="3"/>
      <dgm:spPr/>
    </dgm:pt>
    <dgm:pt modelId="{8A36F4C2-978E-4B80-B78A-52C6028D4729}" type="pres">
      <dgm:prSet presAssocID="{A8057F8B-38AA-4C45-9AAD-63EF3099B855}" presName="parentText" presStyleLbl="node1" presStyleIdx="1" presStyleCnt="3">
        <dgm:presLayoutVars>
          <dgm:chMax val="0"/>
          <dgm:bulletEnabled val="1"/>
        </dgm:presLayoutVars>
      </dgm:prSet>
      <dgm:spPr/>
    </dgm:pt>
    <dgm:pt modelId="{775DE6DC-93A6-4F18-8DC0-0A5A6E7FCE22}" type="pres">
      <dgm:prSet presAssocID="{A8057F8B-38AA-4C45-9AAD-63EF3099B855}" presName="negativeSpace" presStyleCnt="0"/>
      <dgm:spPr/>
    </dgm:pt>
    <dgm:pt modelId="{1E32CA9A-7469-45ED-99AA-BBA33699F5F9}" type="pres">
      <dgm:prSet presAssocID="{A8057F8B-38AA-4C45-9AAD-63EF3099B855}" presName="childText" presStyleLbl="conFgAcc1" presStyleIdx="1" presStyleCnt="3">
        <dgm:presLayoutVars>
          <dgm:bulletEnabled val="1"/>
        </dgm:presLayoutVars>
      </dgm:prSet>
      <dgm:spPr/>
    </dgm:pt>
    <dgm:pt modelId="{3997299B-7275-480A-A105-DC70660BA299}" type="pres">
      <dgm:prSet presAssocID="{E9BF8746-0A26-428B-8907-8C8CCBAAACA2}" presName="spaceBetweenRectangles" presStyleCnt="0"/>
      <dgm:spPr/>
    </dgm:pt>
    <dgm:pt modelId="{685D19BB-C936-472A-A084-8639617BFA0F}" type="pres">
      <dgm:prSet presAssocID="{F066C944-25D0-4132-A9F8-1A144B1F8641}" presName="parentLin" presStyleCnt="0"/>
      <dgm:spPr/>
    </dgm:pt>
    <dgm:pt modelId="{DEFB2080-EF81-4817-B8E7-8D9F6A632912}" type="pres">
      <dgm:prSet presAssocID="{F066C944-25D0-4132-A9F8-1A144B1F8641}" presName="parentLeftMargin" presStyleLbl="node1" presStyleIdx="1" presStyleCnt="3"/>
      <dgm:spPr/>
    </dgm:pt>
    <dgm:pt modelId="{50606EAA-B968-4CD8-B411-515E3C919942}" type="pres">
      <dgm:prSet presAssocID="{F066C944-25D0-4132-A9F8-1A144B1F8641}" presName="parentText" presStyleLbl="node1" presStyleIdx="2" presStyleCnt="3">
        <dgm:presLayoutVars>
          <dgm:chMax val="0"/>
          <dgm:bulletEnabled val="1"/>
        </dgm:presLayoutVars>
      </dgm:prSet>
      <dgm:spPr/>
    </dgm:pt>
    <dgm:pt modelId="{677110EC-2806-4AF3-9E76-D795D3446D45}" type="pres">
      <dgm:prSet presAssocID="{F066C944-25D0-4132-A9F8-1A144B1F8641}" presName="negativeSpace" presStyleCnt="0"/>
      <dgm:spPr/>
    </dgm:pt>
    <dgm:pt modelId="{896D1527-5AF4-4C96-AD06-5EBC74AA16D0}" type="pres">
      <dgm:prSet presAssocID="{F066C944-25D0-4132-A9F8-1A144B1F8641}" presName="childText" presStyleLbl="conFgAcc1" presStyleIdx="2" presStyleCnt="3">
        <dgm:presLayoutVars>
          <dgm:bulletEnabled val="1"/>
        </dgm:presLayoutVars>
      </dgm:prSet>
      <dgm:spPr/>
    </dgm:pt>
  </dgm:ptLst>
  <dgm:cxnLst>
    <dgm:cxn modelId="{82B8910D-5D17-49E3-A5E2-602DAD3824B8}" srcId="{BCCC032F-DA0F-4A54-A464-223F48F833D4}" destId="{A8057F8B-38AA-4C45-9AAD-63EF3099B855}" srcOrd="1" destOrd="0" parTransId="{80C3B82B-E114-44DA-9A64-19056A7F5B9D}" sibTransId="{E9BF8746-0A26-428B-8907-8C8CCBAAACA2}"/>
    <dgm:cxn modelId="{4F3D0E2B-BD85-4748-9101-AA4864A3FC50}" type="presOf" srcId="{A8057F8B-38AA-4C45-9AAD-63EF3099B855}" destId="{B9C0B8ED-4BAC-4730-902B-F509456812C7}" srcOrd="0" destOrd="0" presId="urn:microsoft.com/office/officeart/2005/8/layout/list1"/>
    <dgm:cxn modelId="{B44C3241-5F70-4122-8665-F86576E1AF15}" srcId="{BCCC032F-DA0F-4A54-A464-223F48F833D4}" destId="{F066C944-25D0-4132-A9F8-1A144B1F8641}" srcOrd="2" destOrd="0" parTransId="{A2D2621C-91CF-4A47-92C5-650D97132783}" sibTransId="{94DEAE65-91E8-455E-8AE0-41F0525E143B}"/>
    <dgm:cxn modelId="{F4CBB742-95DE-42EC-AB62-AF8558E1EB1D}" type="presOf" srcId="{FD813ED1-1C96-4738-8578-A86B76DC9302}" destId="{8C95E58B-52BD-4BB9-9E00-3ECFAF2ACA96}" srcOrd="0" destOrd="0" presId="urn:microsoft.com/office/officeart/2005/8/layout/list1"/>
    <dgm:cxn modelId="{14402D91-D77E-4DEE-AFFC-B69DAD958911}" type="presOf" srcId="{BCCC032F-DA0F-4A54-A464-223F48F833D4}" destId="{74E35E08-BA13-426F-A0F7-04E89C374D45}" srcOrd="0" destOrd="0" presId="urn:microsoft.com/office/officeart/2005/8/layout/list1"/>
    <dgm:cxn modelId="{5001A7A3-2C67-4295-AA3B-BC9241304DCF}" type="presOf" srcId="{A8057F8B-38AA-4C45-9AAD-63EF3099B855}" destId="{8A36F4C2-978E-4B80-B78A-52C6028D4729}" srcOrd="1" destOrd="0" presId="urn:microsoft.com/office/officeart/2005/8/layout/list1"/>
    <dgm:cxn modelId="{6F0382B7-BD81-4B89-B848-6296A2A8D6F3}" type="presOf" srcId="{F066C944-25D0-4132-A9F8-1A144B1F8641}" destId="{50606EAA-B968-4CD8-B411-515E3C919942}" srcOrd="1" destOrd="0" presId="urn:microsoft.com/office/officeart/2005/8/layout/list1"/>
    <dgm:cxn modelId="{DFFD82BA-C4A6-4E42-A4D7-B193D14685EE}" type="presOf" srcId="{FD813ED1-1C96-4738-8578-A86B76DC9302}" destId="{BA839A2F-FF03-4002-A703-05742602419D}" srcOrd="1" destOrd="0" presId="urn:microsoft.com/office/officeart/2005/8/layout/list1"/>
    <dgm:cxn modelId="{666089C4-15CF-45FC-B709-AEC2DA780DC6}" type="presOf" srcId="{F066C944-25D0-4132-A9F8-1A144B1F8641}" destId="{DEFB2080-EF81-4817-B8E7-8D9F6A632912}" srcOrd="0" destOrd="0" presId="urn:microsoft.com/office/officeart/2005/8/layout/list1"/>
    <dgm:cxn modelId="{B513DCE5-A17E-44A5-88E7-1E676CB7AF73}" srcId="{BCCC032F-DA0F-4A54-A464-223F48F833D4}" destId="{FD813ED1-1C96-4738-8578-A86B76DC9302}" srcOrd="0" destOrd="0" parTransId="{89B460BF-DE6B-42CD-9424-A24A636A84F9}" sibTransId="{1C510092-57D9-4F27-B1E5-7C399ED324F5}"/>
    <dgm:cxn modelId="{B4625AA8-92CB-4F84-B3D7-98FD8E265B91}" type="presParOf" srcId="{74E35E08-BA13-426F-A0F7-04E89C374D45}" destId="{C0ECA7B0-59F5-4800-8C9C-B86AE1506584}" srcOrd="0" destOrd="0" presId="urn:microsoft.com/office/officeart/2005/8/layout/list1"/>
    <dgm:cxn modelId="{39A400EC-B212-4EC9-BE54-071512A64306}" type="presParOf" srcId="{C0ECA7B0-59F5-4800-8C9C-B86AE1506584}" destId="{8C95E58B-52BD-4BB9-9E00-3ECFAF2ACA96}" srcOrd="0" destOrd="0" presId="urn:microsoft.com/office/officeart/2005/8/layout/list1"/>
    <dgm:cxn modelId="{B037D475-A25B-45D8-BB15-3FC7D9290D13}" type="presParOf" srcId="{C0ECA7B0-59F5-4800-8C9C-B86AE1506584}" destId="{BA839A2F-FF03-4002-A703-05742602419D}" srcOrd="1" destOrd="0" presId="urn:microsoft.com/office/officeart/2005/8/layout/list1"/>
    <dgm:cxn modelId="{E7C43E3B-5EB6-430B-B3AC-71E51115CA19}" type="presParOf" srcId="{74E35E08-BA13-426F-A0F7-04E89C374D45}" destId="{A01757DE-E7BC-4B7B-AC9D-2491D0ADADF0}" srcOrd="1" destOrd="0" presId="urn:microsoft.com/office/officeart/2005/8/layout/list1"/>
    <dgm:cxn modelId="{C630309E-270E-49F9-9A9A-876DF44344A2}" type="presParOf" srcId="{74E35E08-BA13-426F-A0F7-04E89C374D45}" destId="{CA5C745A-8250-4EEE-9CDC-DB4258D603F2}" srcOrd="2" destOrd="0" presId="urn:microsoft.com/office/officeart/2005/8/layout/list1"/>
    <dgm:cxn modelId="{0B108028-70F8-4D3F-84CD-11D1837F8971}" type="presParOf" srcId="{74E35E08-BA13-426F-A0F7-04E89C374D45}" destId="{1A4909FD-D2A8-485C-8D98-41DDEF7806CB}" srcOrd="3" destOrd="0" presId="urn:microsoft.com/office/officeart/2005/8/layout/list1"/>
    <dgm:cxn modelId="{260AB133-6EB7-493A-8EE7-406D0A7985EA}" type="presParOf" srcId="{74E35E08-BA13-426F-A0F7-04E89C374D45}" destId="{55577F3A-0DA3-4C26-AB6F-BC0AFD8F894A}" srcOrd="4" destOrd="0" presId="urn:microsoft.com/office/officeart/2005/8/layout/list1"/>
    <dgm:cxn modelId="{97DBDFDB-4F59-4AAC-AD48-831840AA5345}" type="presParOf" srcId="{55577F3A-0DA3-4C26-AB6F-BC0AFD8F894A}" destId="{B9C0B8ED-4BAC-4730-902B-F509456812C7}" srcOrd="0" destOrd="0" presId="urn:microsoft.com/office/officeart/2005/8/layout/list1"/>
    <dgm:cxn modelId="{2AC70219-1230-4BA5-A34E-D15B42CCB15A}" type="presParOf" srcId="{55577F3A-0DA3-4C26-AB6F-BC0AFD8F894A}" destId="{8A36F4C2-978E-4B80-B78A-52C6028D4729}" srcOrd="1" destOrd="0" presId="urn:microsoft.com/office/officeart/2005/8/layout/list1"/>
    <dgm:cxn modelId="{A1F11FD5-9188-4A2F-971E-5D7297806277}" type="presParOf" srcId="{74E35E08-BA13-426F-A0F7-04E89C374D45}" destId="{775DE6DC-93A6-4F18-8DC0-0A5A6E7FCE22}" srcOrd="5" destOrd="0" presId="urn:microsoft.com/office/officeart/2005/8/layout/list1"/>
    <dgm:cxn modelId="{63B80588-5402-4B0B-AF21-2F6517D75106}" type="presParOf" srcId="{74E35E08-BA13-426F-A0F7-04E89C374D45}" destId="{1E32CA9A-7469-45ED-99AA-BBA33699F5F9}" srcOrd="6" destOrd="0" presId="urn:microsoft.com/office/officeart/2005/8/layout/list1"/>
    <dgm:cxn modelId="{F3DE12CC-38E3-4EEC-9868-13BAD2321B99}" type="presParOf" srcId="{74E35E08-BA13-426F-A0F7-04E89C374D45}" destId="{3997299B-7275-480A-A105-DC70660BA299}" srcOrd="7" destOrd="0" presId="urn:microsoft.com/office/officeart/2005/8/layout/list1"/>
    <dgm:cxn modelId="{0AA6FC02-359E-4E10-9E35-4535A864A78E}" type="presParOf" srcId="{74E35E08-BA13-426F-A0F7-04E89C374D45}" destId="{685D19BB-C936-472A-A084-8639617BFA0F}" srcOrd="8" destOrd="0" presId="urn:microsoft.com/office/officeart/2005/8/layout/list1"/>
    <dgm:cxn modelId="{EC5FA79F-6588-44A5-9E33-E858E9A4EB56}" type="presParOf" srcId="{685D19BB-C936-472A-A084-8639617BFA0F}" destId="{DEFB2080-EF81-4817-B8E7-8D9F6A632912}" srcOrd="0" destOrd="0" presId="urn:microsoft.com/office/officeart/2005/8/layout/list1"/>
    <dgm:cxn modelId="{EF3B1091-5835-4326-AC25-86BB1B25571B}" type="presParOf" srcId="{685D19BB-C936-472A-A084-8639617BFA0F}" destId="{50606EAA-B968-4CD8-B411-515E3C919942}" srcOrd="1" destOrd="0" presId="urn:microsoft.com/office/officeart/2005/8/layout/list1"/>
    <dgm:cxn modelId="{C9B82D61-E094-4BDF-A07B-AAFAB6E89FF4}" type="presParOf" srcId="{74E35E08-BA13-426F-A0F7-04E89C374D45}" destId="{677110EC-2806-4AF3-9E76-D795D3446D45}" srcOrd="9" destOrd="0" presId="urn:microsoft.com/office/officeart/2005/8/layout/list1"/>
    <dgm:cxn modelId="{DEB799E5-41B7-4273-B743-DD6FEDD363F4}" type="presParOf" srcId="{74E35E08-BA13-426F-A0F7-04E89C374D45}" destId="{896D1527-5AF4-4C96-AD06-5EBC74AA16D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C745A-8250-4EEE-9CDC-DB4258D603F2}">
      <dsp:nvSpPr>
        <dsp:cNvPr id="0" name=""/>
        <dsp:cNvSpPr/>
      </dsp:nvSpPr>
      <dsp:spPr>
        <a:xfrm>
          <a:off x="0" y="621621"/>
          <a:ext cx="7728267" cy="957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39A2F-FF03-4002-A703-05742602419D}">
      <dsp:nvSpPr>
        <dsp:cNvPr id="0" name=""/>
        <dsp:cNvSpPr/>
      </dsp:nvSpPr>
      <dsp:spPr>
        <a:xfrm>
          <a:off x="386413" y="60741"/>
          <a:ext cx="5409786" cy="11217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a:t>Server</a:t>
          </a:r>
        </a:p>
      </dsp:txBody>
      <dsp:txXfrm>
        <a:off x="441173" y="115501"/>
        <a:ext cx="5300266" cy="1012240"/>
      </dsp:txXfrm>
    </dsp:sp>
    <dsp:sp modelId="{1E32CA9A-7469-45ED-99AA-BBA33699F5F9}">
      <dsp:nvSpPr>
        <dsp:cNvPr id="0" name=""/>
        <dsp:cNvSpPr/>
      </dsp:nvSpPr>
      <dsp:spPr>
        <a:xfrm>
          <a:off x="0" y="2345302"/>
          <a:ext cx="7728267" cy="957600"/>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sp>
    <dsp:sp modelId="{8A36F4C2-978E-4B80-B78A-52C6028D4729}">
      <dsp:nvSpPr>
        <dsp:cNvPr id="0" name=""/>
        <dsp:cNvSpPr/>
      </dsp:nvSpPr>
      <dsp:spPr>
        <a:xfrm>
          <a:off x="386413" y="1784421"/>
          <a:ext cx="5409786" cy="112176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a:t>Virtual Machine</a:t>
          </a:r>
        </a:p>
      </dsp:txBody>
      <dsp:txXfrm>
        <a:off x="441173" y="1839181"/>
        <a:ext cx="5300266" cy="1012240"/>
      </dsp:txXfrm>
    </dsp:sp>
    <dsp:sp modelId="{896D1527-5AF4-4C96-AD06-5EBC74AA16D0}">
      <dsp:nvSpPr>
        <dsp:cNvPr id="0" name=""/>
        <dsp:cNvSpPr/>
      </dsp:nvSpPr>
      <dsp:spPr>
        <a:xfrm>
          <a:off x="0" y="4068982"/>
          <a:ext cx="7728267" cy="9576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sp>
    <dsp:sp modelId="{50606EAA-B968-4CD8-B411-515E3C919942}">
      <dsp:nvSpPr>
        <dsp:cNvPr id="0" name=""/>
        <dsp:cNvSpPr/>
      </dsp:nvSpPr>
      <dsp:spPr>
        <a:xfrm>
          <a:off x="386413" y="3508102"/>
          <a:ext cx="5409786" cy="112176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dirty="0"/>
            <a:t>Container System</a:t>
          </a:r>
        </a:p>
      </dsp:txBody>
      <dsp:txXfrm>
        <a:off x="441173" y="3562862"/>
        <a:ext cx="5300266" cy="10122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71311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536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0017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07020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13219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137617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a:xfrm>
            <a:off x="561111" y="6391838"/>
            <a:ext cx="3644282" cy="304801"/>
          </a:xfrm>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69726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17630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97431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18968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521743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34603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2058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DEDB4-49FC-4D83-BCCE-49E7C90F8692}" type="datetimeFigureOut">
              <a:rPr lang="en-ID" smtClean="0"/>
              <a:t>09/01/2023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24237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EDB4-49FC-4D83-BCCE-49E7C90F8692}" type="datetimeFigureOut">
              <a:rPr lang="en-ID" smtClean="0"/>
              <a:t>09/01/2023</a:t>
            </a:fld>
            <a:endParaRPr lang="en-ID"/>
          </a:p>
        </p:txBody>
      </p:sp>
      <p:sp>
        <p:nvSpPr>
          <p:cNvPr id="3" name="Footer Placeholder 2"/>
          <p:cNvSpPr>
            <a:spLocks noGrp="1"/>
          </p:cNvSpPr>
          <p:nvPr>
            <p:ph type="ftr" sz="quarter" idx="11"/>
          </p:nvPr>
        </p:nvSpPr>
        <p:spPr/>
        <p:txBody>
          <a:bodyPr/>
          <a:lstStyle/>
          <a:p>
            <a:endParaRPr lang="en-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44140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24153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78123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3DEDB4-49FC-4D83-BCCE-49E7C90F8692}" type="datetimeFigureOut">
              <a:rPr lang="en-ID" smtClean="0"/>
              <a:t>09/01/2023</a:t>
            </a:fld>
            <a:endParaRPr lang="en-I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4AB5BE-910B-47C7-AC1E-66EA2C1FD0D0}" type="slidenum">
              <a:rPr lang="en-ID" smtClean="0"/>
              <a:t>‹#›</a:t>
            </a:fld>
            <a:endParaRPr lang="en-ID"/>
          </a:p>
        </p:txBody>
      </p:sp>
    </p:spTree>
    <p:extLst>
      <p:ext uri="{BB962C8B-B14F-4D97-AF65-F5344CB8AC3E}">
        <p14:creationId xmlns:p14="http://schemas.microsoft.com/office/powerpoint/2010/main" val="7126251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ulijimmi"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redhat.com/en/topics/automation/what-is-orchestration#:~:text=Orchestration%20is%20the%20automated%20configuration,systems%2C%20applications%2C%20and%20services."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hyperlink" Target="https://kubernetes.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QJ4fODH6DXI&amp;list=RDCMUCSWj8mqQCcrcBlXPi4ThRDQ&amp;index=2&amp;ab_channel=KodeKloud"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concepts/workloads/controllers/statefulset/" TargetMode="External"/><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2.xml"/><Relationship Id="rId4" Type="http://schemas.openxmlformats.org/officeDocument/2006/relationships/hyperlink" Target="https://kubernetes.io/docs/tasks/run-application/horizontal-pod-autoscale/#:~:text=Horizontal%20scaling%20means%20that%20the,already%20running%20for%20the%20workloa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tasks/run-application/horizontal-pod-autoscale/#:~:text=Horizontal%20scaling%20means%20that%20the,already%20running%20for%20the%20workload." TargetMode="External"/><Relationship Id="rId2" Type="http://schemas.openxmlformats.org/officeDocument/2006/relationships/hyperlink" Target="https://kubernetes.io/docs/tasks/run-application/horizontal-pod-autoscale/#support-for-resource-metric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jmeter.apache.org/" TargetMode="External"/><Relationship Id="rId4" Type="http://schemas.openxmlformats.org/officeDocument/2006/relationships/hyperlink" Target="https://octant.de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Computer" TargetMode="External"/><Relationship Id="rId7" Type="http://schemas.openxmlformats.org/officeDocument/2006/relationships/image" Target="../media/image3.png"/><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n.wikipedia.org/wiki/Client_(computing)" TargetMode="External"/><Relationship Id="rId4" Type="http://schemas.openxmlformats.org/officeDocument/2006/relationships/hyperlink" Target="https://en.wikipedia.org/wiki/Computer_program"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en.wikipedia.org/wiki/Emulator" TargetMode="External"/><Relationship Id="rId7" Type="http://schemas.openxmlformats.org/officeDocument/2006/relationships/image" Target="../media/image7.png"/><Relationship Id="rId2" Type="http://schemas.openxmlformats.org/officeDocument/2006/relationships/hyperlink" Target="https://en.wikipedia.org/wiki/Virtualization"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en.wikipedia.org/wiki/Computer_architecture" TargetMode="External"/><Relationship Id="rId10" Type="http://schemas.openxmlformats.org/officeDocument/2006/relationships/image" Target="../media/image10.png"/><Relationship Id="rId4" Type="http://schemas.openxmlformats.org/officeDocument/2006/relationships/hyperlink" Target="https://en.wikipedia.org/wiki/Computer_system" TargetMode="Externa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tutorials/docker-tutorial/what-is-docker"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atlassian.com/microservices/cloud-computing/containers-vs-vms#:~:text=The%20key%20differentiator%20between%20containers,above%20the%20operating%20system%20lev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opencontainers.org/" TargetMode="External"/><Relationship Id="rId1" Type="http://schemas.openxmlformats.org/officeDocument/2006/relationships/slideLayout" Target="../slideLayouts/slideLayout2.xml"/><Relationship Id="rId4" Type="http://schemas.openxmlformats.org/officeDocument/2006/relationships/hyperlink" Target="https://www.atlassian.com/microservices/cloud-computing/containers-vs-vms#:~:text=The%20key%20differentiator%20between%20containers,above%20the%20operating%20system%20leve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quasec.com/cloud-native-academy/container-security/container-runti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piceworks.com/tech/big-data/articles/what-is-dock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0"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59152CD1-9F2D-4522-A1FB-D99DEB83D66E}"/>
              </a:ext>
            </a:extLst>
          </p:cNvPr>
          <p:cNvSpPr>
            <a:spLocks noGrp="1"/>
          </p:cNvSpPr>
          <p:nvPr>
            <p:ph type="ctrTitle"/>
          </p:nvPr>
        </p:nvSpPr>
        <p:spPr>
          <a:xfrm>
            <a:off x="4678420" y="1221260"/>
            <a:ext cx="5454121" cy="4415481"/>
          </a:xfrm>
        </p:spPr>
        <p:txBody>
          <a:bodyPr anchor="ctr">
            <a:normAutofit/>
          </a:bodyPr>
          <a:lstStyle/>
          <a:p>
            <a:r>
              <a:rPr lang="en-US" dirty="0">
                <a:solidFill>
                  <a:schemeClr val="tx2"/>
                </a:solidFill>
              </a:rPr>
              <a:t>Horizontal Pod </a:t>
            </a:r>
            <a:r>
              <a:rPr lang="en-US" dirty="0" err="1">
                <a:solidFill>
                  <a:schemeClr val="tx2"/>
                </a:solidFill>
              </a:rPr>
              <a:t>Scalling</a:t>
            </a:r>
            <a:br>
              <a:rPr lang="en-US" dirty="0">
                <a:solidFill>
                  <a:schemeClr val="tx2"/>
                </a:solidFill>
              </a:rPr>
            </a:br>
            <a:br>
              <a:rPr lang="en-US" dirty="0">
                <a:solidFill>
                  <a:schemeClr val="tx2"/>
                </a:solidFill>
              </a:rPr>
            </a:br>
            <a:r>
              <a:rPr lang="en-US" sz="1800" dirty="0">
                <a:solidFill>
                  <a:schemeClr val="accent2">
                    <a:lumMod val="75000"/>
                  </a:schemeClr>
                </a:solidFill>
              </a:rPr>
              <a:t>Chuli jimmi Manurung</a:t>
            </a:r>
            <a:br>
              <a:rPr lang="en-US" sz="1800" dirty="0">
                <a:solidFill>
                  <a:schemeClr val="accent2">
                    <a:lumMod val="75000"/>
                  </a:schemeClr>
                </a:solidFill>
              </a:rPr>
            </a:br>
            <a:br>
              <a:rPr lang="en-US" sz="1800" dirty="0">
                <a:solidFill>
                  <a:srgbClr val="0070C0"/>
                </a:solidFill>
              </a:rPr>
            </a:br>
            <a:r>
              <a:rPr lang="en-US" sz="1800" dirty="0">
                <a:solidFill>
                  <a:srgbClr val="0070C0"/>
                </a:solidFill>
                <a:hlinkClick r:id="rId3">
                  <a:extLst>
                    <a:ext uri="{A12FA001-AC4F-418D-AE19-62706E023703}">
                      <ahyp:hlinkClr xmlns:ahyp="http://schemas.microsoft.com/office/drawing/2018/hyperlinkcolor" val="tx"/>
                    </a:ext>
                  </a:extLst>
                </a:hlinkClick>
              </a:rPr>
              <a:t>https://github.com/chulijimmi</a:t>
            </a:r>
            <a:br>
              <a:rPr lang="en-US" sz="1800" dirty="0">
                <a:solidFill>
                  <a:srgbClr val="0070C0"/>
                </a:solidFill>
              </a:rPr>
            </a:br>
            <a:r>
              <a:rPr lang="en-US" sz="1800" dirty="0">
                <a:solidFill>
                  <a:srgbClr val="0070C0"/>
                </a:solidFill>
              </a:rPr>
              <a:t>https://www.linkedin.com/in/chulijimmi/</a:t>
            </a:r>
            <a:br>
              <a:rPr lang="en-US" sz="1800" dirty="0">
                <a:solidFill>
                  <a:srgbClr val="0070C0"/>
                </a:solidFill>
              </a:rPr>
            </a:br>
            <a:endParaRPr lang="en-ID" sz="1800" dirty="0">
              <a:solidFill>
                <a:srgbClr val="0070C0"/>
              </a:solidFill>
            </a:endParaRPr>
          </a:p>
        </p:txBody>
      </p:sp>
      <p:sp>
        <p:nvSpPr>
          <p:cNvPr id="3" name="Subtitle 2">
            <a:extLst>
              <a:ext uri="{FF2B5EF4-FFF2-40B4-BE49-F238E27FC236}">
                <a16:creationId xmlns:a16="http://schemas.microsoft.com/office/drawing/2014/main" id="{B9140D88-5610-4E82-BA5C-2BD5CD96FDE3}"/>
              </a:ext>
            </a:extLst>
          </p:cNvPr>
          <p:cNvSpPr>
            <a:spLocks noGrp="1"/>
          </p:cNvSpPr>
          <p:nvPr>
            <p:ph type="subTitle" idx="1"/>
          </p:nvPr>
        </p:nvSpPr>
        <p:spPr>
          <a:xfrm>
            <a:off x="1154954" y="1377298"/>
            <a:ext cx="2869971" cy="4259443"/>
          </a:xfrm>
        </p:spPr>
        <p:txBody>
          <a:bodyPr anchor="ctr">
            <a:normAutofit/>
          </a:bodyPr>
          <a:lstStyle/>
          <a:p>
            <a:pPr algn="r"/>
            <a:r>
              <a:rPr lang="en-US" sz="2000" dirty="0">
                <a:solidFill>
                  <a:schemeClr val="tx2"/>
                </a:solidFill>
              </a:rPr>
              <a:t>Docker &amp; Kubernetes</a:t>
            </a:r>
          </a:p>
          <a:p>
            <a:pPr algn="r"/>
            <a:endParaRPr lang="en-US" sz="2000" dirty="0">
              <a:solidFill>
                <a:schemeClr val="tx2"/>
              </a:solidFill>
            </a:endParaRPr>
          </a:p>
          <a:p>
            <a:pPr algn="r"/>
            <a:r>
              <a:rPr lang="en-US" sz="2000" dirty="0">
                <a:solidFill>
                  <a:schemeClr val="tx2"/>
                </a:solidFill>
              </a:rPr>
              <a:t>FUNDAMENTAL</a:t>
            </a:r>
            <a:endParaRPr lang="en-ID" sz="2000" dirty="0">
              <a:solidFill>
                <a:schemeClr val="tx2"/>
              </a:solidFill>
            </a:endParaRPr>
          </a:p>
        </p:txBody>
      </p:sp>
      <p:cxnSp>
        <p:nvCxnSpPr>
          <p:cNvPr id="22"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57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F08B-1A54-497F-89A0-A71F50FBF5BB}"/>
              </a:ext>
            </a:extLst>
          </p:cNvPr>
          <p:cNvSpPr>
            <a:spLocks noGrp="1"/>
          </p:cNvSpPr>
          <p:nvPr>
            <p:ph type="title"/>
          </p:nvPr>
        </p:nvSpPr>
        <p:spPr/>
        <p:txBody>
          <a:bodyPr/>
          <a:lstStyle/>
          <a:p>
            <a:r>
              <a:rPr lang="en-US" dirty="0"/>
              <a:t>Orchestration</a:t>
            </a:r>
            <a:endParaRPr lang="en-ID" dirty="0"/>
          </a:p>
        </p:txBody>
      </p:sp>
      <p:sp>
        <p:nvSpPr>
          <p:cNvPr id="3" name="Content Placeholder 2">
            <a:extLst>
              <a:ext uri="{FF2B5EF4-FFF2-40B4-BE49-F238E27FC236}">
                <a16:creationId xmlns:a16="http://schemas.microsoft.com/office/drawing/2014/main" id="{BD215F7F-22DE-406F-ADF5-D23B3D97D56D}"/>
              </a:ext>
            </a:extLst>
          </p:cNvPr>
          <p:cNvSpPr>
            <a:spLocks noGrp="1"/>
          </p:cNvSpPr>
          <p:nvPr>
            <p:ph idx="1"/>
          </p:nvPr>
        </p:nvSpPr>
        <p:spPr/>
        <p:txBody>
          <a:bodyPr/>
          <a:lstStyle/>
          <a:p>
            <a:r>
              <a:rPr lang="en-US" b="0" i="0" dirty="0">
                <a:solidFill>
                  <a:srgbClr val="151515"/>
                </a:solidFill>
                <a:effectLst/>
                <a:latin typeface="RedHatText"/>
              </a:rPr>
              <a:t>Orchestration is the automated configuration, management, and coordination of computer systems, applications, and services. Orchestration helps IT to more easily manage complex tasks and workflows.</a:t>
            </a:r>
          </a:p>
          <a:p>
            <a:r>
              <a:rPr lang="en-US" dirty="0">
                <a:solidFill>
                  <a:srgbClr val="151515"/>
                </a:solidFill>
                <a:latin typeface="RedHatText"/>
              </a:rPr>
              <a:t>Source: </a:t>
            </a:r>
            <a:r>
              <a:rPr lang="en-US" dirty="0">
                <a:solidFill>
                  <a:srgbClr val="0070C0"/>
                </a:solidFill>
                <a:latin typeface="RedHatText"/>
                <a:hlinkClick r:id="rId2">
                  <a:extLst>
                    <a:ext uri="{A12FA001-AC4F-418D-AE19-62706E023703}">
                      <ahyp:hlinkClr xmlns:ahyp="http://schemas.microsoft.com/office/drawing/2018/hyperlinkcolor" val="tx"/>
                    </a:ext>
                  </a:extLst>
                </a:hlinkClick>
              </a:rPr>
              <a:t>RedHat</a:t>
            </a:r>
            <a:endParaRPr lang="en-US" dirty="0">
              <a:solidFill>
                <a:schemeClr val="tx1"/>
              </a:solidFill>
              <a:latin typeface="RedHatText"/>
            </a:endParaRPr>
          </a:p>
        </p:txBody>
      </p:sp>
      <p:pic>
        <p:nvPicPr>
          <p:cNvPr id="5" name="Picture 4">
            <a:extLst>
              <a:ext uri="{FF2B5EF4-FFF2-40B4-BE49-F238E27FC236}">
                <a16:creationId xmlns:a16="http://schemas.microsoft.com/office/drawing/2014/main" id="{DED117EA-DE5C-4F65-993B-D9AA9232CA04}"/>
              </a:ext>
            </a:extLst>
          </p:cNvPr>
          <p:cNvPicPr>
            <a:picLocks noChangeAspect="1"/>
          </p:cNvPicPr>
          <p:nvPr/>
        </p:nvPicPr>
        <p:blipFill>
          <a:blip r:embed="rId3"/>
          <a:stretch>
            <a:fillRect/>
          </a:stretch>
        </p:blipFill>
        <p:spPr>
          <a:xfrm>
            <a:off x="1592545" y="4620617"/>
            <a:ext cx="2673487" cy="1263715"/>
          </a:xfrm>
          <a:prstGeom prst="rect">
            <a:avLst/>
          </a:prstGeom>
        </p:spPr>
      </p:pic>
      <p:pic>
        <p:nvPicPr>
          <p:cNvPr id="7" name="Picture 6">
            <a:extLst>
              <a:ext uri="{FF2B5EF4-FFF2-40B4-BE49-F238E27FC236}">
                <a16:creationId xmlns:a16="http://schemas.microsoft.com/office/drawing/2014/main" id="{8D312FC2-84F9-4A18-8BBC-EFF9CD8DFFA2}"/>
              </a:ext>
            </a:extLst>
          </p:cNvPr>
          <p:cNvPicPr>
            <a:picLocks noChangeAspect="1"/>
          </p:cNvPicPr>
          <p:nvPr/>
        </p:nvPicPr>
        <p:blipFill>
          <a:blip r:embed="rId4"/>
          <a:stretch>
            <a:fillRect/>
          </a:stretch>
        </p:blipFill>
        <p:spPr>
          <a:xfrm>
            <a:off x="4931973" y="4785726"/>
            <a:ext cx="2775093" cy="1098606"/>
          </a:xfrm>
          <a:prstGeom prst="rect">
            <a:avLst/>
          </a:prstGeom>
        </p:spPr>
      </p:pic>
      <p:pic>
        <p:nvPicPr>
          <p:cNvPr id="9" name="Picture 8">
            <a:extLst>
              <a:ext uri="{FF2B5EF4-FFF2-40B4-BE49-F238E27FC236}">
                <a16:creationId xmlns:a16="http://schemas.microsoft.com/office/drawing/2014/main" id="{8327B401-D2C9-436F-A673-A6B1A4EAA657}"/>
              </a:ext>
            </a:extLst>
          </p:cNvPr>
          <p:cNvPicPr>
            <a:picLocks noChangeAspect="1"/>
          </p:cNvPicPr>
          <p:nvPr/>
        </p:nvPicPr>
        <p:blipFill>
          <a:blip r:embed="rId5"/>
          <a:stretch>
            <a:fillRect/>
          </a:stretch>
        </p:blipFill>
        <p:spPr>
          <a:xfrm>
            <a:off x="8693776" y="4785726"/>
            <a:ext cx="2343270" cy="1187511"/>
          </a:xfrm>
          <a:prstGeom prst="rect">
            <a:avLst/>
          </a:prstGeom>
        </p:spPr>
      </p:pic>
    </p:spTree>
    <p:extLst>
      <p:ext uri="{BB962C8B-B14F-4D97-AF65-F5344CB8AC3E}">
        <p14:creationId xmlns:p14="http://schemas.microsoft.com/office/powerpoint/2010/main" val="359154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29A2-BE4C-4C06-846D-64C3453B02C8}"/>
              </a:ext>
            </a:extLst>
          </p:cNvPr>
          <p:cNvSpPr>
            <a:spLocks noGrp="1"/>
          </p:cNvSpPr>
          <p:nvPr>
            <p:ph type="title"/>
          </p:nvPr>
        </p:nvSpPr>
        <p:spPr/>
        <p:txBody>
          <a:bodyPr/>
          <a:lstStyle/>
          <a:p>
            <a:r>
              <a:rPr lang="en-US" dirty="0"/>
              <a:t>Kubernetes</a:t>
            </a:r>
            <a:endParaRPr lang="en-ID" dirty="0"/>
          </a:p>
        </p:txBody>
      </p:sp>
      <p:sp>
        <p:nvSpPr>
          <p:cNvPr id="3" name="Content Placeholder 2">
            <a:extLst>
              <a:ext uri="{FF2B5EF4-FFF2-40B4-BE49-F238E27FC236}">
                <a16:creationId xmlns:a16="http://schemas.microsoft.com/office/drawing/2014/main" id="{EAF631AB-BFB6-4887-9BFA-353136F1AB29}"/>
              </a:ext>
            </a:extLst>
          </p:cNvPr>
          <p:cNvSpPr>
            <a:spLocks noGrp="1"/>
          </p:cNvSpPr>
          <p:nvPr>
            <p:ph idx="1"/>
          </p:nvPr>
        </p:nvSpPr>
        <p:spPr/>
        <p:txBody>
          <a:bodyPr/>
          <a:lstStyle/>
          <a:p>
            <a:r>
              <a:rPr lang="en-US" dirty="0"/>
              <a:t>Kubernetes, also known as K8s, is an open-source system for automating deployment, scaling, and management of containerized applications.</a:t>
            </a:r>
          </a:p>
          <a:p>
            <a:pPr marL="0" indent="0">
              <a:buNone/>
            </a:pPr>
            <a:endParaRPr lang="en-US" dirty="0"/>
          </a:p>
          <a:p>
            <a:r>
              <a:rPr lang="en-ID" b="0" i="0" dirty="0">
                <a:solidFill>
                  <a:srgbClr val="222222"/>
                </a:solidFill>
                <a:effectLst/>
                <a:latin typeface="open sans" panose="020B0606030504020204" pitchFamily="34" charset="0"/>
              </a:rPr>
              <a:t>Planet Scale</a:t>
            </a:r>
          </a:p>
          <a:p>
            <a:pPr algn="l"/>
            <a:r>
              <a:rPr lang="en-ID" b="0" i="0" dirty="0">
                <a:solidFill>
                  <a:srgbClr val="222222"/>
                </a:solidFill>
                <a:effectLst/>
                <a:latin typeface="open sans" panose="020B0606030504020204" pitchFamily="34" charset="0"/>
              </a:rPr>
              <a:t>Never Outgrow</a:t>
            </a:r>
          </a:p>
          <a:p>
            <a:r>
              <a:rPr lang="en-ID" b="0" i="0" dirty="0">
                <a:solidFill>
                  <a:srgbClr val="222222"/>
                </a:solidFill>
                <a:effectLst/>
                <a:latin typeface="open sans" panose="020B0606030504020204" pitchFamily="34" charset="0"/>
              </a:rPr>
              <a:t>Run K8s Anywhere</a:t>
            </a:r>
          </a:p>
          <a:p>
            <a:endParaRPr lang="en-ID" dirty="0">
              <a:solidFill>
                <a:srgbClr val="222222"/>
              </a:solidFill>
              <a:latin typeface="open sans" panose="020B0606030504020204" pitchFamily="34" charset="0"/>
            </a:endParaRPr>
          </a:p>
          <a:p>
            <a:r>
              <a:rPr lang="en-ID" dirty="0">
                <a:solidFill>
                  <a:srgbClr val="222222"/>
                </a:solidFill>
                <a:latin typeface="open sans" panose="020B0606030504020204" pitchFamily="34" charset="0"/>
              </a:rPr>
              <a:t>Source: </a:t>
            </a:r>
            <a:r>
              <a:rPr lang="en-ID" dirty="0">
                <a:solidFill>
                  <a:srgbClr val="0070C0"/>
                </a:solidFill>
                <a:latin typeface="open sans" panose="020B0606030504020204" pitchFamily="34" charset="0"/>
                <a:hlinkClick r:id="rId2">
                  <a:extLst>
                    <a:ext uri="{A12FA001-AC4F-418D-AE19-62706E023703}">
                      <ahyp:hlinkClr xmlns:ahyp="http://schemas.microsoft.com/office/drawing/2018/hyperlinkcolor" val="tx"/>
                    </a:ext>
                  </a:extLst>
                </a:hlinkClick>
              </a:rPr>
              <a:t>https://kubernetes.io/</a:t>
            </a:r>
            <a:endParaRPr lang="en-US" dirty="0">
              <a:solidFill>
                <a:srgbClr val="0070C0"/>
              </a:solidFill>
            </a:endParaRPr>
          </a:p>
          <a:p>
            <a:endParaRPr lang="en-ID" dirty="0"/>
          </a:p>
        </p:txBody>
      </p:sp>
    </p:spTree>
    <p:extLst>
      <p:ext uri="{BB962C8B-B14F-4D97-AF65-F5344CB8AC3E}">
        <p14:creationId xmlns:p14="http://schemas.microsoft.com/office/powerpoint/2010/main" val="24106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0120-6ECA-429B-8E21-3EBE9C171A1E}"/>
              </a:ext>
            </a:extLst>
          </p:cNvPr>
          <p:cNvSpPr>
            <a:spLocks noGrp="1"/>
          </p:cNvSpPr>
          <p:nvPr>
            <p:ph type="title"/>
          </p:nvPr>
        </p:nvSpPr>
        <p:spPr/>
        <p:txBody>
          <a:bodyPr/>
          <a:lstStyle/>
          <a:p>
            <a:r>
              <a:rPr lang="en-US" dirty="0"/>
              <a:t>Kubernetes Components</a:t>
            </a:r>
            <a:endParaRPr lang="en-ID" dirty="0"/>
          </a:p>
        </p:txBody>
      </p:sp>
      <p:sp>
        <p:nvSpPr>
          <p:cNvPr id="3" name="Content Placeholder 2">
            <a:extLst>
              <a:ext uri="{FF2B5EF4-FFF2-40B4-BE49-F238E27FC236}">
                <a16:creationId xmlns:a16="http://schemas.microsoft.com/office/drawing/2014/main" id="{CD46F563-3BC3-4CFE-9A2E-1CCD44C2A01F}"/>
              </a:ext>
            </a:extLst>
          </p:cNvPr>
          <p:cNvSpPr>
            <a:spLocks noGrp="1"/>
          </p:cNvSpPr>
          <p:nvPr>
            <p:ph idx="1"/>
          </p:nvPr>
        </p:nvSpPr>
        <p:spPr>
          <a:xfrm>
            <a:off x="1154954" y="5428648"/>
            <a:ext cx="8825659" cy="1145406"/>
          </a:xfrm>
        </p:spPr>
        <p:txBody>
          <a:bodyPr>
            <a:normAutofit fontScale="85000" lnSpcReduction="20000"/>
          </a:bodyPr>
          <a:lstStyle/>
          <a:p>
            <a:pPr marL="0" indent="0">
              <a:buNone/>
            </a:pPr>
            <a:endParaRPr lang="en-ID" dirty="0"/>
          </a:p>
          <a:p>
            <a:pPr marL="0" indent="0">
              <a:buNone/>
            </a:pPr>
            <a:r>
              <a:rPr lang="en-ID" dirty="0"/>
              <a:t>Understanding Kubernetes Components</a:t>
            </a:r>
          </a:p>
          <a:p>
            <a:r>
              <a:rPr lang="en-ID" dirty="0">
                <a:solidFill>
                  <a:srgbClr val="0070C0"/>
                </a:solidFill>
                <a:hlinkClick r:id="rId2">
                  <a:extLst>
                    <a:ext uri="{A12FA001-AC4F-418D-AE19-62706E023703}">
                      <ahyp:hlinkClr xmlns:ahyp="http://schemas.microsoft.com/office/drawing/2018/hyperlinkcolor" val="tx"/>
                    </a:ext>
                  </a:extLst>
                </a:hlinkClick>
              </a:rPr>
              <a:t>Youtube.com</a:t>
            </a:r>
            <a:br>
              <a:rPr lang="en-ID" dirty="0"/>
            </a:br>
            <a:endParaRPr lang="en-ID" b="0" i="0" dirty="0">
              <a:solidFill>
                <a:srgbClr val="222222"/>
              </a:solidFill>
              <a:effectLst/>
              <a:latin typeface="open sans" panose="020B0606030504020204" pitchFamily="34" charset="0"/>
            </a:endParaRPr>
          </a:p>
          <a:p>
            <a:endParaRPr lang="en-ID" b="0" i="0" dirty="0">
              <a:solidFill>
                <a:srgbClr val="222222"/>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6A59D75C-F9F7-4D1F-8E4C-02D6FF5D594D}"/>
              </a:ext>
            </a:extLst>
          </p:cNvPr>
          <p:cNvPicPr>
            <a:picLocks noChangeAspect="1"/>
          </p:cNvPicPr>
          <p:nvPr/>
        </p:nvPicPr>
        <p:blipFill>
          <a:blip r:embed="rId3"/>
          <a:stretch>
            <a:fillRect/>
          </a:stretch>
        </p:blipFill>
        <p:spPr>
          <a:xfrm>
            <a:off x="4929269" y="2714326"/>
            <a:ext cx="6188434" cy="2958966"/>
          </a:xfrm>
          <a:prstGeom prst="rect">
            <a:avLst/>
          </a:prstGeom>
        </p:spPr>
      </p:pic>
      <p:pic>
        <p:nvPicPr>
          <p:cNvPr id="9" name="Picture 8">
            <a:extLst>
              <a:ext uri="{FF2B5EF4-FFF2-40B4-BE49-F238E27FC236}">
                <a16:creationId xmlns:a16="http://schemas.microsoft.com/office/drawing/2014/main" id="{F64E71C4-C229-4879-A22B-E6591A440430}"/>
              </a:ext>
            </a:extLst>
          </p:cNvPr>
          <p:cNvPicPr>
            <a:picLocks noChangeAspect="1"/>
          </p:cNvPicPr>
          <p:nvPr/>
        </p:nvPicPr>
        <p:blipFill>
          <a:blip r:embed="rId4"/>
          <a:stretch>
            <a:fillRect/>
          </a:stretch>
        </p:blipFill>
        <p:spPr>
          <a:xfrm>
            <a:off x="862242" y="2236363"/>
            <a:ext cx="3680882" cy="3298161"/>
          </a:xfrm>
          <a:prstGeom prst="rect">
            <a:avLst/>
          </a:prstGeom>
        </p:spPr>
      </p:pic>
    </p:spTree>
    <p:extLst>
      <p:ext uri="{BB962C8B-B14F-4D97-AF65-F5344CB8AC3E}">
        <p14:creationId xmlns:p14="http://schemas.microsoft.com/office/powerpoint/2010/main" val="368359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F7B1-F0C8-4852-860B-8EF47266C86B}"/>
              </a:ext>
            </a:extLst>
          </p:cNvPr>
          <p:cNvSpPr>
            <a:spLocks noGrp="1"/>
          </p:cNvSpPr>
          <p:nvPr>
            <p:ph type="title"/>
          </p:nvPr>
        </p:nvSpPr>
        <p:spPr/>
        <p:txBody>
          <a:bodyPr/>
          <a:lstStyle/>
          <a:p>
            <a:r>
              <a:rPr lang="en-US" dirty="0"/>
              <a:t>Horizontal Pod Autoscaling</a:t>
            </a:r>
            <a:endParaRPr lang="en-ID" dirty="0"/>
          </a:p>
        </p:txBody>
      </p:sp>
      <p:sp>
        <p:nvSpPr>
          <p:cNvPr id="3" name="Content Placeholder 2">
            <a:extLst>
              <a:ext uri="{FF2B5EF4-FFF2-40B4-BE49-F238E27FC236}">
                <a16:creationId xmlns:a16="http://schemas.microsoft.com/office/drawing/2014/main" id="{451E45EA-B2D4-4FCE-8F7A-F93C415AD9CD}"/>
              </a:ext>
            </a:extLst>
          </p:cNvPr>
          <p:cNvSpPr>
            <a:spLocks noGrp="1"/>
          </p:cNvSpPr>
          <p:nvPr>
            <p:ph idx="1"/>
          </p:nvPr>
        </p:nvSpPr>
        <p:spPr/>
        <p:txBody>
          <a:bodyPr/>
          <a:lstStyle/>
          <a:p>
            <a:r>
              <a:rPr lang="en-US" dirty="0"/>
              <a:t>As known as HPA</a:t>
            </a:r>
          </a:p>
          <a:p>
            <a:r>
              <a:rPr lang="en-US" b="0" i="0" dirty="0">
                <a:solidFill>
                  <a:srgbClr val="222222"/>
                </a:solidFill>
                <a:effectLst/>
                <a:latin typeface="open sans" panose="020B0606030504020204" pitchFamily="34" charset="0"/>
              </a:rPr>
              <a:t>In Kubernetes, a </a:t>
            </a:r>
            <a:r>
              <a:rPr lang="en-US" b="1" i="1" dirty="0" err="1">
                <a:solidFill>
                  <a:srgbClr val="222222"/>
                </a:solidFill>
                <a:effectLst/>
                <a:latin typeface="open sans" panose="020B0606030504020204" pitchFamily="34" charset="0"/>
              </a:rPr>
              <a:t>HorizontalPodAutoscaler</a:t>
            </a:r>
            <a:r>
              <a:rPr lang="en-US" b="0" i="0" dirty="0">
                <a:solidFill>
                  <a:srgbClr val="222222"/>
                </a:solidFill>
                <a:effectLst/>
                <a:latin typeface="open sans" panose="020B0606030504020204" pitchFamily="34" charset="0"/>
              </a:rPr>
              <a:t> automatically updates a workload resource (such as a </a:t>
            </a:r>
            <a:r>
              <a:rPr lang="en-US" b="0" i="0" u="none" strike="noStrike" dirty="0">
                <a:solidFill>
                  <a:srgbClr val="0070C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Deployment</a:t>
            </a:r>
            <a:r>
              <a:rPr lang="en-US" b="0" i="0" dirty="0">
                <a:solidFill>
                  <a:srgbClr val="0070C0"/>
                </a:solidFill>
                <a:effectLst/>
                <a:latin typeface="open sans" panose="020B0606030504020204" pitchFamily="34" charset="0"/>
              </a:rPr>
              <a:t> </a:t>
            </a:r>
            <a:r>
              <a:rPr lang="en-US" b="0" i="0" dirty="0">
                <a:solidFill>
                  <a:srgbClr val="222222"/>
                </a:solidFill>
                <a:effectLst/>
                <a:latin typeface="open sans" panose="020B0606030504020204" pitchFamily="34" charset="0"/>
              </a:rPr>
              <a:t>or </a:t>
            </a:r>
            <a:r>
              <a:rPr lang="en-US" b="0" i="0" u="none" strike="noStrike" dirty="0" err="1">
                <a:solidFill>
                  <a:srgbClr val="0070C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StatefulSet</a:t>
            </a:r>
            <a:r>
              <a:rPr lang="en-US" b="0" i="0" dirty="0">
                <a:solidFill>
                  <a:srgbClr val="222222"/>
                </a:solidFill>
                <a:effectLst/>
                <a:latin typeface="open sans" panose="020B0606030504020204" pitchFamily="34" charset="0"/>
              </a:rPr>
              <a:t>), with the aim of automatically scaling the workload to match demand.</a:t>
            </a:r>
          </a:p>
          <a:p>
            <a:endParaRPr lang="en-US" dirty="0">
              <a:solidFill>
                <a:srgbClr val="222222"/>
              </a:solidFill>
              <a:latin typeface="open sans" panose="020B0606030504020204" pitchFamily="34" charset="0"/>
            </a:endParaRPr>
          </a:p>
          <a:p>
            <a:r>
              <a:rPr lang="en-US" b="0" i="0" dirty="0">
                <a:solidFill>
                  <a:srgbClr val="222222"/>
                </a:solidFill>
                <a:effectLst/>
                <a:latin typeface="open sans" panose="020B0606030504020204" pitchFamily="34" charset="0"/>
              </a:rPr>
              <a:t>Source: </a:t>
            </a:r>
            <a:r>
              <a:rPr lang="en-US" b="0" i="0" dirty="0">
                <a:solidFill>
                  <a:srgbClr val="0070C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Kubernetes.io</a:t>
            </a:r>
            <a:endParaRPr lang="en-US" b="0" i="0" dirty="0">
              <a:solidFill>
                <a:srgbClr val="0070C0"/>
              </a:solidFill>
              <a:effectLst/>
              <a:latin typeface="open sans" panose="020B0606030504020204" pitchFamily="34" charset="0"/>
            </a:endParaRPr>
          </a:p>
        </p:txBody>
      </p:sp>
    </p:spTree>
    <p:extLst>
      <p:ext uri="{BB962C8B-B14F-4D97-AF65-F5344CB8AC3E}">
        <p14:creationId xmlns:p14="http://schemas.microsoft.com/office/powerpoint/2010/main" val="193969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EF92-39DF-4C7D-B1AD-ED9F7EF93A77}"/>
              </a:ext>
            </a:extLst>
          </p:cNvPr>
          <p:cNvSpPr>
            <a:spLocks noGrp="1"/>
          </p:cNvSpPr>
          <p:nvPr>
            <p:ph type="title"/>
          </p:nvPr>
        </p:nvSpPr>
        <p:spPr/>
        <p:txBody>
          <a:bodyPr/>
          <a:lstStyle/>
          <a:p>
            <a:r>
              <a:rPr lang="en-US" dirty="0"/>
              <a:t>HPA Parameters</a:t>
            </a:r>
            <a:endParaRPr lang="en-ID" dirty="0"/>
          </a:p>
        </p:txBody>
      </p:sp>
      <p:sp>
        <p:nvSpPr>
          <p:cNvPr id="3" name="Content Placeholder 2">
            <a:extLst>
              <a:ext uri="{FF2B5EF4-FFF2-40B4-BE49-F238E27FC236}">
                <a16:creationId xmlns:a16="http://schemas.microsoft.com/office/drawing/2014/main" id="{4DF23E21-C970-4FA4-9418-ACD0C26EF594}"/>
              </a:ext>
            </a:extLst>
          </p:cNvPr>
          <p:cNvSpPr>
            <a:spLocks noGrp="1"/>
          </p:cNvSpPr>
          <p:nvPr>
            <p:ph idx="1"/>
          </p:nvPr>
        </p:nvSpPr>
        <p:spPr/>
        <p:txBody>
          <a:bodyPr/>
          <a:lstStyle/>
          <a:p>
            <a:pPr algn="l"/>
            <a:r>
              <a:rPr lang="en-ID" b="0" i="0" dirty="0">
                <a:solidFill>
                  <a:srgbClr val="222222"/>
                </a:solidFill>
                <a:effectLst/>
                <a:latin typeface="open sans" panose="020B0606030504020204" pitchFamily="34" charset="0"/>
              </a:rPr>
              <a:t>Support for resource metrics</a:t>
            </a:r>
            <a:r>
              <a:rPr lang="en-ID" b="0" i="0" u="none" strike="noStrike" dirty="0">
                <a:solidFill>
                  <a:srgbClr val="3371E3"/>
                </a:solidFill>
                <a:effectLst/>
                <a:latin typeface="open sans" panose="020B0606030504020204" pitchFamily="34" charset="0"/>
                <a:hlinkClick r:id="rId2"/>
              </a:rPr>
              <a:t> </a:t>
            </a:r>
            <a:endParaRPr lang="en-ID" b="0" i="0" dirty="0">
              <a:solidFill>
                <a:srgbClr val="222222"/>
              </a:solidFill>
              <a:effectLst/>
              <a:latin typeface="open sans" panose="020B0606030504020204" pitchFamily="34" charset="0"/>
            </a:endParaRPr>
          </a:p>
          <a:p>
            <a:pPr lvl="1"/>
            <a:r>
              <a:rPr lang="en-ID" b="0" i="0" dirty="0">
                <a:solidFill>
                  <a:srgbClr val="222222"/>
                </a:solidFill>
                <a:effectLst/>
                <a:latin typeface="open sans" panose="020B0606030504020204" pitchFamily="34" charset="0"/>
              </a:rPr>
              <a:t>CPU</a:t>
            </a:r>
          </a:p>
          <a:p>
            <a:pPr lvl="1"/>
            <a:r>
              <a:rPr lang="en-ID" dirty="0">
                <a:solidFill>
                  <a:srgbClr val="222222"/>
                </a:solidFill>
                <a:latin typeface="open sans" panose="020B0606030504020204" pitchFamily="34" charset="0"/>
              </a:rPr>
              <a:t>Memory</a:t>
            </a:r>
          </a:p>
          <a:p>
            <a:pPr lvl="1"/>
            <a:endParaRPr lang="en-ID" b="0" i="0" dirty="0">
              <a:solidFill>
                <a:srgbClr val="222222"/>
              </a:solidFill>
              <a:effectLst/>
              <a:latin typeface="open sans" panose="020B0606030504020204" pitchFamily="34" charset="0"/>
            </a:endParaRPr>
          </a:p>
          <a:p>
            <a:r>
              <a:rPr lang="en-ID" dirty="0">
                <a:solidFill>
                  <a:srgbClr val="222222"/>
                </a:solidFill>
                <a:latin typeface="open sans" panose="020B0606030504020204" pitchFamily="34" charset="0"/>
              </a:rPr>
              <a:t>Source: </a:t>
            </a:r>
            <a:r>
              <a:rPr lang="en-ID" dirty="0">
                <a:solidFill>
                  <a:srgbClr val="0070C0"/>
                </a:solidFill>
                <a:latin typeface="open sans" panose="020B0606030504020204" pitchFamily="34" charset="0"/>
                <a:hlinkClick r:id="rId3">
                  <a:extLst>
                    <a:ext uri="{A12FA001-AC4F-418D-AE19-62706E023703}">
                      <ahyp:hlinkClr xmlns:ahyp="http://schemas.microsoft.com/office/drawing/2018/hyperlinkcolor" val="tx"/>
                    </a:ext>
                  </a:extLst>
                </a:hlinkClick>
              </a:rPr>
              <a:t>Kubernetes.io</a:t>
            </a:r>
            <a:endParaRPr lang="en-US" b="0" i="0" dirty="0">
              <a:solidFill>
                <a:srgbClr val="0070C0"/>
              </a:solidFill>
              <a:effectLst/>
              <a:latin typeface="open sans" panose="020B0606030504020204" pitchFamily="34" charset="0"/>
            </a:endParaRPr>
          </a:p>
          <a:p>
            <a:endParaRPr lang="en-ID" dirty="0"/>
          </a:p>
        </p:txBody>
      </p:sp>
      <p:pic>
        <p:nvPicPr>
          <p:cNvPr id="4" name="Picture 3">
            <a:extLst>
              <a:ext uri="{FF2B5EF4-FFF2-40B4-BE49-F238E27FC236}">
                <a16:creationId xmlns:a16="http://schemas.microsoft.com/office/drawing/2014/main" id="{7B6B8D90-2BD8-4EEC-9BB5-17EE6347B46B}"/>
              </a:ext>
            </a:extLst>
          </p:cNvPr>
          <p:cNvPicPr>
            <a:picLocks noChangeAspect="1"/>
          </p:cNvPicPr>
          <p:nvPr/>
        </p:nvPicPr>
        <p:blipFill>
          <a:blip r:embed="rId4"/>
          <a:stretch>
            <a:fillRect/>
          </a:stretch>
        </p:blipFill>
        <p:spPr>
          <a:xfrm>
            <a:off x="7434591" y="3288291"/>
            <a:ext cx="3356042" cy="2198109"/>
          </a:xfrm>
          <a:prstGeom prst="rect">
            <a:avLst/>
          </a:prstGeom>
        </p:spPr>
      </p:pic>
    </p:spTree>
    <p:extLst>
      <p:ext uri="{BB962C8B-B14F-4D97-AF65-F5344CB8AC3E}">
        <p14:creationId xmlns:p14="http://schemas.microsoft.com/office/powerpoint/2010/main" val="63394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1" name="Rectangle 3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92B18D-B9D3-45FB-9D39-C8D481E48A0F}"/>
              </a:ext>
            </a:extLst>
          </p:cNvPr>
          <p:cNvSpPr>
            <a:spLocks noGrp="1"/>
          </p:cNvSpPr>
          <p:nvPr>
            <p:ph type="title"/>
          </p:nvPr>
        </p:nvSpPr>
        <p:spPr>
          <a:xfrm>
            <a:off x="1289034" y="1296452"/>
            <a:ext cx="5918195" cy="4265096"/>
          </a:xfrm>
        </p:spPr>
        <p:txBody>
          <a:bodyPr vert="horz" lIns="91440" tIns="45720" rIns="91440" bIns="45720" rtlCol="0" anchor="ctr">
            <a:normAutofit/>
          </a:bodyPr>
          <a:lstStyle/>
          <a:p>
            <a:r>
              <a:rPr lang="en-US" sz="6100">
                <a:solidFill>
                  <a:schemeClr val="tx1"/>
                </a:solidFill>
              </a:rPr>
              <a:t>Demonstration</a:t>
            </a:r>
          </a:p>
        </p:txBody>
      </p:sp>
      <p:sp>
        <p:nvSpPr>
          <p:cNvPr id="37" name="Rectangle 36">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473746"/>
            <a:ext cx="4168684" cy="5902828"/>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71E35C8E-8DFC-44EA-9D20-C529E2C72F02}"/>
              </a:ext>
            </a:extLst>
          </p:cNvPr>
          <p:cNvSpPr txBox="1">
            <a:spLocks/>
          </p:cNvSpPr>
          <p:nvPr/>
        </p:nvSpPr>
        <p:spPr bwMode="gray">
          <a:xfrm>
            <a:off x="7875973" y="1296452"/>
            <a:ext cx="2814141" cy="426509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buClr>
                <a:schemeClr val="accent1"/>
              </a:buClr>
              <a:buSzPct val="80000"/>
            </a:pPr>
            <a:r>
              <a:rPr lang="en-US" sz="1800" cap="all" dirty="0">
                <a:solidFill>
                  <a:srgbClr val="FFFFFF"/>
                </a:solidFill>
                <a:latin typeface="+mn-lt"/>
                <a:ea typeface="+mn-ea"/>
                <a:cs typeface="+mn-cs"/>
              </a:rPr>
              <a:t>Pre Requirements</a:t>
            </a:r>
          </a:p>
          <a:p>
            <a:pPr>
              <a:spcBef>
                <a:spcPts val="1000"/>
              </a:spcBef>
              <a:buClr>
                <a:schemeClr val="accent1"/>
              </a:buClr>
              <a:buSzPct val="80000"/>
            </a:pPr>
            <a:endParaRPr lang="en-US" sz="1800" cap="all" dirty="0">
              <a:solidFill>
                <a:srgbClr val="00B0F0"/>
              </a:solidFill>
              <a:latin typeface="+mn-lt"/>
              <a:ea typeface="+mn-ea"/>
              <a:cs typeface="+mn-cs"/>
            </a:endParaRPr>
          </a:p>
          <a:p>
            <a:pPr>
              <a:spcBef>
                <a:spcPts val="1000"/>
              </a:spcBef>
              <a:buClr>
                <a:schemeClr val="accent1"/>
              </a:buClr>
              <a:buSzPct val="80000"/>
            </a:pPr>
            <a:r>
              <a:rPr lang="en-US" sz="1800" cap="all" dirty="0">
                <a:solidFill>
                  <a:srgbClr val="00B0F0"/>
                </a:solidFill>
                <a:latin typeface="+mn-lt"/>
                <a:ea typeface="+mn-ea"/>
                <a:cs typeface="+mn-cs"/>
                <a:hlinkClick r:id="rId3">
                  <a:extLst>
                    <a:ext uri="{A12FA001-AC4F-418D-AE19-62706E023703}">
                      <ahyp:hlinkClr xmlns:ahyp="http://schemas.microsoft.com/office/drawing/2018/hyperlinkcolor" val="tx"/>
                    </a:ext>
                  </a:extLst>
                </a:hlinkClick>
              </a:rPr>
              <a:t>Install Docker DESKTOP</a:t>
            </a:r>
            <a:endParaRPr lang="en-US" sz="1800" cap="all" dirty="0">
              <a:solidFill>
                <a:srgbClr val="00B0F0"/>
              </a:solidFill>
              <a:latin typeface="+mn-lt"/>
              <a:ea typeface="+mn-ea"/>
              <a:cs typeface="+mn-cs"/>
            </a:endParaRPr>
          </a:p>
          <a:p>
            <a:pPr>
              <a:spcBef>
                <a:spcPts val="1000"/>
              </a:spcBef>
              <a:buClr>
                <a:schemeClr val="accent1"/>
              </a:buClr>
              <a:buSzPct val="80000"/>
            </a:pPr>
            <a:endParaRPr lang="en-US" sz="1800" cap="all" dirty="0">
              <a:solidFill>
                <a:srgbClr val="00B0F0"/>
              </a:solidFill>
              <a:latin typeface="+mn-lt"/>
              <a:ea typeface="+mn-ea"/>
              <a:cs typeface="+mn-cs"/>
            </a:endParaRPr>
          </a:p>
          <a:p>
            <a:pPr>
              <a:spcBef>
                <a:spcPts val="1000"/>
              </a:spcBef>
              <a:buClr>
                <a:schemeClr val="accent1"/>
              </a:buClr>
              <a:buSzPct val="80000"/>
            </a:pPr>
            <a:r>
              <a:rPr lang="en-US" sz="1800" cap="all" dirty="0">
                <a:solidFill>
                  <a:srgbClr val="00B0F0"/>
                </a:solidFill>
                <a:latin typeface="+mn-lt"/>
                <a:ea typeface="+mn-ea"/>
                <a:cs typeface="+mn-cs"/>
                <a:hlinkClick r:id="rId4">
                  <a:extLst>
                    <a:ext uri="{A12FA001-AC4F-418D-AE19-62706E023703}">
                      <ahyp:hlinkClr xmlns:ahyp="http://schemas.microsoft.com/office/drawing/2018/hyperlinkcolor" val="tx"/>
                    </a:ext>
                  </a:extLst>
                </a:hlinkClick>
              </a:rPr>
              <a:t>INSTALL OCTANT</a:t>
            </a:r>
            <a:endParaRPr lang="en-US" sz="1800" cap="all" dirty="0">
              <a:solidFill>
                <a:srgbClr val="00B0F0"/>
              </a:solidFill>
              <a:latin typeface="+mn-lt"/>
              <a:ea typeface="+mn-ea"/>
              <a:cs typeface="+mn-cs"/>
            </a:endParaRPr>
          </a:p>
          <a:p>
            <a:pPr>
              <a:spcBef>
                <a:spcPts val="1000"/>
              </a:spcBef>
              <a:buClr>
                <a:schemeClr val="accent1"/>
              </a:buClr>
              <a:buSzPct val="80000"/>
            </a:pPr>
            <a:endParaRPr lang="en-US" sz="1800" cap="all" dirty="0">
              <a:solidFill>
                <a:srgbClr val="00B0F0"/>
              </a:solidFill>
              <a:latin typeface="+mn-lt"/>
              <a:ea typeface="+mn-ea"/>
              <a:cs typeface="+mn-cs"/>
            </a:endParaRPr>
          </a:p>
          <a:p>
            <a:pPr>
              <a:spcBef>
                <a:spcPts val="1000"/>
              </a:spcBef>
              <a:buClr>
                <a:schemeClr val="accent1"/>
              </a:buClr>
              <a:buSzPct val="80000"/>
            </a:pPr>
            <a:r>
              <a:rPr lang="en-US" sz="1800" cap="all" dirty="0">
                <a:solidFill>
                  <a:srgbClr val="00B0F0"/>
                </a:solidFill>
                <a:latin typeface="+mn-lt"/>
                <a:ea typeface="+mn-ea"/>
                <a:cs typeface="+mn-cs"/>
                <a:hlinkClick r:id="rId5">
                  <a:extLst>
                    <a:ext uri="{A12FA001-AC4F-418D-AE19-62706E023703}">
                      <ahyp:hlinkClr xmlns:ahyp="http://schemas.microsoft.com/office/drawing/2018/hyperlinkcolor" val="tx"/>
                    </a:ext>
                  </a:extLst>
                </a:hlinkClick>
              </a:rPr>
              <a:t>JMETER</a:t>
            </a:r>
            <a:endParaRPr lang="en-US" sz="1800" cap="all" dirty="0">
              <a:solidFill>
                <a:srgbClr val="00B0F0"/>
              </a:solidFill>
              <a:latin typeface="+mn-lt"/>
              <a:ea typeface="+mn-ea"/>
              <a:cs typeface="+mn-cs"/>
            </a:endParaRPr>
          </a:p>
        </p:txBody>
      </p:sp>
      <p:sp>
        <p:nvSpPr>
          <p:cNvPr id="39" name="Rectangle 3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40" y="473747"/>
            <a:ext cx="685800" cy="5902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70251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863-713E-47CC-9A70-F81A7FCF1D90}"/>
              </a:ext>
            </a:extLst>
          </p:cNvPr>
          <p:cNvSpPr>
            <a:spLocks noGrp="1"/>
          </p:cNvSpPr>
          <p:nvPr>
            <p:ph type="title"/>
          </p:nvPr>
        </p:nvSpPr>
        <p:spPr/>
        <p:txBody>
          <a:bodyPr/>
          <a:lstStyle/>
          <a:p>
            <a:r>
              <a:rPr lang="en-US" dirty="0"/>
              <a:t>Conclusion</a:t>
            </a:r>
            <a:endParaRPr lang="en-ID" dirty="0"/>
          </a:p>
        </p:txBody>
      </p:sp>
      <p:sp>
        <p:nvSpPr>
          <p:cNvPr id="3" name="Content Placeholder 2">
            <a:extLst>
              <a:ext uri="{FF2B5EF4-FFF2-40B4-BE49-F238E27FC236}">
                <a16:creationId xmlns:a16="http://schemas.microsoft.com/office/drawing/2014/main" id="{160A26D9-7BCE-49AF-B220-F50EB496D856}"/>
              </a:ext>
            </a:extLst>
          </p:cNvPr>
          <p:cNvSpPr>
            <a:spLocks noGrp="1"/>
          </p:cNvSpPr>
          <p:nvPr>
            <p:ph idx="1"/>
          </p:nvPr>
        </p:nvSpPr>
        <p:spPr/>
        <p:txBody>
          <a:bodyPr/>
          <a:lstStyle/>
          <a:p>
            <a:r>
              <a:rPr lang="en-US" dirty="0"/>
              <a:t>Technology evolution</a:t>
            </a:r>
          </a:p>
          <a:p>
            <a:r>
              <a:rPr lang="en-US" dirty="0"/>
              <a:t>Container Application</a:t>
            </a:r>
          </a:p>
          <a:p>
            <a:r>
              <a:rPr lang="en-US" dirty="0"/>
              <a:t>System Orchestration</a:t>
            </a:r>
          </a:p>
          <a:p>
            <a:r>
              <a:rPr lang="en-US" dirty="0"/>
              <a:t>Scale app in Kubernetes</a:t>
            </a:r>
            <a:endParaRPr lang="en-ID" dirty="0"/>
          </a:p>
        </p:txBody>
      </p:sp>
    </p:spTree>
    <p:extLst>
      <p:ext uri="{BB962C8B-B14F-4D97-AF65-F5344CB8AC3E}">
        <p14:creationId xmlns:p14="http://schemas.microsoft.com/office/powerpoint/2010/main" val="211732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1E3A93D-BFD8-4E4E-AF3F-C787B67F9347}"/>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a:solidFill>
                  <a:srgbClr val="EBEBEB"/>
                </a:solidFill>
                <a:latin typeface="+mj-lt"/>
                <a:ea typeface="+mj-ea"/>
                <a:cs typeface="+mj-cs"/>
              </a:rPr>
              <a:t>Thank You</a:t>
            </a:r>
          </a:p>
        </p:txBody>
      </p:sp>
      <p:sp>
        <p:nvSpPr>
          <p:cNvPr id="23"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4" name="Graphic 6" descr="Smiling Face with No Fill">
            <a:extLst>
              <a:ext uri="{FF2B5EF4-FFF2-40B4-BE49-F238E27FC236}">
                <a16:creationId xmlns:a16="http://schemas.microsoft.com/office/drawing/2014/main" id="{60E7E039-6D9B-498D-F757-10170AC494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0112508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946B-DC9D-45CC-8D53-632559AAA12D}"/>
              </a:ext>
            </a:extLst>
          </p:cNvPr>
          <p:cNvSpPr>
            <a:spLocks noGrp="1"/>
          </p:cNvSpPr>
          <p:nvPr>
            <p:ph type="title"/>
          </p:nvPr>
        </p:nvSpPr>
        <p:spPr/>
        <p:txBody>
          <a:bodyPr>
            <a:normAutofit fontScale="90000"/>
          </a:bodyPr>
          <a:lstStyle/>
          <a:p>
            <a:r>
              <a:rPr lang="en-US"/>
              <a:t>Technology</a:t>
            </a:r>
            <a:br>
              <a:rPr lang="en-US"/>
            </a:br>
            <a:r>
              <a:rPr lang="en-US"/>
              <a:t>Evolution</a:t>
            </a:r>
            <a:endParaRPr lang="en-ID"/>
          </a:p>
        </p:txBody>
      </p:sp>
      <p:graphicFrame>
        <p:nvGraphicFramePr>
          <p:cNvPr id="14" name="Content Placeholder 2">
            <a:extLst>
              <a:ext uri="{FF2B5EF4-FFF2-40B4-BE49-F238E27FC236}">
                <a16:creationId xmlns:a16="http://schemas.microsoft.com/office/drawing/2014/main" id="{BA341449-2800-B881-6839-22DEB240ED68}"/>
              </a:ext>
            </a:extLst>
          </p:cNvPr>
          <p:cNvGraphicFramePr>
            <a:graphicFrameLocks noGrp="1"/>
          </p:cNvGraphicFramePr>
          <p:nvPr>
            <p:ph idx="1"/>
            <p:extLst>
              <p:ext uri="{D42A27DB-BD31-4B8C-83A1-F6EECF244321}">
                <p14:modId xmlns:p14="http://schemas.microsoft.com/office/powerpoint/2010/main" val="44314400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3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E741-FEF8-4892-BCF1-2772904FEAD8}"/>
              </a:ext>
            </a:extLst>
          </p:cNvPr>
          <p:cNvSpPr>
            <a:spLocks noGrp="1"/>
          </p:cNvSpPr>
          <p:nvPr>
            <p:ph type="title"/>
          </p:nvPr>
        </p:nvSpPr>
        <p:spPr/>
        <p:txBody>
          <a:bodyPr>
            <a:normAutofit/>
          </a:bodyPr>
          <a:lstStyle/>
          <a:p>
            <a:r>
              <a:rPr lang="en-US"/>
              <a:t>Server</a:t>
            </a:r>
            <a:endParaRPr lang="en-ID"/>
          </a:p>
        </p:txBody>
      </p:sp>
      <p:sp>
        <p:nvSpPr>
          <p:cNvPr id="7" name="Content Placeholder 6">
            <a:extLst>
              <a:ext uri="{FF2B5EF4-FFF2-40B4-BE49-F238E27FC236}">
                <a16:creationId xmlns:a16="http://schemas.microsoft.com/office/drawing/2014/main" id="{E1F9040F-0809-4067-ABFE-42EB0125B8F9}"/>
              </a:ext>
            </a:extLst>
          </p:cNvPr>
          <p:cNvSpPr>
            <a:spLocks noGrp="1"/>
          </p:cNvSpPr>
          <p:nvPr>
            <p:ph idx="1"/>
          </p:nvPr>
        </p:nvSpPr>
        <p:spPr>
          <a:xfrm>
            <a:off x="481176" y="2520238"/>
            <a:ext cx="7315200" cy="2998765"/>
          </a:xfrm>
        </p:spPr>
        <p:txBody>
          <a:bodyPr>
            <a:normAutofit/>
          </a:bodyPr>
          <a:lstStyle/>
          <a:p>
            <a:r>
              <a:rPr lang="en-US" b="0" i="0" dirty="0">
                <a:effectLst/>
                <a:latin typeface="Arial" panose="020B0604020202020204" pitchFamily="34" charset="0"/>
              </a:rPr>
              <a:t>In </a:t>
            </a:r>
            <a:r>
              <a:rPr lang="en-US" b="0" i="0" u="none" strike="noStrike" dirty="0">
                <a:solidFill>
                  <a:srgbClr val="0070C0"/>
                </a:solidFill>
                <a:effectLst/>
                <a:latin typeface="Arial" panose="020B0604020202020204" pitchFamily="34" charset="0"/>
                <a:hlinkClick r:id="rId2" tooltip="Computing">
                  <a:extLst>
                    <a:ext uri="{A12FA001-AC4F-418D-AE19-62706E023703}">
                      <ahyp:hlinkClr xmlns:ahyp="http://schemas.microsoft.com/office/drawing/2018/hyperlinkcolor" val="tx"/>
                    </a:ext>
                  </a:extLst>
                </a:hlinkClick>
              </a:rPr>
              <a:t>computing</a:t>
            </a:r>
            <a:r>
              <a:rPr lang="en-US" b="0" i="0" dirty="0">
                <a:effectLst/>
                <a:latin typeface="Arial" panose="020B0604020202020204" pitchFamily="34" charset="0"/>
              </a:rPr>
              <a:t>, a </a:t>
            </a:r>
            <a:r>
              <a:rPr lang="en-US" b="1" i="0" dirty="0">
                <a:effectLst/>
                <a:latin typeface="Arial" panose="020B0604020202020204" pitchFamily="34" charset="0"/>
              </a:rPr>
              <a:t>server</a:t>
            </a:r>
            <a:r>
              <a:rPr lang="en-US" b="0" i="0" dirty="0">
                <a:effectLst/>
                <a:latin typeface="Arial" panose="020B0604020202020204" pitchFamily="34" charset="0"/>
              </a:rPr>
              <a:t> is a piece of </a:t>
            </a:r>
            <a:r>
              <a:rPr lang="en-US" b="0" i="0" u="none" strike="noStrike" dirty="0">
                <a:solidFill>
                  <a:srgbClr val="0070C0"/>
                </a:solidFill>
                <a:effectLst/>
                <a:latin typeface="Arial" panose="020B0604020202020204" pitchFamily="34" charset="0"/>
                <a:hlinkClick r:id="rId3" tooltip="Computer">
                  <a:extLst>
                    <a:ext uri="{A12FA001-AC4F-418D-AE19-62706E023703}">
                      <ahyp:hlinkClr xmlns:ahyp="http://schemas.microsoft.com/office/drawing/2018/hyperlinkcolor" val="tx"/>
                    </a:ext>
                  </a:extLst>
                </a:hlinkClick>
              </a:rPr>
              <a:t>computer</a:t>
            </a:r>
            <a:r>
              <a:rPr lang="en-US" b="0" i="0" dirty="0">
                <a:solidFill>
                  <a:srgbClr val="0070C0"/>
                </a:solidFill>
                <a:effectLst/>
                <a:latin typeface="Arial" panose="020B0604020202020204" pitchFamily="34" charset="0"/>
              </a:rPr>
              <a:t> </a:t>
            </a:r>
            <a:r>
              <a:rPr lang="en-US" b="0" i="0" dirty="0">
                <a:effectLst/>
                <a:latin typeface="Arial" panose="020B0604020202020204" pitchFamily="34" charset="0"/>
              </a:rPr>
              <a:t>hardware or software (</a:t>
            </a:r>
            <a:r>
              <a:rPr lang="en-US" b="0" i="0" u="none" strike="noStrike" dirty="0">
                <a:solidFill>
                  <a:srgbClr val="0070C0"/>
                </a:solidFill>
                <a:effectLst/>
                <a:latin typeface="Arial" panose="020B0604020202020204" pitchFamily="34" charset="0"/>
                <a:hlinkClick r:id="rId4" tooltip="Computer program">
                  <a:extLst>
                    <a:ext uri="{A12FA001-AC4F-418D-AE19-62706E023703}">
                      <ahyp:hlinkClr xmlns:ahyp="http://schemas.microsoft.com/office/drawing/2018/hyperlinkcolor" val="tx"/>
                    </a:ext>
                  </a:extLst>
                </a:hlinkClick>
              </a:rPr>
              <a:t>computer program</a:t>
            </a:r>
            <a:r>
              <a:rPr lang="en-US" b="0" i="0" dirty="0">
                <a:effectLst/>
                <a:latin typeface="Arial" panose="020B0604020202020204" pitchFamily="34" charset="0"/>
              </a:rPr>
              <a:t>) that provides functionality for other programs or devices, called "</a:t>
            </a:r>
            <a:r>
              <a:rPr lang="en-US" b="0" i="0" u="none" strike="noStrike" dirty="0">
                <a:solidFill>
                  <a:srgbClr val="0070C0"/>
                </a:solidFill>
                <a:effectLst/>
                <a:latin typeface="Arial" panose="020B0604020202020204" pitchFamily="34" charset="0"/>
                <a:hlinkClick r:id="rId5" tooltip="Client (computing)">
                  <a:extLst>
                    <a:ext uri="{A12FA001-AC4F-418D-AE19-62706E023703}">
                      <ahyp:hlinkClr xmlns:ahyp="http://schemas.microsoft.com/office/drawing/2018/hyperlinkcolor" val="tx"/>
                    </a:ext>
                  </a:extLst>
                </a:hlinkClick>
              </a:rPr>
              <a:t>clients</a:t>
            </a:r>
            <a:r>
              <a:rPr lang="en-US" b="0" i="0" dirty="0">
                <a:effectLst/>
                <a:latin typeface="Arial" panose="020B0604020202020204" pitchFamily="34" charset="0"/>
              </a:rPr>
              <a:t>". </a:t>
            </a:r>
          </a:p>
          <a:p>
            <a:r>
              <a:rPr lang="en-US" dirty="0">
                <a:latin typeface="Arial" panose="020B0604020202020204" pitchFamily="34" charset="0"/>
              </a:rPr>
              <a:t>Source: Wikipedia</a:t>
            </a:r>
            <a:endParaRPr lang="en-US" dirty="0"/>
          </a:p>
        </p:txBody>
      </p:sp>
      <p:pic>
        <p:nvPicPr>
          <p:cNvPr id="17" name="Picture 16">
            <a:extLst>
              <a:ext uri="{FF2B5EF4-FFF2-40B4-BE49-F238E27FC236}">
                <a16:creationId xmlns:a16="http://schemas.microsoft.com/office/drawing/2014/main" id="{882DCD31-4297-4AC1-9189-9819D40F3EDB}"/>
              </a:ext>
            </a:extLst>
          </p:cNvPr>
          <p:cNvPicPr>
            <a:picLocks noChangeAspect="1"/>
          </p:cNvPicPr>
          <p:nvPr/>
        </p:nvPicPr>
        <p:blipFill>
          <a:blip r:embed="rId6"/>
          <a:stretch>
            <a:fillRect/>
          </a:stretch>
        </p:blipFill>
        <p:spPr>
          <a:xfrm>
            <a:off x="3869267" y="4276031"/>
            <a:ext cx="1721715" cy="1689831"/>
          </a:xfrm>
          <a:prstGeom prst="rect">
            <a:avLst/>
          </a:prstGeom>
        </p:spPr>
      </p:pic>
      <p:pic>
        <p:nvPicPr>
          <p:cNvPr id="15" name="Picture 14">
            <a:extLst>
              <a:ext uri="{FF2B5EF4-FFF2-40B4-BE49-F238E27FC236}">
                <a16:creationId xmlns:a16="http://schemas.microsoft.com/office/drawing/2014/main" id="{482E1FDE-401A-4248-BF32-AF3DE919F772}"/>
              </a:ext>
            </a:extLst>
          </p:cNvPr>
          <p:cNvPicPr>
            <a:picLocks noChangeAspect="1"/>
          </p:cNvPicPr>
          <p:nvPr/>
        </p:nvPicPr>
        <p:blipFill>
          <a:blip r:embed="rId7"/>
          <a:stretch>
            <a:fillRect/>
          </a:stretch>
        </p:blipFill>
        <p:spPr>
          <a:xfrm>
            <a:off x="5751850" y="4273003"/>
            <a:ext cx="1721712" cy="1695886"/>
          </a:xfrm>
          <a:prstGeom prst="rect">
            <a:avLst/>
          </a:prstGeom>
        </p:spPr>
      </p:pic>
      <p:pic>
        <p:nvPicPr>
          <p:cNvPr id="13" name="Picture 12">
            <a:extLst>
              <a:ext uri="{FF2B5EF4-FFF2-40B4-BE49-F238E27FC236}">
                <a16:creationId xmlns:a16="http://schemas.microsoft.com/office/drawing/2014/main" id="{BA0BA529-87E1-48EF-829D-2EEA8603BD32}"/>
              </a:ext>
            </a:extLst>
          </p:cNvPr>
          <p:cNvPicPr>
            <a:picLocks noChangeAspect="1"/>
          </p:cNvPicPr>
          <p:nvPr/>
        </p:nvPicPr>
        <p:blipFill>
          <a:blip r:embed="rId8"/>
          <a:stretch>
            <a:fillRect/>
          </a:stretch>
        </p:blipFill>
        <p:spPr>
          <a:xfrm>
            <a:off x="7634430" y="4722890"/>
            <a:ext cx="1721716" cy="796113"/>
          </a:xfrm>
          <a:prstGeom prst="rect">
            <a:avLst/>
          </a:prstGeom>
        </p:spPr>
      </p:pic>
      <p:pic>
        <p:nvPicPr>
          <p:cNvPr id="11" name="Picture 10">
            <a:extLst>
              <a:ext uri="{FF2B5EF4-FFF2-40B4-BE49-F238E27FC236}">
                <a16:creationId xmlns:a16="http://schemas.microsoft.com/office/drawing/2014/main" id="{F50056B2-CD80-4508-9152-31AAA6B600A4}"/>
              </a:ext>
            </a:extLst>
          </p:cNvPr>
          <p:cNvPicPr>
            <a:picLocks noChangeAspect="1"/>
          </p:cNvPicPr>
          <p:nvPr/>
        </p:nvPicPr>
        <p:blipFill>
          <a:blip r:embed="rId9"/>
          <a:stretch>
            <a:fillRect/>
          </a:stretch>
        </p:blipFill>
        <p:spPr>
          <a:xfrm>
            <a:off x="9517015" y="4787364"/>
            <a:ext cx="1721716" cy="667165"/>
          </a:xfrm>
          <a:prstGeom prst="rect">
            <a:avLst/>
          </a:prstGeom>
        </p:spPr>
      </p:pic>
    </p:spTree>
    <p:extLst>
      <p:ext uri="{BB962C8B-B14F-4D97-AF65-F5344CB8AC3E}">
        <p14:creationId xmlns:p14="http://schemas.microsoft.com/office/powerpoint/2010/main" val="169216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4EEB-9F61-43C5-8D6B-ED3897C668D7}"/>
              </a:ext>
            </a:extLst>
          </p:cNvPr>
          <p:cNvSpPr>
            <a:spLocks noGrp="1"/>
          </p:cNvSpPr>
          <p:nvPr>
            <p:ph type="title"/>
          </p:nvPr>
        </p:nvSpPr>
        <p:spPr/>
        <p:txBody>
          <a:bodyPr/>
          <a:lstStyle/>
          <a:p>
            <a:r>
              <a:rPr lang="en-US" dirty="0"/>
              <a:t>Virtual Machine</a:t>
            </a:r>
            <a:endParaRPr lang="en-ID" dirty="0"/>
          </a:p>
        </p:txBody>
      </p:sp>
      <p:sp>
        <p:nvSpPr>
          <p:cNvPr id="3" name="Content Placeholder 2">
            <a:extLst>
              <a:ext uri="{FF2B5EF4-FFF2-40B4-BE49-F238E27FC236}">
                <a16:creationId xmlns:a16="http://schemas.microsoft.com/office/drawing/2014/main" id="{C338A4D7-9F75-49BF-9023-70ED2FD92606}"/>
              </a:ext>
            </a:extLst>
          </p:cNvPr>
          <p:cNvSpPr>
            <a:spLocks noGrp="1"/>
          </p:cNvSpPr>
          <p:nvPr>
            <p:ph idx="1"/>
          </p:nvPr>
        </p:nvSpPr>
        <p:spPr/>
        <p:txBody>
          <a:bodyPr/>
          <a:lstStyle/>
          <a:p>
            <a:r>
              <a:rPr lang="en-US" b="0" i="0" dirty="0">
                <a:solidFill>
                  <a:srgbClr val="202122"/>
                </a:solidFill>
                <a:effectLst/>
                <a:latin typeface="Arial" panose="020B0604020202020204" pitchFamily="34" charset="0"/>
              </a:rPr>
              <a:t>In computing, a </a:t>
            </a:r>
            <a:r>
              <a:rPr lang="en-US" b="1" i="0" dirty="0">
                <a:solidFill>
                  <a:srgbClr val="202122"/>
                </a:solidFill>
                <a:effectLst/>
                <a:latin typeface="Arial" panose="020B0604020202020204" pitchFamily="34" charset="0"/>
              </a:rPr>
              <a:t>virtual machine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VM</a:t>
            </a:r>
            <a:r>
              <a:rPr lang="en-US" b="0" i="0" dirty="0">
                <a:solidFill>
                  <a:srgbClr val="202122"/>
                </a:solidFill>
                <a:effectLst/>
                <a:latin typeface="Arial" panose="020B0604020202020204" pitchFamily="34" charset="0"/>
              </a:rPr>
              <a:t>) is the </a:t>
            </a:r>
            <a:r>
              <a:rPr lang="en-US" b="0" i="0" u="none" strike="noStrike" dirty="0">
                <a:solidFill>
                  <a:srgbClr val="0070C0"/>
                </a:solidFill>
                <a:effectLst/>
                <a:latin typeface="Arial" panose="020B0604020202020204" pitchFamily="34" charset="0"/>
                <a:hlinkClick r:id="rId2" tooltip="Virtualization">
                  <a:extLst>
                    <a:ext uri="{A12FA001-AC4F-418D-AE19-62706E023703}">
                      <ahyp:hlinkClr xmlns:ahyp="http://schemas.microsoft.com/office/drawing/2018/hyperlinkcolor" val="tx"/>
                    </a:ext>
                  </a:extLst>
                </a:hlinkClick>
              </a:rPr>
              <a:t>virtualization</a:t>
            </a:r>
            <a:r>
              <a:rPr lang="en-US" b="0" i="0" dirty="0">
                <a:solidFill>
                  <a:srgbClr val="0070C0"/>
                </a:solidFill>
                <a:effectLst/>
                <a:latin typeface="Arial" panose="020B0604020202020204" pitchFamily="34" charset="0"/>
              </a:rPr>
              <a:t>/</a:t>
            </a:r>
            <a:r>
              <a:rPr lang="en-US" b="0" i="0" u="none" strike="noStrike" dirty="0">
                <a:solidFill>
                  <a:srgbClr val="0070C0"/>
                </a:solidFill>
                <a:effectLst/>
                <a:latin typeface="Arial" panose="020B0604020202020204" pitchFamily="34" charset="0"/>
                <a:hlinkClick r:id="rId3" tooltip="Emulator">
                  <a:extLst>
                    <a:ext uri="{A12FA001-AC4F-418D-AE19-62706E023703}">
                      <ahyp:hlinkClr xmlns:ahyp="http://schemas.microsoft.com/office/drawing/2018/hyperlinkcolor" val="tx"/>
                    </a:ext>
                  </a:extLst>
                </a:hlinkClick>
              </a:rPr>
              <a:t>emulation</a:t>
            </a:r>
            <a:r>
              <a:rPr lang="en-US" b="0" i="0" dirty="0">
                <a:solidFill>
                  <a:srgbClr val="0070C0"/>
                </a:solidFill>
                <a:effectLst/>
                <a:latin typeface="Arial" panose="020B0604020202020204" pitchFamily="34" charset="0"/>
              </a:rPr>
              <a:t> </a:t>
            </a:r>
            <a:r>
              <a:rPr lang="en-US" b="0" i="0" dirty="0">
                <a:solidFill>
                  <a:srgbClr val="202122"/>
                </a:solidFill>
                <a:effectLst/>
                <a:latin typeface="Arial" panose="020B0604020202020204" pitchFamily="34" charset="0"/>
              </a:rPr>
              <a:t>of a </a:t>
            </a:r>
            <a:r>
              <a:rPr lang="en-US" b="0" i="0" u="none" strike="noStrike" dirty="0">
                <a:solidFill>
                  <a:srgbClr val="0070C0"/>
                </a:solidFill>
                <a:effectLst/>
                <a:latin typeface="Arial" panose="020B0604020202020204" pitchFamily="34" charset="0"/>
                <a:hlinkClick r:id="rId4" tooltip="Computer system">
                  <a:extLst>
                    <a:ext uri="{A12FA001-AC4F-418D-AE19-62706E023703}">
                      <ahyp:hlinkClr xmlns:ahyp="http://schemas.microsoft.com/office/drawing/2018/hyperlinkcolor" val="tx"/>
                    </a:ext>
                  </a:extLst>
                </a:hlinkClick>
              </a:rPr>
              <a:t>computer system</a:t>
            </a:r>
            <a:r>
              <a:rPr lang="en-US" b="0" i="0" dirty="0">
                <a:solidFill>
                  <a:srgbClr val="202122"/>
                </a:solidFill>
                <a:effectLst/>
                <a:latin typeface="Arial" panose="020B0604020202020204" pitchFamily="34" charset="0"/>
              </a:rPr>
              <a:t>. Virtual machines are based on </a:t>
            </a:r>
            <a:r>
              <a:rPr lang="en-US" b="0" i="0" u="none" strike="noStrike" dirty="0">
                <a:solidFill>
                  <a:srgbClr val="0070C0"/>
                </a:solidFill>
                <a:effectLst/>
                <a:latin typeface="Arial" panose="020B0604020202020204" pitchFamily="34" charset="0"/>
                <a:hlinkClick r:id="rId5" tooltip="Computer architecture">
                  <a:extLst>
                    <a:ext uri="{A12FA001-AC4F-418D-AE19-62706E023703}">
                      <ahyp:hlinkClr xmlns:ahyp="http://schemas.microsoft.com/office/drawing/2018/hyperlinkcolor" val="tx"/>
                    </a:ext>
                  </a:extLst>
                </a:hlinkClick>
              </a:rPr>
              <a:t>computer architectures</a:t>
            </a:r>
            <a:r>
              <a:rPr lang="en-US" b="0" i="0" dirty="0">
                <a:solidFill>
                  <a:srgbClr val="0070C0"/>
                </a:solidFill>
                <a:effectLst/>
                <a:latin typeface="Arial" panose="020B0604020202020204" pitchFamily="34" charset="0"/>
              </a:rPr>
              <a:t> </a:t>
            </a:r>
            <a:r>
              <a:rPr lang="en-US" b="0" i="0" dirty="0">
                <a:solidFill>
                  <a:srgbClr val="202122"/>
                </a:solidFill>
                <a:effectLst/>
                <a:latin typeface="Arial" panose="020B0604020202020204" pitchFamily="34" charset="0"/>
              </a:rPr>
              <a:t>and provide functionality of a physical computer</a:t>
            </a:r>
          </a:p>
          <a:p>
            <a:r>
              <a:rPr lang="en-US" dirty="0">
                <a:solidFill>
                  <a:srgbClr val="202122"/>
                </a:solidFill>
                <a:latin typeface="Arial" panose="020B0604020202020204" pitchFamily="34" charset="0"/>
              </a:rPr>
              <a:t>Source: Wikipedia</a:t>
            </a:r>
            <a:endParaRPr lang="en-ID" dirty="0"/>
          </a:p>
        </p:txBody>
      </p:sp>
      <p:pic>
        <p:nvPicPr>
          <p:cNvPr id="5" name="Picture 4">
            <a:extLst>
              <a:ext uri="{FF2B5EF4-FFF2-40B4-BE49-F238E27FC236}">
                <a16:creationId xmlns:a16="http://schemas.microsoft.com/office/drawing/2014/main" id="{D71BCED2-7292-4372-B078-40AE1D3C7962}"/>
              </a:ext>
            </a:extLst>
          </p:cNvPr>
          <p:cNvPicPr>
            <a:picLocks noChangeAspect="1"/>
          </p:cNvPicPr>
          <p:nvPr/>
        </p:nvPicPr>
        <p:blipFill>
          <a:blip r:embed="rId6"/>
          <a:stretch>
            <a:fillRect/>
          </a:stretch>
        </p:blipFill>
        <p:spPr>
          <a:xfrm>
            <a:off x="1221641" y="4480519"/>
            <a:ext cx="3835597" cy="1574881"/>
          </a:xfrm>
          <a:prstGeom prst="rect">
            <a:avLst/>
          </a:prstGeom>
        </p:spPr>
      </p:pic>
      <p:pic>
        <p:nvPicPr>
          <p:cNvPr id="7" name="Picture 6">
            <a:extLst>
              <a:ext uri="{FF2B5EF4-FFF2-40B4-BE49-F238E27FC236}">
                <a16:creationId xmlns:a16="http://schemas.microsoft.com/office/drawing/2014/main" id="{1F7EB37F-C925-4536-9B01-D30FEFCF71B5}"/>
              </a:ext>
            </a:extLst>
          </p:cNvPr>
          <p:cNvPicPr>
            <a:picLocks noChangeAspect="1"/>
          </p:cNvPicPr>
          <p:nvPr/>
        </p:nvPicPr>
        <p:blipFill>
          <a:blip r:embed="rId7"/>
          <a:stretch>
            <a:fillRect/>
          </a:stretch>
        </p:blipFill>
        <p:spPr>
          <a:xfrm>
            <a:off x="7223207" y="4053259"/>
            <a:ext cx="1417289" cy="949359"/>
          </a:xfrm>
          <a:prstGeom prst="rect">
            <a:avLst/>
          </a:prstGeom>
        </p:spPr>
      </p:pic>
      <p:pic>
        <p:nvPicPr>
          <p:cNvPr id="11" name="Picture 10">
            <a:extLst>
              <a:ext uri="{FF2B5EF4-FFF2-40B4-BE49-F238E27FC236}">
                <a16:creationId xmlns:a16="http://schemas.microsoft.com/office/drawing/2014/main" id="{0C04DB75-E862-4A4A-B403-18DD03535853}"/>
              </a:ext>
            </a:extLst>
          </p:cNvPr>
          <p:cNvPicPr>
            <a:picLocks noChangeAspect="1"/>
          </p:cNvPicPr>
          <p:nvPr/>
        </p:nvPicPr>
        <p:blipFill>
          <a:blip r:embed="rId8"/>
          <a:stretch>
            <a:fillRect/>
          </a:stretch>
        </p:blipFill>
        <p:spPr>
          <a:xfrm>
            <a:off x="9255664" y="3667760"/>
            <a:ext cx="1616527" cy="726439"/>
          </a:xfrm>
          <a:prstGeom prst="rect">
            <a:avLst/>
          </a:prstGeom>
        </p:spPr>
      </p:pic>
      <p:pic>
        <p:nvPicPr>
          <p:cNvPr id="13" name="Picture 12">
            <a:extLst>
              <a:ext uri="{FF2B5EF4-FFF2-40B4-BE49-F238E27FC236}">
                <a16:creationId xmlns:a16="http://schemas.microsoft.com/office/drawing/2014/main" id="{12939E93-19A1-4A7E-8E10-F6246AD6FECC}"/>
              </a:ext>
            </a:extLst>
          </p:cNvPr>
          <p:cNvPicPr>
            <a:picLocks noChangeAspect="1"/>
          </p:cNvPicPr>
          <p:nvPr/>
        </p:nvPicPr>
        <p:blipFill>
          <a:blip r:embed="rId9"/>
          <a:stretch>
            <a:fillRect/>
          </a:stretch>
        </p:blipFill>
        <p:spPr>
          <a:xfrm>
            <a:off x="9322649" y="5214586"/>
            <a:ext cx="1979630" cy="949359"/>
          </a:xfrm>
          <a:prstGeom prst="rect">
            <a:avLst/>
          </a:prstGeom>
        </p:spPr>
      </p:pic>
      <p:pic>
        <p:nvPicPr>
          <p:cNvPr id="15" name="Picture 14">
            <a:extLst>
              <a:ext uri="{FF2B5EF4-FFF2-40B4-BE49-F238E27FC236}">
                <a16:creationId xmlns:a16="http://schemas.microsoft.com/office/drawing/2014/main" id="{B4A50784-F9D4-4015-BC79-8F1561709A6D}"/>
              </a:ext>
            </a:extLst>
          </p:cNvPr>
          <p:cNvPicPr>
            <a:picLocks noChangeAspect="1"/>
          </p:cNvPicPr>
          <p:nvPr/>
        </p:nvPicPr>
        <p:blipFill>
          <a:blip r:embed="rId10"/>
          <a:stretch>
            <a:fillRect/>
          </a:stretch>
        </p:blipFill>
        <p:spPr>
          <a:xfrm>
            <a:off x="6724001" y="5577839"/>
            <a:ext cx="1842276" cy="748277"/>
          </a:xfrm>
          <a:prstGeom prst="rect">
            <a:avLst/>
          </a:prstGeom>
        </p:spPr>
      </p:pic>
    </p:spTree>
    <p:extLst>
      <p:ext uri="{BB962C8B-B14F-4D97-AF65-F5344CB8AC3E}">
        <p14:creationId xmlns:p14="http://schemas.microsoft.com/office/powerpoint/2010/main" val="405123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64B2-36D5-4BB5-832C-BED95347653B}"/>
              </a:ext>
            </a:extLst>
          </p:cNvPr>
          <p:cNvSpPr>
            <a:spLocks noGrp="1"/>
          </p:cNvSpPr>
          <p:nvPr>
            <p:ph type="title"/>
          </p:nvPr>
        </p:nvSpPr>
        <p:spPr>
          <a:xfrm>
            <a:off x="589560" y="856180"/>
            <a:ext cx="5279408" cy="1128068"/>
          </a:xfrm>
        </p:spPr>
        <p:txBody>
          <a:bodyPr anchor="ctr">
            <a:noAutofit/>
          </a:bodyPr>
          <a:lstStyle/>
          <a:p>
            <a:pPr algn="l"/>
            <a:r>
              <a:rPr lang="en-ID" sz="2400" b="0" i="0" dirty="0">
                <a:solidFill>
                  <a:schemeClr val="bg1"/>
                </a:solidFill>
                <a:effectLst/>
              </a:rPr>
              <a:t>System Containers</a:t>
            </a:r>
            <a:br>
              <a:rPr lang="en-ID" sz="2400" b="0" i="0" dirty="0">
                <a:solidFill>
                  <a:schemeClr val="bg1"/>
                </a:solidFill>
                <a:effectLst/>
              </a:rPr>
            </a:br>
            <a:r>
              <a:rPr lang="en-ID" sz="2400" b="0" i="0" dirty="0">
                <a:solidFill>
                  <a:schemeClr val="bg1"/>
                </a:solidFill>
                <a:effectLst/>
              </a:rPr>
              <a:t>vs Application containers </a:t>
            </a:r>
            <a:br>
              <a:rPr lang="en-ID" sz="2400" dirty="0">
                <a:solidFill>
                  <a:schemeClr val="bg1"/>
                </a:solidFill>
              </a:rPr>
            </a:br>
            <a:endParaRPr lang="en-ID" sz="2400" dirty="0">
              <a:solidFill>
                <a:schemeClr val="bg1"/>
              </a:solidFill>
            </a:endParaRPr>
          </a:p>
        </p:txBody>
      </p:sp>
      <p:sp>
        <p:nvSpPr>
          <p:cNvPr id="3" name="Content Placeholder 2">
            <a:extLst>
              <a:ext uri="{FF2B5EF4-FFF2-40B4-BE49-F238E27FC236}">
                <a16:creationId xmlns:a16="http://schemas.microsoft.com/office/drawing/2014/main" id="{710892A0-63CA-4AF6-A8A3-E9B61FA1375F}"/>
              </a:ext>
            </a:extLst>
          </p:cNvPr>
          <p:cNvSpPr>
            <a:spLocks noGrp="1"/>
          </p:cNvSpPr>
          <p:nvPr>
            <p:ph idx="1"/>
          </p:nvPr>
        </p:nvSpPr>
        <p:spPr>
          <a:xfrm>
            <a:off x="590719" y="2330505"/>
            <a:ext cx="5278066" cy="3979585"/>
          </a:xfrm>
        </p:spPr>
        <p:txBody>
          <a:bodyPr anchor="ctr">
            <a:normAutofit fontScale="85000" lnSpcReduction="10000"/>
          </a:bodyPr>
          <a:lstStyle/>
          <a:p>
            <a:pPr algn="l"/>
            <a:r>
              <a:rPr lang="en-US" sz="2000" b="0" i="0" dirty="0">
                <a:solidFill>
                  <a:srgbClr val="111111"/>
                </a:solidFill>
                <a:effectLst/>
                <a:latin typeface="Ubuntu"/>
              </a:rPr>
              <a:t>Application containers (as provided by, for example, Docker or Kubernetes) package a single process or application. System containers, on the other hand, simulate a full operating system and let you run multiple processes at the same time.</a:t>
            </a:r>
          </a:p>
          <a:p>
            <a:pPr algn="l"/>
            <a:r>
              <a:rPr lang="en-US" sz="2000" b="0" i="0" dirty="0">
                <a:solidFill>
                  <a:srgbClr val="111111"/>
                </a:solidFill>
                <a:effectLst/>
                <a:latin typeface="Ubuntu"/>
              </a:rPr>
              <a:t>Therefore, application containers are suitable to provide separate components, while system containers provide a full solution of libraries, applications, databases and so on. In addition, you can use system containers to create different user spaces and isolate all processes belonging to each user space, which is not what application containers are intended for.</a:t>
            </a:r>
          </a:p>
          <a:p>
            <a:r>
              <a:rPr lang="en-ID" sz="2000" dirty="0"/>
              <a:t>Source: </a:t>
            </a:r>
            <a:r>
              <a:rPr lang="en-ID" sz="2000" dirty="0">
                <a:solidFill>
                  <a:srgbClr val="0070C0"/>
                </a:solidFill>
              </a:rPr>
              <a:t>https://linuxcontainers.org/lxd/introduction/</a:t>
            </a:r>
          </a:p>
        </p:txBody>
      </p:sp>
      <p:pic>
        <p:nvPicPr>
          <p:cNvPr id="11" name="Picture 10">
            <a:extLst>
              <a:ext uri="{FF2B5EF4-FFF2-40B4-BE49-F238E27FC236}">
                <a16:creationId xmlns:a16="http://schemas.microsoft.com/office/drawing/2014/main" id="{D0EBBFD7-0047-4058-9550-EF85C5A0C72B}"/>
              </a:ext>
            </a:extLst>
          </p:cNvPr>
          <p:cNvPicPr>
            <a:picLocks noChangeAspect="1"/>
          </p:cNvPicPr>
          <p:nvPr/>
        </p:nvPicPr>
        <p:blipFill>
          <a:blip r:embed="rId2"/>
          <a:stretch>
            <a:fillRect/>
          </a:stretch>
        </p:blipFill>
        <p:spPr>
          <a:xfrm>
            <a:off x="7292624" y="3284015"/>
            <a:ext cx="2822135" cy="2518756"/>
          </a:xfrm>
          <a:prstGeom prst="rect">
            <a:avLst/>
          </a:prstGeom>
        </p:spPr>
      </p:pic>
    </p:spTree>
    <p:extLst>
      <p:ext uri="{BB962C8B-B14F-4D97-AF65-F5344CB8AC3E}">
        <p14:creationId xmlns:p14="http://schemas.microsoft.com/office/powerpoint/2010/main" val="288774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D178-AFE7-4EBB-9EDD-DE9FF103A6D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Pro &amp; Cons Container</a:t>
            </a:r>
          </a:p>
        </p:txBody>
      </p:sp>
      <p:sp>
        <p:nvSpPr>
          <p:cNvPr id="3" name="Content Placeholder 2">
            <a:extLst>
              <a:ext uri="{FF2B5EF4-FFF2-40B4-BE49-F238E27FC236}">
                <a16:creationId xmlns:a16="http://schemas.microsoft.com/office/drawing/2014/main" id="{63C3243A-16C6-4CDE-BF33-2358F95A91FF}"/>
              </a:ext>
            </a:extLst>
          </p:cNvPr>
          <p:cNvSpPr>
            <a:spLocks noGrp="1"/>
          </p:cNvSpPr>
          <p:nvPr>
            <p:ph idx="1"/>
          </p:nvPr>
        </p:nvSpPr>
        <p:spPr>
          <a:xfrm>
            <a:off x="3004390" y="923960"/>
            <a:ext cx="5720438" cy="664208"/>
          </a:xfrm>
        </p:spPr>
        <p:txBody>
          <a:bodyPr vert="horz" lIns="91440" tIns="45720" rIns="91440" bIns="45720" rtlCol="0" anchor="b">
            <a:noAutofit/>
          </a:bodyPr>
          <a:lstStyle/>
          <a:p>
            <a:pPr marL="0" indent="0" algn="ctr">
              <a:buNone/>
            </a:pPr>
            <a:r>
              <a:rPr lang="en-US" sz="4000" kern="1200" dirty="0">
                <a:solidFill>
                  <a:schemeClr val="bg1"/>
                </a:solidFill>
                <a:latin typeface="+mn-lt"/>
                <a:ea typeface="+mn-ea"/>
                <a:cs typeface="+mn-cs"/>
              </a:rPr>
              <a:t>Container Application</a:t>
            </a:r>
          </a:p>
        </p:txBody>
      </p:sp>
      <p:pic>
        <p:nvPicPr>
          <p:cNvPr id="4" name="Picture 3">
            <a:extLst>
              <a:ext uri="{FF2B5EF4-FFF2-40B4-BE49-F238E27FC236}">
                <a16:creationId xmlns:a16="http://schemas.microsoft.com/office/drawing/2014/main" id="{C9098DA5-429A-47F2-B8B0-1AAC573DCA1B}"/>
              </a:ext>
            </a:extLst>
          </p:cNvPr>
          <p:cNvPicPr>
            <a:picLocks noChangeAspect="1"/>
          </p:cNvPicPr>
          <p:nvPr/>
        </p:nvPicPr>
        <p:blipFill>
          <a:blip r:embed="rId2"/>
          <a:stretch>
            <a:fillRect/>
          </a:stretch>
        </p:blipFill>
        <p:spPr>
          <a:xfrm>
            <a:off x="5547798" y="3091257"/>
            <a:ext cx="5164377" cy="3085714"/>
          </a:xfrm>
          <a:prstGeom prst="rect">
            <a:avLst/>
          </a:prstGeom>
        </p:spPr>
      </p:pic>
      <p:sp>
        <p:nvSpPr>
          <p:cNvPr id="5" name="TextBox 4">
            <a:extLst>
              <a:ext uri="{FF2B5EF4-FFF2-40B4-BE49-F238E27FC236}">
                <a16:creationId xmlns:a16="http://schemas.microsoft.com/office/drawing/2014/main" id="{816019B4-6CEA-43EF-A965-20623C2FA916}"/>
              </a:ext>
            </a:extLst>
          </p:cNvPr>
          <p:cNvSpPr txBox="1"/>
          <p:nvPr/>
        </p:nvSpPr>
        <p:spPr>
          <a:xfrm>
            <a:off x="405681" y="2413337"/>
            <a:ext cx="4213911" cy="2031325"/>
          </a:xfrm>
          <a:prstGeom prst="rect">
            <a:avLst/>
          </a:prstGeom>
          <a:noFill/>
        </p:spPr>
        <p:txBody>
          <a:bodyPr wrap="square" rtlCol="0">
            <a:spAutoFit/>
          </a:bodyPr>
          <a:lstStyle/>
          <a:p>
            <a:pPr algn="l" fontAlgn="base"/>
            <a:r>
              <a:rPr lang="en-US" b="0" i="0" dirty="0">
                <a:solidFill>
                  <a:srgbClr val="253858"/>
                </a:solidFill>
                <a:effectLst/>
                <a:latin typeface="Charlie Display"/>
              </a:rPr>
              <a:t>Pros</a:t>
            </a:r>
          </a:p>
          <a:p>
            <a:pPr algn="l" fontAlgn="base"/>
            <a:r>
              <a:rPr lang="en-US" b="1" i="0" dirty="0">
                <a:solidFill>
                  <a:srgbClr val="091E42"/>
                </a:solidFill>
                <a:effectLst/>
                <a:latin typeface="Charlie Text"/>
              </a:rPr>
              <a:t>Iteration speed</a:t>
            </a:r>
            <a:br>
              <a:rPr lang="en-US" b="0" i="0" dirty="0">
                <a:solidFill>
                  <a:srgbClr val="091E42"/>
                </a:solidFill>
                <a:effectLst/>
                <a:latin typeface="Charlie Text"/>
              </a:rPr>
            </a:br>
            <a:r>
              <a:rPr lang="en-US" b="1" i="0" dirty="0">
                <a:solidFill>
                  <a:srgbClr val="091E42"/>
                </a:solidFill>
                <a:effectLst/>
                <a:latin typeface="Charlie Text"/>
              </a:rPr>
              <a:t>Robust ecosystem</a:t>
            </a:r>
            <a:br>
              <a:rPr lang="en-US" b="0" i="0" dirty="0">
                <a:solidFill>
                  <a:srgbClr val="091E42"/>
                </a:solidFill>
                <a:effectLst/>
                <a:latin typeface="Charlie Text"/>
              </a:rPr>
            </a:br>
            <a:endParaRPr lang="en-US" b="0" i="0" dirty="0">
              <a:solidFill>
                <a:srgbClr val="091E42"/>
              </a:solidFill>
              <a:effectLst/>
              <a:latin typeface="Charlie Text"/>
            </a:endParaRPr>
          </a:p>
          <a:p>
            <a:pPr algn="l" fontAlgn="base"/>
            <a:r>
              <a:rPr lang="en-US" b="0" i="0" dirty="0">
                <a:solidFill>
                  <a:srgbClr val="253858"/>
                </a:solidFill>
                <a:effectLst/>
                <a:latin typeface="Charlie Display"/>
              </a:rPr>
              <a:t>Cons</a:t>
            </a:r>
          </a:p>
          <a:p>
            <a:pPr algn="l" fontAlgn="base"/>
            <a:r>
              <a:rPr lang="en-US" b="1" i="0" dirty="0">
                <a:solidFill>
                  <a:srgbClr val="091E42"/>
                </a:solidFill>
                <a:effectLst/>
                <a:latin typeface="Charlie Text"/>
              </a:rPr>
              <a:t>Shared host exploits</a:t>
            </a:r>
            <a:br>
              <a:rPr lang="en-US" b="0" i="0" dirty="0">
                <a:solidFill>
                  <a:srgbClr val="091E42"/>
                </a:solidFill>
                <a:effectLst/>
                <a:latin typeface="Charlie Text"/>
              </a:rPr>
            </a:br>
            <a:endParaRPr lang="en-ID" dirty="0"/>
          </a:p>
        </p:txBody>
      </p:sp>
      <p:sp>
        <p:nvSpPr>
          <p:cNvPr id="12" name="TextBox 11">
            <a:extLst>
              <a:ext uri="{FF2B5EF4-FFF2-40B4-BE49-F238E27FC236}">
                <a16:creationId xmlns:a16="http://schemas.microsoft.com/office/drawing/2014/main" id="{62AA3A1F-211D-4E79-8F11-10D338C18C2A}"/>
              </a:ext>
            </a:extLst>
          </p:cNvPr>
          <p:cNvSpPr txBox="1"/>
          <p:nvPr/>
        </p:nvSpPr>
        <p:spPr>
          <a:xfrm>
            <a:off x="405681" y="4798431"/>
            <a:ext cx="4213911" cy="646331"/>
          </a:xfrm>
          <a:prstGeom prst="rect">
            <a:avLst/>
          </a:prstGeom>
          <a:noFill/>
        </p:spPr>
        <p:txBody>
          <a:bodyPr wrap="square" rtlCol="0">
            <a:spAutoFit/>
          </a:bodyPr>
          <a:lstStyle/>
          <a:p>
            <a:pPr algn="l" fontAlgn="base"/>
            <a:r>
              <a:rPr lang="en-US" dirty="0">
                <a:solidFill>
                  <a:srgbClr val="253858"/>
                </a:solidFill>
                <a:latin typeface="Charlie Display"/>
              </a:rPr>
              <a:t>Source: </a:t>
            </a:r>
            <a:r>
              <a:rPr lang="en-US" dirty="0">
                <a:solidFill>
                  <a:srgbClr val="0070C0"/>
                </a:solidFill>
                <a:latin typeface="Charlie Text"/>
                <a:hlinkClick r:id="rId3">
                  <a:extLst>
                    <a:ext uri="{A12FA001-AC4F-418D-AE19-62706E023703}">
                      <ahyp:hlinkClr xmlns:ahyp="http://schemas.microsoft.com/office/drawing/2018/hyperlinkcolor" val="tx"/>
                    </a:ext>
                  </a:extLst>
                </a:hlinkClick>
              </a:rPr>
              <a:t>Simple Learn</a:t>
            </a:r>
            <a:br>
              <a:rPr lang="en-US" b="0" i="0" dirty="0">
                <a:solidFill>
                  <a:srgbClr val="091E42"/>
                </a:solidFill>
                <a:effectLst/>
                <a:latin typeface="Charlie Text"/>
                <a:hlinkClick r:id="rId4"/>
              </a:rPr>
            </a:br>
            <a:endParaRPr lang="en-ID" dirty="0"/>
          </a:p>
        </p:txBody>
      </p:sp>
    </p:spTree>
    <p:extLst>
      <p:ext uri="{BB962C8B-B14F-4D97-AF65-F5344CB8AC3E}">
        <p14:creationId xmlns:p14="http://schemas.microsoft.com/office/powerpoint/2010/main" val="78565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19AE-5F66-4821-9003-0A4476A09236}"/>
              </a:ext>
            </a:extLst>
          </p:cNvPr>
          <p:cNvSpPr>
            <a:spLocks noGrp="1"/>
          </p:cNvSpPr>
          <p:nvPr>
            <p:ph type="title"/>
          </p:nvPr>
        </p:nvSpPr>
        <p:spPr/>
        <p:txBody>
          <a:bodyPr/>
          <a:lstStyle/>
          <a:p>
            <a:r>
              <a:rPr lang="en-US" dirty="0"/>
              <a:t>Docker</a:t>
            </a:r>
            <a:endParaRPr lang="en-ID" dirty="0"/>
          </a:p>
        </p:txBody>
      </p:sp>
      <p:sp>
        <p:nvSpPr>
          <p:cNvPr id="3" name="Content Placeholder 2">
            <a:extLst>
              <a:ext uri="{FF2B5EF4-FFF2-40B4-BE49-F238E27FC236}">
                <a16:creationId xmlns:a16="http://schemas.microsoft.com/office/drawing/2014/main" id="{52EA36F7-779F-4DD1-A137-D4F162B33DFD}"/>
              </a:ext>
            </a:extLst>
          </p:cNvPr>
          <p:cNvSpPr>
            <a:spLocks noGrp="1"/>
          </p:cNvSpPr>
          <p:nvPr>
            <p:ph idx="1"/>
          </p:nvPr>
        </p:nvSpPr>
        <p:spPr/>
        <p:txBody>
          <a:bodyPr/>
          <a:lstStyle/>
          <a:p>
            <a:r>
              <a:rPr lang="en-US" dirty="0"/>
              <a:t>Release 20 March 2013 Dot Cloud Company</a:t>
            </a:r>
          </a:p>
          <a:p>
            <a:r>
              <a:rPr lang="en-US" dirty="0"/>
              <a:t>As Container Run Time</a:t>
            </a:r>
          </a:p>
          <a:p>
            <a:r>
              <a:rPr lang="en-ID" dirty="0"/>
              <a:t>The Open Container Initiative (</a:t>
            </a:r>
            <a:r>
              <a:rPr lang="en-ID" dirty="0">
                <a:solidFill>
                  <a:srgbClr val="0070C0"/>
                </a:solidFill>
                <a:hlinkClick r:id="rId2">
                  <a:extLst>
                    <a:ext uri="{A12FA001-AC4F-418D-AE19-62706E023703}">
                      <ahyp:hlinkClr xmlns:ahyp="http://schemas.microsoft.com/office/drawing/2018/hyperlinkcolor" val="tx"/>
                    </a:ext>
                  </a:extLst>
                </a:hlinkClick>
              </a:rPr>
              <a:t>https://opencontainers.org/</a:t>
            </a:r>
            <a:r>
              <a:rPr lang="en-ID" dirty="0"/>
              <a:t>) Joined in 2015</a:t>
            </a:r>
          </a:p>
        </p:txBody>
      </p:sp>
      <p:pic>
        <p:nvPicPr>
          <p:cNvPr id="4" name="Picture 3">
            <a:extLst>
              <a:ext uri="{FF2B5EF4-FFF2-40B4-BE49-F238E27FC236}">
                <a16:creationId xmlns:a16="http://schemas.microsoft.com/office/drawing/2014/main" id="{AB62BF18-5B19-4664-8B5F-4BAC1D9C1593}"/>
              </a:ext>
            </a:extLst>
          </p:cNvPr>
          <p:cNvPicPr>
            <a:picLocks noChangeAspect="1"/>
          </p:cNvPicPr>
          <p:nvPr/>
        </p:nvPicPr>
        <p:blipFill>
          <a:blip r:embed="rId3"/>
          <a:stretch>
            <a:fillRect/>
          </a:stretch>
        </p:blipFill>
        <p:spPr>
          <a:xfrm>
            <a:off x="2757542" y="4033446"/>
            <a:ext cx="5556236" cy="1986354"/>
          </a:xfrm>
          <a:prstGeom prst="rect">
            <a:avLst/>
          </a:prstGeom>
        </p:spPr>
      </p:pic>
      <p:sp>
        <p:nvSpPr>
          <p:cNvPr id="5" name="TextBox 4">
            <a:extLst>
              <a:ext uri="{FF2B5EF4-FFF2-40B4-BE49-F238E27FC236}">
                <a16:creationId xmlns:a16="http://schemas.microsoft.com/office/drawing/2014/main" id="{5B8D4408-EE30-4040-B81F-39D742157E2B}"/>
              </a:ext>
            </a:extLst>
          </p:cNvPr>
          <p:cNvSpPr txBox="1"/>
          <p:nvPr/>
        </p:nvSpPr>
        <p:spPr>
          <a:xfrm>
            <a:off x="4471470" y="6296337"/>
            <a:ext cx="2651225" cy="646331"/>
          </a:xfrm>
          <a:prstGeom prst="rect">
            <a:avLst/>
          </a:prstGeom>
          <a:noFill/>
        </p:spPr>
        <p:txBody>
          <a:bodyPr wrap="square" rtlCol="0">
            <a:spAutoFit/>
          </a:bodyPr>
          <a:lstStyle/>
          <a:p>
            <a:pPr algn="l" fontAlgn="base"/>
            <a:r>
              <a:rPr lang="en-US" dirty="0">
                <a:solidFill>
                  <a:srgbClr val="253858"/>
                </a:solidFill>
                <a:latin typeface="Charlie Display"/>
              </a:rPr>
              <a:t>Source: </a:t>
            </a:r>
            <a:r>
              <a:rPr lang="en-US" dirty="0">
                <a:solidFill>
                  <a:srgbClr val="0070C0"/>
                </a:solidFill>
                <a:latin typeface="Charlie Text"/>
                <a:hlinkClick r:id="rId4">
                  <a:extLst>
                    <a:ext uri="{A12FA001-AC4F-418D-AE19-62706E023703}">
                      <ahyp:hlinkClr xmlns:ahyp="http://schemas.microsoft.com/office/drawing/2018/hyperlinkcolor" val="tx"/>
                    </a:ext>
                  </a:extLst>
                </a:hlinkClick>
              </a:rPr>
              <a:t>Atlassian web</a:t>
            </a:r>
          </a:p>
          <a:p>
            <a:pPr algn="l" fontAlgn="base"/>
            <a:endParaRPr lang="en-ID" dirty="0"/>
          </a:p>
        </p:txBody>
      </p:sp>
    </p:spTree>
    <p:extLst>
      <p:ext uri="{BB962C8B-B14F-4D97-AF65-F5344CB8AC3E}">
        <p14:creationId xmlns:p14="http://schemas.microsoft.com/office/powerpoint/2010/main" val="108769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E564-A513-4F4E-BA72-CE449462BBCB}"/>
              </a:ext>
            </a:extLst>
          </p:cNvPr>
          <p:cNvSpPr>
            <a:spLocks noGrp="1"/>
          </p:cNvSpPr>
          <p:nvPr>
            <p:ph type="title"/>
          </p:nvPr>
        </p:nvSpPr>
        <p:spPr/>
        <p:txBody>
          <a:bodyPr/>
          <a:lstStyle/>
          <a:p>
            <a:r>
              <a:rPr lang="en-US" dirty="0"/>
              <a:t>What is container runtime?</a:t>
            </a:r>
            <a:endParaRPr lang="en-ID" dirty="0"/>
          </a:p>
        </p:txBody>
      </p:sp>
      <p:sp>
        <p:nvSpPr>
          <p:cNvPr id="3" name="Content Placeholder 2">
            <a:extLst>
              <a:ext uri="{FF2B5EF4-FFF2-40B4-BE49-F238E27FC236}">
                <a16:creationId xmlns:a16="http://schemas.microsoft.com/office/drawing/2014/main" id="{A26DC746-71D2-4FB1-A42C-286CC23A4EF6}"/>
              </a:ext>
            </a:extLst>
          </p:cNvPr>
          <p:cNvSpPr>
            <a:spLocks noGrp="1"/>
          </p:cNvSpPr>
          <p:nvPr>
            <p:ph idx="1"/>
          </p:nvPr>
        </p:nvSpPr>
        <p:spPr/>
        <p:txBody>
          <a:bodyPr>
            <a:normAutofit fontScale="85000" lnSpcReduction="20000"/>
          </a:bodyPr>
          <a:lstStyle/>
          <a:p>
            <a:r>
              <a:rPr lang="en-US" b="0" i="0" dirty="0">
                <a:solidFill>
                  <a:srgbClr val="202124"/>
                </a:solidFill>
                <a:effectLst/>
                <a:latin typeface="arial" panose="020B0604020202020204" pitchFamily="34" charset="0"/>
              </a:rPr>
              <a:t>A container runtime, also known as container engine, is </a:t>
            </a:r>
            <a:r>
              <a:rPr lang="en-US" b="1" i="0" dirty="0">
                <a:solidFill>
                  <a:srgbClr val="202124"/>
                </a:solidFill>
                <a:effectLst/>
                <a:latin typeface="arial" panose="020B0604020202020204" pitchFamily="34" charset="0"/>
              </a:rPr>
              <a:t>a software component that can run containers on a host operating system</a:t>
            </a:r>
            <a:r>
              <a:rPr lang="en-ID" b="1" i="0" dirty="0">
                <a:solidFill>
                  <a:srgbClr val="202124"/>
                </a:solidFill>
                <a:effectLst/>
                <a:latin typeface="arial" panose="020B0604020202020204" pitchFamily="34" charset="0"/>
              </a:rPr>
              <a:t>.</a:t>
            </a:r>
          </a:p>
          <a:p>
            <a:r>
              <a:rPr lang="en-ID" b="1" i="0" dirty="0">
                <a:solidFill>
                  <a:srgbClr val="1904DA"/>
                </a:solidFill>
                <a:effectLst/>
                <a:latin typeface="Inter"/>
              </a:rPr>
              <a:t>Low-Level Container Runtimes</a:t>
            </a:r>
          </a:p>
          <a:p>
            <a:pPr lvl="1"/>
            <a:r>
              <a:rPr lang="en-ID" i="0" dirty="0" err="1">
                <a:solidFill>
                  <a:schemeClr val="tx1"/>
                </a:solidFill>
                <a:effectLst/>
                <a:latin typeface="Inter"/>
              </a:rPr>
              <a:t>ContainerD</a:t>
            </a:r>
            <a:endParaRPr lang="en-ID" i="0" dirty="0">
              <a:solidFill>
                <a:schemeClr val="tx1"/>
              </a:solidFill>
              <a:effectLst/>
              <a:latin typeface="Inter"/>
            </a:endParaRPr>
          </a:p>
          <a:p>
            <a:r>
              <a:rPr lang="en-ID" b="1" i="0" dirty="0">
                <a:solidFill>
                  <a:srgbClr val="1904DA"/>
                </a:solidFill>
                <a:effectLst/>
                <a:latin typeface="Inter"/>
              </a:rPr>
              <a:t>High-Level Container Runtimes</a:t>
            </a:r>
          </a:p>
          <a:p>
            <a:pPr lvl="1"/>
            <a:r>
              <a:rPr lang="en-ID" i="0" dirty="0">
                <a:solidFill>
                  <a:schemeClr val="tx1"/>
                </a:solidFill>
                <a:effectLst/>
                <a:latin typeface="Inter"/>
              </a:rPr>
              <a:t>Docker, CRI-O, </a:t>
            </a:r>
          </a:p>
          <a:p>
            <a:r>
              <a:rPr lang="en-US" b="1" i="0" dirty="0">
                <a:solidFill>
                  <a:srgbClr val="1904DA"/>
                </a:solidFill>
                <a:effectLst/>
                <a:latin typeface="Inter"/>
              </a:rPr>
              <a:t>Sandboxed and Virtualized Container Runtimes</a:t>
            </a:r>
          </a:p>
          <a:p>
            <a:pPr lvl="1"/>
            <a:r>
              <a:rPr lang="en-ID" i="0" dirty="0">
                <a:solidFill>
                  <a:srgbClr val="363636"/>
                </a:solidFill>
                <a:effectLst/>
                <a:latin typeface="Inter"/>
              </a:rPr>
              <a:t>Sandboxed runtimes don’t share kernel</a:t>
            </a:r>
          </a:p>
          <a:p>
            <a:pPr lvl="1"/>
            <a:r>
              <a:rPr lang="en-US" dirty="0">
                <a:solidFill>
                  <a:srgbClr val="07242D"/>
                </a:solidFill>
                <a:latin typeface="Inter"/>
              </a:rPr>
              <a:t>P</a:t>
            </a:r>
            <a:r>
              <a:rPr lang="en-US" i="0" dirty="0">
                <a:solidFill>
                  <a:srgbClr val="07242D"/>
                </a:solidFill>
                <a:effectLst/>
                <a:latin typeface="Inter"/>
              </a:rPr>
              <a:t>rovide increased host isolation by running the containerized process in a virtual machine (through a VM interface) rather than a </a:t>
            </a:r>
            <a:r>
              <a:rPr lang="en-US" b="0" i="0" dirty="0">
                <a:solidFill>
                  <a:srgbClr val="07242D"/>
                </a:solidFill>
                <a:effectLst/>
                <a:latin typeface="Inter"/>
              </a:rPr>
              <a:t>host kernel</a:t>
            </a:r>
          </a:p>
          <a:p>
            <a:pPr lvl="1"/>
            <a:endParaRPr lang="en-US" dirty="0">
              <a:solidFill>
                <a:srgbClr val="07242D"/>
              </a:solidFill>
              <a:latin typeface="Inter"/>
            </a:endParaRPr>
          </a:p>
          <a:p>
            <a:r>
              <a:rPr lang="en-US" i="0" dirty="0">
                <a:solidFill>
                  <a:srgbClr val="07242D"/>
                </a:solidFill>
                <a:effectLst/>
                <a:latin typeface="Inter"/>
              </a:rPr>
              <a:t>Source: </a:t>
            </a:r>
            <a:r>
              <a:rPr lang="en-US" i="0" dirty="0">
                <a:solidFill>
                  <a:srgbClr val="0070C0"/>
                </a:solidFill>
                <a:effectLst/>
                <a:latin typeface="Inter"/>
                <a:hlinkClick r:id="rId2">
                  <a:extLst>
                    <a:ext uri="{A12FA001-AC4F-418D-AE19-62706E023703}">
                      <ahyp:hlinkClr xmlns:ahyp="http://schemas.microsoft.com/office/drawing/2018/hyperlinkcolor" val="tx"/>
                    </a:ext>
                  </a:extLst>
                </a:hlinkClick>
              </a:rPr>
              <a:t>aquasec.com</a:t>
            </a:r>
            <a:endParaRPr lang="en-US" i="0" dirty="0">
              <a:solidFill>
                <a:srgbClr val="0070C0"/>
              </a:solidFill>
              <a:effectLst/>
              <a:latin typeface="Inter"/>
            </a:endParaRPr>
          </a:p>
        </p:txBody>
      </p:sp>
      <p:pic>
        <p:nvPicPr>
          <p:cNvPr id="5" name="Picture 4">
            <a:extLst>
              <a:ext uri="{FF2B5EF4-FFF2-40B4-BE49-F238E27FC236}">
                <a16:creationId xmlns:a16="http://schemas.microsoft.com/office/drawing/2014/main" id="{335FF9D0-0D74-491E-AFC7-BB5A3A283FDE}"/>
              </a:ext>
            </a:extLst>
          </p:cNvPr>
          <p:cNvPicPr>
            <a:picLocks noChangeAspect="1"/>
          </p:cNvPicPr>
          <p:nvPr/>
        </p:nvPicPr>
        <p:blipFill>
          <a:blip r:embed="rId3"/>
          <a:stretch>
            <a:fillRect/>
          </a:stretch>
        </p:blipFill>
        <p:spPr>
          <a:xfrm>
            <a:off x="6876567" y="3429000"/>
            <a:ext cx="4464279" cy="1155759"/>
          </a:xfrm>
          <a:prstGeom prst="rect">
            <a:avLst/>
          </a:prstGeom>
        </p:spPr>
      </p:pic>
    </p:spTree>
    <p:extLst>
      <p:ext uri="{BB962C8B-B14F-4D97-AF65-F5344CB8AC3E}">
        <p14:creationId xmlns:p14="http://schemas.microsoft.com/office/powerpoint/2010/main" val="407692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93AD-7573-44BD-9B88-004184EAEDF7}"/>
              </a:ext>
            </a:extLst>
          </p:cNvPr>
          <p:cNvSpPr>
            <a:spLocks noGrp="1"/>
          </p:cNvSpPr>
          <p:nvPr>
            <p:ph type="title"/>
          </p:nvPr>
        </p:nvSpPr>
        <p:spPr/>
        <p:txBody>
          <a:bodyPr/>
          <a:lstStyle/>
          <a:p>
            <a:r>
              <a:rPr lang="en-US" dirty="0"/>
              <a:t>Docker Components</a:t>
            </a:r>
            <a:endParaRPr lang="en-ID" dirty="0"/>
          </a:p>
        </p:txBody>
      </p:sp>
      <p:sp>
        <p:nvSpPr>
          <p:cNvPr id="3" name="Content Placeholder 2">
            <a:extLst>
              <a:ext uri="{FF2B5EF4-FFF2-40B4-BE49-F238E27FC236}">
                <a16:creationId xmlns:a16="http://schemas.microsoft.com/office/drawing/2014/main" id="{96246791-ECC0-4A07-A2F6-FF45C09B4BE0}"/>
              </a:ext>
            </a:extLst>
          </p:cNvPr>
          <p:cNvSpPr>
            <a:spLocks noGrp="1"/>
          </p:cNvSpPr>
          <p:nvPr>
            <p:ph idx="1"/>
          </p:nvPr>
        </p:nvSpPr>
        <p:spPr/>
        <p:txBody>
          <a:bodyPr>
            <a:normAutofit fontScale="92500" lnSpcReduction="20000"/>
          </a:bodyPr>
          <a:lstStyle/>
          <a:p>
            <a:r>
              <a:rPr lang="en-US" dirty="0"/>
              <a:t>Docker Engine</a:t>
            </a:r>
          </a:p>
          <a:p>
            <a:r>
              <a:rPr lang="en-ID" dirty="0"/>
              <a:t>Docker Images</a:t>
            </a:r>
          </a:p>
          <a:p>
            <a:r>
              <a:rPr lang="en-ID" dirty="0"/>
              <a:t>Docker Registry (Docker Hub)</a:t>
            </a:r>
          </a:p>
          <a:p>
            <a:r>
              <a:rPr lang="en-ID" dirty="0"/>
              <a:t>Docker Volume</a:t>
            </a:r>
          </a:p>
          <a:p>
            <a:r>
              <a:rPr lang="en-ID" dirty="0"/>
              <a:t>Docker Container</a:t>
            </a:r>
          </a:p>
          <a:p>
            <a:r>
              <a:rPr lang="en-ID" dirty="0"/>
              <a:t>Docker Compose</a:t>
            </a:r>
          </a:p>
          <a:p>
            <a:r>
              <a:rPr lang="en-ID" dirty="0"/>
              <a:t>Docker Desktop</a:t>
            </a:r>
          </a:p>
          <a:p>
            <a:r>
              <a:rPr lang="en-ID" dirty="0"/>
              <a:t>Docker Swarm</a:t>
            </a:r>
          </a:p>
          <a:p>
            <a:endParaRPr lang="en-ID" dirty="0"/>
          </a:p>
          <a:p>
            <a:r>
              <a:rPr lang="en-ID" dirty="0"/>
              <a:t>Source: </a:t>
            </a:r>
            <a:r>
              <a:rPr lang="en-ID" dirty="0">
                <a:solidFill>
                  <a:srgbClr val="0070C0"/>
                </a:solidFill>
                <a:hlinkClick r:id="rId2">
                  <a:extLst>
                    <a:ext uri="{A12FA001-AC4F-418D-AE19-62706E023703}">
                      <ahyp:hlinkClr xmlns:ahyp="http://schemas.microsoft.com/office/drawing/2018/hyperlinkcolor" val="tx"/>
                    </a:ext>
                  </a:extLst>
                </a:hlinkClick>
              </a:rPr>
              <a:t>spiceworks.com</a:t>
            </a:r>
            <a:endParaRPr lang="en-ID" dirty="0">
              <a:solidFill>
                <a:srgbClr val="0070C0"/>
              </a:solidFill>
            </a:endParaRPr>
          </a:p>
        </p:txBody>
      </p:sp>
    </p:spTree>
    <p:extLst>
      <p:ext uri="{BB962C8B-B14F-4D97-AF65-F5344CB8AC3E}">
        <p14:creationId xmlns:p14="http://schemas.microsoft.com/office/powerpoint/2010/main" val="525977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660</TotalTime>
  <Words>559</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vt:lpstr>
      <vt:lpstr>Century Gothic</vt:lpstr>
      <vt:lpstr>Charlie Display</vt:lpstr>
      <vt:lpstr>Charlie Text</vt:lpstr>
      <vt:lpstr>Inter</vt:lpstr>
      <vt:lpstr>open sans</vt:lpstr>
      <vt:lpstr>RedHatText</vt:lpstr>
      <vt:lpstr>Ubuntu</vt:lpstr>
      <vt:lpstr>Wingdings 3</vt:lpstr>
      <vt:lpstr>Ion Boardroom</vt:lpstr>
      <vt:lpstr>Horizontal Pod Scalling  Chuli jimmi Manurung  https://github.com/chulijimmi https://www.linkedin.com/in/chulijimmi/ </vt:lpstr>
      <vt:lpstr>Technology Evolution</vt:lpstr>
      <vt:lpstr>Server</vt:lpstr>
      <vt:lpstr>Virtual Machine</vt:lpstr>
      <vt:lpstr>System Containers vs Application containers  </vt:lpstr>
      <vt:lpstr>Pro &amp; Cons Container</vt:lpstr>
      <vt:lpstr>Docker</vt:lpstr>
      <vt:lpstr>What is container runtime?</vt:lpstr>
      <vt:lpstr>Docker Components</vt:lpstr>
      <vt:lpstr>Orchestration</vt:lpstr>
      <vt:lpstr>Kubernetes</vt:lpstr>
      <vt:lpstr>Kubernetes Components</vt:lpstr>
      <vt:lpstr>Horizontal Pod Autoscaling</vt:lpstr>
      <vt:lpstr>HPA Parameters</vt:lpstr>
      <vt:lpstr>Demonstration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Pod Scalling</dc:title>
  <dc:creator>Chuli Jimmi Manurung (Vendor)</dc:creator>
  <cp:lastModifiedBy>Chuli Jimmi Manurung (Vendor)</cp:lastModifiedBy>
  <cp:revision>22</cp:revision>
  <dcterms:created xsi:type="dcterms:W3CDTF">2023-01-08T15:17:18Z</dcterms:created>
  <dcterms:modified xsi:type="dcterms:W3CDTF">2023-01-09T05:43:40Z</dcterms:modified>
</cp:coreProperties>
</file>