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57" r:id="rId5"/>
    <p:sldId id="260" r:id="rId6"/>
    <p:sldId id="264" r:id="rId7"/>
    <p:sldId id="262"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9" autoAdjust="0"/>
    <p:restoredTop sz="59768" autoAdjust="0"/>
  </p:normalViewPr>
  <p:slideViewPr>
    <p:cSldViewPr snapToGrid="0">
      <p:cViewPr varScale="1">
        <p:scale>
          <a:sx n="73" d="100"/>
          <a:sy n="73" d="100"/>
        </p:scale>
        <p:origin x="10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52FA9-AC77-4DE1-96BE-6494F69B6301}" type="doc">
      <dgm:prSet loTypeId="urn:microsoft.com/office/officeart/2018/5/layout/IconLeaf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2646626-8828-4A56-B064-9BC41004CFA0}">
      <dgm:prSet/>
      <dgm:spPr/>
      <dgm:t>
        <a:bodyPr/>
        <a:lstStyle/>
        <a:p>
          <a:pPr>
            <a:defRPr cap="all"/>
          </a:pPr>
          <a:r>
            <a:rPr lang="en-US" i="0"/>
            <a:t>Handling Conditional Discrimination</a:t>
          </a:r>
          <a:endParaRPr lang="en-US"/>
        </a:p>
      </dgm:t>
    </dgm:pt>
    <dgm:pt modelId="{70E82A6B-0362-4FA2-A0D2-531CDB0AF068}" type="parTrans" cxnId="{651F1F68-E79E-4198-9074-E273DDF09EBE}">
      <dgm:prSet/>
      <dgm:spPr/>
      <dgm:t>
        <a:bodyPr/>
        <a:lstStyle/>
        <a:p>
          <a:endParaRPr lang="en-US"/>
        </a:p>
      </dgm:t>
    </dgm:pt>
    <dgm:pt modelId="{A7507D23-50DE-4E50-A617-27835BC8B4D8}" type="sibTrans" cxnId="{651F1F68-E79E-4198-9074-E273DDF09EBE}">
      <dgm:prSet/>
      <dgm:spPr/>
      <dgm:t>
        <a:bodyPr/>
        <a:lstStyle/>
        <a:p>
          <a:endParaRPr lang="en-US"/>
        </a:p>
      </dgm:t>
    </dgm:pt>
    <dgm:pt modelId="{048BB2BC-7FF9-4043-B916-D95C0A6E1124}">
      <dgm:prSet/>
      <dgm:spPr/>
      <dgm:t>
        <a:bodyPr/>
        <a:lstStyle/>
        <a:p>
          <a:pPr>
            <a:defRPr cap="all"/>
          </a:pPr>
          <a:r>
            <a:rPr lang="en-US"/>
            <a:t>COMPAS dataset </a:t>
          </a:r>
        </a:p>
      </dgm:t>
    </dgm:pt>
    <dgm:pt modelId="{245598FB-5F71-42BD-BCBB-41A1C902CD06}" type="parTrans" cxnId="{2641AA1F-BD44-4A53-BC66-18FEFD339FA0}">
      <dgm:prSet/>
      <dgm:spPr/>
      <dgm:t>
        <a:bodyPr/>
        <a:lstStyle/>
        <a:p>
          <a:endParaRPr lang="en-US"/>
        </a:p>
      </dgm:t>
    </dgm:pt>
    <dgm:pt modelId="{74B6F8A0-9583-4EA9-B182-4A39682F67CB}" type="sibTrans" cxnId="{2641AA1F-BD44-4A53-BC66-18FEFD339FA0}">
      <dgm:prSet/>
      <dgm:spPr/>
      <dgm:t>
        <a:bodyPr/>
        <a:lstStyle/>
        <a:p>
          <a:endParaRPr lang="en-US"/>
        </a:p>
      </dgm:t>
    </dgm:pt>
    <dgm:pt modelId="{80240EDE-7D0D-4B0C-80CF-451293146B28}" type="pres">
      <dgm:prSet presAssocID="{30052FA9-AC77-4DE1-96BE-6494F69B6301}" presName="root" presStyleCnt="0">
        <dgm:presLayoutVars>
          <dgm:dir/>
          <dgm:resizeHandles val="exact"/>
        </dgm:presLayoutVars>
      </dgm:prSet>
      <dgm:spPr/>
    </dgm:pt>
    <dgm:pt modelId="{8E192C92-A91C-4D65-975F-7E600D0DCF10}" type="pres">
      <dgm:prSet presAssocID="{D2646626-8828-4A56-B064-9BC41004CFA0}" presName="compNode" presStyleCnt="0"/>
      <dgm:spPr/>
    </dgm:pt>
    <dgm:pt modelId="{22AF6499-C5DD-4B69-ACB5-63BB69421F86}" type="pres">
      <dgm:prSet presAssocID="{D2646626-8828-4A56-B064-9BC41004CFA0}" presName="iconBgRect" presStyleLbl="bgShp" presStyleIdx="0" presStyleCnt="2"/>
      <dgm:spPr>
        <a:prstGeom prst="round2DiagRect">
          <a:avLst>
            <a:gd name="adj1" fmla="val 29727"/>
            <a:gd name="adj2" fmla="val 0"/>
          </a:avLst>
        </a:prstGeom>
      </dgm:spPr>
    </dgm:pt>
    <dgm:pt modelId="{020A9E3D-3822-4A8D-95A4-76D8FFFB232A}" type="pres">
      <dgm:prSet presAssocID="{D2646626-8828-4A56-B064-9BC41004CF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49402A0-7CF6-4F2B-94D2-C112A9F45233}" type="pres">
      <dgm:prSet presAssocID="{D2646626-8828-4A56-B064-9BC41004CFA0}" presName="spaceRect" presStyleCnt="0"/>
      <dgm:spPr/>
    </dgm:pt>
    <dgm:pt modelId="{424283ED-90FE-47FE-A548-4227CE664B40}" type="pres">
      <dgm:prSet presAssocID="{D2646626-8828-4A56-B064-9BC41004CFA0}" presName="textRect" presStyleLbl="revTx" presStyleIdx="0" presStyleCnt="2">
        <dgm:presLayoutVars>
          <dgm:chMax val="1"/>
          <dgm:chPref val="1"/>
        </dgm:presLayoutVars>
      </dgm:prSet>
      <dgm:spPr/>
    </dgm:pt>
    <dgm:pt modelId="{7F211815-1672-406E-9D56-76C9F4999EB3}" type="pres">
      <dgm:prSet presAssocID="{A7507D23-50DE-4E50-A617-27835BC8B4D8}" presName="sibTrans" presStyleCnt="0"/>
      <dgm:spPr/>
    </dgm:pt>
    <dgm:pt modelId="{BADC10CE-3EA1-4BE6-9A01-6C25C70D0441}" type="pres">
      <dgm:prSet presAssocID="{048BB2BC-7FF9-4043-B916-D95C0A6E1124}" presName="compNode" presStyleCnt="0"/>
      <dgm:spPr/>
    </dgm:pt>
    <dgm:pt modelId="{7E2BDB5E-7420-45DF-802A-4051F636019C}" type="pres">
      <dgm:prSet presAssocID="{048BB2BC-7FF9-4043-B916-D95C0A6E1124}" presName="iconBgRect" presStyleLbl="bgShp" presStyleIdx="1" presStyleCnt="2"/>
      <dgm:spPr>
        <a:prstGeom prst="round2DiagRect">
          <a:avLst>
            <a:gd name="adj1" fmla="val 29727"/>
            <a:gd name="adj2" fmla="val 0"/>
          </a:avLst>
        </a:prstGeom>
      </dgm:spPr>
    </dgm:pt>
    <dgm:pt modelId="{98B1C16C-C69C-430B-834A-A908D2572AA4}" type="pres">
      <dgm:prSet presAssocID="{048BB2BC-7FF9-4043-B916-D95C0A6E11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0E15F3C-AB6B-484E-83F0-A120366A1981}" type="pres">
      <dgm:prSet presAssocID="{048BB2BC-7FF9-4043-B916-D95C0A6E1124}" presName="spaceRect" presStyleCnt="0"/>
      <dgm:spPr/>
    </dgm:pt>
    <dgm:pt modelId="{02B48746-70E5-4D8A-9664-653F0A9A7E14}" type="pres">
      <dgm:prSet presAssocID="{048BB2BC-7FF9-4043-B916-D95C0A6E1124}" presName="textRect" presStyleLbl="revTx" presStyleIdx="1" presStyleCnt="2">
        <dgm:presLayoutVars>
          <dgm:chMax val="1"/>
          <dgm:chPref val="1"/>
        </dgm:presLayoutVars>
      </dgm:prSet>
      <dgm:spPr/>
    </dgm:pt>
  </dgm:ptLst>
  <dgm:cxnLst>
    <dgm:cxn modelId="{2641AA1F-BD44-4A53-BC66-18FEFD339FA0}" srcId="{30052FA9-AC77-4DE1-96BE-6494F69B6301}" destId="{048BB2BC-7FF9-4043-B916-D95C0A6E1124}" srcOrd="1" destOrd="0" parTransId="{245598FB-5F71-42BD-BCBB-41A1C902CD06}" sibTransId="{74B6F8A0-9583-4EA9-B182-4A39682F67CB}"/>
    <dgm:cxn modelId="{651F1F68-E79E-4198-9074-E273DDF09EBE}" srcId="{30052FA9-AC77-4DE1-96BE-6494F69B6301}" destId="{D2646626-8828-4A56-B064-9BC41004CFA0}" srcOrd="0" destOrd="0" parTransId="{70E82A6B-0362-4FA2-A0D2-531CDB0AF068}" sibTransId="{A7507D23-50DE-4E50-A617-27835BC8B4D8}"/>
    <dgm:cxn modelId="{EA3C3F71-A0A6-4A94-886B-5ECC9DF646AB}" type="presOf" srcId="{30052FA9-AC77-4DE1-96BE-6494F69B6301}" destId="{80240EDE-7D0D-4B0C-80CF-451293146B28}" srcOrd="0" destOrd="0" presId="urn:microsoft.com/office/officeart/2018/5/layout/IconLeafLabelList"/>
    <dgm:cxn modelId="{1CB99175-FB32-4FBC-B5A9-7FB5C489A918}" type="presOf" srcId="{048BB2BC-7FF9-4043-B916-D95C0A6E1124}" destId="{02B48746-70E5-4D8A-9664-653F0A9A7E14}" srcOrd="0" destOrd="0" presId="urn:microsoft.com/office/officeart/2018/5/layout/IconLeafLabelList"/>
    <dgm:cxn modelId="{0F042E77-54FA-42CC-89F5-2BE109688F35}" type="presOf" srcId="{D2646626-8828-4A56-B064-9BC41004CFA0}" destId="{424283ED-90FE-47FE-A548-4227CE664B40}" srcOrd="0" destOrd="0" presId="urn:microsoft.com/office/officeart/2018/5/layout/IconLeafLabelList"/>
    <dgm:cxn modelId="{7DB2317C-31E3-47DC-9B60-B18636BD0261}" type="presParOf" srcId="{80240EDE-7D0D-4B0C-80CF-451293146B28}" destId="{8E192C92-A91C-4D65-975F-7E600D0DCF10}" srcOrd="0" destOrd="0" presId="urn:microsoft.com/office/officeart/2018/5/layout/IconLeafLabelList"/>
    <dgm:cxn modelId="{48AD842A-0020-414C-81BE-EE0C263CFD3E}" type="presParOf" srcId="{8E192C92-A91C-4D65-975F-7E600D0DCF10}" destId="{22AF6499-C5DD-4B69-ACB5-63BB69421F86}" srcOrd="0" destOrd="0" presId="urn:microsoft.com/office/officeart/2018/5/layout/IconLeafLabelList"/>
    <dgm:cxn modelId="{E5E2FB51-889A-4ADD-A615-477F1C73A06C}" type="presParOf" srcId="{8E192C92-A91C-4D65-975F-7E600D0DCF10}" destId="{020A9E3D-3822-4A8D-95A4-76D8FFFB232A}" srcOrd="1" destOrd="0" presId="urn:microsoft.com/office/officeart/2018/5/layout/IconLeafLabelList"/>
    <dgm:cxn modelId="{C551A49D-A14C-462E-A4B8-C2AF296FF6AC}" type="presParOf" srcId="{8E192C92-A91C-4D65-975F-7E600D0DCF10}" destId="{149402A0-7CF6-4F2B-94D2-C112A9F45233}" srcOrd="2" destOrd="0" presId="urn:microsoft.com/office/officeart/2018/5/layout/IconLeafLabelList"/>
    <dgm:cxn modelId="{BF258711-671A-460C-A434-84369F6DD3BF}" type="presParOf" srcId="{8E192C92-A91C-4D65-975F-7E600D0DCF10}" destId="{424283ED-90FE-47FE-A548-4227CE664B40}" srcOrd="3" destOrd="0" presId="urn:microsoft.com/office/officeart/2018/5/layout/IconLeafLabelList"/>
    <dgm:cxn modelId="{9D978031-CC95-404B-8C83-00F9BC4A5F80}" type="presParOf" srcId="{80240EDE-7D0D-4B0C-80CF-451293146B28}" destId="{7F211815-1672-406E-9D56-76C9F4999EB3}" srcOrd="1" destOrd="0" presId="urn:microsoft.com/office/officeart/2018/5/layout/IconLeafLabelList"/>
    <dgm:cxn modelId="{156E065E-0554-45DC-895F-D0E171629752}" type="presParOf" srcId="{80240EDE-7D0D-4B0C-80CF-451293146B28}" destId="{BADC10CE-3EA1-4BE6-9A01-6C25C70D0441}" srcOrd="2" destOrd="0" presId="urn:microsoft.com/office/officeart/2018/5/layout/IconLeafLabelList"/>
    <dgm:cxn modelId="{230F9A7F-09C1-43D6-BD46-535434F55616}" type="presParOf" srcId="{BADC10CE-3EA1-4BE6-9A01-6C25C70D0441}" destId="{7E2BDB5E-7420-45DF-802A-4051F636019C}" srcOrd="0" destOrd="0" presId="urn:microsoft.com/office/officeart/2018/5/layout/IconLeafLabelList"/>
    <dgm:cxn modelId="{EC575EA0-D9BF-4580-A45F-8A24DA2DD3C4}" type="presParOf" srcId="{BADC10CE-3EA1-4BE6-9A01-6C25C70D0441}" destId="{98B1C16C-C69C-430B-834A-A908D2572AA4}" srcOrd="1" destOrd="0" presId="urn:microsoft.com/office/officeart/2018/5/layout/IconLeafLabelList"/>
    <dgm:cxn modelId="{A8571B22-5CAF-4FCB-9D4A-BB153EAC34A9}" type="presParOf" srcId="{BADC10CE-3EA1-4BE6-9A01-6C25C70D0441}" destId="{50E15F3C-AB6B-484E-83F0-A120366A1981}" srcOrd="2" destOrd="0" presId="urn:microsoft.com/office/officeart/2018/5/layout/IconLeafLabelList"/>
    <dgm:cxn modelId="{2429F960-7B7E-4862-B515-7B6BF3C1C455}" type="presParOf" srcId="{BADC10CE-3EA1-4BE6-9A01-6C25C70D0441}" destId="{02B48746-70E5-4D8A-9664-653F0A9A7E1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937720-5462-4541-875B-6A687725B506}"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86B71862-B638-4AC7-A8AB-2869798F1025}">
      <dgm:prSet/>
      <dgm:spPr/>
      <dgm:t>
        <a:bodyPr/>
        <a:lstStyle/>
        <a:p>
          <a:r>
            <a:rPr lang="en-US" b="1" i="0"/>
            <a:t>Logistic Regression with Prejudice Regularizer</a:t>
          </a:r>
          <a:endParaRPr lang="en-US"/>
        </a:p>
      </dgm:t>
    </dgm:pt>
    <dgm:pt modelId="{E42BC88A-8DF4-41EA-BD27-E885A1B74479}" type="parTrans" cxnId="{CEB32E4F-1B2E-489A-AFF4-39DA7A61156B}">
      <dgm:prSet/>
      <dgm:spPr/>
      <dgm:t>
        <a:bodyPr/>
        <a:lstStyle/>
        <a:p>
          <a:endParaRPr lang="en-US"/>
        </a:p>
      </dgm:t>
    </dgm:pt>
    <dgm:pt modelId="{E1E8C41F-B78D-4EEC-AF5D-69978BCDC33B}" type="sibTrans" cxnId="{CEB32E4F-1B2E-489A-AFF4-39DA7A61156B}">
      <dgm:prSet/>
      <dgm:spPr/>
      <dgm:t>
        <a:bodyPr/>
        <a:lstStyle/>
        <a:p>
          <a:endParaRPr lang="en-US"/>
        </a:p>
      </dgm:t>
    </dgm:pt>
    <dgm:pt modelId="{458D8E5B-2135-47D8-AC38-66D32B63F33F}">
      <dgm:prSet/>
      <dgm:spPr/>
      <dgm:t>
        <a:bodyPr/>
        <a:lstStyle/>
        <a:p>
          <a:r>
            <a:rPr lang="en-US" b="1" i="0"/>
            <a:t>Handling Conditional Discrimination</a:t>
          </a:r>
          <a:endParaRPr lang="en-US"/>
        </a:p>
      </dgm:t>
    </dgm:pt>
    <dgm:pt modelId="{7EBB9313-27D0-443A-B352-155DB4FEA78B}" type="parTrans" cxnId="{19FF1439-D535-4298-A36B-69C37A528028}">
      <dgm:prSet/>
      <dgm:spPr/>
      <dgm:t>
        <a:bodyPr/>
        <a:lstStyle/>
        <a:p>
          <a:endParaRPr lang="en-US"/>
        </a:p>
      </dgm:t>
    </dgm:pt>
    <dgm:pt modelId="{CA8157CD-CDF8-40DD-84A8-298BA82EE43E}" type="sibTrans" cxnId="{19FF1439-D535-4298-A36B-69C37A528028}">
      <dgm:prSet/>
      <dgm:spPr/>
      <dgm:t>
        <a:bodyPr/>
        <a:lstStyle/>
        <a:p>
          <a:endParaRPr lang="en-US"/>
        </a:p>
      </dgm:t>
    </dgm:pt>
    <dgm:pt modelId="{915382D8-20A8-A149-AC4A-B1772CD85EB0}" type="pres">
      <dgm:prSet presAssocID="{30937720-5462-4541-875B-6A687725B506}" presName="diagram" presStyleCnt="0">
        <dgm:presLayoutVars>
          <dgm:dir/>
          <dgm:resizeHandles val="exact"/>
        </dgm:presLayoutVars>
      </dgm:prSet>
      <dgm:spPr/>
    </dgm:pt>
    <dgm:pt modelId="{BF6F4BDF-3F5F-B64D-B2C3-07675E4FC676}" type="pres">
      <dgm:prSet presAssocID="{86B71862-B638-4AC7-A8AB-2869798F1025}" presName="node" presStyleLbl="node1" presStyleIdx="0" presStyleCnt="2">
        <dgm:presLayoutVars>
          <dgm:bulletEnabled val="1"/>
        </dgm:presLayoutVars>
      </dgm:prSet>
      <dgm:spPr/>
    </dgm:pt>
    <dgm:pt modelId="{C020F59A-5AEE-194A-969B-FFC80A3BBB77}" type="pres">
      <dgm:prSet presAssocID="{E1E8C41F-B78D-4EEC-AF5D-69978BCDC33B}" presName="sibTrans" presStyleCnt="0"/>
      <dgm:spPr/>
    </dgm:pt>
    <dgm:pt modelId="{102777AE-6FBD-5948-9903-7D41B6414A2A}" type="pres">
      <dgm:prSet presAssocID="{458D8E5B-2135-47D8-AC38-66D32B63F33F}" presName="node" presStyleLbl="node1" presStyleIdx="1" presStyleCnt="2">
        <dgm:presLayoutVars>
          <dgm:bulletEnabled val="1"/>
        </dgm:presLayoutVars>
      </dgm:prSet>
      <dgm:spPr/>
    </dgm:pt>
  </dgm:ptLst>
  <dgm:cxnLst>
    <dgm:cxn modelId="{19FF1439-D535-4298-A36B-69C37A528028}" srcId="{30937720-5462-4541-875B-6A687725B506}" destId="{458D8E5B-2135-47D8-AC38-66D32B63F33F}" srcOrd="1" destOrd="0" parTransId="{7EBB9313-27D0-443A-B352-155DB4FEA78B}" sibTransId="{CA8157CD-CDF8-40DD-84A8-298BA82EE43E}"/>
    <dgm:cxn modelId="{CEB32E4F-1B2E-489A-AFF4-39DA7A61156B}" srcId="{30937720-5462-4541-875B-6A687725B506}" destId="{86B71862-B638-4AC7-A8AB-2869798F1025}" srcOrd="0" destOrd="0" parTransId="{E42BC88A-8DF4-41EA-BD27-E885A1B74479}" sibTransId="{E1E8C41F-B78D-4EEC-AF5D-69978BCDC33B}"/>
    <dgm:cxn modelId="{EB70C859-170B-AA40-A7AE-C2A976FB149B}" type="presOf" srcId="{86B71862-B638-4AC7-A8AB-2869798F1025}" destId="{BF6F4BDF-3F5F-B64D-B2C3-07675E4FC676}" srcOrd="0" destOrd="0" presId="urn:microsoft.com/office/officeart/2005/8/layout/default"/>
    <dgm:cxn modelId="{41057A74-ED19-4542-BE82-ABECFB12ED99}" type="presOf" srcId="{30937720-5462-4541-875B-6A687725B506}" destId="{915382D8-20A8-A149-AC4A-B1772CD85EB0}" srcOrd="0" destOrd="0" presId="urn:microsoft.com/office/officeart/2005/8/layout/default"/>
    <dgm:cxn modelId="{EA113AFF-55D3-7C4D-8131-6D66AD30A8C0}" type="presOf" srcId="{458D8E5B-2135-47D8-AC38-66D32B63F33F}" destId="{102777AE-6FBD-5948-9903-7D41B6414A2A}" srcOrd="0" destOrd="0" presId="urn:microsoft.com/office/officeart/2005/8/layout/default"/>
    <dgm:cxn modelId="{FCB05040-6D9B-CD44-8CDF-974CCB58BA95}" type="presParOf" srcId="{915382D8-20A8-A149-AC4A-B1772CD85EB0}" destId="{BF6F4BDF-3F5F-B64D-B2C3-07675E4FC676}" srcOrd="0" destOrd="0" presId="urn:microsoft.com/office/officeart/2005/8/layout/default"/>
    <dgm:cxn modelId="{7E527990-AA57-0449-96B2-BDD83535BD63}" type="presParOf" srcId="{915382D8-20A8-A149-AC4A-B1772CD85EB0}" destId="{C020F59A-5AEE-194A-969B-FFC80A3BBB77}" srcOrd="1" destOrd="0" presId="urn:microsoft.com/office/officeart/2005/8/layout/default"/>
    <dgm:cxn modelId="{29838EBD-FCBA-1B4C-8F80-5BDDA0ED1402}" type="presParOf" srcId="{915382D8-20A8-A149-AC4A-B1772CD85EB0}" destId="{102777AE-6FBD-5948-9903-7D41B6414A2A}"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5FA7AB-3D60-4FCE-8991-FF2A339EBF5B}"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89943B1A-9759-4E2B-80AA-C5F55EAC2ACE}">
      <dgm:prSet/>
      <dgm:spPr/>
      <dgm:t>
        <a:bodyPr/>
        <a:lstStyle/>
        <a:p>
          <a:pPr>
            <a:defRPr cap="all"/>
          </a:pPr>
          <a:r>
            <a:rPr lang="en-US" b="1" i="0"/>
            <a:t>Training Set</a:t>
          </a:r>
          <a:endParaRPr lang="en-US"/>
        </a:p>
      </dgm:t>
    </dgm:pt>
    <dgm:pt modelId="{8EE20FC2-C73D-40E8-9E42-ED8F13C63B9A}" type="parTrans" cxnId="{8BF055E3-189E-431F-A12A-CEF731FCA2EC}">
      <dgm:prSet/>
      <dgm:spPr/>
      <dgm:t>
        <a:bodyPr/>
        <a:lstStyle/>
        <a:p>
          <a:endParaRPr lang="en-US"/>
        </a:p>
      </dgm:t>
    </dgm:pt>
    <dgm:pt modelId="{CF4D4A7D-755B-4627-A128-E14186CB2FE2}" type="sibTrans" cxnId="{8BF055E3-189E-431F-A12A-CEF731FCA2EC}">
      <dgm:prSet/>
      <dgm:spPr/>
      <dgm:t>
        <a:bodyPr/>
        <a:lstStyle/>
        <a:p>
          <a:endParaRPr lang="en-US"/>
        </a:p>
      </dgm:t>
    </dgm:pt>
    <dgm:pt modelId="{984A43E9-E951-4C6C-AA53-735B0AA7914D}">
      <dgm:prSet/>
      <dgm:spPr/>
      <dgm:t>
        <a:bodyPr/>
        <a:lstStyle/>
        <a:p>
          <a:pPr>
            <a:defRPr cap="all"/>
          </a:pPr>
          <a:r>
            <a:rPr lang="en-US" b="1" i="0"/>
            <a:t>Testing Set </a:t>
          </a:r>
          <a:endParaRPr lang="en-US"/>
        </a:p>
      </dgm:t>
    </dgm:pt>
    <dgm:pt modelId="{0761692D-8F1D-45EB-889A-F2E362DC8F45}" type="parTrans" cxnId="{734DF67B-DA45-4BD6-9698-B6D7EBF3DA61}">
      <dgm:prSet/>
      <dgm:spPr/>
      <dgm:t>
        <a:bodyPr/>
        <a:lstStyle/>
        <a:p>
          <a:endParaRPr lang="en-US"/>
        </a:p>
      </dgm:t>
    </dgm:pt>
    <dgm:pt modelId="{726372D2-F689-4F04-9312-AB558D918B0A}" type="sibTrans" cxnId="{734DF67B-DA45-4BD6-9698-B6D7EBF3DA61}">
      <dgm:prSet/>
      <dgm:spPr/>
      <dgm:t>
        <a:bodyPr/>
        <a:lstStyle/>
        <a:p>
          <a:endParaRPr lang="en-US"/>
        </a:p>
      </dgm:t>
    </dgm:pt>
    <dgm:pt modelId="{9F0A1DA3-3CB1-4D59-AE17-A4C810A8057E}">
      <dgm:prSet/>
      <dgm:spPr/>
      <dgm:t>
        <a:bodyPr/>
        <a:lstStyle/>
        <a:p>
          <a:pPr>
            <a:defRPr cap="all"/>
          </a:pPr>
          <a:r>
            <a:rPr lang="en-US" b="1" i="0"/>
            <a:t>Validation Set</a:t>
          </a:r>
          <a:endParaRPr lang="en-US"/>
        </a:p>
      </dgm:t>
    </dgm:pt>
    <dgm:pt modelId="{6D5C49A9-F5D5-4E3A-AFD8-F3FCA9BC1BFA}" type="parTrans" cxnId="{3ADAE93E-D724-4B6B-8337-678080880BC3}">
      <dgm:prSet/>
      <dgm:spPr/>
      <dgm:t>
        <a:bodyPr/>
        <a:lstStyle/>
        <a:p>
          <a:endParaRPr lang="en-US"/>
        </a:p>
      </dgm:t>
    </dgm:pt>
    <dgm:pt modelId="{A3C93FC7-F972-44A8-85D7-0BFF3A3DEFE3}" type="sibTrans" cxnId="{3ADAE93E-D724-4B6B-8337-678080880BC3}">
      <dgm:prSet/>
      <dgm:spPr/>
      <dgm:t>
        <a:bodyPr/>
        <a:lstStyle/>
        <a:p>
          <a:endParaRPr lang="en-US"/>
        </a:p>
      </dgm:t>
    </dgm:pt>
    <dgm:pt modelId="{A4D81AFC-165B-4C38-B457-7C34F59C811B}" type="pres">
      <dgm:prSet presAssocID="{5D5FA7AB-3D60-4FCE-8991-FF2A339EBF5B}" presName="root" presStyleCnt="0">
        <dgm:presLayoutVars>
          <dgm:dir/>
          <dgm:resizeHandles val="exact"/>
        </dgm:presLayoutVars>
      </dgm:prSet>
      <dgm:spPr/>
    </dgm:pt>
    <dgm:pt modelId="{063C5855-51C0-432C-91D0-CCB8F29F0910}" type="pres">
      <dgm:prSet presAssocID="{89943B1A-9759-4E2B-80AA-C5F55EAC2ACE}" presName="compNode" presStyleCnt="0"/>
      <dgm:spPr/>
    </dgm:pt>
    <dgm:pt modelId="{80EDD72B-D8C4-4A89-B3D5-6861588EF58B}" type="pres">
      <dgm:prSet presAssocID="{89943B1A-9759-4E2B-80AA-C5F55EAC2ACE}" presName="iconBgRect" presStyleLbl="bgShp" presStyleIdx="0" presStyleCnt="3"/>
      <dgm:spPr/>
    </dgm:pt>
    <dgm:pt modelId="{44E735D6-7AA0-41E7-B185-46EF75F96A1E}" type="pres">
      <dgm:prSet presAssocID="{89943B1A-9759-4E2B-80AA-C5F55EAC2A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BF652B89-FE65-4F66-BF34-DC1E3CA560AB}" type="pres">
      <dgm:prSet presAssocID="{89943B1A-9759-4E2B-80AA-C5F55EAC2ACE}" presName="spaceRect" presStyleCnt="0"/>
      <dgm:spPr/>
    </dgm:pt>
    <dgm:pt modelId="{8EAF3BE6-343F-482F-A03F-BF58817D9DC3}" type="pres">
      <dgm:prSet presAssocID="{89943B1A-9759-4E2B-80AA-C5F55EAC2ACE}" presName="textRect" presStyleLbl="revTx" presStyleIdx="0" presStyleCnt="3">
        <dgm:presLayoutVars>
          <dgm:chMax val="1"/>
          <dgm:chPref val="1"/>
        </dgm:presLayoutVars>
      </dgm:prSet>
      <dgm:spPr/>
    </dgm:pt>
    <dgm:pt modelId="{2C1BDAE7-14BB-4F46-9CDF-29FC68D33311}" type="pres">
      <dgm:prSet presAssocID="{CF4D4A7D-755B-4627-A128-E14186CB2FE2}" presName="sibTrans" presStyleCnt="0"/>
      <dgm:spPr/>
    </dgm:pt>
    <dgm:pt modelId="{A9A7D7D6-A495-47B1-B1E9-67EF41ABAD78}" type="pres">
      <dgm:prSet presAssocID="{984A43E9-E951-4C6C-AA53-735B0AA7914D}" presName="compNode" presStyleCnt="0"/>
      <dgm:spPr/>
    </dgm:pt>
    <dgm:pt modelId="{8AEF14B0-5399-490B-9727-1C445F76A5E8}" type="pres">
      <dgm:prSet presAssocID="{984A43E9-E951-4C6C-AA53-735B0AA7914D}" presName="iconBgRect" presStyleLbl="bgShp" presStyleIdx="1" presStyleCnt="3"/>
      <dgm:spPr/>
    </dgm:pt>
    <dgm:pt modelId="{82258F37-F352-4028-862C-BDC3D1ECD498}" type="pres">
      <dgm:prSet presAssocID="{984A43E9-E951-4C6C-AA53-735B0AA791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4F84397B-DE13-4D04-AC5E-8AB94114575A}" type="pres">
      <dgm:prSet presAssocID="{984A43E9-E951-4C6C-AA53-735B0AA7914D}" presName="spaceRect" presStyleCnt="0"/>
      <dgm:spPr/>
    </dgm:pt>
    <dgm:pt modelId="{504325BE-F8E9-4434-9460-1866D95A726D}" type="pres">
      <dgm:prSet presAssocID="{984A43E9-E951-4C6C-AA53-735B0AA7914D}" presName="textRect" presStyleLbl="revTx" presStyleIdx="1" presStyleCnt="3">
        <dgm:presLayoutVars>
          <dgm:chMax val="1"/>
          <dgm:chPref val="1"/>
        </dgm:presLayoutVars>
      </dgm:prSet>
      <dgm:spPr/>
    </dgm:pt>
    <dgm:pt modelId="{B118EA97-F746-4C1F-A55C-101BFED92AAC}" type="pres">
      <dgm:prSet presAssocID="{726372D2-F689-4F04-9312-AB558D918B0A}" presName="sibTrans" presStyleCnt="0"/>
      <dgm:spPr/>
    </dgm:pt>
    <dgm:pt modelId="{E5F773A9-8AE1-429D-B397-0B018A40621C}" type="pres">
      <dgm:prSet presAssocID="{9F0A1DA3-3CB1-4D59-AE17-A4C810A8057E}" presName="compNode" presStyleCnt="0"/>
      <dgm:spPr/>
    </dgm:pt>
    <dgm:pt modelId="{0C07BBEA-8CE7-40F4-B989-183689A55505}" type="pres">
      <dgm:prSet presAssocID="{9F0A1DA3-3CB1-4D59-AE17-A4C810A8057E}" presName="iconBgRect" presStyleLbl="bgShp" presStyleIdx="2" presStyleCnt="3"/>
      <dgm:spPr/>
    </dgm:pt>
    <dgm:pt modelId="{5E4E9D9C-3A58-4228-8C7D-12A7BEBFB0FD}" type="pres">
      <dgm:prSet presAssocID="{9F0A1DA3-3CB1-4D59-AE17-A4C810A805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FED983C-8957-4FBF-88B2-8CDE4BEF0EA4}" type="pres">
      <dgm:prSet presAssocID="{9F0A1DA3-3CB1-4D59-AE17-A4C810A8057E}" presName="spaceRect" presStyleCnt="0"/>
      <dgm:spPr/>
    </dgm:pt>
    <dgm:pt modelId="{F53F95FB-A383-463B-8966-6ACE0D784019}" type="pres">
      <dgm:prSet presAssocID="{9F0A1DA3-3CB1-4D59-AE17-A4C810A8057E}" presName="textRect" presStyleLbl="revTx" presStyleIdx="2" presStyleCnt="3">
        <dgm:presLayoutVars>
          <dgm:chMax val="1"/>
          <dgm:chPref val="1"/>
        </dgm:presLayoutVars>
      </dgm:prSet>
      <dgm:spPr/>
    </dgm:pt>
  </dgm:ptLst>
  <dgm:cxnLst>
    <dgm:cxn modelId="{CB15BE09-3BAE-42F6-B4EB-7DB53EB6227B}" type="presOf" srcId="{9F0A1DA3-3CB1-4D59-AE17-A4C810A8057E}" destId="{F53F95FB-A383-463B-8966-6ACE0D784019}" srcOrd="0" destOrd="0" presId="urn:microsoft.com/office/officeart/2018/5/layout/IconCircleLabelList"/>
    <dgm:cxn modelId="{3ADAE93E-D724-4B6B-8337-678080880BC3}" srcId="{5D5FA7AB-3D60-4FCE-8991-FF2A339EBF5B}" destId="{9F0A1DA3-3CB1-4D59-AE17-A4C810A8057E}" srcOrd="2" destOrd="0" parTransId="{6D5C49A9-F5D5-4E3A-AFD8-F3FCA9BC1BFA}" sibTransId="{A3C93FC7-F972-44A8-85D7-0BFF3A3DEFE3}"/>
    <dgm:cxn modelId="{EC957A5B-1CF2-489D-9E65-EF6DCF784708}" type="presOf" srcId="{89943B1A-9759-4E2B-80AA-C5F55EAC2ACE}" destId="{8EAF3BE6-343F-482F-A03F-BF58817D9DC3}" srcOrd="0" destOrd="0" presId="urn:microsoft.com/office/officeart/2018/5/layout/IconCircleLabelList"/>
    <dgm:cxn modelId="{BB6F917A-24BD-4510-9FFB-BE1DF64F8B88}" type="presOf" srcId="{5D5FA7AB-3D60-4FCE-8991-FF2A339EBF5B}" destId="{A4D81AFC-165B-4C38-B457-7C34F59C811B}" srcOrd="0" destOrd="0" presId="urn:microsoft.com/office/officeart/2018/5/layout/IconCircleLabelList"/>
    <dgm:cxn modelId="{734DF67B-DA45-4BD6-9698-B6D7EBF3DA61}" srcId="{5D5FA7AB-3D60-4FCE-8991-FF2A339EBF5B}" destId="{984A43E9-E951-4C6C-AA53-735B0AA7914D}" srcOrd="1" destOrd="0" parTransId="{0761692D-8F1D-45EB-889A-F2E362DC8F45}" sibTransId="{726372D2-F689-4F04-9312-AB558D918B0A}"/>
    <dgm:cxn modelId="{C241E87C-018F-409A-8050-894058090D8A}" type="presOf" srcId="{984A43E9-E951-4C6C-AA53-735B0AA7914D}" destId="{504325BE-F8E9-4434-9460-1866D95A726D}" srcOrd="0" destOrd="0" presId="urn:microsoft.com/office/officeart/2018/5/layout/IconCircleLabelList"/>
    <dgm:cxn modelId="{8BF055E3-189E-431F-A12A-CEF731FCA2EC}" srcId="{5D5FA7AB-3D60-4FCE-8991-FF2A339EBF5B}" destId="{89943B1A-9759-4E2B-80AA-C5F55EAC2ACE}" srcOrd="0" destOrd="0" parTransId="{8EE20FC2-C73D-40E8-9E42-ED8F13C63B9A}" sibTransId="{CF4D4A7D-755B-4627-A128-E14186CB2FE2}"/>
    <dgm:cxn modelId="{17030536-DFEB-4390-89BC-B6688B6F9A8E}" type="presParOf" srcId="{A4D81AFC-165B-4C38-B457-7C34F59C811B}" destId="{063C5855-51C0-432C-91D0-CCB8F29F0910}" srcOrd="0" destOrd="0" presId="urn:microsoft.com/office/officeart/2018/5/layout/IconCircleLabelList"/>
    <dgm:cxn modelId="{099548B2-4EB6-4AE1-ACA1-B5D5CAD42628}" type="presParOf" srcId="{063C5855-51C0-432C-91D0-CCB8F29F0910}" destId="{80EDD72B-D8C4-4A89-B3D5-6861588EF58B}" srcOrd="0" destOrd="0" presId="urn:microsoft.com/office/officeart/2018/5/layout/IconCircleLabelList"/>
    <dgm:cxn modelId="{9904526A-B6CF-4BAB-B5E4-EEA9A1DF2BF1}" type="presParOf" srcId="{063C5855-51C0-432C-91D0-CCB8F29F0910}" destId="{44E735D6-7AA0-41E7-B185-46EF75F96A1E}" srcOrd="1" destOrd="0" presId="urn:microsoft.com/office/officeart/2018/5/layout/IconCircleLabelList"/>
    <dgm:cxn modelId="{5B563AEF-E4C3-4F35-B920-16B6DF947384}" type="presParOf" srcId="{063C5855-51C0-432C-91D0-CCB8F29F0910}" destId="{BF652B89-FE65-4F66-BF34-DC1E3CA560AB}" srcOrd="2" destOrd="0" presId="urn:microsoft.com/office/officeart/2018/5/layout/IconCircleLabelList"/>
    <dgm:cxn modelId="{0D4ACE52-ECD9-4A3D-8730-A098C6E262AB}" type="presParOf" srcId="{063C5855-51C0-432C-91D0-CCB8F29F0910}" destId="{8EAF3BE6-343F-482F-A03F-BF58817D9DC3}" srcOrd="3" destOrd="0" presId="urn:microsoft.com/office/officeart/2018/5/layout/IconCircleLabelList"/>
    <dgm:cxn modelId="{04B3E0D4-EA1B-46C3-9BC8-1975CD39CF4F}" type="presParOf" srcId="{A4D81AFC-165B-4C38-B457-7C34F59C811B}" destId="{2C1BDAE7-14BB-4F46-9CDF-29FC68D33311}" srcOrd="1" destOrd="0" presId="urn:microsoft.com/office/officeart/2018/5/layout/IconCircleLabelList"/>
    <dgm:cxn modelId="{6AF7C7C7-4749-49D7-A60A-2A5786FEF406}" type="presParOf" srcId="{A4D81AFC-165B-4C38-B457-7C34F59C811B}" destId="{A9A7D7D6-A495-47B1-B1E9-67EF41ABAD78}" srcOrd="2" destOrd="0" presId="urn:microsoft.com/office/officeart/2018/5/layout/IconCircleLabelList"/>
    <dgm:cxn modelId="{11F1FDDC-50FC-4DA6-A215-C5E76E30060F}" type="presParOf" srcId="{A9A7D7D6-A495-47B1-B1E9-67EF41ABAD78}" destId="{8AEF14B0-5399-490B-9727-1C445F76A5E8}" srcOrd="0" destOrd="0" presId="urn:microsoft.com/office/officeart/2018/5/layout/IconCircleLabelList"/>
    <dgm:cxn modelId="{665A2918-1629-4E6B-A42D-9404DCAE4776}" type="presParOf" srcId="{A9A7D7D6-A495-47B1-B1E9-67EF41ABAD78}" destId="{82258F37-F352-4028-862C-BDC3D1ECD498}" srcOrd="1" destOrd="0" presId="urn:microsoft.com/office/officeart/2018/5/layout/IconCircleLabelList"/>
    <dgm:cxn modelId="{8CF459FB-93F5-461B-AE9C-22F252CE1C02}" type="presParOf" srcId="{A9A7D7D6-A495-47B1-B1E9-67EF41ABAD78}" destId="{4F84397B-DE13-4D04-AC5E-8AB94114575A}" srcOrd="2" destOrd="0" presId="urn:microsoft.com/office/officeart/2018/5/layout/IconCircleLabelList"/>
    <dgm:cxn modelId="{97EBFAB9-4CEE-4DBB-B04F-4694210C533F}" type="presParOf" srcId="{A9A7D7D6-A495-47B1-B1E9-67EF41ABAD78}" destId="{504325BE-F8E9-4434-9460-1866D95A726D}" srcOrd="3" destOrd="0" presId="urn:microsoft.com/office/officeart/2018/5/layout/IconCircleLabelList"/>
    <dgm:cxn modelId="{DE1898F1-D316-4E66-86CD-5A7E5835557A}" type="presParOf" srcId="{A4D81AFC-165B-4C38-B457-7C34F59C811B}" destId="{B118EA97-F746-4C1F-A55C-101BFED92AAC}" srcOrd="3" destOrd="0" presId="urn:microsoft.com/office/officeart/2018/5/layout/IconCircleLabelList"/>
    <dgm:cxn modelId="{265C132A-AE04-46AB-B50D-60BBF1453213}" type="presParOf" srcId="{A4D81AFC-165B-4C38-B457-7C34F59C811B}" destId="{E5F773A9-8AE1-429D-B397-0B018A40621C}" srcOrd="4" destOrd="0" presId="urn:microsoft.com/office/officeart/2018/5/layout/IconCircleLabelList"/>
    <dgm:cxn modelId="{827758EE-4C5B-41A6-A9DB-F8A90C8E6A6C}" type="presParOf" srcId="{E5F773A9-8AE1-429D-B397-0B018A40621C}" destId="{0C07BBEA-8CE7-40F4-B989-183689A55505}" srcOrd="0" destOrd="0" presId="urn:microsoft.com/office/officeart/2018/5/layout/IconCircleLabelList"/>
    <dgm:cxn modelId="{FA91C750-CC08-4A68-83C5-DE3191E36ACB}" type="presParOf" srcId="{E5F773A9-8AE1-429D-B397-0B018A40621C}" destId="{5E4E9D9C-3A58-4228-8C7D-12A7BEBFB0FD}" srcOrd="1" destOrd="0" presId="urn:microsoft.com/office/officeart/2018/5/layout/IconCircleLabelList"/>
    <dgm:cxn modelId="{58E3B032-9F8C-48FA-BBF3-46654C4C83E1}" type="presParOf" srcId="{E5F773A9-8AE1-429D-B397-0B018A40621C}" destId="{AFED983C-8957-4FBF-88B2-8CDE4BEF0EA4}" srcOrd="2" destOrd="0" presId="urn:microsoft.com/office/officeart/2018/5/layout/IconCircleLabelList"/>
    <dgm:cxn modelId="{9A74ED78-77D8-4477-99DD-E541D1E9AA4A}" type="presParOf" srcId="{E5F773A9-8AE1-429D-B397-0B018A40621C}" destId="{F53F95FB-A383-463B-8966-6ACE0D78401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F6499-C5DD-4B69-ACB5-63BB69421F86}">
      <dsp:nvSpPr>
        <dsp:cNvPr id="0" name=""/>
        <dsp:cNvSpPr/>
      </dsp:nvSpPr>
      <dsp:spPr>
        <a:xfrm>
          <a:off x="2250914" y="44702"/>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A9E3D-3822-4A8D-95A4-76D8FFFB232A}">
      <dsp:nvSpPr>
        <dsp:cNvPr id="0" name=""/>
        <dsp:cNvSpPr/>
      </dsp:nvSpPr>
      <dsp:spPr>
        <a:xfrm>
          <a:off x="2718914" y="5127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4283ED-90FE-47FE-A548-4227CE664B40}">
      <dsp:nvSpPr>
        <dsp:cNvPr id="0" name=""/>
        <dsp:cNvSpPr/>
      </dsp:nvSpPr>
      <dsp:spPr>
        <a:xfrm>
          <a:off x="154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i="0" kern="1200"/>
            <a:t>Handling Conditional Discrimination</a:t>
          </a:r>
          <a:endParaRPr lang="en-US" sz="2200" kern="1200"/>
        </a:p>
      </dsp:txBody>
      <dsp:txXfrm>
        <a:off x="1548914" y="2924702"/>
        <a:ext cx="3600000" cy="720000"/>
      </dsp:txXfrm>
    </dsp:sp>
    <dsp:sp modelId="{7E2BDB5E-7420-45DF-802A-4051F636019C}">
      <dsp:nvSpPr>
        <dsp:cNvPr id="0" name=""/>
        <dsp:cNvSpPr/>
      </dsp:nvSpPr>
      <dsp:spPr>
        <a:xfrm>
          <a:off x="6480914" y="44702"/>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1C16C-C69C-430B-834A-A908D2572AA4}">
      <dsp:nvSpPr>
        <dsp:cNvPr id="0" name=""/>
        <dsp:cNvSpPr/>
      </dsp:nvSpPr>
      <dsp:spPr>
        <a:xfrm>
          <a:off x="6948914" y="5127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B48746-70E5-4D8A-9664-653F0A9A7E14}">
      <dsp:nvSpPr>
        <dsp:cNvPr id="0" name=""/>
        <dsp:cNvSpPr/>
      </dsp:nvSpPr>
      <dsp:spPr>
        <a:xfrm>
          <a:off x="577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COMPAS dataset </a:t>
          </a:r>
        </a:p>
      </dsp:txBody>
      <dsp:txXfrm>
        <a:off x="5778914" y="29247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F4BDF-3F5F-B64D-B2C3-07675E4FC676}">
      <dsp:nvSpPr>
        <dsp:cNvPr id="0" name=""/>
        <dsp:cNvSpPr/>
      </dsp:nvSpPr>
      <dsp:spPr>
        <a:xfrm>
          <a:off x="1283" y="673807"/>
          <a:ext cx="5006206" cy="300372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1" i="0" kern="1200"/>
            <a:t>Logistic Regression with Prejudice Regularizer</a:t>
          </a:r>
          <a:endParaRPr lang="en-US" sz="4200" kern="1200"/>
        </a:p>
      </dsp:txBody>
      <dsp:txXfrm>
        <a:off x="1283" y="673807"/>
        <a:ext cx="5006206" cy="3003723"/>
      </dsp:txXfrm>
    </dsp:sp>
    <dsp:sp modelId="{102777AE-6FBD-5948-9903-7D41B6414A2A}">
      <dsp:nvSpPr>
        <dsp:cNvPr id="0" name=""/>
        <dsp:cNvSpPr/>
      </dsp:nvSpPr>
      <dsp:spPr>
        <a:xfrm>
          <a:off x="5508110" y="673807"/>
          <a:ext cx="5006206" cy="300372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1" i="0" kern="1200"/>
            <a:t>Handling Conditional Discrimination</a:t>
          </a:r>
          <a:endParaRPr lang="en-US" sz="4200" kern="1200"/>
        </a:p>
      </dsp:txBody>
      <dsp:txXfrm>
        <a:off x="5508110" y="673807"/>
        <a:ext cx="5006206" cy="3003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DD72B-D8C4-4A89-B3D5-6861588EF58B}">
      <dsp:nvSpPr>
        <dsp:cNvPr id="0" name=""/>
        <dsp:cNvSpPr/>
      </dsp:nvSpPr>
      <dsp:spPr>
        <a:xfrm>
          <a:off x="718664"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735D6-7AA0-41E7-B185-46EF75F96A1E}">
      <dsp:nvSpPr>
        <dsp:cNvPr id="0" name=""/>
        <dsp:cNvSpPr/>
      </dsp:nvSpPr>
      <dsp:spPr>
        <a:xfrm>
          <a:off x="1135476" y="870715"/>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F3BE6-343F-482F-A03F-BF58817D9DC3}">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b="1" i="0" kern="1200"/>
            <a:t>Training Set</a:t>
          </a:r>
          <a:endParaRPr lang="en-US" sz="3200" kern="1200"/>
        </a:p>
      </dsp:txBody>
      <dsp:txXfrm>
        <a:off x="93445" y="3018902"/>
        <a:ext cx="3206250" cy="720000"/>
      </dsp:txXfrm>
    </dsp:sp>
    <dsp:sp modelId="{8AEF14B0-5399-490B-9727-1C445F76A5E8}">
      <dsp:nvSpPr>
        <dsp:cNvPr id="0" name=""/>
        <dsp:cNvSpPr/>
      </dsp:nvSpPr>
      <dsp:spPr>
        <a:xfrm>
          <a:off x="4486008"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58F37-F352-4028-862C-BDC3D1ECD498}">
      <dsp:nvSpPr>
        <dsp:cNvPr id="0" name=""/>
        <dsp:cNvSpPr/>
      </dsp:nvSpPr>
      <dsp:spPr>
        <a:xfrm>
          <a:off x="4902820" y="870715"/>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4325BE-F8E9-4434-9460-1866D95A726D}">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b="1" i="0" kern="1200"/>
            <a:t>Testing Set </a:t>
          </a:r>
          <a:endParaRPr lang="en-US" sz="3200" kern="1200"/>
        </a:p>
      </dsp:txBody>
      <dsp:txXfrm>
        <a:off x="3860789" y="3018902"/>
        <a:ext cx="3206250" cy="720000"/>
      </dsp:txXfrm>
    </dsp:sp>
    <dsp:sp modelId="{0C07BBEA-8CE7-40F4-B989-183689A55505}">
      <dsp:nvSpPr>
        <dsp:cNvPr id="0" name=""/>
        <dsp:cNvSpPr/>
      </dsp:nvSpPr>
      <dsp:spPr>
        <a:xfrm>
          <a:off x="8253352"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E9D9C-3A58-4228-8C7D-12A7BEBFB0FD}">
      <dsp:nvSpPr>
        <dsp:cNvPr id="0" name=""/>
        <dsp:cNvSpPr/>
      </dsp:nvSpPr>
      <dsp:spPr>
        <a:xfrm>
          <a:off x="8670164" y="870715"/>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F95FB-A383-463B-8966-6ACE0D784019}">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b="1" i="0" kern="1200"/>
            <a:t>Validation Set</a:t>
          </a:r>
          <a:endParaRPr lang="en-US" sz="3200" kern="1200"/>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EB72F-2413-4C17-8C2E-F5DE48A24968}" type="datetimeFigureOut">
              <a:rPr lang="zh-CN" altLang="en-US" smtClean="0"/>
              <a:t>2024/4/17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210C6-ECC1-4B1B-BFDD-F6376C783DB9}" type="slidenum">
              <a:rPr lang="zh-CN" altLang="en-US" smtClean="0"/>
              <a:t>‹#›</a:t>
            </a:fld>
            <a:endParaRPr lang="zh-CN" altLang="en-US"/>
          </a:p>
        </p:txBody>
      </p:sp>
    </p:spTree>
    <p:extLst>
      <p:ext uri="{BB962C8B-B14F-4D97-AF65-F5344CB8AC3E}">
        <p14:creationId xmlns:p14="http://schemas.microsoft.com/office/powerpoint/2010/main" val="338049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0" i="0" dirty="0">
                <a:solidFill>
                  <a:srgbClr val="0D0D0D"/>
                </a:solidFill>
                <a:effectLst/>
                <a:latin typeface="Söhne"/>
              </a:rPr>
              <a:t>The problem of Handling Conditional Discrimination in machine learning and decision-making systems refers to the challenge of ensuring that algorithms do not perpetuate or exacerbate discrimination based on sensitive attributes, such as race, gender, or age, especially when such discrimination is contingent upon other variables or occurs in particular subgroups.</a:t>
            </a:r>
            <a:endParaRPr lang="en-US" altLang="zh-CN" dirty="0"/>
          </a:p>
          <a:p>
            <a:pPr marL="0" indent="0">
              <a:buNone/>
            </a:pPr>
            <a:endParaRPr lang="en-US" altLang="zh-CN" dirty="0"/>
          </a:p>
          <a:p>
            <a:pPr marL="0" indent="0">
              <a:buNone/>
            </a:pPr>
            <a:r>
              <a:rPr lang="en-US" altLang="zh-CN" dirty="0"/>
              <a:t>This presentation delves into the COMPAS dataset to explore racial disparities in recidivism rates. The goal is to identify a</a:t>
            </a:r>
            <a:r>
              <a:rPr lang="zh-CN" altLang="en-US" dirty="0"/>
              <a:t> </a:t>
            </a:r>
            <a:r>
              <a:rPr lang="en-US" altLang="zh-CN" dirty="0"/>
              <a:t>model</a:t>
            </a:r>
            <a:r>
              <a:rPr lang="zh-CN" altLang="en-US" dirty="0"/>
              <a:t> </a:t>
            </a:r>
            <a:r>
              <a:rPr lang="en-US" altLang="zh-CN" dirty="0"/>
              <a:t>to</a:t>
            </a:r>
            <a:r>
              <a:rPr lang="zh-CN" altLang="en-US" dirty="0"/>
              <a:t> </a:t>
            </a:r>
            <a:r>
              <a:rPr lang="en-US" altLang="zh-CN" dirty="0"/>
              <a:t>predict</a:t>
            </a:r>
            <a:r>
              <a:rPr lang="zh-CN" altLang="en-US" dirty="0"/>
              <a:t> </a:t>
            </a:r>
            <a:r>
              <a:rPr lang="en-US" altLang="zh-CN" dirty="0"/>
              <a:t>the</a:t>
            </a:r>
            <a:r>
              <a:rPr lang="zh-CN" altLang="en-US" dirty="0"/>
              <a:t> </a:t>
            </a:r>
            <a:r>
              <a:rPr lang="en-US" altLang="zh-CN" dirty="0"/>
              <a:t>rate</a:t>
            </a:r>
            <a:r>
              <a:rPr lang="zh-CN" altLang="en-US" dirty="0"/>
              <a:t> </a:t>
            </a:r>
            <a:r>
              <a:rPr lang="en-US" altLang="zh-CN" dirty="0"/>
              <a:t>of</a:t>
            </a:r>
            <a:r>
              <a:rPr lang="zh-CN" altLang="en-US" dirty="0"/>
              <a:t> </a:t>
            </a:r>
            <a:endParaRPr lang="en-US" altLang="zh-CN" dirty="0"/>
          </a:p>
        </p:txBody>
      </p:sp>
      <p:sp>
        <p:nvSpPr>
          <p:cNvPr id="4" name="灯片编号占位符 3"/>
          <p:cNvSpPr>
            <a:spLocks noGrp="1"/>
          </p:cNvSpPr>
          <p:nvPr>
            <p:ph type="sldNum" sz="quarter" idx="5"/>
          </p:nvPr>
        </p:nvSpPr>
        <p:spPr/>
        <p:txBody>
          <a:bodyPr/>
          <a:lstStyle/>
          <a:p>
            <a:fld id="{F17210C6-ECC1-4B1B-BFDD-F6376C783DB9}" type="slidenum">
              <a:rPr lang="zh-CN" altLang="en-US" smtClean="0"/>
              <a:t>2</a:t>
            </a:fld>
            <a:endParaRPr lang="zh-CN" altLang="en-US"/>
          </a:p>
        </p:txBody>
      </p:sp>
    </p:spTree>
    <p:extLst>
      <p:ext uri="{BB962C8B-B14F-4D97-AF65-F5344CB8AC3E}">
        <p14:creationId xmlns:p14="http://schemas.microsoft.com/office/powerpoint/2010/main" val="34822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7210C6-ECC1-4B1B-BFDD-F6376C783DB9}" type="slidenum">
              <a:rPr lang="zh-CN" altLang="en-US" smtClean="0"/>
              <a:t>3</a:t>
            </a:fld>
            <a:endParaRPr lang="zh-CN" altLang="en-US"/>
          </a:p>
        </p:txBody>
      </p:sp>
    </p:spTree>
    <p:extLst>
      <p:ext uri="{BB962C8B-B14F-4D97-AF65-F5344CB8AC3E}">
        <p14:creationId xmlns:p14="http://schemas.microsoft.com/office/powerpoint/2010/main" val="416172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use summary statistics and box plots of decile scores across races to find property of this dataset. These analyses highlight the underlying differences and potential biases in the data.</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7210C6-ECC1-4B1B-BFDD-F6376C783DB9}" type="slidenum">
              <a:rPr lang="zh-CN" altLang="en-US" smtClean="0"/>
              <a:t>4</a:t>
            </a:fld>
            <a:endParaRPr lang="zh-CN" altLang="en-US"/>
          </a:p>
        </p:txBody>
      </p:sp>
    </p:spTree>
    <p:extLst>
      <p:ext uri="{BB962C8B-B14F-4D97-AF65-F5344CB8AC3E}">
        <p14:creationId xmlns:p14="http://schemas.microsoft.com/office/powerpoint/2010/main" val="127321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000000"/>
                </a:solidFill>
                <a:effectLst/>
                <a:latin typeface="Helvetica Neue"/>
              </a:rPr>
              <a:t>Logistic Regression with Prejudice </a:t>
            </a:r>
            <a:r>
              <a:rPr lang="en-US" altLang="zh-CN" b="1" i="0" dirty="0" err="1">
                <a:solidFill>
                  <a:srgbClr val="000000"/>
                </a:solidFill>
                <a:effectLst/>
                <a:latin typeface="Helvetica Neue"/>
              </a:rPr>
              <a:t>Regularizer</a:t>
            </a:r>
            <a:r>
              <a:rPr lang="en-US" altLang="zh-CN" b="1" i="0" dirty="0">
                <a:solidFill>
                  <a:srgbClr val="000000"/>
                </a:solidFill>
                <a:effectLst/>
                <a:latin typeface="Helvetica Neue"/>
              </a:rPr>
              <a:t> </a:t>
            </a:r>
            <a:r>
              <a:rPr lang="en-US" altLang="zh-CN" b="0" i="0" dirty="0">
                <a:solidFill>
                  <a:srgbClr val="0D0D0D"/>
                </a:solidFill>
                <a:effectLst/>
                <a:latin typeface="Söhne"/>
              </a:rPr>
              <a:t>is a variant of logistic regression. Logistic regression models the probability that a given input belongs to a certain category. The "Prejudice </a:t>
            </a:r>
            <a:r>
              <a:rPr lang="en-US" altLang="zh-CN" b="0" i="0" dirty="0" err="1">
                <a:solidFill>
                  <a:srgbClr val="0D0D0D"/>
                </a:solidFill>
                <a:effectLst/>
                <a:latin typeface="Söhne"/>
              </a:rPr>
              <a:t>Regularizer</a:t>
            </a:r>
            <a:r>
              <a:rPr lang="en-US" altLang="zh-CN" b="0" i="0" dirty="0">
                <a:solidFill>
                  <a:srgbClr val="0D0D0D"/>
                </a:solidFill>
                <a:effectLst/>
                <a:latin typeface="Söhne"/>
              </a:rPr>
              <a:t>" is an additional term in the logistic regression loss function that penalizes the model for making decisions based on sensitive attributes that could lead to biased outcomes. The idea is to reduce prejudice or discrimination against certain groups by diminishing the influence of features that correlate closely with sensitive attributes like race, gender, or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000000"/>
                </a:solidFill>
                <a:effectLst/>
                <a:latin typeface="Helvetica Neue"/>
              </a:rPr>
              <a:t>Handling Conditional Discrimination is a method </a:t>
            </a:r>
            <a:r>
              <a:rPr lang="en-US" altLang="zh-CN" b="0" i="0" dirty="0">
                <a:solidFill>
                  <a:srgbClr val="0D0D0D"/>
                </a:solidFill>
                <a:effectLst/>
                <a:latin typeface="Söhne"/>
              </a:rPr>
              <a:t>ensure that predictive models treat individuals equitably across different subgroups, particularly when conditional factors are involved. Conditional factors can include any variable that interacts with sensitive attributes (like race or gender) in a way that might influence the outcome of a model's prediction.</a:t>
            </a:r>
            <a:endParaRPr lang="zh-CN" altLang="en-US" dirty="0"/>
          </a:p>
        </p:txBody>
      </p:sp>
      <p:sp>
        <p:nvSpPr>
          <p:cNvPr id="4" name="灯片编号占位符 3"/>
          <p:cNvSpPr>
            <a:spLocks noGrp="1"/>
          </p:cNvSpPr>
          <p:nvPr>
            <p:ph type="sldNum" sz="quarter" idx="5"/>
          </p:nvPr>
        </p:nvSpPr>
        <p:spPr/>
        <p:txBody>
          <a:bodyPr/>
          <a:lstStyle/>
          <a:p>
            <a:fld id="{F17210C6-ECC1-4B1B-BFDD-F6376C783DB9}" type="slidenum">
              <a:rPr lang="zh-CN" altLang="en-US" smtClean="0"/>
              <a:t>5</a:t>
            </a:fld>
            <a:endParaRPr lang="zh-CN" altLang="en-US"/>
          </a:p>
        </p:txBody>
      </p:sp>
    </p:spTree>
    <p:extLst>
      <p:ext uri="{BB962C8B-B14F-4D97-AF65-F5344CB8AC3E}">
        <p14:creationId xmlns:p14="http://schemas.microsoft.com/office/powerpoint/2010/main" val="2188429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D0D0D"/>
                </a:solidFill>
                <a:effectLst/>
                <a:latin typeface="Söhne"/>
              </a:rPr>
              <a:t>We split the data set into three parts</a:t>
            </a:r>
          </a:p>
          <a:p>
            <a:pPr algn="l">
              <a:buFont typeface="+mj-lt"/>
              <a:buAutoNum type="arabicPeriod"/>
            </a:pPr>
            <a:endParaRPr lang="en-US" altLang="zh-CN" b="1" i="0" dirty="0">
              <a:solidFill>
                <a:srgbClr val="0D0D0D"/>
              </a:solidFill>
              <a:effectLst/>
              <a:latin typeface="Söhne"/>
            </a:endParaRPr>
          </a:p>
          <a:p>
            <a:pPr algn="l">
              <a:buFont typeface="+mj-lt"/>
              <a:buAutoNum type="arabicPeriod"/>
            </a:pPr>
            <a:r>
              <a:rPr lang="en-US" altLang="zh-CN" b="1" i="0" dirty="0">
                <a:solidFill>
                  <a:srgbClr val="0D0D0D"/>
                </a:solidFill>
                <a:effectLst/>
                <a:latin typeface="Söhne"/>
              </a:rPr>
              <a:t>Training Set</a:t>
            </a:r>
            <a:r>
              <a:rPr lang="en-US" altLang="zh-CN" b="0" i="0" dirty="0">
                <a:solidFill>
                  <a:srgbClr val="0D0D0D"/>
                </a:solidFill>
                <a:effectLst/>
                <a:latin typeface="Söhne"/>
              </a:rPr>
              <a:t>: This is the largest portion of the dataset and is used to train the machine learning model. The model learns to make predictions or classify data based on this set. It's like the textbook for the model from which it learns patterns and correlations.</a:t>
            </a:r>
          </a:p>
          <a:p>
            <a:pPr algn="l">
              <a:buFont typeface="+mj-lt"/>
              <a:buAutoNum type="arabicPeriod"/>
            </a:pPr>
            <a:r>
              <a:rPr lang="en-US" altLang="zh-CN" b="1" i="0" dirty="0">
                <a:solidFill>
                  <a:srgbClr val="0D0D0D"/>
                </a:solidFill>
                <a:effectLst/>
                <a:latin typeface="Söhne"/>
              </a:rPr>
              <a:t>Testing Set</a:t>
            </a:r>
            <a:r>
              <a:rPr lang="en-US" altLang="zh-CN" b="0" i="0" dirty="0">
                <a:solidFill>
                  <a:srgbClr val="0D0D0D"/>
                </a:solidFill>
                <a:effectLst/>
                <a:latin typeface="Söhne"/>
              </a:rPr>
              <a:t>: After the model has been trained, the testing set is used to evaluate its performance. This data is never seen by the model during the training phase. It provides an unbiased evaluation of a final model fit on the training dataset.</a:t>
            </a:r>
          </a:p>
          <a:p>
            <a:pPr algn="l">
              <a:buFont typeface="+mj-lt"/>
              <a:buAutoNum type="arabicPeriod"/>
            </a:pPr>
            <a:r>
              <a:rPr lang="en-US" altLang="zh-CN" b="1" i="0" dirty="0">
                <a:solidFill>
                  <a:srgbClr val="0D0D0D"/>
                </a:solidFill>
                <a:effectLst/>
                <a:latin typeface="Söhne"/>
              </a:rPr>
              <a:t>Validation Set</a:t>
            </a:r>
            <a:r>
              <a:rPr lang="en-US" altLang="zh-CN" b="0" i="0" dirty="0">
                <a:solidFill>
                  <a:srgbClr val="0D0D0D"/>
                </a:solidFill>
                <a:effectLst/>
                <a:latin typeface="Söhne"/>
              </a:rPr>
              <a:t>: This is a separate portion of the dataset that is used to fine-tune the model parameters and to provide an unbiased evaluation of a model fit during the training phase. It's used to protect against overfitting and to ensure that the model's performance generalizes well to new, unseen data.</a:t>
            </a:r>
          </a:p>
          <a:p>
            <a:endParaRPr lang="en-US" altLang="zh-CN" dirty="0"/>
          </a:p>
          <a:p>
            <a:r>
              <a:rPr lang="en-US" altLang="zh-CN" b="0" i="0" dirty="0">
                <a:solidFill>
                  <a:srgbClr val="0D0D0D"/>
                </a:solidFill>
                <a:effectLst/>
                <a:latin typeface="Söhne"/>
              </a:rPr>
              <a:t>Using these three distinct sets allows developers and data scientists to train robust models while maintaining a good balance between bias and variance, aiming for a model that generalizes well rather than memorizing the training data or failing to capture the underlying trend.</a:t>
            </a:r>
            <a:endParaRPr lang="zh-CN" altLang="en-US" dirty="0"/>
          </a:p>
        </p:txBody>
      </p:sp>
      <p:sp>
        <p:nvSpPr>
          <p:cNvPr id="4" name="灯片编号占位符 3"/>
          <p:cNvSpPr>
            <a:spLocks noGrp="1"/>
          </p:cNvSpPr>
          <p:nvPr>
            <p:ph type="sldNum" sz="quarter" idx="5"/>
          </p:nvPr>
        </p:nvSpPr>
        <p:spPr/>
        <p:txBody>
          <a:bodyPr/>
          <a:lstStyle/>
          <a:p>
            <a:fld id="{F17210C6-ECC1-4B1B-BFDD-F6376C783DB9}" type="slidenum">
              <a:rPr lang="zh-CN" altLang="en-US" smtClean="0"/>
              <a:t>6</a:t>
            </a:fld>
            <a:endParaRPr lang="zh-CN" altLang="en-US"/>
          </a:p>
        </p:txBody>
      </p:sp>
    </p:spTree>
    <p:extLst>
      <p:ext uri="{BB962C8B-B14F-4D97-AF65-F5344CB8AC3E}">
        <p14:creationId xmlns:p14="http://schemas.microsoft.com/office/powerpoint/2010/main" val="392876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 split the data set, we do regression, and get the result accuracy for </a:t>
            </a:r>
            <a:r>
              <a:rPr lang="en-US" altLang="zh-CN" b="1" i="0" dirty="0">
                <a:solidFill>
                  <a:srgbClr val="000000"/>
                </a:solidFill>
                <a:effectLst/>
                <a:latin typeface="Helvetica Neue"/>
              </a:rPr>
              <a:t>Logistic Regression with Prejudice </a:t>
            </a:r>
            <a:r>
              <a:rPr lang="en-US" altLang="zh-CN" b="1" i="0" dirty="0" err="1">
                <a:solidFill>
                  <a:srgbClr val="000000"/>
                </a:solidFill>
                <a:effectLst/>
                <a:latin typeface="Helvetica Neue"/>
              </a:rPr>
              <a:t>Regularizer</a:t>
            </a:r>
            <a:endParaRPr lang="en-US" altLang="zh-CN" b="1" i="0" dirty="0">
              <a:solidFill>
                <a:srgbClr val="000000"/>
              </a:solidFill>
              <a:effectLst/>
              <a:latin typeface="Helvetica Neue"/>
            </a:endParaRPr>
          </a:p>
          <a:p>
            <a:r>
              <a:rPr lang="zh-CN" altLang="en-US" dirty="0"/>
              <a:t> </a:t>
            </a:r>
            <a:endParaRPr lang="en-US" altLang="zh-CN" dirty="0"/>
          </a:p>
          <a:p>
            <a:pPr algn="l">
              <a:buFont typeface="Arial" panose="020B0604020202020204" pitchFamily="34" charset="0"/>
              <a:buChar char="•"/>
            </a:pPr>
            <a:r>
              <a:rPr lang="en-US" altLang="zh-CN" b="0" i="0" dirty="0">
                <a:solidFill>
                  <a:srgbClr val="0D0D0D"/>
                </a:solidFill>
                <a:effectLst/>
                <a:latin typeface="Söhne"/>
              </a:rPr>
              <a:t>The accuracy scores on the training, validation, and test sets are close. This suggests that the model generalizes well and is not overfitting the training data.</a:t>
            </a:r>
          </a:p>
          <a:p>
            <a:pPr algn="l">
              <a:buFont typeface="Arial" panose="020B0604020202020204" pitchFamily="34" charset="0"/>
              <a:buChar char="•"/>
            </a:pPr>
            <a:r>
              <a:rPr lang="en-US" altLang="zh-CN" b="0" i="0" dirty="0">
                <a:solidFill>
                  <a:srgbClr val="0D0D0D"/>
                </a:solidFill>
                <a:effectLst/>
                <a:latin typeface="Söhne"/>
              </a:rPr>
              <a:t>The fairness metric or loss (assuming the second value in each pair represents this) is low, indicating that the model's predictions are relatively fair between the two groups, according to the custom fairness constraint embedded in the PRLR model.</a:t>
            </a:r>
          </a:p>
          <a:p>
            <a:pPr algn="l">
              <a:buFont typeface="Arial" panose="020B0604020202020204" pitchFamily="34" charset="0"/>
              <a:buChar char="•"/>
            </a:pPr>
            <a:r>
              <a:rPr lang="en-US" altLang="zh-CN" b="0" i="0" dirty="0">
                <a:solidFill>
                  <a:srgbClr val="0D0D0D"/>
                </a:solidFill>
                <a:effectLst/>
                <a:latin typeface="Söhne"/>
              </a:rPr>
              <a:t>The model's performance in terms of fairness is better on the validation set compared to the training and testing sets, as indicated by the lower fairness metric (0.0121 on validation vs. 0.0181 on training and 0.0223 on testing). This is need to investigate further, as one would ideally want the fairness metric to be consistent across all sets.</a:t>
            </a:r>
          </a:p>
          <a:p>
            <a:endParaRPr lang="zh-CN" altLang="en-US" dirty="0"/>
          </a:p>
        </p:txBody>
      </p:sp>
      <p:sp>
        <p:nvSpPr>
          <p:cNvPr id="4" name="灯片编号占位符 3"/>
          <p:cNvSpPr>
            <a:spLocks noGrp="1"/>
          </p:cNvSpPr>
          <p:nvPr>
            <p:ph type="sldNum" sz="quarter" idx="5"/>
          </p:nvPr>
        </p:nvSpPr>
        <p:spPr/>
        <p:txBody>
          <a:bodyPr/>
          <a:lstStyle/>
          <a:p>
            <a:fld id="{F17210C6-ECC1-4B1B-BFDD-F6376C783DB9}" type="slidenum">
              <a:rPr lang="zh-CN" altLang="en-US" smtClean="0"/>
              <a:t>7</a:t>
            </a:fld>
            <a:endParaRPr lang="zh-CN" altLang="en-US"/>
          </a:p>
        </p:txBody>
      </p:sp>
    </p:spTree>
    <p:extLst>
      <p:ext uri="{BB962C8B-B14F-4D97-AF65-F5344CB8AC3E}">
        <p14:creationId xmlns:p14="http://schemas.microsoft.com/office/powerpoint/2010/main" val="253974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Helvetica Neue"/>
              </a:rPr>
              <a:t>For the </a:t>
            </a:r>
            <a:r>
              <a:rPr lang="en-US" altLang="zh-CN" b="1" i="0" dirty="0">
                <a:solidFill>
                  <a:srgbClr val="000000"/>
                </a:solidFill>
                <a:effectLst/>
                <a:latin typeface="Helvetica Neue"/>
              </a:rPr>
              <a:t>Handling Conditional Discrimination method</a:t>
            </a:r>
            <a:br>
              <a:rPr lang="en-US" altLang="zh-CN" b="0" i="0" dirty="0">
                <a:solidFill>
                  <a:srgbClr val="000000"/>
                </a:solidFill>
                <a:effectLst/>
                <a:latin typeface="Helvetica Neue"/>
              </a:rPr>
            </a:br>
            <a:r>
              <a:rPr lang="en-US" altLang="zh-CN" b="0" i="0" dirty="0">
                <a:solidFill>
                  <a:srgbClr val="000000"/>
                </a:solidFill>
                <a:effectLst/>
                <a:latin typeface="Helvetica Neue"/>
              </a:rPr>
              <a:t>Here's a noticeable difference in accuracy between the two subgroups, suggesting the model performs better for one group over the other, which could indicate bias. Also, the result shows signs of bias in accuracy but performs consistently across groups in terms of calibration. The zero FPR for both groups needs further investigation.</a:t>
            </a:r>
            <a:endParaRPr lang="zh-CN" altLang="en-US" dirty="0"/>
          </a:p>
        </p:txBody>
      </p:sp>
      <p:sp>
        <p:nvSpPr>
          <p:cNvPr id="4" name="灯片编号占位符 3"/>
          <p:cNvSpPr>
            <a:spLocks noGrp="1"/>
          </p:cNvSpPr>
          <p:nvPr>
            <p:ph type="sldNum" sz="quarter" idx="5"/>
          </p:nvPr>
        </p:nvSpPr>
        <p:spPr/>
        <p:txBody>
          <a:bodyPr/>
          <a:lstStyle/>
          <a:p>
            <a:fld id="{F17210C6-ECC1-4B1B-BFDD-F6376C783DB9}" type="slidenum">
              <a:rPr lang="zh-CN" altLang="en-US" smtClean="0"/>
              <a:t>8</a:t>
            </a:fld>
            <a:endParaRPr lang="zh-CN" altLang="en-US"/>
          </a:p>
        </p:txBody>
      </p:sp>
    </p:spTree>
    <p:extLst>
      <p:ext uri="{BB962C8B-B14F-4D97-AF65-F5344CB8AC3E}">
        <p14:creationId xmlns:p14="http://schemas.microsoft.com/office/powerpoint/2010/main" val="240954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6EA88-78D1-70E4-B438-36D330C55E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B9019C6-6D61-F0E3-4377-7059E7E73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6A0DAB-CC5D-53F6-E11D-7F13E26273D8}"/>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8C6188DC-8987-6D70-ABE3-DA837C395E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DBD857-81CC-EAB5-6790-8DE637D204E4}"/>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312916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F3E77-081F-3F16-BAEE-DABDE06DBF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9C96B0-9D59-30F5-9E4D-8FB5EFA3DF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B61FAF-526D-4D7E-64BD-A742827C08FE}"/>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6F9377A8-1706-9BD4-8621-7DEC0F4352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6AF463-30FE-A1F1-F317-0033FB39F3C0}"/>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223929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E09BD4-B62C-25A2-A546-4A977CF6AA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4C38A6-EA52-1197-CFED-EE533517E5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5F3833-B9F2-A594-0EB4-6CF5ABE4944A}"/>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953D4EA4-4B87-2885-5B73-3A9AB5E235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55A33-A093-7DF3-3662-18DF5AC9B788}"/>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332563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93973-7EEC-82A9-8BFA-C38A16BCF3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DD8DCD-DBBD-A7AF-9AD0-5DAAA4651F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F3DD14-1399-344E-9AFD-4E0697B2E3BE}"/>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5D71229D-9BDB-41A8-9066-58664FC65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B4A8E9-DFE8-8B0E-5BE6-708A093AC25A}"/>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172161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AFC4A-78B2-D32A-5213-7EC6F99B7E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4E70C53-7E64-867F-20D3-197E44557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6F94B18-A78E-8A20-5125-267EC6B0BF9F}"/>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3CDAB3A7-DA68-1DEB-9E6D-2C9781D8C5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967CCD-C62A-0A65-E6BD-3B92B58EAB87}"/>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45051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5B151-C6B6-9A0A-F081-7309125C19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36EA00-E04E-B946-0BD4-ECF69176AED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40C33F-F410-6A18-3F1E-A8C87C28B8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779F3C-7D66-F6C5-1326-A70E0FEE57F5}"/>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5B817D41-934B-3911-75F3-BA5591A6DB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5DA2DE-5962-7053-CE70-43E8B8D569DC}"/>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103788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58D80-A0A0-7EF4-1CC3-47CA93290A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EC1175-4C84-5BB4-3AA0-4A9F74F81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E6F1852-169F-83F5-1417-6E61F929768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264EE4-2A52-38A9-F8F5-00E9E2C9D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D5A6E5-F28E-FE4C-F5AF-98A8110F02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833FD6-3E11-ED47-74EF-B7B6467031D7}"/>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8" name="页脚占位符 7">
            <a:extLst>
              <a:ext uri="{FF2B5EF4-FFF2-40B4-BE49-F238E27FC236}">
                <a16:creationId xmlns:a16="http://schemas.microsoft.com/office/drawing/2014/main" id="{521C69D2-A2EE-E425-7417-8A1A53B628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2C86B3-DB83-F48B-D943-3CA18A0F2AE6}"/>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2903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72C5F-BA5C-D29E-C921-BE7AA59B92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77FFEE-639D-1852-1FF1-68C90F95ADF5}"/>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4" name="页脚占位符 3">
            <a:extLst>
              <a:ext uri="{FF2B5EF4-FFF2-40B4-BE49-F238E27FC236}">
                <a16:creationId xmlns:a16="http://schemas.microsoft.com/office/drawing/2014/main" id="{7684E6C5-FD8D-A435-818E-E0AD951FA6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67984A-6568-C909-3280-A2C61ECCCD4E}"/>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28234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B9D31C-03D0-7A4B-84E1-E313BB9B113C}"/>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3" name="页脚占位符 2">
            <a:extLst>
              <a:ext uri="{FF2B5EF4-FFF2-40B4-BE49-F238E27FC236}">
                <a16:creationId xmlns:a16="http://schemas.microsoft.com/office/drawing/2014/main" id="{A95675E1-61BD-7837-0358-524FA34C5B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FD53B4-5300-3683-DB7B-5ABF78EA3B5F}"/>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332555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8872E-AFF4-57F6-B56D-409BBD2B1E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6DE17-0E40-40A4-23D9-4FCF29EBB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B7D858-C12B-AE6C-6760-EC21D086E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659002-A080-C837-7FB5-46D25DCF52E4}"/>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312ECD66-B94B-5430-F5F2-B1F9781A95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01D69B-7468-051A-1E6B-C64CF7BF8704}"/>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160050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42845-8742-0153-E9F0-EDA4939FC8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BDF967-4BE3-EDA3-464D-CA27F9C51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F7ACA9-AB59-6C72-7897-144957A92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C456CC-68BE-C8BC-96FA-229661949976}"/>
              </a:ext>
            </a:extLst>
          </p:cNvPr>
          <p:cNvSpPr>
            <a:spLocks noGrp="1"/>
          </p:cNvSpPr>
          <p:nvPr>
            <p:ph type="dt" sz="half" idx="10"/>
          </p:nvPr>
        </p:nvSpPr>
        <p:spPr/>
        <p:txBody>
          <a:bodyPr/>
          <a:lstStyle/>
          <a:p>
            <a:fld id="{FEAF06C6-682A-4346-BC71-31B23D5469C9}"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8C9F88CC-EA4A-8F4A-6A26-69AFFF28B9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3AB44A-E3CB-9EEB-57F9-473E3FE2ADB9}"/>
              </a:ext>
            </a:extLst>
          </p:cNvPr>
          <p:cNvSpPr>
            <a:spLocks noGrp="1"/>
          </p:cNvSpPr>
          <p:nvPr>
            <p:ph type="sldNum" sz="quarter" idx="12"/>
          </p:nvPr>
        </p:nvSpPr>
        <p:spPr/>
        <p:txBody>
          <a:body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191409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32BC2C-773D-95BD-369A-13772D7D8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666DB1-1779-2463-162A-EB815A5F4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829973-A1A4-C459-A87C-C20F9AC15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F06C6-682A-4346-BC71-31B23D5469C9}"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D46C9150-5C01-B29A-EC8F-33D1F0231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42EA35-AEF2-4F64-44C7-EB9B58E71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864DB-C516-4111-94AC-3E9E887D7A82}" type="slidenum">
              <a:rPr lang="zh-CN" altLang="en-US" smtClean="0"/>
              <a:t>‹#›</a:t>
            </a:fld>
            <a:endParaRPr lang="zh-CN" altLang="en-US"/>
          </a:p>
        </p:txBody>
      </p:sp>
    </p:spTree>
    <p:extLst>
      <p:ext uri="{BB962C8B-B14F-4D97-AF65-F5344CB8AC3E}">
        <p14:creationId xmlns:p14="http://schemas.microsoft.com/office/powerpoint/2010/main" val="334091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3F340DA8-011F-0678-03EC-EB8508527550}"/>
              </a:ext>
            </a:extLst>
          </p:cNvPr>
          <p:cNvSpPr>
            <a:spLocks noGrp="1"/>
          </p:cNvSpPr>
          <p:nvPr>
            <p:ph type="ctrTitle"/>
          </p:nvPr>
        </p:nvSpPr>
        <p:spPr>
          <a:xfrm>
            <a:off x="1314824" y="735106"/>
            <a:ext cx="10053763" cy="2928470"/>
          </a:xfrm>
        </p:spPr>
        <p:txBody>
          <a:bodyPr anchor="b">
            <a:normAutofit/>
          </a:bodyPr>
          <a:lstStyle/>
          <a:p>
            <a:pPr algn="l"/>
            <a:r>
              <a:rPr lang="en-US" altLang="zh-CN" sz="4800">
                <a:solidFill>
                  <a:srgbClr val="FFFFFF"/>
                </a:solidFill>
              </a:rPr>
              <a:t>Machine Learning </a:t>
            </a:r>
            <a:br>
              <a:rPr lang="en-US" altLang="zh-CN" sz="4800">
                <a:solidFill>
                  <a:srgbClr val="FFFFFF"/>
                </a:solidFill>
              </a:rPr>
            </a:br>
            <a:r>
              <a:rPr lang="en-US" altLang="zh-CN" sz="4800">
                <a:solidFill>
                  <a:srgbClr val="FFFFFF"/>
                </a:solidFill>
              </a:rPr>
              <a:t>Fairness Algorithms</a:t>
            </a:r>
            <a:endParaRPr lang="zh-CN" altLang="en-US" sz="4800">
              <a:solidFill>
                <a:srgbClr val="FFFFFF"/>
              </a:solidFill>
            </a:endParaRPr>
          </a:p>
        </p:txBody>
      </p:sp>
      <p:sp>
        <p:nvSpPr>
          <p:cNvPr id="3" name="副标题 2">
            <a:extLst>
              <a:ext uri="{FF2B5EF4-FFF2-40B4-BE49-F238E27FC236}">
                <a16:creationId xmlns:a16="http://schemas.microsoft.com/office/drawing/2014/main" id="{FEB3AD6D-B7FA-53CC-EB5B-61A3ECC96D00}"/>
              </a:ext>
            </a:extLst>
          </p:cNvPr>
          <p:cNvSpPr>
            <a:spLocks noGrp="1"/>
          </p:cNvSpPr>
          <p:nvPr>
            <p:ph type="subTitle" idx="1"/>
          </p:nvPr>
        </p:nvSpPr>
        <p:spPr>
          <a:xfrm>
            <a:off x="1350682" y="4870824"/>
            <a:ext cx="10005951" cy="1458258"/>
          </a:xfrm>
        </p:spPr>
        <p:txBody>
          <a:bodyPr anchor="ctr">
            <a:normAutofit/>
          </a:bodyPr>
          <a:lstStyle/>
          <a:p>
            <a:pPr algn="l"/>
            <a:r>
              <a:rPr lang="en-US" altLang="zh-CN" dirty="0" err="1"/>
              <a:t>Chulin</a:t>
            </a:r>
            <a:r>
              <a:rPr lang="en-US" altLang="zh-CN" dirty="0"/>
              <a:t> Tang, Rui Chen and </a:t>
            </a:r>
            <a:r>
              <a:rPr lang="en-US" altLang="zh-CN" dirty="0" err="1"/>
              <a:t>Aojie</a:t>
            </a:r>
            <a:r>
              <a:rPr lang="en-US" altLang="zh-CN" dirty="0"/>
              <a:t> Li</a:t>
            </a:r>
            <a:endParaRPr lang="zh-CN" altLang="en-US" dirty="0"/>
          </a:p>
        </p:txBody>
      </p:sp>
    </p:spTree>
    <p:extLst>
      <p:ext uri="{BB962C8B-B14F-4D97-AF65-F5344CB8AC3E}">
        <p14:creationId xmlns:p14="http://schemas.microsoft.com/office/powerpoint/2010/main" val="413743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6831FC8C-5D59-6FE0-23DF-F8DD17E7720D}"/>
              </a:ext>
            </a:extLst>
          </p:cNvPr>
          <p:cNvSpPr>
            <a:spLocks noGrp="1"/>
          </p:cNvSpPr>
          <p:nvPr>
            <p:ph type="title"/>
          </p:nvPr>
        </p:nvSpPr>
        <p:spPr>
          <a:xfrm>
            <a:off x="1383564" y="348865"/>
            <a:ext cx="9718111" cy="1576446"/>
          </a:xfrm>
        </p:spPr>
        <p:txBody>
          <a:bodyPr anchor="ctr">
            <a:normAutofit/>
          </a:bodyPr>
          <a:lstStyle/>
          <a:p>
            <a:r>
              <a:rPr lang="en-US" altLang="zh-CN" sz="4000">
                <a:solidFill>
                  <a:srgbClr val="FFFFFF"/>
                </a:solidFill>
              </a:rPr>
              <a:t>Introduction</a:t>
            </a:r>
            <a:endParaRPr lang="zh-CN" altLang="en-US" sz="4000">
              <a:solidFill>
                <a:srgbClr val="FFFFFF"/>
              </a:solidFill>
            </a:endParaRPr>
          </a:p>
        </p:txBody>
      </p:sp>
      <p:graphicFrame>
        <p:nvGraphicFramePr>
          <p:cNvPr id="5" name="内容占位符 2">
            <a:extLst>
              <a:ext uri="{FF2B5EF4-FFF2-40B4-BE49-F238E27FC236}">
                <a16:creationId xmlns:a16="http://schemas.microsoft.com/office/drawing/2014/main" id="{D81C459C-A462-2977-7B69-0535A0F4780C}"/>
              </a:ext>
            </a:extLst>
          </p:cNvPr>
          <p:cNvGraphicFramePr>
            <a:graphicFrameLocks noGrp="1"/>
          </p:cNvGraphicFramePr>
          <p:nvPr>
            <p:ph idx="1"/>
            <p:extLst>
              <p:ext uri="{D42A27DB-BD31-4B8C-83A1-F6EECF244321}">
                <p14:modId xmlns:p14="http://schemas.microsoft.com/office/powerpoint/2010/main" val="274473295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273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306FE-F51D-ECA7-2B9D-16D4D2ED11C9}"/>
              </a:ext>
            </a:extLst>
          </p:cNvPr>
          <p:cNvSpPr>
            <a:spLocks noGrp="1"/>
          </p:cNvSpPr>
          <p:nvPr>
            <p:ph type="title"/>
          </p:nvPr>
        </p:nvSpPr>
        <p:spPr/>
        <p:txBody>
          <a:bodyPr/>
          <a:lstStyle/>
          <a:p>
            <a:r>
              <a:rPr lang="en-US" altLang="zh-CN" dirty="0"/>
              <a:t>Data Overview</a:t>
            </a:r>
            <a:endParaRPr lang="zh-CN" altLang="en-US" dirty="0"/>
          </a:p>
        </p:txBody>
      </p:sp>
      <p:pic>
        <p:nvPicPr>
          <p:cNvPr id="7" name="内容占位符 6">
            <a:extLst>
              <a:ext uri="{FF2B5EF4-FFF2-40B4-BE49-F238E27FC236}">
                <a16:creationId xmlns:a16="http://schemas.microsoft.com/office/drawing/2014/main" id="{81B7005B-7606-ED4D-84DB-6F37346DA198}"/>
              </a:ext>
            </a:extLst>
          </p:cNvPr>
          <p:cNvPicPr>
            <a:picLocks noGrp="1" noChangeAspect="1"/>
          </p:cNvPicPr>
          <p:nvPr>
            <p:ph idx="1"/>
          </p:nvPr>
        </p:nvPicPr>
        <p:blipFill>
          <a:blip r:embed="rId3"/>
          <a:stretch>
            <a:fillRect/>
          </a:stretch>
        </p:blipFill>
        <p:spPr>
          <a:xfrm>
            <a:off x="828840" y="3727937"/>
            <a:ext cx="4645450" cy="2865745"/>
          </a:xfrm>
        </p:spPr>
      </p:pic>
      <p:pic>
        <p:nvPicPr>
          <p:cNvPr id="5" name="图片 4">
            <a:extLst>
              <a:ext uri="{FF2B5EF4-FFF2-40B4-BE49-F238E27FC236}">
                <a16:creationId xmlns:a16="http://schemas.microsoft.com/office/drawing/2014/main" id="{13B709D3-3CD1-4163-3C76-96F762D7FEA6}"/>
              </a:ext>
            </a:extLst>
          </p:cNvPr>
          <p:cNvPicPr>
            <a:picLocks noChangeAspect="1"/>
          </p:cNvPicPr>
          <p:nvPr/>
        </p:nvPicPr>
        <p:blipFill>
          <a:blip r:embed="rId4"/>
          <a:stretch>
            <a:fillRect/>
          </a:stretch>
        </p:blipFill>
        <p:spPr>
          <a:xfrm>
            <a:off x="838200" y="1522956"/>
            <a:ext cx="8281578" cy="1997531"/>
          </a:xfrm>
          <a:prstGeom prst="rect">
            <a:avLst/>
          </a:prstGeom>
        </p:spPr>
      </p:pic>
    </p:spTree>
    <p:extLst>
      <p:ext uri="{BB962C8B-B14F-4D97-AF65-F5344CB8AC3E}">
        <p14:creationId xmlns:p14="http://schemas.microsoft.com/office/powerpoint/2010/main" val="23490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28860565-FFE3-D2F4-251E-A6B03B765B6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zh-CN" sz="4000" kern="1200">
                <a:solidFill>
                  <a:srgbClr val="FFFFFF"/>
                </a:solidFill>
                <a:latin typeface="+mj-lt"/>
                <a:ea typeface="+mj-ea"/>
                <a:cs typeface="+mj-cs"/>
              </a:rPr>
              <a:t>Statistical Analysis</a:t>
            </a:r>
          </a:p>
        </p:txBody>
      </p:sp>
      <p:pic>
        <p:nvPicPr>
          <p:cNvPr id="5" name="图片 4">
            <a:extLst>
              <a:ext uri="{FF2B5EF4-FFF2-40B4-BE49-F238E27FC236}">
                <a16:creationId xmlns:a16="http://schemas.microsoft.com/office/drawing/2014/main" id="{C754D308-C146-95FC-1A35-D55239CE3A83}"/>
              </a:ext>
            </a:extLst>
          </p:cNvPr>
          <p:cNvPicPr>
            <a:picLocks noGrp="1" noChangeAspect="1"/>
          </p:cNvPicPr>
          <p:nvPr>
            <p:ph idx="1"/>
          </p:nvPr>
        </p:nvPicPr>
        <p:blipFill>
          <a:blip r:embed="rId3"/>
          <a:stretch>
            <a:fillRect/>
          </a:stretch>
        </p:blipFill>
        <p:spPr>
          <a:xfrm>
            <a:off x="4502428" y="1216115"/>
            <a:ext cx="7225748" cy="4425769"/>
          </a:xfrm>
          <a:prstGeom prst="rect">
            <a:avLst/>
          </a:prstGeom>
        </p:spPr>
      </p:pic>
    </p:spTree>
    <p:extLst>
      <p:ext uri="{BB962C8B-B14F-4D97-AF65-F5344CB8AC3E}">
        <p14:creationId xmlns:p14="http://schemas.microsoft.com/office/powerpoint/2010/main" val="70095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961E4E-9E15-9D43-29BD-4429EBF5DC6E}"/>
              </a:ext>
            </a:extLst>
          </p:cNvPr>
          <p:cNvPicPr>
            <a:picLocks noChangeAspect="1"/>
          </p:cNvPicPr>
          <p:nvPr/>
        </p:nvPicPr>
        <p:blipFill rotWithShape="1">
          <a:blip r:embed="rId3">
            <a:duotone>
              <a:schemeClr val="bg2">
                <a:shade val="45000"/>
                <a:satMod val="135000"/>
              </a:schemeClr>
              <a:prstClr val="white"/>
            </a:duotone>
          </a:blip>
          <a:srcRect r="266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55577F-9E62-288E-207B-3706D8447D96}"/>
              </a:ext>
            </a:extLst>
          </p:cNvPr>
          <p:cNvSpPr>
            <a:spLocks noGrp="1"/>
          </p:cNvSpPr>
          <p:nvPr>
            <p:ph type="title"/>
          </p:nvPr>
        </p:nvSpPr>
        <p:spPr>
          <a:xfrm>
            <a:off x="838200" y="365125"/>
            <a:ext cx="10515600" cy="1325563"/>
          </a:xfrm>
        </p:spPr>
        <p:txBody>
          <a:bodyPr>
            <a:normAutofit/>
          </a:bodyPr>
          <a:lstStyle/>
          <a:p>
            <a:r>
              <a:rPr lang="en-US" altLang="zh-CN" dirty="0"/>
              <a:t>Model Overview</a:t>
            </a:r>
            <a:endParaRPr lang="zh-CN" altLang="en-US" dirty="0"/>
          </a:p>
        </p:txBody>
      </p:sp>
      <p:graphicFrame>
        <p:nvGraphicFramePr>
          <p:cNvPr id="5" name="内容占位符 2">
            <a:extLst>
              <a:ext uri="{FF2B5EF4-FFF2-40B4-BE49-F238E27FC236}">
                <a16:creationId xmlns:a16="http://schemas.microsoft.com/office/drawing/2014/main" id="{6B6FBB09-1B09-8FD4-0B4D-2AEDE8ABC74E}"/>
              </a:ext>
            </a:extLst>
          </p:cNvPr>
          <p:cNvGraphicFramePr>
            <a:graphicFrameLocks noGrp="1"/>
          </p:cNvGraphicFramePr>
          <p:nvPr>
            <p:ph idx="1"/>
            <p:extLst>
              <p:ext uri="{D42A27DB-BD31-4B8C-83A1-F6EECF244321}">
                <p14:modId xmlns:p14="http://schemas.microsoft.com/office/powerpoint/2010/main" val="16725118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933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AF3BA22A-81D1-C84A-C5DC-6E676CEC03B4}"/>
              </a:ext>
            </a:extLst>
          </p:cNvPr>
          <p:cNvSpPr>
            <a:spLocks noGrp="1"/>
          </p:cNvSpPr>
          <p:nvPr>
            <p:ph type="title"/>
          </p:nvPr>
        </p:nvSpPr>
        <p:spPr>
          <a:xfrm>
            <a:off x="1371597" y="348865"/>
            <a:ext cx="10044023" cy="877729"/>
          </a:xfrm>
        </p:spPr>
        <p:txBody>
          <a:bodyPr anchor="ctr">
            <a:normAutofit/>
          </a:bodyPr>
          <a:lstStyle/>
          <a:p>
            <a:r>
              <a:rPr lang="en-US" altLang="zh-CN" sz="4000">
                <a:solidFill>
                  <a:srgbClr val="FFFFFF"/>
                </a:solidFill>
              </a:rPr>
              <a:t>Model Training and Evaluation</a:t>
            </a:r>
            <a:endParaRPr lang="zh-CN" altLang="en-US" sz="4000">
              <a:solidFill>
                <a:srgbClr val="FFFFFF"/>
              </a:solidFill>
            </a:endParaRPr>
          </a:p>
        </p:txBody>
      </p:sp>
      <p:graphicFrame>
        <p:nvGraphicFramePr>
          <p:cNvPr id="5" name="内容占位符 2">
            <a:extLst>
              <a:ext uri="{FF2B5EF4-FFF2-40B4-BE49-F238E27FC236}">
                <a16:creationId xmlns:a16="http://schemas.microsoft.com/office/drawing/2014/main" id="{434661B1-8027-BE05-0B36-D44E8843A0A4}"/>
              </a:ext>
            </a:extLst>
          </p:cNvPr>
          <p:cNvGraphicFramePr>
            <a:graphicFrameLocks noGrp="1"/>
          </p:cNvGraphicFramePr>
          <p:nvPr>
            <p:ph idx="1"/>
            <p:extLst>
              <p:ext uri="{D42A27DB-BD31-4B8C-83A1-F6EECF244321}">
                <p14:modId xmlns:p14="http://schemas.microsoft.com/office/powerpoint/2010/main" val="31175330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705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E1F421D-91F2-8507-5E9A-BC9A6D6313F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kern="1200">
                <a:solidFill>
                  <a:schemeClr val="bg1"/>
                </a:solidFill>
                <a:latin typeface="+mj-lt"/>
                <a:ea typeface="+mj-ea"/>
                <a:cs typeface="+mj-cs"/>
              </a:rPr>
              <a:t>Model Training and Evaluation</a:t>
            </a:r>
          </a:p>
        </p:txBody>
      </p:sp>
      <p:pic>
        <p:nvPicPr>
          <p:cNvPr id="5" name="图片 4">
            <a:extLst>
              <a:ext uri="{FF2B5EF4-FFF2-40B4-BE49-F238E27FC236}">
                <a16:creationId xmlns:a16="http://schemas.microsoft.com/office/drawing/2014/main" id="{1866A5E1-CAF9-DD9F-23C1-36488BE58380}"/>
              </a:ext>
            </a:extLst>
          </p:cNvPr>
          <p:cNvPicPr>
            <a:picLocks noGrp="1" noChangeAspect="1"/>
          </p:cNvPicPr>
          <p:nvPr>
            <p:ph idx="1"/>
          </p:nvPr>
        </p:nvPicPr>
        <p:blipFill>
          <a:blip r:embed="rId3"/>
          <a:stretch>
            <a:fillRect/>
          </a:stretch>
        </p:blipFill>
        <p:spPr>
          <a:xfrm>
            <a:off x="643467" y="2918133"/>
            <a:ext cx="10905066" cy="1908386"/>
          </a:xfrm>
          <a:prstGeom prst="rect">
            <a:avLst/>
          </a:prstGeom>
        </p:spPr>
      </p:pic>
    </p:spTree>
    <p:extLst>
      <p:ext uri="{BB962C8B-B14F-4D97-AF65-F5344CB8AC3E}">
        <p14:creationId xmlns:p14="http://schemas.microsoft.com/office/powerpoint/2010/main" val="48452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BDE2BD9-DF94-2CE2-20B2-C44EFAFAC29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altLang="zh-CN" sz="3700" kern="1200">
                <a:solidFill>
                  <a:srgbClr val="FFFFFF"/>
                </a:solidFill>
                <a:latin typeface="+mj-lt"/>
                <a:ea typeface="+mj-ea"/>
                <a:cs typeface="+mj-cs"/>
              </a:rPr>
              <a:t>Result for Handling Conditional Discrimination</a:t>
            </a:r>
          </a:p>
        </p:txBody>
      </p:sp>
      <p:pic>
        <p:nvPicPr>
          <p:cNvPr id="5" name="图片 4">
            <a:extLst>
              <a:ext uri="{FF2B5EF4-FFF2-40B4-BE49-F238E27FC236}">
                <a16:creationId xmlns:a16="http://schemas.microsoft.com/office/drawing/2014/main" id="{5F1CAC73-2030-F7F2-B5AA-16B6C6CB6C05}"/>
              </a:ext>
            </a:extLst>
          </p:cNvPr>
          <p:cNvPicPr>
            <a:picLocks noGrp="1" noChangeAspect="1"/>
          </p:cNvPicPr>
          <p:nvPr>
            <p:ph idx="1"/>
          </p:nvPr>
        </p:nvPicPr>
        <p:blipFill>
          <a:blip r:embed="rId3"/>
          <a:stretch>
            <a:fillRect/>
          </a:stretch>
        </p:blipFill>
        <p:spPr>
          <a:xfrm>
            <a:off x="432225" y="2337487"/>
            <a:ext cx="11327549" cy="3709772"/>
          </a:xfrm>
          <a:prstGeom prst="rect">
            <a:avLst/>
          </a:prstGeom>
        </p:spPr>
      </p:pic>
    </p:spTree>
    <p:extLst>
      <p:ext uri="{BB962C8B-B14F-4D97-AF65-F5344CB8AC3E}">
        <p14:creationId xmlns:p14="http://schemas.microsoft.com/office/powerpoint/2010/main" val="31127940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749</Words>
  <Application>Microsoft Macintosh PowerPoint</Application>
  <PresentationFormat>Widescreen</PresentationFormat>
  <Paragraphs>43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等线</vt:lpstr>
      <vt:lpstr>等线 Light</vt:lpstr>
      <vt:lpstr>Söhne</vt:lpstr>
      <vt:lpstr>Arial</vt:lpstr>
      <vt:lpstr>Helvetica Neue</vt:lpstr>
      <vt:lpstr>Office 主题​​</vt:lpstr>
      <vt:lpstr>Machine Learning  Fairness Algorithms</vt:lpstr>
      <vt:lpstr>Introduction</vt:lpstr>
      <vt:lpstr>Data Overview</vt:lpstr>
      <vt:lpstr>Statistical Analysis</vt:lpstr>
      <vt:lpstr>Model Overview</vt:lpstr>
      <vt:lpstr>Model Training and Evaluation</vt:lpstr>
      <vt:lpstr>Model Training and Evaluation</vt:lpstr>
      <vt:lpstr>Result for Handling Conditional Discrimination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你们的题目姓名之类的信息放上去</dc:title>
  <dc:creator>Tang Rin</dc:creator>
  <cp:lastModifiedBy>al4542</cp:lastModifiedBy>
  <cp:revision>2</cp:revision>
  <dcterms:created xsi:type="dcterms:W3CDTF">2024-04-17T05:33:23Z</dcterms:created>
  <dcterms:modified xsi:type="dcterms:W3CDTF">2024-04-17T20:34:03Z</dcterms:modified>
</cp:coreProperties>
</file>