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4"/>
  </p:notesMasterIdLst>
  <p:sldIdLst>
    <p:sldId id="258" r:id="rId2"/>
    <p:sldId id="259" r:id="rId3"/>
    <p:sldId id="261" r:id="rId4"/>
    <p:sldId id="271" r:id="rId5"/>
    <p:sldId id="262" r:id="rId6"/>
    <p:sldId id="263" r:id="rId7"/>
    <p:sldId id="264" r:id="rId8"/>
    <p:sldId id="265" r:id="rId9"/>
    <p:sldId id="266" r:id="rId10"/>
    <p:sldId id="267" r:id="rId11"/>
    <p:sldId id="260" r:id="rId12"/>
    <p:sldId id="268" r:id="rId13"/>
    <p:sldId id="269" r:id="rId14"/>
    <p:sldId id="272" r:id="rId15"/>
    <p:sldId id="270" r:id="rId16"/>
    <p:sldId id="273" r:id="rId17"/>
    <p:sldId id="274" r:id="rId18"/>
    <p:sldId id="275" r:id="rId19"/>
    <p:sldId id="276" r:id="rId20"/>
    <p:sldId id="277" r:id="rId21"/>
    <p:sldId id="278" r:id="rId22"/>
    <p:sldId id="279" r:id="rId23"/>
    <p:sldId id="280"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437" r:id="rId40"/>
    <p:sldId id="299" r:id="rId41"/>
    <p:sldId id="282" r:id="rId42"/>
    <p:sldId id="28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37" autoAdjust="0"/>
    <p:restoredTop sz="84606" autoAdjust="0"/>
  </p:normalViewPr>
  <p:slideViewPr>
    <p:cSldViewPr snapToGrid="0">
      <p:cViewPr varScale="1">
        <p:scale>
          <a:sx n="90" d="100"/>
          <a:sy n="90" d="100"/>
        </p:scale>
        <p:origin x="26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Implement Azure App Service web apps</a:t>
            </a:r>
            <a:r>
              <a:rPr lang="en-US" b="0" i="0" dirty="0">
                <a:solidFill>
                  <a:srgbClr val="171717"/>
                </a:solidFill>
                <a:effectLst/>
                <a:latin typeface="Segoe UI" panose="020B0502040204020203" pitchFamily="34" charset="0"/>
              </a:rPr>
              <a:t> (</a:t>
            </a:r>
            <a:r>
              <a:rPr lang="en-US" dirty="0"/>
              <a:t>https://learn.microsoft.com/training/paths/create-azure-app-service-web-apps/</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For ASP.NET and ASP.NET Core developers, setting app settings in App Service are like setting them in </a:t>
            </a:r>
            <a:r>
              <a:rPr lang="en-US" b="0" dirty="0">
                <a:solidFill>
                  <a:srgbClr val="CE9178"/>
                </a:solidFill>
                <a:effectLst/>
                <a:latin typeface="Consolas" panose="020B0609020204030204" pitchFamily="49" charset="0"/>
              </a:rPr>
              <a:t>`&lt;</a:t>
            </a:r>
            <a:r>
              <a:rPr lang="en-US" b="0" dirty="0" err="1">
                <a:solidFill>
                  <a:srgbClr val="CE9178"/>
                </a:solidFill>
                <a:effectLst/>
                <a:latin typeface="Consolas" panose="020B0609020204030204" pitchFamily="49" charset="0"/>
              </a:rPr>
              <a:t>appSettings</a:t>
            </a:r>
            <a:r>
              <a:rPr lang="en-US" b="0" dirty="0">
                <a:solidFill>
                  <a:srgbClr val="CE9178"/>
                </a:solidFill>
                <a:effectLst/>
                <a:latin typeface="Consolas" panose="020B0609020204030204" pitchFamily="49" charset="0"/>
              </a:rPr>
              <a:t>&gt;`</a:t>
            </a:r>
            <a:r>
              <a:rPr lang="en-US" b="0" dirty="0">
                <a:solidFill>
                  <a:srgbClr val="D4D4D4"/>
                </a:solidFill>
                <a:effectLst/>
                <a:latin typeface="Consolas" panose="020B0609020204030204" pitchFamily="49" charset="0"/>
              </a:rPr>
              <a:t> in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Web.config</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or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appsettings.json</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but the values in App Service override the ones in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Web.config</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or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appsettings.json</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marL="171450" indent="-171450">
              <a:buFont typeface="Arial" panose="020B0604020202020204" pitchFamily="34" charset="0"/>
              <a:buChar char="•"/>
            </a:pPr>
            <a:endParaRPr lang="en-US"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You can keep development settings (for example, local MySQL password) in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Web.config</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or </a:t>
            </a:r>
            <a:r>
              <a:rPr lang="en-US" b="0" i="1" dirty="0">
                <a:solidFill>
                  <a:srgbClr val="D4D4D4"/>
                </a:solidFill>
                <a:effectLst/>
                <a:latin typeface="Consolas" panose="020B0609020204030204" pitchFamily="49" charset="0"/>
              </a:rPr>
              <a:t>*</a:t>
            </a:r>
            <a:r>
              <a:rPr lang="en-US" b="0" i="1" dirty="0" err="1">
                <a:solidFill>
                  <a:srgbClr val="D4D4D4"/>
                </a:solidFill>
                <a:effectLst/>
                <a:latin typeface="Consolas" panose="020B0609020204030204" pitchFamily="49" charset="0"/>
              </a:rPr>
              <a:t>appsettings.json</a:t>
            </a:r>
            <a:r>
              <a:rPr lang="en-US" b="0" i="1" dirty="0">
                <a:solidFill>
                  <a:srgbClr val="D4D4D4"/>
                </a:solidFill>
                <a:effectLst/>
                <a:latin typeface="Consolas" panose="020B0609020204030204" pitchFamily="49" charset="0"/>
              </a:rPr>
              <a:t>*</a:t>
            </a:r>
            <a:r>
              <a:rPr lang="en-US" b="0" dirty="0">
                <a:solidFill>
                  <a:srgbClr val="D4D4D4"/>
                </a:solidFill>
                <a:effectLst/>
                <a:latin typeface="Consolas" panose="020B0609020204030204" pitchFamily="49" charset="0"/>
              </a:rPr>
              <a:t>, but production secrets (for example, Azure MySQL database password) safe in App Service.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2182079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add and edit settings in bulk by using the format shown above which illustrates setting connection strings.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99126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A certificate uploaded into an app is stored in a deployment unit that is bound to the app service plan's resource group and region combination (internally called a </a:t>
            </a:r>
            <a:r>
              <a:rPr lang="en-US" b="0" i="1" dirty="0">
                <a:solidFill>
                  <a:srgbClr val="D4D4D4"/>
                </a:solidFill>
                <a:effectLst/>
                <a:latin typeface="Consolas" panose="020B0609020204030204" pitchFamily="49" charset="0"/>
              </a:rPr>
              <a:t>webspace</a:t>
            </a:r>
            <a:r>
              <a:rPr lang="en-US" b="0" dirty="0">
                <a:solidFill>
                  <a:srgbClr val="D4D4D4"/>
                </a:solidFill>
                <a:effectLst/>
                <a:latin typeface="Consolas" panose="020B0609020204030204" pitchFamily="49" charset="0"/>
              </a:rPr>
              <a:t>). This makes the certificate accessible to other apps in the same resource group and region combination.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Notes on certificates: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b="1" dirty="0"/>
              <a:t>Free App Service managed certificate:</a:t>
            </a:r>
            <a:r>
              <a:rPr lang="en-US" dirty="0"/>
              <a:t> </a:t>
            </a:r>
            <a:r>
              <a:rPr lang="en-US" b="0" dirty="0">
                <a:solidFill>
                  <a:srgbClr val="D4D4D4"/>
                </a:solidFill>
                <a:effectLst/>
                <a:latin typeface="Consolas" panose="020B0609020204030204" pitchFamily="49" charset="0"/>
              </a:rPr>
              <a:t>A private certificate that's free of charge and easy to use if you just need to secure your custom domain in App Service.</a:t>
            </a:r>
            <a:endParaRPr lang="en-US" dirty="0"/>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b="1" dirty="0"/>
              <a:t>Purchase an App Service certificate</a:t>
            </a:r>
            <a:r>
              <a:rPr lang="en-US" dirty="0"/>
              <a:t>: </a:t>
            </a:r>
            <a:r>
              <a:rPr lang="en-US" b="0" dirty="0">
                <a:solidFill>
                  <a:srgbClr val="D4D4D4"/>
                </a:solidFill>
                <a:effectLst/>
                <a:latin typeface="Consolas" panose="020B0609020204030204" pitchFamily="49" charset="0"/>
              </a:rPr>
              <a:t>A private certificate that's managed by Azure. It combines the simplicity of automated certificate management and the flexibility of renewal and export options.</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b="1" dirty="0"/>
              <a:t>Import a certificate from Key Vault</a:t>
            </a:r>
            <a:r>
              <a:rPr lang="en-US" dirty="0"/>
              <a:t>: </a:t>
            </a:r>
            <a:r>
              <a:rPr lang="en-US" b="0" dirty="0">
                <a:solidFill>
                  <a:srgbClr val="D4D4D4"/>
                </a:solidFill>
                <a:effectLst/>
                <a:latin typeface="Consolas" panose="020B0609020204030204" pitchFamily="49" charset="0"/>
              </a:rPr>
              <a:t>Useful if you use Azure Key Vault to manage your certificates.</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b="1" dirty="0"/>
              <a:t>Upload a private certificate</a:t>
            </a:r>
            <a:r>
              <a:rPr lang="en-US" dirty="0"/>
              <a:t>: </a:t>
            </a:r>
            <a:r>
              <a:rPr lang="en-US" b="0" dirty="0">
                <a:solidFill>
                  <a:srgbClr val="D4D4D4"/>
                </a:solidFill>
                <a:effectLst/>
                <a:latin typeface="Consolas" panose="020B0609020204030204" pitchFamily="49" charset="0"/>
              </a:rPr>
              <a:t>If you already have a private certificate from a third-party provider, you can upload it.</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b="1" dirty="0"/>
              <a:t>Upload a public certificate</a:t>
            </a:r>
            <a:r>
              <a:rPr lang="en-US" dirty="0"/>
              <a:t>: </a:t>
            </a:r>
            <a:r>
              <a:rPr lang="en-US" b="0" dirty="0">
                <a:solidFill>
                  <a:srgbClr val="D4D4D4"/>
                </a:solidFill>
                <a:effectLst/>
                <a:latin typeface="Consolas" panose="020B0609020204030204" pitchFamily="49" charset="0"/>
              </a:rPr>
              <a:t>Public certificates are not used to secure custom domains, but you can load them into your code if you need them to access remote resources.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3143760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General Settings </a:t>
            </a:r>
            <a:r>
              <a:rPr lang="en-US" b="0" dirty="0">
                <a:solidFill>
                  <a:srgbClr val="D4D4D4"/>
                </a:solidFill>
                <a:effectLst/>
                <a:latin typeface="Consolas" panose="020B0609020204030204" pitchFamily="49" charset="0"/>
              </a:rPr>
              <a:t>is used to configure stack, platform, debugging, and incoming client certificate settings.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Consolas" panose="020B0609020204030204" pitchFamily="49" charset="0"/>
              </a:rPr>
              <a:t>Application and deployment logging are supported on the Linux platform.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22</a:t>
            </a:fld>
            <a:endParaRPr lang="en-US"/>
          </a:p>
        </p:txBody>
      </p:sp>
    </p:spTree>
    <p:extLst>
      <p:ext uri="{BB962C8B-B14F-4D97-AF65-F5344CB8AC3E}">
        <p14:creationId xmlns:p14="http://schemas.microsoft.com/office/powerpoint/2010/main" val="3530326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https://learn.microsoft.com/training/modules/scale-apps-app-service/</a:t>
            </a:r>
          </a:p>
        </p:txBody>
      </p:sp>
      <p:sp>
        <p:nvSpPr>
          <p:cNvPr id="4" name="Slide Number Placeholder 3"/>
          <p:cNvSpPr>
            <a:spLocks noGrp="1"/>
          </p:cNvSpPr>
          <p:nvPr>
            <p:ph type="sldNum" sz="quarter" idx="5"/>
          </p:nvPr>
        </p:nvSpPr>
        <p:spPr/>
        <p:txBody>
          <a:bodyPr/>
          <a:lstStyle/>
          <a:p>
            <a:fld id="{10B4D7BB-47DA-46D4-B152-A08B9EBCF1F1}" type="slidenum">
              <a:rPr lang="en-US" smtClean="0"/>
              <a:t>23</a:t>
            </a:fld>
            <a:endParaRPr lang="en-US"/>
          </a:p>
        </p:txBody>
      </p:sp>
    </p:spTree>
    <p:extLst>
      <p:ext uri="{BB962C8B-B14F-4D97-AF65-F5344CB8AC3E}">
        <p14:creationId xmlns:p14="http://schemas.microsoft.com/office/powerpoint/2010/main" val="1692322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Segoe UI Light" pitchFamily="34" charset="0"/>
                <a:ea typeface="+mn-ea"/>
                <a:cs typeface="+mn-cs"/>
              </a:rPr>
              <a:t>Autoscaling rules</a:t>
            </a:r>
          </a:p>
          <a:p>
            <a:r>
              <a:rPr lang="en-US" sz="1200" kern="1200" dirty="0">
                <a:solidFill>
                  <a:schemeClr val="tx1"/>
                </a:solidFill>
                <a:latin typeface="Segoe UI Light" pitchFamily="34" charset="0"/>
                <a:ea typeface="+mn-ea"/>
                <a:cs typeface="+mn-cs"/>
              </a:rPr>
              <a:t>Autoscaling makes its decisions based on rules that you define. A rule specifies the threshold for a metric, and triggers an </a:t>
            </a:r>
            <a:r>
              <a:rPr lang="en-US" sz="1200" kern="1200" dirty="0" err="1">
                <a:solidFill>
                  <a:schemeClr val="tx1"/>
                </a:solidFill>
                <a:latin typeface="Segoe UI Light" pitchFamily="34" charset="0"/>
                <a:ea typeface="+mn-ea"/>
                <a:cs typeface="+mn-cs"/>
              </a:rPr>
              <a:t>autoscale</a:t>
            </a:r>
            <a:r>
              <a:rPr lang="en-US" sz="1200" kern="1200" dirty="0">
                <a:solidFill>
                  <a:schemeClr val="tx1"/>
                </a:solidFill>
                <a:latin typeface="Segoe UI Light" pitchFamily="34" charset="0"/>
                <a:ea typeface="+mn-ea"/>
                <a:cs typeface="+mn-cs"/>
              </a:rPr>
              <a:t> event when this threshold is crossed. Autoscaling can also deallocate resources when the workload has diminished.</a:t>
            </a:r>
          </a:p>
          <a:p>
            <a:endParaRPr lang="en-US" sz="1200" kern="1200" dirty="0">
              <a:solidFill>
                <a:schemeClr val="tx1"/>
              </a:solidFill>
              <a:latin typeface="Segoe UI Light" pitchFamily="34" charset="0"/>
              <a:ea typeface="+mn-ea"/>
              <a:cs typeface="+mn-cs"/>
            </a:endParaRPr>
          </a:p>
          <a:p>
            <a:pPr algn="l"/>
            <a:r>
              <a:rPr lang="en-US" b="0" i="1" dirty="0">
                <a:solidFill>
                  <a:srgbClr val="E6E6E6"/>
                </a:solidFill>
                <a:effectLst/>
                <a:latin typeface="Segoe UI" panose="020B0502040204020203" pitchFamily="34" charset="0"/>
              </a:rPr>
              <a:t>Per-app scaling</a:t>
            </a:r>
            <a:r>
              <a:rPr lang="en-US" b="0" i="0" dirty="0">
                <a:solidFill>
                  <a:srgbClr val="E6E6E6"/>
                </a:solidFill>
                <a:effectLst/>
                <a:latin typeface="Segoe UI" panose="020B0502040204020203" pitchFamily="34" charset="0"/>
              </a:rPr>
              <a:t> can be enabled at the App Service plan level to allow for scaling an app independently from the App Service plan that hosts it. This way, an App Service plan can be scaled to 10 instances, but an app can be set to use only five. Per-app scaling is available only for </a:t>
            </a:r>
            <a:r>
              <a:rPr lang="en-US" b="1" i="0" dirty="0">
                <a:solidFill>
                  <a:srgbClr val="E6E6E6"/>
                </a:solidFill>
                <a:effectLst/>
                <a:latin typeface="Segoe UI" panose="020B0502040204020203" pitchFamily="34" charset="0"/>
              </a:rPr>
              <a:t>Standard</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Premium</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Premium V2</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Premium V3</a:t>
            </a:r>
            <a:r>
              <a:rPr lang="en-US" b="0" i="0" dirty="0">
                <a:solidFill>
                  <a:srgbClr val="E6E6E6"/>
                </a:solidFill>
                <a:effectLst/>
                <a:latin typeface="Segoe UI" panose="020B0502040204020203" pitchFamily="34" charset="0"/>
              </a:rPr>
              <a:t>, and </a:t>
            </a:r>
            <a:r>
              <a:rPr lang="en-US" b="1" i="0" dirty="0">
                <a:solidFill>
                  <a:srgbClr val="E6E6E6"/>
                </a:solidFill>
                <a:effectLst/>
                <a:latin typeface="Segoe UI" panose="020B0502040204020203" pitchFamily="34" charset="0"/>
              </a:rPr>
              <a:t>Isolated</a:t>
            </a:r>
            <a:r>
              <a:rPr lang="en-US" b="0" i="0" dirty="0">
                <a:solidFill>
                  <a:srgbClr val="E6E6E6"/>
                </a:solidFill>
                <a:effectLst/>
                <a:latin typeface="Segoe UI" panose="020B0502040204020203" pitchFamily="34" charset="0"/>
              </a:rPr>
              <a:t> pricing tiers.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Autoscaling has an overhead associated with monitoring resources and determining whether to trigger a scaling event. In this scenario, if you can anticipate the rate of growth, manually scaling the system over time may be a more cost effective approach.</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26</a:t>
            </a:fld>
            <a:endParaRPr lang="en-US"/>
          </a:p>
        </p:txBody>
      </p:sp>
    </p:spTree>
    <p:extLst>
      <p:ext uri="{BB962C8B-B14F-4D97-AF65-F5344CB8AC3E}">
        <p14:creationId xmlns:p14="http://schemas.microsoft.com/office/powerpoint/2010/main" val="3781745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Consolas" panose="020B0609020204030204" pitchFamily="49" charset="0"/>
              </a:rPr>
              <a:t>Autoscaling is a scale out/scale in solution. The system can scale out when specified resource metrics indicate increasing usage, and scale in when these metrics drop.</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Consolas" panose="020B0609020204030204" pitchFamily="49" charset="0"/>
              </a:rPr>
              <a:t>The number of users requiring access to an application varies according to a regular schedule. For example, more users use the system on a Friday than other days of the week. Changes in application load that are predictable are good candidates for autoscaling.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dirty="0">
              <a:solidFill>
                <a:srgbClr val="D4D4D4"/>
              </a:solidFill>
              <a:effectLst/>
              <a:latin typeface="Consolas" panose="020B0609020204030204" pitchFamily="49" charset="0"/>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3196461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a:t>
            </a:r>
            <a:r>
              <a:rPr lang="en-US"/>
              <a:t>com/training</a:t>
            </a:r>
            <a:r>
              <a:rPr lang="en-US" dirty="0"/>
              <a:t>/modules/understand-app-service-deployment-slots/</a:t>
            </a:r>
          </a:p>
        </p:txBody>
      </p:sp>
      <p:sp>
        <p:nvSpPr>
          <p:cNvPr id="4" name="Slide Number Placeholder 3"/>
          <p:cNvSpPr>
            <a:spLocks noGrp="1"/>
          </p:cNvSpPr>
          <p:nvPr>
            <p:ph type="sldNum" sz="quarter" idx="5"/>
          </p:nvPr>
        </p:nvSpPr>
        <p:spPr/>
        <p:txBody>
          <a:bodyPr/>
          <a:lstStyle/>
          <a:p>
            <a:fld id="{10B4D7BB-47DA-46D4-B152-A08B9EBCF1F1}" type="slidenum">
              <a:rPr lang="en-US" smtClean="0"/>
              <a:t>31</a:t>
            </a:fld>
            <a:endParaRPr lang="en-US"/>
          </a:p>
        </p:txBody>
      </p:sp>
    </p:spTree>
    <p:extLst>
      <p:ext uri="{BB962C8B-B14F-4D97-AF65-F5344CB8AC3E}">
        <p14:creationId xmlns:p14="http://schemas.microsoft.com/office/powerpoint/2010/main" val="2893344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36</a:t>
            </a:fld>
            <a:endParaRPr lang="en-US"/>
          </a:p>
        </p:txBody>
      </p:sp>
    </p:spTree>
    <p:extLst>
      <p:ext uri="{BB962C8B-B14F-4D97-AF65-F5344CB8AC3E}">
        <p14:creationId xmlns:p14="http://schemas.microsoft.com/office/powerpoint/2010/main" val="4227157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By default, all client requests to the app's production URL (</a:t>
            </a:r>
            <a:r>
              <a:rPr lang="en-US" b="0" dirty="0">
                <a:solidFill>
                  <a:srgbClr val="CE9178"/>
                </a:solidFill>
                <a:effectLst/>
                <a:latin typeface="Consolas" panose="020B0609020204030204" pitchFamily="49" charset="0"/>
              </a:rPr>
              <a:t>http://&lt;app_name&gt;.azurewebsites.net</a:t>
            </a:r>
            <a:r>
              <a:rPr lang="en-US" b="0" dirty="0">
                <a:solidFill>
                  <a:srgbClr val="D4D4D4"/>
                </a:solidFill>
                <a:effectLst/>
                <a:latin typeface="Consolas" panose="020B0609020204030204" pitchFamily="49" charset="0"/>
              </a:rPr>
              <a:t>) are routed to the production slot.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b="0" dirty="0">
              <a:solidFill>
                <a:srgbClr val="D4D4D4"/>
              </a:solidFill>
              <a:effectLst/>
              <a:latin typeface="Consolas" panose="020B0609020204030204" pitchFamily="49" charset="0"/>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You can route a portion of the traffic to another slot.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b="0" dirty="0">
              <a:solidFill>
                <a:srgbClr val="D4D4D4"/>
              </a:solidFill>
              <a:effectLst/>
              <a:latin typeface="Consolas" panose="020B0609020204030204" pitchFamily="49" charset="0"/>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This feature is useful if you need user feedback for a new update, but you're not ready to release it to production.</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37</a:t>
            </a:fld>
            <a:endParaRPr lang="en-US"/>
          </a:p>
        </p:txBody>
      </p:sp>
    </p:spTree>
    <p:extLst>
      <p:ext uri="{BB962C8B-B14F-4D97-AF65-F5344CB8AC3E}">
        <p14:creationId xmlns:p14="http://schemas.microsoft.com/office/powerpoint/2010/main" val="178494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https://learn.microsoft.com/training/modules/introduction-to-azure-app-service/</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05805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Consolas" panose="020B0609020204030204" pitchFamily="49" charset="0"/>
              </a:rPr>
              <a:t>By default, new slots are given a routing rule of </a:t>
            </a:r>
            <a:r>
              <a:rPr lang="en-US" b="0" dirty="0">
                <a:solidFill>
                  <a:srgbClr val="CE917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Consolas" panose="020B0609020204030204" pitchFamily="49" charset="0"/>
              </a:rPr>
              <a:t>No, some elements (like </a:t>
            </a:r>
            <a:r>
              <a:rPr lang="en-US" b="0" dirty="0" err="1">
                <a:solidFill>
                  <a:srgbClr val="D4D4D4"/>
                </a:solidFill>
                <a:effectLst/>
                <a:latin typeface="Consolas" panose="020B0609020204030204" pitchFamily="49" charset="0"/>
              </a:rPr>
              <a:t>WebJobs</a:t>
            </a:r>
            <a:r>
              <a:rPr lang="en-US" b="0" dirty="0">
                <a:solidFill>
                  <a:srgbClr val="D4D4D4"/>
                </a:solidFill>
                <a:effectLst/>
                <a:latin typeface="Consolas" panose="020B0609020204030204" pitchFamily="49" charset="0"/>
              </a:rPr>
              <a:t> content) are swapped, and others (like </a:t>
            </a:r>
            <a:r>
              <a:rPr lang="en-US" b="0" dirty="0" err="1">
                <a:solidFill>
                  <a:srgbClr val="D4D4D4"/>
                </a:solidFill>
                <a:effectLst/>
                <a:latin typeface="Consolas" panose="020B0609020204030204" pitchFamily="49" charset="0"/>
              </a:rPr>
              <a:t>WebJobs</a:t>
            </a:r>
            <a:r>
              <a:rPr lang="en-US" b="0" dirty="0">
                <a:solidFill>
                  <a:srgbClr val="D4D4D4"/>
                </a:solidFill>
                <a:effectLst/>
                <a:latin typeface="Consolas" panose="020B0609020204030204" pitchFamily="49" charset="0"/>
              </a:rPr>
              <a:t> schedulers) are not.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38</a:t>
            </a:fld>
            <a:endParaRPr lang="en-US"/>
          </a:p>
        </p:txBody>
      </p:sp>
    </p:spTree>
    <p:extLst>
      <p:ext uri="{BB962C8B-B14F-4D97-AF65-F5344CB8AC3E}">
        <p14:creationId xmlns:p14="http://schemas.microsoft.com/office/powerpoint/2010/main" val="359618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egoe UI" panose="020B0502040204020203" pitchFamily="34" charset="0"/>
              </a:rPr>
              <a:t>If your app is in the same App Service plan with other apps, you may want to improve the app's performance by isolating the compute resources.</a:t>
            </a:r>
            <a:endParaRPr lang="en-US" sz="1200"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288283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371967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authentication and authorization module run in the same sandbox as your application code. When it's enabled, every incoming HTTP request passes through it before being handled by your application code.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49180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1532" marR="0" lvl="0" indent="-285750">
              <a:spcBef>
                <a:spcPts val="0"/>
              </a:spcBef>
              <a:spcAft>
                <a:spcPts val="0"/>
              </a:spcAft>
              <a:buFont typeface="Arial" panose="020B0604020202020204" pitchFamily="34" charset="0"/>
              <a:buChar char="•"/>
              <a:tabLst>
                <a:tab pos="457200" algn="l"/>
              </a:tabLs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Regional virtual network integration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When you connect to virtual networks in the same region, you must have a dedicated subnet in the virtual network you're integrating with.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1532" marR="0" lvl="0" indent="-285750">
              <a:spcBef>
                <a:spcPts val="0"/>
              </a:spcBef>
              <a:spcAft>
                <a:spcPts val="0"/>
              </a:spcAft>
              <a:buFont typeface="Arial" panose="020B0604020202020204" pitchFamily="34" charset="0"/>
              <a:buChar char="•"/>
              <a:tabLst>
                <a:tab pos="457200" algn="l"/>
              </a:tabLs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Gateway-required virtual network integration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When you connect directly to virtual networks in other regions or to a classic virtual network in the same region, you need an Azure Virtual Network gateway created in the target virtual network.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1640236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Students can perform this exercise in their lab environment. Step-by-step instructions are included in the student manual.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https://learn.microsoft.com/en-us/training/modules/introduction-to-azure-app-service/7-create-html-web-app</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3437755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b="0" dirty="0">
                <a:solidFill>
                  <a:srgbClr val="D4D4D4"/>
                </a:solidFill>
                <a:effectLst/>
                <a:latin typeface="Consolas" panose="020B0609020204030204" pitchFamily="49" charset="0"/>
              </a:rPr>
              <a:t>The Isolated category provides network and compute isolation, and has the maximum scale-out capability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b="0" dirty="0">
                <a:solidFill>
                  <a:srgbClr val="D4D4D4"/>
                </a:solidFill>
                <a:effectLst/>
                <a:latin typeface="Consolas" panose="020B0609020204030204" pitchFamily="49" charset="0"/>
              </a:rPr>
              <a:t>Hybrid Connections are an outbound network feature.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https://learn.microsoft.com/training/modules/configure-web-app-settings/</a:t>
            </a:r>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3155084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551986"/>
            <a:ext cx="5686955" cy="1108121"/>
          </a:xfrm>
          <a:noFill/>
        </p:spPr>
        <p:txBody>
          <a:bodyPr wrap="square" lIns="0" tIns="0" rIns="0" bIns="0" anchor="b" anchorCtr="0">
            <a:spAutoFit/>
          </a:bodyPr>
          <a:lstStyle>
            <a:lvl1pPr>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7ACAD5-D45B-E72F-6496-3102500CE0F1}"/>
              </a:ext>
            </a:extLst>
          </p:cNvPr>
          <p:cNvSpPr>
            <a:spLocks noGrp="1"/>
          </p:cNvSpPr>
          <p:nvPr>
            <p:ph type="title"/>
          </p:nvPr>
        </p:nvSpPr>
        <p:spPr/>
        <p:txBody>
          <a:bodyPr/>
          <a:lstStyle/>
          <a:p>
            <a:r>
              <a:rPr lang="en-US" dirty="0"/>
              <a:t>Click to edit Master title style</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1222038" cy="4816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6907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61" r:id="rId6"/>
    <p:sldLayoutId id="2147483669" r:id="rId7"/>
    <p:sldLayoutId id="2147483670" r:id="rId8"/>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hyperlink" Target="http://aka.ms/az204labs"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569913" y="2610315"/>
            <a:ext cx="5686955" cy="2049792"/>
          </a:xfrm>
        </p:spPr>
        <p:txBody>
          <a:bodyPr/>
          <a:lstStyle/>
          <a:p>
            <a:r>
              <a:rPr lang="en-US" sz="2800" dirty="0"/>
              <a:t>AZ-204T00A</a:t>
            </a:r>
            <a:br>
              <a:rPr lang="en-US" dirty="0"/>
            </a:br>
            <a:r>
              <a:rPr lang="en-US" sz="4000" dirty="0">
                <a:solidFill>
                  <a:schemeClr val="tx1"/>
                </a:solidFill>
              </a:rPr>
              <a:t>Learning Path 01: Implement Azure App Service web apps</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9DD6-B63F-FEF2-01F8-89E8F3B2B5DE}"/>
              </a:ext>
            </a:extLst>
          </p:cNvPr>
          <p:cNvSpPr>
            <a:spLocks noGrp="1"/>
          </p:cNvSpPr>
          <p:nvPr>
            <p:ph type="title"/>
          </p:nvPr>
        </p:nvSpPr>
        <p:spPr/>
        <p:txBody>
          <a:bodyPr/>
          <a:lstStyle/>
          <a:p>
            <a:r>
              <a:rPr lang="en-US" dirty="0"/>
              <a:t>Discover App Service networking features</a:t>
            </a:r>
          </a:p>
        </p:txBody>
      </p:sp>
      <p:sp>
        <p:nvSpPr>
          <p:cNvPr id="4" name="Content Placeholder 2">
            <a:extLst>
              <a:ext uri="{FF2B5EF4-FFF2-40B4-BE49-F238E27FC236}">
                <a16:creationId xmlns:a16="http://schemas.microsoft.com/office/drawing/2014/main" id="{F1255F70-0791-0CE4-E4DD-D352A32DA393}"/>
              </a:ext>
            </a:extLst>
          </p:cNvPr>
          <p:cNvSpPr txBox="1">
            <a:spLocks/>
          </p:cNvSpPr>
          <p:nvPr/>
        </p:nvSpPr>
        <p:spPr>
          <a:xfrm>
            <a:off x="418643" y="1256481"/>
            <a:ext cx="5394960" cy="4355038"/>
          </a:xfrm>
          <a:prstGeom prst="rect">
            <a:avLst/>
          </a:prstGeom>
        </p:spPr>
        <p:txBody>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dirty="0"/>
              <a:t>Multitenant App Service networking features</a:t>
            </a:r>
          </a:p>
          <a:p>
            <a:pPr marL="228600" lvl="1" indent="-228600">
              <a:buFont typeface="Arial" panose="020B0604020202020204" pitchFamily="34" charset="0"/>
              <a:buChar char="•"/>
            </a:pPr>
            <a:r>
              <a:rPr lang="en-US" sz="1800" dirty="0"/>
              <a:t>Inbound features	</a:t>
            </a:r>
          </a:p>
          <a:p>
            <a:pPr marL="400050" lvl="4" indent="-171450">
              <a:spcBef>
                <a:spcPts val="0"/>
              </a:spcBef>
              <a:buFont typeface="Arial" panose="020B0604020202020204" pitchFamily="34" charset="0"/>
              <a:buChar char="•"/>
            </a:pPr>
            <a:r>
              <a:rPr lang="en-US" sz="1600" b="0" dirty="0"/>
              <a:t>App-assigned address</a:t>
            </a:r>
          </a:p>
          <a:p>
            <a:pPr marL="400050" lvl="4" indent="-171450">
              <a:spcBef>
                <a:spcPts val="0"/>
              </a:spcBef>
              <a:buFont typeface="Arial" panose="020B0604020202020204" pitchFamily="34" charset="0"/>
              <a:buChar char="•"/>
            </a:pPr>
            <a:r>
              <a:rPr lang="en-US" sz="1600" b="0" dirty="0"/>
              <a:t>Access restrictions	</a:t>
            </a:r>
          </a:p>
          <a:p>
            <a:pPr marL="400050" lvl="4" indent="-171450">
              <a:spcBef>
                <a:spcPts val="0"/>
              </a:spcBef>
              <a:buFont typeface="Arial" panose="020B0604020202020204" pitchFamily="34" charset="0"/>
              <a:buChar char="•"/>
            </a:pPr>
            <a:r>
              <a:rPr lang="en-US" sz="1600" b="0" dirty="0"/>
              <a:t>Service endpoints</a:t>
            </a:r>
          </a:p>
          <a:p>
            <a:pPr marL="228600" lvl="1" indent="-228600">
              <a:buFont typeface="Arial" panose="020B0604020202020204" pitchFamily="34" charset="0"/>
              <a:buChar char="•"/>
            </a:pPr>
            <a:r>
              <a:rPr lang="en-US" sz="1800" dirty="0"/>
              <a:t>Private endpoints	</a:t>
            </a:r>
          </a:p>
          <a:p>
            <a:pPr marL="400050" lvl="4" indent="-171450">
              <a:spcBef>
                <a:spcPts val="0"/>
              </a:spcBef>
              <a:buFont typeface="Arial" panose="020B0604020202020204" pitchFamily="34" charset="0"/>
              <a:buChar char="•"/>
            </a:pPr>
            <a:r>
              <a:rPr lang="en-US" sz="1600" b="0" dirty="0"/>
              <a:t>Outbound features 	</a:t>
            </a:r>
          </a:p>
          <a:p>
            <a:pPr marL="400050" lvl="4" indent="-171450">
              <a:spcBef>
                <a:spcPts val="0"/>
              </a:spcBef>
              <a:buFont typeface="Arial" panose="020B0604020202020204" pitchFamily="34" charset="0"/>
              <a:buChar char="•"/>
            </a:pPr>
            <a:r>
              <a:rPr lang="en-US" sz="1600" b="0" dirty="0"/>
              <a:t>Hybrid Connections </a:t>
            </a:r>
          </a:p>
          <a:p>
            <a:pPr marL="400050" lvl="4" indent="-171450">
              <a:spcBef>
                <a:spcPts val="0"/>
              </a:spcBef>
              <a:buFont typeface="Arial" panose="020B0604020202020204" pitchFamily="34" charset="0"/>
              <a:buChar char="•"/>
            </a:pPr>
            <a:r>
              <a:rPr lang="en-US" sz="1600" b="0" dirty="0"/>
              <a:t>Gateway-required </a:t>
            </a:r>
            <a:r>
              <a:rPr lang="en-US" sz="1600" b="0" dirty="0" err="1"/>
              <a:t>VNet</a:t>
            </a:r>
            <a:r>
              <a:rPr lang="en-US" sz="1600" b="0" dirty="0"/>
              <a:t> Integration </a:t>
            </a:r>
          </a:p>
          <a:p>
            <a:pPr marL="400050" lvl="4" indent="-171450">
              <a:spcBef>
                <a:spcPts val="0"/>
              </a:spcBef>
              <a:buFont typeface="Arial" panose="020B0604020202020204" pitchFamily="34" charset="0"/>
              <a:buChar char="•"/>
            </a:pPr>
            <a:r>
              <a:rPr lang="en-US" sz="1600" b="0" dirty="0" err="1"/>
              <a:t>VNet</a:t>
            </a:r>
            <a:r>
              <a:rPr lang="en-US" sz="1600" b="0" dirty="0"/>
              <a:t> Integration</a:t>
            </a:r>
          </a:p>
        </p:txBody>
      </p:sp>
      <p:sp>
        <p:nvSpPr>
          <p:cNvPr id="5" name="Content Placeholder 1">
            <a:extLst>
              <a:ext uri="{FF2B5EF4-FFF2-40B4-BE49-F238E27FC236}">
                <a16:creationId xmlns:a16="http://schemas.microsoft.com/office/drawing/2014/main" id="{FD527AAC-FFB0-0F5D-74BD-BDB051E2B963}"/>
              </a:ext>
            </a:extLst>
          </p:cNvPr>
          <p:cNvSpPr txBox="1">
            <a:spLocks/>
          </p:cNvSpPr>
          <p:nvPr/>
        </p:nvSpPr>
        <p:spPr>
          <a:xfrm>
            <a:off x="6365304" y="1256481"/>
            <a:ext cx="5408231" cy="3693319"/>
          </a:xfrm>
          <a:prstGeom prst="rect">
            <a:avLst/>
          </a:prstGeom>
        </p:spPr>
        <p:txBody>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dirty="0"/>
              <a:t>Single-tenant networking </a:t>
            </a:r>
          </a:p>
          <a:p>
            <a:pPr>
              <a:spcAft>
                <a:spcPts val="600"/>
              </a:spcAft>
            </a:pPr>
            <a:r>
              <a:rPr lang="en-US" sz="1800" spc="0" dirty="0">
                <a:solidFill>
                  <a:schemeClr val="tx1"/>
                </a:solidFill>
                <a:latin typeface="+mn-lt"/>
              </a:rPr>
              <a:t>Azure App Service Environment hosts Isolated SKU plans directly in your Azure virtual network. </a:t>
            </a:r>
          </a:p>
          <a:p>
            <a:pPr marL="285750" indent="-285750">
              <a:spcAft>
                <a:spcPts val="600"/>
              </a:spcAft>
              <a:buFont typeface="Arial" panose="020B0604020202020204" pitchFamily="34" charset="0"/>
              <a:buChar char="•"/>
            </a:pPr>
            <a:r>
              <a:rPr lang="en-US" sz="1800" b="1" spc="0" dirty="0">
                <a:solidFill>
                  <a:schemeClr val="tx1"/>
                </a:solidFill>
                <a:latin typeface="+mn-lt"/>
              </a:rPr>
              <a:t>External:</a:t>
            </a:r>
            <a:r>
              <a:rPr lang="en-US" sz="1800" spc="0" dirty="0">
                <a:solidFill>
                  <a:schemeClr val="tx1"/>
                </a:solidFill>
                <a:latin typeface="+mn-lt"/>
              </a:rPr>
              <a:t> Exposes the hosted apps by using an IP address that is accessible on the internet.</a:t>
            </a:r>
          </a:p>
          <a:p>
            <a:pPr marL="285750" indent="-285750">
              <a:spcAft>
                <a:spcPts val="600"/>
              </a:spcAft>
              <a:buFont typeface="Arial" panose="020B0604020202020204" pitchFamily="34" charset="0"/>
              <a:buChar char="•"/>
            </a:pPr>
            <a:r>
              <a:rPr lang="en-US" sz="1800" b="1" spc="0" dirty="0">
                <a:solidFill>
                  <a:schemeClr val="tx1"/>
                </a:solidFill>
                <a:latin typeface="+mn-lt"/>
              </a:rPr>
              <a:t>Internal load balancer:</a:t>
            </a:r>
            <a:r>
              <a:rPr lang="en-US" sz="1800" spc="0" dirty="0">
                <a:solidFill>
                  <a:schemeClr val="tx1"/>
                </a:solidFill>
                <a:latin typeface="+mn-lt"/>
              </a:rPr>
              <a:t> Exposes the hosted apps on an IP address inside your virtual network.</a:t>
            </a:r>
          </a:p>
          <a:p>
            <a:endParaRPr lang="en-US" sz="1800" spc="0" dirty="0">
              <a:solidFill>
                <a:schemeClr val="tx1"/>
              </a:solidFill>
              <a:latin typeface="+mn-lt"/>
            </a:endParaRPr>
          </a:p>
          <a:p>
            <a:endParaRPr lang="en-US" dirty="0"/>
          </a:p>
        </p:txBody>
      </p:sp>
    </p:spTree>
    <p:extLst>
      <p:ext uri="{BB962C8B-B14F-4D97-AF65-F5344CB8AC3E}">
        <p14:creationId xmlns:p14="http://schemas.microsoft.com/office/powerpoint/2010/main" val="43173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B362-AEE0-DE66-A4F2-40C8C2604B47}"/>
              </a:ext>
            </a:extLst>
          </p:cNvPr>
          <p:cNvSpPr>
            <a:spLocks noGrp="1"/>
          </p:cNvSpPr>
          <p:nvPr>
            <p:ph type="title"/>
          </p:nvPr>
        </p:nvSpPr>
        <p:spPr>
          <a:xfrm>
            <a:off x="457200" y="411480"/>
            <a:ext cx="11222610" cy="853794"/>
          </a:xfrm>
        </p:spPr>
        <p:txBody>
          <a:bodyPr/>
          <a:lstStyle/>
          <a:p>
            <a:r>
              <a:rPr lang="en-US" dirty="0"/>
              <a:t>Exercise: Create a static HTML web app by using Azure Cloud Shell</a:t>
            </a:r>
          </a:p>
        </p:txBody>
      </p:sp>
      <p:sp>
        <p:nvSpPr>
          <p:cNvPr id="3" name="Text Placeholder 2">
            <a:extLst>
              <a:ext uri="{FF2B5EF4-FFF2-40B4-BE49-F238E27FC236}">
                <a16:creationId xmlns:a16="http://schemas.microsoft.com/office/drawing/2014/main" id="{334413AE-417D-7971-3792-8F46E9782167}"/>
              </a:ext>
            </a:extLst>
          </p:cNvPr>
          <p:cNvSpPr>
            <a:spLocks noGrp="1"/>
          </p:cNvSpPr>
          <p:nvPr>
            <p:ph type="body" sz="quarter" idx="4294967295"/>
          </p:nvPr>
        </p:nvSpPr>
        <p:spPr>
          <a:xfrm>
            <a:off x="457199" y="1752600"/>
            <a:ext cx="5019773" cy="3762375"/>
          </a:xfrm>
        </p:spPr>
        <p:txBody>
          <a:bodyPr>
            <a:normAutofit/>
          </a:bodyPr>
          <a:lstStyle/>
          <a:p>
            <a:pPr>
              <a:spcAft>
                <a:spcPts val="600"/>
              </a:spcAft>
            </a:pPr>
            <a:r>
              <a:rPr lang="en-US" sz="2400" dirty="0"/>
              <a:t>In this exercise, you deploy a basic HTML+CSS site to Azure App Service by using the Azure CLI </a:t>
            </a:r>
            <a:r>
              <a:rPr lang="en-US" sz="2400" b="1" dirty="0" err="1">
                <a:latin typeface="Consolas" panose="020B0609020204030204" pitchFamily="49" charset="0"/>
              </a:rPr>
              <a:t>az</a:t>
            </a:r>
            <a:r>
              <a:rPr lang="en-US" sz="2400" b="1" dirty="0">
                <a:latin typeface="Consolas" panose="020B0609020204030204" pitchFamily="49" charset="0"/>
              </a:rPr>
              <a:t> webapp up</a:t>
            </a:r>
            <a:r>
              <a:rPr lang="en-US" sz="2400" dirty="0"/>
              <a:t> command. </a:t>
            </a:r>
          </a:p>
          <a:p>
            <a:pPr>
              <a:spcAft>
                <a:spcPts val="600"/>
              </a:spcAft>
            </a:pPr>
            <a:r>
              <a:rPr lang="en-US" sz="2400" dirty="0"/>
              <a:t>You then update the code and redeploy it by using the same command.</a:t>
            </a:r>
          </a:p>
        </p:txBody>
      </p:sp>
      <p:sp>
        <p:nvSpPr>
          <p:cNvPr id="4" name="Text Placeholder 3">
            <a:extLst>
              <a:ext uri="{FF2B5EF4-FFF2-40B4-BE49-F238E27FC236}">
                <a16:creationId xmlns:a16="http://schemas.microsoft.com/office/drawing/2014/main" id="{7A043510-1F41-FAB5-1A7B-6249C74E3496}"/>
              </a:ext>
            </a:extLst>
          </p:cNvPr>
          <p:cNvSpPr>
            <a:spLocks noGrp="1"/>
          </p:cNvSpPr>
          <p:nvPr>
            <p:ph type="body" sz="quarter" idx="4294967295"/>
          </p:nvPr>
        </p:nvSpPr>
        <p:spPr>
          <a:xfrm>
            <a:off x="6469932" y="1752600"/>
            <a:ext cx="5209878" cy="3762375"/>
          </a:xfrm>
        </p:spPr>
        <p:txBody>
          <a:bodyPr/>
          <a:lstStyle/>
          <a:p>
            <a:pPr marL="0" indent="0">
              <a:spcAft>
                <a:spcPts val="1200"/>
              </a:spcAft>
              <a:buNone/>
            </a:pPr>
            <a:r>
              <a:rPr lang="en-US" dirty="0"/>
              <a:t>Objectives</a:t>
            </a:r>
          </a:p>
          <a:p>
            <a:pPr marL="233363" indent="-233363">
              <a:buFont typeface="Arial" panose="020B0604020202020204" pitchFamily="34" charset="0"/>
              <a:buChar char="•"/>
            </a:pPr>
            <a:r>
              <a:rPr lang="en-US" sz="2400" dirty="0"/>
              <a:t>Download the sample app</a:t>
            </a:r>
          </a:p>
          <a:p>
            <a:pPr marL="233363" indent="-233363">
              <a:buFont typeface="Arial" panose="020B0604020202020204" pitchFamily="34" charset="0"/>
              <a:buChar char="•"/>
            </a:pPr>
            <a:r>
              <a:rPr lang="en-US" sz="2400" dirty="0"/>
              <a:t>Create the web app</a:t>
            </a:r>
          </a:p>
          <a:p>
            <a:pPr marL="233363" indent="-233363">
              <a:buFont typeface="Arial" panose="020B0604020202020204" pitchFamily="34" charset="0"/>
              <a:buChar char="•"/>
            </a:pPr>
            <a:r>
              <a:rPr lang="en-US" sz="2400" dirty="0"/>
              <a:t>Update and redeploy the app</a:t>
            </a:r>
          </a:p>
        </p:txBody>
      </p:sp>
    </p:spTree>
    <p:extLst>
      <p:ext uri="{BB962C8B-B14F-4D97-AF65-F5344CB8AC3E}">
        <p14:creationId xmlns:p14="http://schemas.microsoft.com/office/powerpoint/2010/main" val="47788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rmAutofit lnSpcReduction="10000"/>
          </a:bodyPr>
          <a:lstStyle/>
          <a:p>
            <a:pPr marL="0" indent="0">
              <a:spcAft>
                <a:spcPts val="1200"/>
              </a:spcAft>
              <a:buNone/>
            </a:pPr>
            <a:r>
              <a:rPr lang="en-US" sz="2400" dirty="0"/>
              <a:t>In this module, you learned how to:</a:t>
            </a:r>
          </a:p>
          <a:p>
            <a:pPr marL="233363" indent="-233363" defTabSz="457200">
              <a:spcAft>
                <a:spcPts val="600"/>
              </a:spcAft>
              <a:buFont typeface="Arial" panose="020B0604020202020204" pitchFamily="34" charset="0"/>
              <a:buChar char="•"/>
              <a:tabLst>
                <a:tab pos="0" algn="l"/>
              </a:tabLst>
            </a:pPr>
            <a:r>
              <a:rPr lang="en-US" sz="2200" dirty="0"/>
              <a:t>Describe Azure App Service key components and value.</a:t>
            </a:r>
          </a:p>
          <a:p>
            <a:pPr marL="233363" indent="-233363" defTabSz="228600">
              <a:spcAft>
                <a:spcPts val="600"/>
              </a:spcAft>
              <a:buFont typeface="Arial" panose="020B0604020202020204" pitchFamily="34" charset="0"/>
              <a:buChar char="•"/>
              <a:tabLst>
                <a:tab pos="0" algn="l"/>
              </a:tabLst>
            </a:pPr>
            <a:r>
              <a:rPr lang="en-US" sz="2200" dirty="0"/>
              <a:t>Explain how Azure App Service manages authentication and authorization.</a:t>
            </a:r>
          </a:p>
          <a:p>
            <a:pPr marL="233363" indent="-233363" defTabSz="457200">
              <a:spcAft>
                <a:spcPts val="600"/>
              </a:spcAft>
              <a:buFont typeface="Arial" panose="020B0604020202020204" pitchFamily="34" charset="0"/>
              <a:buChar char="•"/>
              <a:tabLst>
                <a:tab pos="0" algn="l"/>
              </a:tabLst>
            </a:pPr>
            <a:r>
              <a:rPr lang="en-US" sz="2200" dirty="0"/>
              <a:t>Identify methods to control inbound and outbound traffic to your web app.</a:t>
            </a:r>
          </a:p>
          <a:p>
            <a:pPr marL="233363" indent="-233363" defTabSz="457200">
              <a:spcAft>
                <a:spcPts val="600"/>
              </a:spcAft>
              <a:buFont typeface="Arial" panose="020B0604020202020204" pitchFamily="34" charset="0"/>
              <a:buChar char="•"/>
              <a:tabLst>
                <a:tab pos="0" algn="l"/>
              </a:tabLst>
            </a:pPr>
            <a:r>
              <a:rPr lang="en-US" sz="2200" dirty="0"/>
              <a:t>Deploy an app to App Service using Azure CLI commands.</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7"/>
            <a:ext cx="4672440" cy="718803"/>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App Service plan category provides the maximum scale-out capabilities? </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297085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2875001"/>
            <a:ext cx="4576747" cy="718803"/>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What networking feature of App Service can be used to control outbound network traffic?</a:t>
            </a:r>
          </a:p>
        </p:txBody>
      </p:sp>
    </p:spTree>
    <p:extLst>
      <p:ext uri="{BB962C8B-B14F-4D97-AF65-F5344CB8AC3E}">
        <p14:creationId xmlns:p14="http://schemas.microsoft.com/office/powerpoint/2010/main" val="240345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C6AC2-779C-3086-472D-E342E44A24E8}"/>
              </a:ext>
            </a:extLst>
          </p:cNvPr>
          <p:cNvSpPr>
            <a:spLocks noGrp="1"/>
          </p:cNvSpPr>
          <p:nvPr>
            <p:ph type="title"/>
          </p:nvPr>
        </p:nvSpPr>
        <p:spPr>
          <a:xfrm>
            <a:off x="581340" y="2949615"/>
            <a:ext cx="6472474" cy="1130181"/>
          </a:xfrm>
        </p:spPr>
        <p:txBody>
          <a:bodyPr/>
          <a:lstStyle/>
          <a:p>
            <a:r>
              <a:rPr lang="en-US" dirty="0"/>
              <a:t>Module 2: Configure web app settings </a:t>
            </a:r>
          </a:p>
        </p:txBody>
      </p:sp>
    </p:spTree>
    <p:extLst>
      <p:ext uri="{BB962C8B-B14F-4D97-AF65-F5344CB8AC3E}">
        <p14:creationId xmlns:p14="http://schemas.microsoft.com/office/powerpoint/2010/main" val="147692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879125-0B3C-84E5-B695-A678E958F9CA}"/>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625277A-08B4-2B69-457F-97D143A426A4}"/>
              </a:ext>
            </a:extLst>
          </p:cNvPr>
          <p:cNvSpPr>
            <a:spLocks noGrp="1"/>
          </p:cNvSpPr>
          <p:nvPr>
            <p:ph sz="quarter" idx="10"/>
          </p:nvPr>
        </p:nvSpPr>
        <p:spPr/>
        <p:txBody>
          <a:bodyPr>
            <a:normAutofit/>
          </a:bodyPr>
          <a:lstStyle/>
          <a:p>
            <a:pPr>
              <a:spcAft>
                <a:spcPts val="600"/>
              </a:spcAft>
            </a:pPr>
            <a:r>
              <a:rPr lang="en-US" sz="2400" dirty="0"/>
              <a:t>Create application settings that are bound to deployment slots.</a:t>
            </a:r>
          </a:p>
          <a:p>
            <a:pPr>
              <a:spcAft>
                <a:spcPts val="600"/>
              </a:spcAft>
            </a:pPr>
            <a:r>
              <a:rPr lang="en-US" sz="2400" dirty="0"/>
              <a:t>Explain the options for installing TLS certificates for your app.</a:t>
            </a:r>
          </a:p>
          <a:p>
            <a:pPr>
              <a:spcAft>
                <a:spcPts val="600"/>
              </a:spcAft>
            </a:pPr>
            <a:r>
              <a:rPr lang="en-US" sz="2400" dirty="0"/>
              <a:t>Enable diagnostic logging for your app to aid in monitoring and debugging.</a:t>
            </a:r>
          </a:p>
          <a:p>
            <a:pPr>
              <a:spcAft>
                <a:spcPts val="600"/>
              </a:spcAft>
            </a:pPr>
            <a:r>
              <a:rPr lang="en-US" sz="2400" dirty="0"/>
              <a:t>Create virtual app to directory mappings.</a:t>
            </a:r>
          </a:p>
        </p:txBody>
      </p:sp>
    </p:spTree>
    <p:extLst>
      <p:ext uri="{BB962C8B-B14F-4D97-AF65-F5344CB8AC3E}">
        <p14:creationId xmlns:p14="http://schemas.microsoft.com/office/powerpoint/2010/main" val="232548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p:txBody>
          <a:bodyPr/>
          <a:lstStyle/>
          <a:p>
            <a:pPr>
              <a:spcAft>
                <a:spcPts val="1200"/>
              </a:spcAft>
            </a:pPr>
            <a:r>
              <a:rPr lang="en-US" dirty="0"/>
              <a:t>In App Service, app settings are passed as environment variables to the application code.</a:t>
            </a:r>
          </a:p>
          <a:p>
            <a:pPr>
              <a:spcAft>
                <a:spcPts val="1200"/>
              </a:spcAft>
            </a:pPr>
            <a:r>
              <a:rPr lang="en-US" dirty="0"/>
              <a:t>For Linux apps and custom containers, App Service passes app settings to the container using the </a:t>
            </a:r>
            <a:r>
              <a:rPr lang="en-US" b="1" dirty="0">
                <a:latin typeface="Consolas" panose="020B0609020204030204" pitchFamily="49" charset="0"/>
              </a:rPr>
              <a:t>--env</a:t>
            </a:r>
            <a:r>
              <a:rPr lang="en-US" dirty="0"/>
              <a:t> flag to set the environment variable in the container.</a:t>
            </a:r>
          </a:p>
        </p:txBody>
      </p:sp>
    </p:spTree>
    <p:extLst>
      <p:ext uri="{BB962C8B-B14F-4D97-AF65-F5344CB8AC3E}">
        <p14:creationId xmlns:p14="http://schemas.microsoft.com/office/powerpoint/2010/main" val="1585867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D6C6-204E-5060-5A39-A4AA94FCF6B3}"/>
              </a:ext>
            </a:extLst>
          </p:cNvPr>
          <p:cNvSpPr>
            <a:spLocks noGrp="1"/>
          </p:cNvSpPr>
          <p:nvPr>
            <p:ph type="title"/>
          </p:nvPr>
        </p:nvSpPr>
        <p:spPr/>
        <p:txBody>
          <a:bodyPr/>
          <a:lstStyle/>
          <a:p>
            <a:r>
              <a:rPr lang="en-US" dirty="0"/>
              <a:t>Configure application settings ( 1 of 2 )</a:t>
            </a:r>
          </a:p>
        </p:txBody>
      </p:sp>
      <p:sp>
        <p:nvSpPr>
          <p:cNvPr id="3" name="Content Placeholder 2">
            <a:extLst>
              <a:ext uri="{FF2B5EF4-FFF2-40B4-BE49-F238E27FC236}">
                <a16:creationId xmlns:a16="http://schemas.microsoft.com/office/drawing/2014/main" id="{59FB20B3-3B05-980E-40BA-CFC7EFDE772C}"/>
              </a:ext>
            </a:extLst>
          </p:cNvPr>
          <p:cNvSpPr>
            <a:spLocks noGrp="1"/>
          </p:cNvSpPr>
          <p:nvPr>
            <p:ph sz="quarter" idx="10"/>
          </p:nvPr>
        </p:nvSpPr>
        <p:spPr>
          <a:xfrm>
            <a:off x="457200" y="1235075"/>
            <a:ext cx="4522424" cy="4434705"/>
          </a:xfrm>
        </p:spPr>
        <p:txBody>
          <a:bodyPr>
            <a:normAutofit/>
          </a:bodyPr>
          <a:lstStyle/>
          <a:p>
            <a:pPr>
              <a:spcAft>
                <a:spcPts val="600"/>
              </a:spcAft>
            </a:pPr>
            <a:r>
              <a:rPr lang="en-US" sz="2400" dirty="0"/>
              <a:t>Adding and editing settings</a:t>
            </a:r>
          </a:p>
          <a:p>
            <a:pPr marL="631825" lvl="1" indent="-285750">
              <a:spcAft>
                <a:spcPts val="600"/>
              </a:spcAft>
            </a:pPr>
            <a:r>
              <a:rPr lang="en-US" sz="2000" dirty="0"/>
              <a:t>To add a new app setting, click </a:t>
            </a:r>
            <a:r>
              <a:rPr lang="en-US" sz="2000" b="1" dirty="0"/>
              <a:t>New application setting.</a:t>
            </a:r>
          </a:p>
          <a:p>
            <a:pPr marL="631825" lvl="1" indent="-285750">
              <a:spcAft>
                <a:spcPts val="600"/>
              </a:spcAft>
            </a:pPr>
            <a:r>
              <a:rPr lang="en-US" sz="2000" b="0" i="0" dirty="0">
                <a:effectLst/>
                <a:latin typeface="Segoe UI" panose="020B0502040204020203" pitchFamily="34" charset="0"/>
              </a:rPr>
              <a:t>To add or edit app settings in bulk, click the </a:t>
            </a:r>
            <a:r>
              <a:rPr lang="en-US" sz="2000" b="1" i="0" dirty="0">
                <a:effectLst/>
                <a:latin typeface="Segoe UI" panose="020B0502040204020203" pitchFamily="34" charset="0"/>
              </a:rPr>
              <a:t>Advanced</a:t>
            </a:r>
            <a:r>
              <a:rPr lang="en-US" sz="2000" b="0" i="0" dirty="0">
                <a:effectLst/>
                <a:latin typeface="Segoe UI" panose="020B0502040204020203" pitchFamily="34" charset="0"/>
              </a:rPr>
              <a:t> edit button.</a:t>
            </a:r>
            <a:r>
              <a:rPr lang="en-US" sz="2000" b="1" dirty="0"/>
              <a:t> </a:t>
            </a:r>
          </a:p>
          <a:p>
            <a:pPr>
              <a:spcAft>
                <a:spcPts val="600"/>
              </a:spcAft>
            </a:pPr>
            <a:r>
              <a:rPr lang="en-US" sz="2400" dirty="0"/>
              <a:t>Configure connection strings</a:t>
            </a:r>
          </a:p>
          <a:p>
            <a:pPr lvl="1">
              <a:spcAft>
                <a:spcPts val="600"/>
              </a:spcAft>
            </a:pPr>
            <a:r>
              <a:rPr lang="en-US" sz="2000" dirty="0"/>
              <a:t>Adding and editing connection strings follow the same principles as other app settings and they can also be tied to deployment slots. </a:t>
            </a:r>
          </a:p>
          <a:p>
            <a:endParaRPr lang="en-US" sz="2400" dirty="0"/>
          </a:p>
        </p:txBody>
      </p:sp>
      <p:pic>
        <p:nvPicPr>
          <p:cNvPr id="9" name="Picture 8" descr="Screenshot of the Configuration settings for App Service in the portal.">
            <a:extLst>
              <a:ext uri="{FF2B5EF4-FFF2-40B4-BE49-F238E27FC236}">
                <a16:creationId xmlns:a16="http://schemas.microsoft.com/office/drawing/2014/main" id="{417FFCFA-8F63-A3E0-8834-B44BC4CC7228}"/>
              </a:ext>
            </a:extLst>
          </p:cNvPr>
          <p:cNvPicPr>
            <a:picLocks noChangeAspect="1"/>
          </p:cNvPicPr>
          <p:nvPr/>
        </p:nvPicPr>
        <p:blipFill>
          <a:blip r:embed="rId3"/>
          <a:stretch>
            <a:fillRect/>
          </a:stretch>
        </p:blipFill>
        <p:spPr>
          <a:xfrm>
            <a:off x="5097160" y="1235075"/>
            <a:ext cx="6733333" cy="4085714"/>
          </a:xfrm>
          <a:prstGeom prst="rect">
            <a:avLst/>
          </a:prstGeom>
          <a:ln>
            <a:solidFill>
              <a:schemeClr val="tx1"/>
            </a:solidFill>
          </a:ln>
        </p:spPr>
      </p:pic>
    </p:spTree>
    <p:extLst>
      <p:ext uri="{BB962C8B-B14F-4D97-AF65-F5344CB8AC3E}">
        <p14:creationId xmlns:p14="http://schemas.microsoft.com/office/powerpoint/2010/main" val="1693527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A55F96-2739-C813-BB94-54702BD1A7B4}"/>
              </a:ext>
            </a:extLst>
          </p:cNvPr>
          <p:cNvSpPr>
            <a:spLocks noGrp="1"/>
          </p:cNvSpPr>
          <p:nvPr>
            <p:ph type="title"/>
          </p:nvPr>
        </p:nvSpPr>
        <p:spPr/>
        <p:txBody>
          <a:bodyPr/>
          <a:lstStyle/>
          <a:p>
            <a:r>
              <a:rPr lang="en-US" dirty="0"/>
              <a:t>Configure application settings ( 2 of 2 )</a:t>
            </a:r>
          </a:p>
        </p:txBody>
      </p:sp>
      <p:sp>
        <p:nvSpPr>
          <p:cNvPr id="5" name="Content Placeholder 4">
            <a:extLst>
              <a:ext uri="{FF2B5EF4-FFF2-40B4-BE49-F238E27FC236}">
                <a16:creationId xmlns:a16="http://schemas.microsoft.com/office/drawing/2014/main" id="{BB38DA02-9413-CEC7-E8CD-2AD0904A4987}"/>
              </a:ext>
            </a:extLst>
          </p:cNvPr>
          <p:cNvSpPr>
            <a:spLocks noGrp="1"/>
          </p:cNvSpPr>
          <p:nvPr>
            <p:ph sz="quarter" idx="10"/>
          </p:nvPr>
        </p:nvSpPr>
        <p:spPr/>
        <p:txBody>
          <a:bodyPr>
            <a:normAutofit lnSpcReduction="10000"/>
          </a:bodyPr>
          <a:lstStyle/>
          <a:p>
            <a:pPr marL="0" indent="0">
              <a:buNone/>
            </a:pP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    {</a:t>
            </a:r>
          </a:p>
          <a:p>
            <a:pPr marL="0" indent="0">
              <a:buNone/>
            </a:pPr>
            <a:r>
              <a:rPr lang="en-US" sz="2000" b="0" dirty="0">
                <a:solidFill>
                  <a:srgbClr val="000000"/>
                </a:solidFill>
                <a:effectLst/>
                <a:latin typeface="Consolas" panose="020B0609020204030204" pitchFamily="49" charset="0"/>
              </a:rPr>
              <a:t>      </a:t>
            </a:r>
            <a:r>
              <a:rPr lang="en-US" sz="2000" b="0" dirty="0">
                <a:solidFill>
                  <a:srgbClr val="0451A5"/>
                </a:solidFill>
                <a:effectLst/>
                <a:latin typeface="Consolas" panose="020B0609020204030204" pitchFamily="49" charset="0"/>
              </a:rPr>
              <a:t>"name"</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"name-1"</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      </a:t>
            </a:r>
            <a:r>
              <a:rPr lang="en-US" sz="2000" b="0" dirty="0">
                <a:solidFill>
                  <a:srgbClr val="0451A5"/>
                </a:solidFill>
                <a:effectLst/>
                <a:latin typeface="Consolas" panose="020B0609020204030204" pitchFamily="49" charset="0"/>
              </a:rPr>
              <a:t>"value"</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"conn-string-1"</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      </a:t>
            </a:r>
            <a:r>
              <a:rPr lang="en-US" sz="2000" b="0" dirty="0">
                <a:solidFill>
                  <a:srgbClr val="0451A5"/>
                </a:solidFill>
                <a:effectLst/>
                <a:latin typeface="Consolas" panose="020B0609020204030204" pitchFamily="49" charset="0"/>
              </a:rPr>
              <a:t>"type"</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SQLServer</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      </a:t>
            </a:r>
            <a:r>
              <a:rPr lang="en-US" sz="2000" b="0" dirty="0">
                <a:solidFill>
                  <a:srgbClr val="0451A5"/>
                </a:solidFill>
                <a:effectLst/>
                <a:latin typeface="Consolas" panose="020B0609020204030204" pitchFamily="49" charset="0"/>
              </a:rPr>
              <a:t>"</a:t>
            </a:r>
            <a:r>
              <a:rPr lang="en-US" sz="2000" b="0" dirty="0" err="1">
                <a:solidFill>
                  <a:srgbClr val="0451A5"/>
                </a:solidFill>
                <a:effectLst/>
                <a:latin typeface="Consolas" panose="020B0609020204030204" pitchFamily="49" charset="0"/>
              </a:rPr>
              <a:t>slotSetting</a:t>
            </a:r>
            <a:r>
              <a:rPr lang="en-US" sz="2000" b="0" dirty="0">
                <a:solidFill>
                  <a:srgbClr val="0451A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false</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p>
          <a:p>
            <a:pPr marL="0" indent="0">
              <a:buNone/>
            </a:pPr>
            <a:r>
              <a:rPr lang="en-US" sz="2000" b="0" dirty="0">
                <a:solidFill>
                  <a:srgbClr val="000000"/>
                </a:solidFill>
                <a:effectLst/>
                <a:latin typeface="Consolas" panose="020B0609020204030204" pitchFamily="49" charset="0"/>
              </a:rPr>
              <a:t>    {</a:t>
            </a:r>
          </a:p>
          <a:p>
            <a:pPr marL="0" indent="0">
              <a:buNone/>
            </a:pPr>
            <a:r>
              <a:rPr lang="en-US" sz="2000" b="0" dirty="0">
                <a:solidFill>
                  <a:srgbClr val="000000"/>
                </a:solidFill>
                <a:effectLst/>
                <a:latin typeface="Consolas" panose="020B0609020204030204" pitchFamily="49" charset="0"/>
              </a:rPr>
              <a:t>      </a:t>
            </a:r>
            <a:r>
              <a:rPr lang="en-US" sz="2000" b="0" dirty="0">
                <a:solidFill>
                  <a:srgbClr val="0451A5"/>
                </a:solidFill>
                <a:effectLst/>
                <a:latin typeface="Consolas" panose="020B0609020204030204" pitchFamily="49" charset="0"/>
              </a:rPr>
              <a:t>"name"</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"name-2"</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      </a:t>
            </a:r>
            <a:r>
              <a:rPr lang="en-US" sz="2000" b="0" dirty="0">
                <a:solidFill>
                  <a:srgbClr val="0451A5"/>
                </a:solidFill>
                <a:effectLst/>
                <a:latin typeface="Consolas" panose="020B0609020204030204" pitchFamily="49" charset="0"/>
              </a:rPr>
              <a:t>"value"</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"conn-string-2"</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      </a:t>
            </a:r>
            <a:r>
              <a:rPr lang="en-US" sz="2000" b="0" dirty="0">
                <a:solidFill>
                  <a:srgbClr val="0451A5"/>
                </a:solidFill>
                <a:effectLst/>
                <a:latin typeface="Consolas" panose="020B0609020204030204" pitchFamily="49" charset="0"/>
              </a:rPr>
              <a:t>"type"</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"PostgreSQL"</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      </a:t>
            </a:r>
            <a:r>
              <a:rPr lang="en-US" sz="2000" b="0" dirty="0">
                <a:solidFill>
                  <a:srgbClr val="0451A5"/>
                </a:solidFill>
                <a:effectLst/>
                <a:latin typeface="Consolas" panose="020B0609020204030204" pitchFamily="49" charset="0"/>
              </a:rPr>
              <a:t>"</a:t>
            </a:r>
            <a:r>
              <a:rPr lang="en-US" sz="2000" b="0" dirty="0" err="1">
                <a:solidFill>
                  <a:srgbClr val="0451A5"/>
                </a:solidFill>
                <a:effectLst/>
                <a:latin typeface="Consolas" panose="020B0609020204030204" pitchFamily="49" charset="0"/>
              </a:rPr>
              <a:t>slotSetting</a:t>
            </a:r>
            <a:r>
              <a:rPr lang="en-US" sz="2000" b="0" dirty="0">
                <a:solidFill>
                  <a:srgbClr val="0451A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false</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p>
          <a:p>
            <a:pPr marL="0" indent="0">
              <a:buNone/>
            </a:pPr>
            <a:r>
              <a:rPr lang="en-US" sz="2000" b="0" dirty="0">
                <a:solidFill>
                  <a:srgbClr val="000000"/>
                </a:solidFill>
                <a:effectLst/>
                <a:latin typeface="Consolas" panose="020B0609020204030204" pitchFamily="49" charset="0"/>
              </a:rPr>
              <a:t>    </a:t>
            </a:r>
            <a:r>
              <a:rPr lang="en-US" sz="2000" b="0" dirty="0">
                <a:solidFill>
                  <a:srgbClr val="CD3131"/>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endParaRPr lang="en-US" sz="2000" dirty="0"/>
          </a:p>
        </p:txBody>
      </p:sp>
      <p:sp>
        <p:nvSpPr>
          <p:cNvPr id="6" name="Text Placeholder 5">
            <a:extLst>
              <a:ext uri="{FF2B5EF4-FFF2-40B4-BE49-F238E27FC236}">
                <a16:creationId xmlns:a16="http://schemas.microsoft.com/office/drawing/2014/main" id="{EC9853C1-95E9-27DA-6E82-573604E867DE}"/>
              </a:ext>
            </a:extLst>
          </p:cNvPr>
          <p:cNvSpPr>
            <a:spLocks noGrp="1"/>
          </p:cNvSpPr>
          <p:nvPr>
            <p:ph type="body" sz="quarter" idx="11"/>
          </p:nvPr>
        </p:nvSpPr>
        <p:spPr/>
        <p:txBody>
          <a:bodyPr/>
          <a:lstStyle/>
          <a:p>
            <a:r>
              <a:rPr lang="en-US" dirty="0"/>
              <a:t>Editing settings in bulk</a:t>
            </a:r>
          </a:p>
        </p:txBody>
      </p:sp>
    </p:spTree>
    <p:extLst>
      <p:ext uri="{BB962C8B-B14F-4D97-AF65-F5344CB8AC3E}">
        <p14:creationId xmlns:p14="http://schemas.microsoft.com/office/powerpoint/2010/main" val="2894745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9C8624-DF13-A191-BAA3-EF6EE4735368}"/>
              </a:ext>
            </a:extLst>
          </p:cNvPr>
          <p:cNvSpPr>
            <a:spLocks noGrp="1"/>
          </p:cNvSpPr>
          <p:nvPr>
            <p:ph type="title"/>
          </p:nvPr>
        </p:nvSpPr>
        <p:spPr/>
        <p:txBody>
          <a:bodyPr/>
          <a:lstStyle/>
          <a:p>
            <a:r>
              <a:rPr lang="en-US" dirty="0"/>
              <a:t>Configure general settings</a:t>
            </a:r>
          </a:p>
        </p:txBody>
      </p:sp>
      <p:sp>
        <p:nvSpPr>
          <p:cNvPr id="13" name="Text Placeholder 5">
            <a:extLst>
              <a:ext uri="{FF2B5EF4-FFF2-40B4-BE49-F238E27FC236}">
                <a16:creationId xmlns:a16="http://schemas.microsoft.com/office/drawing/2014/main" id="{9AD1B4D9-1BA1-FB07-DA9A-D77ABDCD5634}"/>
              </a:ext>
            </a:extLst>
          </p:cNvPr>
          <p:cNvSpPr txBox="1">
            <a:spLocks/>
          </p:cNvSpPr>
          <p:nvPr/>
        </p:nvSpPr>
        <p:spPr>
          <a:xfrm>
            <a:off x="431095" y="1396581"/>
            <a:ext cx="2603367" cy="3298080"/>
          </a:xfrm>
          <a:prstGeom prst="rect">
            <a:avLst/>
          </a:prstGeom>
        </p:spPr>
        <p:txBody>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800" dirty="0">
                <a:latin typeface="+mj-lt"/>
              </a:rPr>
              <a:t>Stack settings</a:t>
            </a:r>
          </a:p>
          <a:p>
            <a:pPr marL="0" lvl="1" indent="0">
              <a:buNone/>
            </a:pPr>
            <a:r>
              <a:rPr lang="en-US" sz="1600" dirty="0"/>
              <a:t>The software stack to run the app, including the language and SDK versions.</a:t>
            </a:r>
          </a:p>
        </p:txBody>
      </p:sp>
      <p:sp>
        <p:nvSpPr>
          <p:cNvPr id="14" name="Text Placeholder 1">
            <a:extLst>
              <a:ext uri="{FF2B5EF4-FFF2-40B4-BE49-F238E27FC236}">
                <a16:creationId xmlns:a16="http://schemas.microsoft.com/office/drawing/2014/main" id="{E497ACCB-052C-2271-5EA5-3D346D10EA28}"/>
              </a:ext>
            </a:extLst>
          </p:cNvPr>
          <p:cNvSpPr txBox="1">
            <a:spLocks/>
          </p:cNvSpPr>
          <p:nvPr/>
        </p:nvSpPr>
        <p:spPr>
          <a:xfrm>
            <a:off x="3344578" y="1395165"/>
            <a:ext cx="2603367" cy="3298080"/>
          </a:xfrm>
          <a:prstGeom prst="rect">
            <a:avLst/>
          </a:prstGeom>
        </p:spPr>
        <p:txBody>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800" dirty="0">
                <a:latin typeface="+mj-lt"/>
              </a:rPr>
              <a:t>Platform settings</a:t>
            </a:r>
          </a:p>
          <a:p>
            <a:pPr marL="0" lvl="1" indent="0">
              <a:spcAft>
                <a:spcPts val="600"/>
              </a:spcAft>
              <a:buNone/>
            </a:pPr>
            <a:r>
              <a:rPr lang="en-US" sz="1600" dirty="0"/>
              <a:t>Configure settings for the hosting platform, including:</a:t>
            </a:r>
          </a:p>
          <a:p>
            <a:pPr marL="233363" lvl="1" indent="-233363"/>
            <a:r>
              <a:rPr lang="en-US" sz="1600" dirty="0" err="1"/>
              <a:t>Bitness</a:t>
            </a:r>
            <a:r>
              <a:rPr lang="en-US" sz="1600" dirty="0"/>
              <a:t> (32-bit or 64-bit)</a:t>
            </a:r>
          </a:p>
          <a:p>
            <a:pPr marL="233363" lvl="1" indent="-233363"/>
            <a:r>
              <a:rPr lang="en-US" sz="1600" dirty="0"/>
              <a:t>WebSocket protocol</a:t>
            </a:r>
          </a:p>
          <a:p>
            <a:pPr marL="233363" lvl="1" indent="-233363"/>
            <a:r>
              <a:rPr lang="en-US" sz="1600" dirty="0"/>
              <a:t>Always On</a:t>
            </a:r>
          </a:p>
          <a:p>
            <a:pPr marL="233363" lvl="1" indent="-233363"/>
            <a:r>
              <a:rPr lang="en-US" sz="1600" dirty="0"/>
              <a:t>Managed pipeline version</a:t>
            </a:r>
          </a:p>
          <a:p>
            <a:pPr marL="233363" lvl="1" indent="-233363"/>
            <a:r>
              <a:rPr lang="en-US" sz="1600" dirty="0"/>
              <a:t>HTTP version</a:t>
            </a:r>
          </a:p>
          <a:p>
            <a:pPr marL="233363" lvl="1" indent="-233363"/>
            <a:r>
              <a:rPr lang="en-US" sz="1600" dirty="0"/>
              <a:t>ARR affinity</a:t>
            </a:r>
            <a:endParaRPr lang="en-US" sz="1000" dirty="0"/>
          </a:p>
        </p:txBody>
      </p:sp>
      <p:sp>
        <p:nvSpPr>
          <p:cNvPr id="15" name="Text Placeholder 2">
            <a:extLst>
              <a:ext uri="{FF2B5EF4-FFF2-40B4-BE49-F238E27FC236}">
                <a16:creationId xmlns:a16="http://schemas.microsoft.com/office/drawing/2014/main" id="{1EE39DA4-ED43-89AD-C1C2-78AEFA80E2C0}"/>
              </a:ext>
            </a:extLst>
          </p:cNvPr>
          <p:cNvSpPr txBox="1">
            <a:spLocks/>
          </p:cNvSpPr>
          <p:nvPr/>
        </p:nvSpPr>
        <p:spPr>
          <a:xfrm>
            <a:off x="6258062" y="1395165"/>
            <a:ext cx="2603367" cy="3298080"/>
          </a:xfrm>
          <a:prstGeom prst="rect">
            <a:avLst/>
          </a:prstGeom>
        </p:spPr>
        <p:txBody>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800" dirty="0">
                <a:latin typeface="+mj-lt"/>
              </a:rPr>
              <a:t>Debugging</a:t>
            </a:r>
          </a:p>
          <a:p>
            <a:pPr marL="0" lvl="1" indent="0">
              <a:buNone/>
            </a:pPr>
            <a:r>
              <a:rPr lang="en-US" sz="1600" dirty="0"/>
              <a:t>Enable remote debugging for ASP.NET , ASP.NET  Core, or Node.js apps. </a:t>
            </a:r>
          </a:p>
        </p:txBody>
      </p:sp>
      <p:sp>
        <p:nvSpPr>
          <p:cNvPr id="16" name="Text Placeholder 3">
            <a:extLst>
              <a:ext uri="{FF2B5EF4-FFF2-40B4-BE49-F238E27FC236}">
                <a16:creationId xmlns:a16="http://schemas.microsoft.com/office/drawing/2014/main" id="{72DF22B2-C691-8BD7-CF91-F4F68CFDC738}"/>
              </a:ext>
            </a:extLst>
          </p:cNvPr>
          <p:cNvSpPr txBox="1">
            <a:spLocks/>
          </p:cNvSpPr>
          <p:nvPr/>
        </p:nvSpPr>
        <p:spPr>
          <a:xfrm>
            <a:off x="9222346" y="1395165"/>
            <a:ext cx="2603367" cy="3298080"/>
          </a:xfrm>
          <a:prstGeom prst="rect">
            <a:avLst/>
          </a:prstGeom>
        </p:spPr>
        <p:txBody>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800" dirty="0">
                <a:latin typeface="+mj-lt"/>
              </a:rPr>
              <a:t>Incoming client certificates</a:t>
            </a:r>
          </a:p>
          <a:p>
            <a:pPr marL="0" lvl="1" indent="0">
              <a:buNone/>
            </a:pPr>
            <a:r>
              <a:rPr lang="en-US" sz="1600" dirty="0"/>
              <a:t>Require client certificates in mutual authentication. TLS mutual authentication is used to restrict access to your app by enabling different types of authentication for it.</a:t>
            </a:r>
          </a:p>
        </p:txBody>
      </p:sp>
    </p:spTree>
    <p:extLst>
      <p:ext uri="{BB962C8B-B14F-4D97-AF65-F5344CB8AC3E}">
        <p14:creationId xmlns:p14="http://schemas.microsoft.com/office/powerpoint/2010/main" val="426552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9A4A-9C63-2955-A25E-6C1CD65CFD27}"/>
              </a:ext>
            </a:extLst>
          </p:cNvPr>
          <p:cNvSpPr>
            <a:spLocks noGrp="1"/>
          </p:cNvSpPr>
          <p:nvPr>
            <p:ph type="title"/>
          </p:nvPr>
        </p:nvSpPr>
        <p:spPr/>
        <p:txBody>
          <a:bodyPr/>
          <a:lstStyle/>
          <a:p>
            <a:r>
              <a:rPr lang="en-US" dirty="0"/>
              <a:t>Configure path mappings</a:t>
            </a:r>
          </a:p>
        </p:txBody>
      </p:sp>
      <p:sp>
        <p:nvSpPr>
          <p:cNvPr id="3" name="Content Placeholder 2">
            <a:extLst>
              <a:ext uri="{FF2B5EF4-FFF2-40B4-BE49-F238E27FC236}">
                <a16:creationId xmlns:a16="http://schemas.microsoft.com/office/drawing/2014/main" id="{5CC74265-8345-652F-D513-25B4D7D45A33}"/>
              </a:ext>
            </a:extLst>
          </p:cNvPr>
          <p:cNvSpPr>
            <a:spLocks noGrp="1"/>
          </p:cNvSpPr>
          <p:nvPr>
            <p:ph sz="quarter" idx="10"/>
          </p:nvPr>
        </p:nvSpPr>
        <p:spPr>
          <a:xfrm>
            <a:off x="457200" y="1235075"/>
            <a:ext cx="4901609" cy="4816475"/>
          </a:xfrm>
        </p:spPr>
        <p:txBody>
          <a:bodyPr/>
          <a:lstStyle/>
          <a:p>
            <a:pPr marL="0" indent="0">
              <a:buNone/>
            </a:pPr>
            <a:r>
              <a:rPr lang="en-US" sz="2400" dirty="0">
                <a:latin typeface="+mj-lt"/>
              </a:rPr>
              <a:t>Linux and containerized apps</a:t>
            </a:r>
          </a:p>
          <a:p>
            <a:pPr>
              <a:spcAft>
                <a:spcPts val="600"/>
              </a:spcAft>
            </a:pPr>
            <a:r>
              <a:rPr lang="en-US" sz="2000" dirty="0"/>
              <a:t>Add custom storage for your containerized app. </a:t>
            </a:r>
          </a:p>
          <a:p>
            <a:pPr>
              <a:spcAft>
                <a:spcPts val="600"/>
              </a:spcAft>
            </a:pPr>
            <a:r>
              <a:rPr lang="en-US" sz="2000" dirty="0"/>
              <a:t>Containerized apps include all Linux apps and Windows and Linux custom containers running on App Service. </a:t>
            </a:r>
          </a:p>
          <a:p>
            <a:endParaRPr lang="en-US" dirty="0"/>
          </a:p>
        </p:txBody>
      </p:sp>
      <p:sp>
        <p:nvSpPr>
          <p:cNvPr id="4" name="Content Placeholder 2">
            <a:extLst>
              <a:ext uri="{FF2B5EF4-FFF2-40B4-BE49-F238E27FC236}">
                <a16:creationId xmlns:a16="http://schemas.microsoft.com/office/drawing/2014/main" id="{834F9CF0-F2BC-8D5B-44A3-7FE6F13DD809}"/>
              </a:ext>
            </a:extLst>
          </p:cNvPr>
          <p:cNvSpPr txBox="1">
            <a:spLocks/>
          </p:cNvSpPr>
          <p:nvPr/>
        </p:nvSpPr>
        <p:spPr>
          <a:xfrm>
            <a:off x="6068505" y="1235075"/>
            <a:ext cx="4901609" cy="4816475"/>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2400" dirty="0">
                <a:latin typeface="+mj-lt"/>
              </a:rPr>
              <a:t>Windows apps (</a:t>
            </a:r>
            <a:r>
              <a:rPr lang="en-US" sz="2400" dirty="0" err="1">
                <a:latin typeface="+mj-lt"/>
              </a:rPr>
              <a:t>uncontainerized</a:t>
            </a:r>
            <a:r>
              <a:rPr lang="en-US" sz="2400" dirty="0">
                <a:latin typeface="+mj-lt"/>
              </a:rPr>
              <a:t>)</a:t>
            </a:r>
          </a:p>
          <a:p>
            <a:pPr>
              <a:spcAft>
                <a:spcPts val="600"/>
              </a:spcAft>
            </a:pPr>
            <a:r>
              <a:rPr lang="en-US" sz="2000" dirty="0">
                <a:latin typeface="+mn-lt"/>
              </a:rPr>
              <a:t>Customize the IIS handler mappings and virtual applications and directories.</a:t>
            </a:r>
          </a:p>
          <a:p>
            <a:pPr>
              <a:spcAft>
                <a:spcPts val="600"/>
              </a:spcAft>
            </a:pPr>
            <a:r>
              <a:rPr lang="en-US" sz="2000" dirty="0">
                <a:latin typeface="+mn-lt"/>
              </a:rPr>
              <a:t>Handler mappings enable adding custom script processors to handle requests for specific file extensions. </a:t>
            </a:r>
          </a:p>
          <a:p>
            <a:endParaRPr lang="en-US" dirty="0"/>
          </a:p>
        </p:txBody>
      </p:sp>
    </p:spTree>
    <p:extLst>
      <p:ext uri="{BB962C8B-B14F-4D97-AF65-F5344CB8AC3E}">
        <p14:creationId xmlns:p14="http://schemas.microsoft.com/office/powerpoint/2010/main" val="381671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Explore Azure App Service</a:t>
            </a:r>
          </a:p>
          <a:p>
            <a:pPr>
              <a:spcAft>
                <a:spcPts val="600"/>
              </a:spcAft>
            </a:pPr>
            <a:r>
              <a:rPr lang="en-US" dirty="0"/>
              <a:t>Configure web app settings</a:t>
            </a:r>
          </a:p>
          <a:p>
            <a:pPr>
              <a:spcAft>
                <a:spcPts val="600"/>
              </a:spcAft>
            </a:pPr>
            <a:r>
              <a:rPr lang="en-US" dirty="0"/>
              <a:t>Scale apps in Azure App Service</a:t>
            </a:r>
          </a:p>
          <a:p>
            <a:pPr>
              <a:spcAft>
                <a:spcPts val="600"/>
              </a:spcAft>
            </a:pPr>
            <a:r>
              <a:rPr lang="en-US" dirty="0"/>
              <a:t>Explore Azure App Service deployment slots</a:t>
            </a:r>
          </a:p>
          <a:p>
            <a:pPr marL="0" indent="0">
              <a:buNone/>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F825-847F-37ED-38A6-F53A71F649D8}"/>
              </a:ext>
            </a:extLst>
          </p:cNvPr>
          <p:cNvSpPr>
            <a:spLocks noGrp="1"/>
          </p:cNvSpPr>
          <p:nvPr>
            <p:ph type="title"/>
          </p:nvPr>
        </p:nvSpPr>
        <p:spPr/>
        <p:txBody>
          <a:bodyPr/>
          <a:lstStyle/>
          <a:p>
            <a:r>
              <a:rPr lang="en-US" dirty="0"/>
              <a:t>Enable diagnostic logging</a:t>
            </a:r>
          </a:p>
        </p:txBody>
      </p:sp>
      <p:graphicFrame>
        <p:nvGraphicFramePr>
          <p:cNvPr id="4" name="Table 36">
            <a:extLst>
              <a:ext uri="{FF2B5EF4-FFF2-40B4-BE49-F238E27FC236}">
                <a16:creationId xmlns:a16="http://schemas.microsoft.com/office/drawing/2014/main" id="{6BDE8C82-F105-E8DD-A004-9DB376471CDB}"/>
              </a:ext>
            </a:extLst>
          </p:cNvPr>
          <p:cNvGraphicFramePr>
            <a:graphicFrameLocks noGrp="1"/>
          </p:cNvGraphicFramePr>
          <p:nvPr>
            <p:extLst>
              <p:ext uri="{D42A27DB-BD31-4B8C-83A1-F6EECF244321}">
                <p14:modId xmlns:p14="http://schemas.microsoft.com/office/powerpoint/2010/main" val="2968300043"/>
              </p:ext>
            </p:extLst>
          </p:nvPr>
        </p:nvGraphicFramePr>
        <p:xfrm>
          <a:off x="875844" y="1292086"/>
          <a:ext cx="10028196" cy="4316500"/>
        </p:xfrm>
        <a:graphic>
          <a:graphicData uri="http://schemas.openxmlformats.org/drawingml/2006/table">
            <a:tbl>
              <a:tblPr firstRow="1" bandRow="1">
                <a:tableStyleId>{5C22544A-7EE6-4342-B048-85BDC9FD1C3A}</a:tableStyleId>
              </a:tblPr>
              <a:tblGrid>
                <a:gridCol w="2831184">
                  <a:extLst>
                    <a:ext uri="{9D8B030D-6E8A-4147-A177-3AD203B41FA5}">
                      <a16:colId xmlns:a16="http://schemas.microsoft.com/office/drawing/2014/main" val="1050465357"/>
                    </a:ext>
                  </a:extLst>
                </a:gridCol>
                <a:gridCol w="2298357">
                  <a:extLst>
                    <a:ext uri="{9D8B030D-6E8A-4147-A177-3AD203B41FA5}">
                      <a16:colId xmlns:a16="http://schemas.microsoft.com/office/drawing/2014/main" val="126304503"/>
                    </a:ext>
                  </a:extLst>
                </a:gridCol>
                <a:gridCol w="4898655">
                  <a:extLst>
                    <a:ext uri="{9D8B030D-6E8A-4147-A177-3AD203B41FA5}">
                      <a16:colId xmlns:a16="http://schemas.microsoft.com/office/drawing/2014/main" val="1542081099"/>
                    </a:ext>
                  </a:extLst>
                </a:gridCol>
              </a:tblGrid>
              <a:tr h="609104">
                <a:tc>
                  <a:txBody>
                    <a:bodyPr/>
                    <a:lstStyle/>
                    <a:p>
                      <a:pPr algn="ctr"/>
                      <a:r>
                        <a:rPr lang="en-US" dirty="0"/>
                        <a:t>Type</a:t>
                      </a:r>
                    </a:p>
                  </a:txBody>
                  <a:tcPr/>
                </a:tc>
                <a:tc>
                  <a:txBody>
                    <a:bodyPr/>
                    <a:lstStyle/>
                    <a:p>
                      <a:pPr algn="ctr"/>
                      <a:r>
                        <a:rPr lang="en-US" dirty="0"/>
                        <a:t>Platform</a:t>
                      </a:r>
                    </a:p>
                  </a:txBody>
                  <a:tcPr/>
                </a:tc>
                <a:tc>
                  <a:txBody>
                    <a:bodyPr/>
                    <a:lstStyle/>
                    <a:p>
                      <a:pPr algn="ctr"/>
                      <a:r>
                        <a:rPr lang="en-US" dirty="0"/>
                        <a:t>Description</a:t>
                      </a:r>
                    </a:p>
                  </a:txBody>
                  <a:tcPr/>
                </a:tc>
                <a:extLst>
                  <a:ext uri="{0D108BD9-81ED-4DB2-BD59-A6C34878D82A}">
                    <a16:rowId xmlns:a16="http://schemas.microsoft.com/office/drawing/2014/main" val="2727265175"/>
                  </a:ext>
                </a:extLst>
              </a:tr>
              <a:tr h="609104">
                <a:tc>
                  <a:txBody>
                    <a:bodyPr/>
                    <a:lstStyle/>
                    <a:p>
                      <a:r>
                        <a:rPr lang="en-US" dirty="0"/>
                        <a:t>Application logging</a:t>
                      </a:r>
                    </a:p>
                  </a:txBody>
                  <a:tcPr/>
                </a:tc>
                <a:tc>
                  <a:txBody>
                    <a:bodyPr/>
                    <a:lstStyle/>
                    <a:p>
                      <a:r>
                        <a:rPr lang="en-US" dirty="0"/>
                        <a:t>Windows, Linux</a:t>
                      </a:r>
                    </a:p>
                  </a:txBody>
                  <a:tcPr/>
                </a:tc>
                <a:tc>
                  <a:txBody>
                    <a:bodyPr/>
                    <a:lstStyle/>
                    <a:p>
                      <a:r>
                        <a:rPr lang="en-US" dirty="0"/>
                        <a:t>Logs messages generated by your application code. The messages are generated by the web framework you choose.</a:t>
                      </a:r>
                    </a:p>
                  </a:txBody>
                  <a:tcPr/>
                </a:tc>
                <a:extLst>
                  <a:ext uri="{0D108BD9-81ED-4DB2-BD59-A6C34878D82A}">
                    <a16:rowId xmlns:a16="http://schemas.microsoft.com/office/drawing/2014/main" val="929671301"/>
                  </a:ext>
                </a:extLst>
              </a:tr>
              <a:tr h="609104">
                <a:tc>
                  <a:txBody>
                    <a:bodyPr/>
                    <a:lstStyle/>
                    <a:p>
                      <a:r>
                        <a:rPr lang="en-US" dirty="0"/>
                        <a:t>Web server logging</a:t>
                      </a:r>
                    </a:p>
                  </a:txBody>
                  <a:tcPr/>
                </a:tc>
                <a:tc>
                  <a:txBody>
                    <a:bodyPr/>
                    <a:lstStyle/>
                    <a:p>
                      <a:r>
                        <a:rPr lang="en-US" dirty="0"/>
                        <a:t>Windows</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765" b="0" kern="1200" dirty="0">
                          <a:solidFill>
                            <a:schemeClr val="dk1"/>
                          </a:solidFill>
                          <a:effectLst/>
                          <a:latin typeface="+mn-lt"/>
                          <a:ea typeface="+mn-ea"/>
                          <a:cs typeface="+mn-cs"/>
                        </a:rPr>
                        <a:t>Raw HTTP request data in the W3C extended log file format.</a:t>
                      </a:r>
                    </a:p>
                  </a:txBody>
                  <a:tcPr/>
                </a:tc>
                <a:extLst>
                  <a:ext uri="{0D108BD9-81ED-4DB2-BD59-A6C34878D82A}">
                    <a16:rowId xmlns:a16="http://schemas.microsoft.com/office/drawing/2014/main" val="231131878"/>
                  </a:ext>
                </a:extLst>
              </a:tr>
              <a:tr h="609104">
                <a:tc>
                  <a:txBody>
                    <a:bodyPr/>
                    <a:lstStyle/>
                    <a:p>
                      <a:r>
                        <a:rPr lang="en-US" dirty="0"/>
                        <a:t>Detailed error logging</a:t>
                      </a:r>
                    </a:p>
                  </a:txBody>
                  <a:tcPr/>
                </a:tc>
                <a:tc>
                  <a:txBody>
                    <a:bodyPr/>
                    <a:lstStyle/>
                    <a:p>
                      <a:r>
                        <a:rPr lang="en-US" dirty="0"/>
                        <a:t>Windows</a:t>
                      </a:r>
                    </a:p>
                  </a:txBody>
                  <a:tcPr/>
                </a:tc>
                <a:tc>
                  <a:txBody>
                    <a:bodyPr/>
                    <a:lstStyle/>
                    <a:p>
                      <a:r>
                        <a:rPr lang="en-US" dirty="0"/>
                        <a:t>Copies of the </a:t>
                      </a:r>
                      <a:r>
                        <a:rPr lang="en-US" i="1" dirty="0"/>
                        <a:t>.html</a:t>
                      </a:r>
                      <a:r>
                        <a:rPr lang="en-US" dirty="0"/>
                        <a:t> error pages that would have been sent to the client browser.</a:t>
                      </a:r>
                    </a:p>
                  </a:txBody>
                  <a:tcPr/>
                </a:tc>
                <a:extLst>
                  <a:ext uri="{0D108BD9-81ED-4DB2-BD59-A6C34878D82A}">
                    <a16:rowId xmlns:a16="http://schemas.microsoft.com/office/drawing/2014/main" val="2179170640"/>
                  </a:ext>
                </a:extLst>
              </a:tr>
              <a:tr h="609104">
                <a:tc>
                  <a:txBody>
                    <a:bodyPr/>
                    <a:lstStyle/>
                    <a:p>
                      <a:r>
                        <a:rPr lang="en-US" dirty="0"/>
                        <a:t>Failed request tracing</a:t>
                      </a:r>
                    </a:p>
                  </a:txBody>
                  <a:tcPr/>
                </a:tc>
                <a:tc>
                  <a:txBody>
                    <a:bodyPr/>
                    <a:lstStyle/>
                    <a:p>
                      <a:r>
                        <a:rPr lang="en-US" dirty="0"/>
                        <a:t>Windows</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765" b="0" kern="1200" dirty="0">
                          <a:solidFill>
                            <a:schemeClr val="dk1"/>
                          </a:solidFill>
                          <a:effectLst/>
                          <a:latin typeface="+mn-lt"/>
                          <a:ea typeface="+mn-ea"/>
                          <a:cs typeface="+mn-cs"/>
                        </a:rPr>
                        <a:t>Detailed tracing information on failed requests</a:t>
                      </a:r>
                    </a:p>
                  </a:txBody>
                  <a:tcPr/>
                </a:tc>
                <a:extLst>
                  <a:ext uri="{0D108BD9-81ED-4DB2-BD59-A6C34878D82A}">
                    <a16:rowId xmlns:a16="http://schemas.microsoft.com/office/drawing/2014/main" val="700775112"/>
                  </a:ext>
                </a:extLst>
              </a:tr>
              <a:tr h="609104">
                <a:tc>
                  <a:txBody>
                    <a:bodyPr/>
                    <a:lstStyle/>
                    <a:p>
                      <a:r>
                        <a:rPr lang="en-US" dirty="0"/>
                        <a:t>Deployment logging</a:t>
                      </a:r>
                    </a:p>
                  </a:txBody>
                  <a:tcPr/>
                </a:tc>
                <a:tc>
                  <a:txBody>
                    <a:bodyPr/>
                    <a:lstStyle/>
                    <a:p>
                      <a:r>
                        <a:rPr lang="en-US" dirty="0"/>
                        <a:t>Windows, Linux</a:t>
                      </a:r>
                    </a:p>
                  </a:txBody>
                  <a:tcPr/>
                </a:tc>
                <a:tc>
                  <a:txBody>
                    <a:bodyPr/>
                    <a:lstStyle/>
                    <a:p>
                      <a:r>
                        <a:rPr lang="en-US" dirty="0"/>
                        <a:t>Deployment logging happens automatically and there are no configurable settings for deployment logging.</a:t>
                      </a:r>
                    </a:p>
                  </a:txBody>
                  <a:tcPr/>
                </a:tc>
                <a:extLst>
                  <a:ext uri="{0D108BD9-81ED-4DB2-BD59-A6C34878D82A}">
                    <a16:rowId xmlns:a16="http://schemas.microsoft.com/office/drawing/2014/main" val="1473380748"/>
                  </a:ext>
                </a:extLst>
              </a:tr>
            </a:tbl>
          </a:graphicData>
        </a:graphic>
      </p:graphicFrame>
    </p:spTree>
    <p:extLst>
      <p:ext uri="{BB962C8B-B14F-4D97-AF65-F5344CB8AC3E}">
        <p14:creationId xmlns:p14="http://schemas.microsoft.com/office/powerpoint/2010/main" val="259999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9ED0-9129-B6DC-7352-EF8502BE52C5}"/>
              </a:ext>
            </a:extLst>
          </p:cNvPr>
          <p:cNvSpPr>
            <a:spLocks noGrp="1"/>
          </p:cNvSpPr>
          <p:nvPr>
            <p:ph type="title"/>
          </p:nvPr>
        </p:nvSpPr>
        <p:spPr/>
        <p:txBody>
          <a:bodyPr/>
          <a:lstStyle/>
          <a:p>
            <a:r>
              <a:rPr lang="en-US" dirty="0"/>
              <a:t>Configure security certificates</a:t>
            </a:r>
          </a:p>
        </p:txBody>
      </p:sp>
      <p:sp>
        <p:nvSpPr>
          <p:cNvPr id="3" name="Content Placeholder 2">
            <a:extLst>
              <a:ext uri="{FF2B5EF4-FFF2-40B4-BE49-F238E27FC236}">
                <a16:creationId xmlns:a16="http://schemas.microsoft.com/office/drawing/2014/main" id="{B418A886-1947-293E-CA06-5D5487883EA1}"/>
              </a:ext>
            </a:extLst>
          </p:cNvPr>
          <p:cNvSpPr>
            <a:spLocks noGrp="1"/>
          </p:cNvSpPr>
          <p:nvPr>
            <p:ph sz="quarter" idx="10"/>
          </p:nvPr>
        </p:nvSpPr>
        <p:spPr/>
        <p:txBody>
          <a:bodyPr/>
          <a:lstStyle/>
          <a:p>
            <a:pPr>
              <a:spcAft>
                <a:spcPts val="600"/>
              </a:spcAft>
            </a:pPr>
            <a:r>
              <a:rPr lang="en-US" dirty="0"/>
              <a:t>Options for adding certificates in App Service</a:t>
            </a:r>
          </a:p>
          <a:p>
            <a:pPr marL="631825" lvl="1" indent="-285750">
              <a:spcAft>
                <a:spcPts val="600"/>
              </a:spcAft>
            </a:pPr>
            <a:r>
              <a:rPr lang="en-US" dirty="0"/>
              <a:t>Free App Service managed certificate</a:t>
            </a:r>
          </a:p>
          <a:p>
            <a:pPr marL="631825" lvl="1" indent="-285750">
              <a:spcAft>
                <a:spcPts val="600"/>
              </a:spcAft>
            </a:pPr>
            <a:r>
              <a:rPr lang="en-US" dirty="0"/>
              <a:t>Purchase an App Service certificate</a:t>
            </a:r>
          </a:p>
          <a:p>
            <a:pPr marL="631825" lvl="1" indent="-285750">
              <a:spcAft>
                <a:spcPts val="600"/>
              </a:spcAft>
            </a:pPr>
            <a:r>
              <a:rPr lang="en-US" dirty="0"/>
              <a:t>Import a certificate from Key Vault</a:t>
            </a:r>
          </a:p>
          <a:p>
            <a:pPr marL="631825" lvl="1" indent="-285750">
              <a:spcAft>
                <a:spcPts val="600"/>
              </a:spcAft>
            </a:pPr>
            <a:r>
              <a:rPr lang="en-US" dirty="0"/>
              <a:t>Upload a private certificate</a:t>
            </a:r>
          </a:p>
          <a:p>
            <a:pPr marL="631825" lvl="1" indent="-285750">
              <a:spcAft>
                <a:spcPts val="600"/>
              </a:spcAft>
            </a:pPr>
            <a:r>
              <a:rPr lang="en-US" dirty="0"/>
              <a:t>Upload a public certificate</a:t>
            </a:r>
          </a:p>
          <a:p>
            <a:endParaRPr lang="en-US" dirty="0"/>
          </a:p>
        </p:txBody>
      </p:sp>
    </p:spTree>
    <p:extLst>
      <p:ext uri="{BB962C8B-B14F-4D97-AF65-F5344CB8AC3E}">
        <p14:creationId xmlns:p14="http://schemas.microsoft.com/office/powerpoint/2010/main" val="98435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56E7A-AFC2-5767-5054-23A24F1C50B2}"/>
              </a:ext>
            </a:extLst>
          </p:cNvPr>
          <p:cNvSpPr>
            <a:spLocks noGrp="1"/>
          </p:cNvSpPr>
          <p:nvPr>
            <p:ph type="title"/>
          </p:nvPr>
        </p:nvSpPr>
        <p:spPr/>
        <p:txBody>
          <a:bodyPr/>
          <a:lstStyle/>
          <a:p>
            <a:r>
              <a:rPr lang="en-US" dirty="0"/>
              <a:t>Summary and knowledge check</a:t>
            </a:r>
          </a:p>
        </p:txBody>
      </p:sp>
      <p:sp>
        <p:nvSpPr>
          <p:cNvPr id="5" name="Content Placeholder 4">
            <a:extLst>
              <a:ext uri="{FF2B5EF4-FFF2-40B4-BE49-F238E27FC236}">
                <a16:creationId xmlns:a16="http://schemas.microsoft.com/office/drawing/2014/main" id="{57B4C48D-9D4E-5A86-D73D-BB9C6354E180}"/>
              </a:ext>
            </a:extLst>
          </p:cNvPr>
          <p:cNvSpPr>
            <a:spLocks noGrp="1"/>
          </p:cNvSpPr>
          <p:nvPr>
            <p:ph sz="quarter" idx="12"/>
          </p:nvPr>
        </p:nvSpPr>
        <p:spPr/>
        <p:txBody>
          <a:bodyPr>
            <a:norm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In this module, you learned how to:</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application settings that are bound to deployment slots.</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Explain the options for installing SSL/TLS certificates for your app.</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Enable diagnostic logging for your app to aid in monitoring and debugging.</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virtual app to directory mappings.</a:t>
            </a:r>
          </a:p>
          <a:p>
            <a:endParaRPr lang="en-US" sz="2000" dirty="0"/>
          </a:p>
        </p:txBody>
      </p:sp>
      <p:sp>
        <p:nvSpPr>
          <p:cNvPr id="6" name="Oval 5">
            <a:extLst>
              <a:ext uri="{FF2B5EF4-FFF2-40B4-BE49-F238E27FC236}">
                <a16:creationId xmlns:a16="http://schemas.microsoft.com/office/drawing/2014/main" id="{09F3A03B-79D4-8717-BAEB-DD6F10FC2055}"/>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7" name="Text Placeholder 43">
            <a:extLst>
              <a:ext uri="{FF2B5EF4-FFF2-40B4-BE49-F238E27FC236}">
                <a16:creationId xmlns:a16="http://schemas.microsoft.com/office/drawing/2014/main" id="{7E0570B6-DEC8-9AA3-2C8E-EC5202298CD9}"/>
              </a:ext>
            </a:extLst>
          </p:cNvPr>
          <p:cNvSpPr txBox="1">
            <a:spLocks/>
          </p:cNvSpPr>
          <p:nvPr/>
        </p:nvSpPr>
        <p:spPr>
          <a:xfrm>
            <a:off x="6715031" y="2076617"/>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app configuration settings category is used to set the language and SDK version? </a:t>
            </a:r>
          </a:p>
        </p:txBody>
      </p:sp>
      <p:sp>
        <p:nvSpPr>
          <p:cNvPr id="8" name="Oval 7">
            <a:extLst>
              <a:ext uri="{FF2B5EF4-FFF2-40B4-BE49-F238E27FC236}">
                <a16:creationId xmlns:a16="http://schemas.microsoft.com/office/drawing/2014/main" id="{C4A5D4DF-5106-C11E-76D9-07A5E0C65CF1}"/>
              </a:ext>
              <a:ext uri="{C183D7F6-B498-43B3-948B-1728B52AA6E4}">
                <adec:decorative xmlns:adec="http://schemas.microsoft.com/office/drawing/2017/decorative" val="1"/>
              </a:ext>
            </a:extLst>
          </p:cNvPr>
          <p:cNvSpPr/>
          <p:nvPr/>
        </p:nvSpPr>
        <p:spPr bwMode="auto">
          <a:xfrm>
            <a:off x="6096000" y="2965653"/>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9" name="Text Placeholder 43">
            <a:extLst>
              <a:ext uri="{FF2B5EF4-FFF2-40B4-BE49-F238E27FC236}">
                <a16:creationId xmlns:a16="http://schemas.microsoft.com/office/drawing/2014/main" id="{A4EF789E-0BEA-443D-5FCB-C62B93A1F313}"/>
              </a:ext>
            </a:extLst>
          </p:cNvPr>
          <p:cNvSpPr txBox="1">
            <a:spLocks/>
          </p:cNvSpPr>
          <p:nvPr/>
        </p:nvSpPr>
        <p:spPr>
          <a:xfrm>
            <a:off x="6715031" y="2965652"/>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types of diagnostic logging are supported on the Linux platform?</a:t>
            </a:r>
          </a:p>
        </p:txBody>
      </p:sp>
    </p:spTree>
    <p:extLst>
      <p:ext uri="{BB962C8B-B14F-4D97-AF65-F5344CB8AC3E}">
        <p14:creationId xmlns:p14="http://schemas.microsoft.com/office/powerpoint/2010/main" val="3448223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EED0C3-B8EF-E4DD-25B0-388FB39674D3}"/>
              </a:ext>
            </a:extLst>
          </p:cNvPr>
          <p:cNvSpPr>
            <a:spLocks noGrp="1"/>
          </p:cNvSpPr>
          <p:nvPr>
            <p:ph type="title"/>
          </p:nvPr>
        </p:nvSpPr>
        <p:spPr>
          <a:xfrm>
            <a:off x="581340" y="2949615"/>
            <a:ext cx="6472474" cy="1130181"/>
          </a:xfrm>
        </p:spPr>
        <p:txBody>
          <a:bodyPr/>
          <a:lstStyle/>
          <a:p>
            <a:r>
              <a:rPr lang="en-US" dirty="0"/>
              <a:t>Module 3: </a:t>
            </a:r>
            <a:r>
              <a:rPr lang="en-US" altLang="zh-CN" dirty="0"/>
              <a:t>Scale apps in Azure App Service</a:t>
            </a:r>
            <a:r>
              <a:rPr lang="en-US" dirty="0"/>
              <a:t> </a:t>
            </a:r>
          </a:p>
        </p:txBody>
      </p:sp>
    </p:spTree>
    <p:extLst>
      <p:ext uri="{BB962C8B-B14F-4D97-AF65-F5344CB8AC3E}">
        <p14:creationId xmlns:p14="http://schemas.microsoft.com/office/powerpoint/2010/main" val="2868081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C82FFE-AB90-87D8-C39B-69718B3F3DE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625277A-08B4-2B69-457F-97D143A426A4}"/>
              </a:ext>
            </a:extLst>
          </p:cNvPr>
          <p:cNvSpPr>
            <a:spLocks noGrp="1"/>
          </p:cNvSpPr>
          <p:nvPr>
            <p:ph sz="quarter" idx="10"/>
          </p:nvPr>
        </p:nvSpPr>
        <p:spPr/>
        <p:txBody>
          <a:bodyPr>
            <a:norm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Identify scenarios for which autoscaling is an appropriate solution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 autoscaling rules for a web app</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Monitor the effects of autoscaling</a:t>
            </a:r>
          </a:p>
        </p:txBody>
      </p:sp>
    </p:spTree>
    <p:extLst>
      <p:ext uri="{BB962C8B-B14F-4D97-AF65-F5344CB8AC3E}">
        <p14:creationId xmlns:p14="http://schemas.microsoft.com/office/powerpoint/2010/main" val="2775875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710804-05F7-02D0-EE89-0F9B0A837156}"/>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3F168E4B-0EE3-CCD5-31DC-C84B835A983F}"/>
              </a:ext>
            </a:extLst>
          </p:cNvPr>
          <p:cNvSpPr>
            <a:spLocks noGrp="1"/>
          </p:cNvSpPr>
          <p:nvPr>
            <p:ph sz="quarter" idx="10"/>
          </p:nvPr>
        </p:nvSpPr>
        <p:spPr/>
        <p:txBody>
          <a:bodyPr/>
          <a:lstStyle/>
          <a:p>
            <a:r>
              <a:rPr lang="en-US" dirty="0"/>
              <a:t>Autoscaling adjusts the number of available instances to meet the varying demands on your application</a:t>
            </a:r>
          </a:p>
          <a:p>
            <a:r>
              <a:rPr lang="en-US" dirty="0"/>
              <a:t>Create rules to specify the conditions where instances should be added or removed</a:t>
            </a:r>
          </a:p>
          <a:p>
            <a:r>
              <a:rPr lang="en-US" dirty="0"/>
              <a:t>Control costs</a:t>
            </a:r>
          </a:p>
          <a:p>
            <a:endParaRPr lang="en-US" dirty="0"/>
          </a:p>
        </p:txBody>
      </p:sp>
    </p:spTree>
    <p:extLst>
      <p:ext uri="{BB962C8B-B14F-4D97-AF65-F5344CB8AC3E}">
        <p14:creationId xmlns:p14="http://schemas.microsoft.com/office/powerpoint/2010/main" val="1704244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9648-CDE3-F553-3F62-8350D6659BAC}"/>
              </a:ext>
            </a:extLst>
          </p:cNvPr>
          <p:cNvSpPr>
            <a:spLocks noGrp="1"/>
          </p:cNvSpPr>
          <p:nvPr>
            <p:ph type="title"/>
          </p:nvPr>
        </p:nvSpPr>
        <p:spPr/>
        <p:txBody>
          <a:bodyPr/>
          <a:lstStyle/>
          <a:p>
            <a:r>
              <a:rPr lang="en-US" dirty="0"/>
              <a:t>Examine </a:t>
            </a:r>
            <a:r>
              <a:rPr lang="en-US" dirty="0" err="1"/>
              <a:t>autoscale</a:t>
            </a:r>
            <a:r>
              <a:rPr lang="en-US" dirty="0"/>
              <a:t> factors</a:t>
            </a:r>
          </a:p>
        </p:txBody>
      </p:sp>
      <p:sp>
        <p:nvSpPr>
          <p:cNvPr id="3" name="Content Placeholder 2">
            <a:extLst>
              <a:ext uri="{FF2B5EF4-FFF2-40B4-BE49-F238E27FC236}">
                <a16:creationId xmlns:a16="http://schemas.microsoft.com/office/drawing/2014/main" id="{F9B497C9-E4DF-45A3-F583-CB81107302A0}"/>
              </a:ext>
            </a:extLst>
          </p:cNvPr>
          <p:cNvSpPr>
            <a:spLocks noGrp="1"/>
          </p:cNvSpPr>
          <p:nvPr>
            <p:ph sz="quarter" idx="10"/>
          </p:nvPr>
        </p:nvSpPr>
        <p:spPr/>
        <p:txBody>
          <a:bodyPr>
            <a:normAutofit/>
          </a:bodyPr>
          <a:lstStyle/>
          <a:p>
            <a:pPr>
              <a:spcAft>
                <a:spcPts val="1200"/>
              </a:spcAft>
            </a:pPr>
            <a:r>
              <a:rPr lang="en-US" sz="2400" dirty="0"/>
              <a:t>Autoscaling adjusts available resources based on the current demand. </a:t>
            </a:r>
          </a:p>
          <a:p>
            <a:pPr>
              <a:spcAft>
                <a:spcPts val="1200"/>
              </a:spcAft>
            </a:pPr>
            <a:r>
              <a:rPr lang="en-US" sz="2400" dirty="0"/>
              <a:t>Autoscaling performs scaling in and out, as opposed to scaling up and down.</a:t>
            </a:r>
          </a:p>
          <a:p>
            <a:pPr>
              <a:spcAft>
                <a:spcPts val="1200"/>
              </a:spcAft>
            </a:pPr>
            <a:r>
              <a:rPr lang="en-US" sz="2400" dirty="0"/>
              <a:t>Monitors the resource metrics of a web app as it runs and detects when additional resources are required based on the set conditions.</a:t>
            </a:r>
          </a:p>
          <a:p>
            <a:pPr>
              <a:spcAft>
                <a:spcPts val="600"/>
              </a:spcAft>
            </a:pPr>
            <a:r>
              <a:rPr lang="en-US" sz="2400" dirty="0"/>
              <a:t>When should you consider autoscaling?</a:t>
            </a:r>
          </a:p>
          <a:p>
            <a:pPr lvl="1">
              <a:spcAft>
                <a:spcPts val="600"/>
              </a:spcAft>
            </a:pPr>
            <a:r>
              <a:rPr lang="en-US" sz="2000" dirty="0"/>
              <a:t>Autoscaling provides elasticity for your services. </a:t>
            </a:r>
          </a:p>
          <a:p>
            <a:pPr lvl="1">
              <a:spcAft>
                <a:spcPts val="600"/>
              </a:spcAft>
            </a:pPr>
            <a:r>
              <a:rPr lang="en-US" sz="2000" dirty="0"/>
              <a:t>Autoscaling improves availability and fault tolerance.</a:t>
            </a:r>
          </a:p>
          <a:p>
            <a:pPr lvl="1">
              <a:spcAft>
                <a:spcPts val="600"/>
              </a:spcAft>
            </a:pPr>
            <a:r>
              <a:rPr lang="en-US" sz="2000" dirty="0"/>
              <a:t>Autoscaling isn't the best approach to handling long-term growth.</a:t>
            </a:r>
          </a:p>
        </p:txBody>
      </p:sp>
    </p:spTree>
    <p:extLst>
      <p:ext uri="{BB962C8B-B14F-4D97-AF65-F5344CB8AC3E}">
        <p14:creationId xmlns:p14="http://schemas.microsoft.com/office/powerpoint/2010/main" val="3179099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1E74-A4A8-390A-4359-BFF3E768C847}"/>
              </a:ext>
            </a:extLst>
          </p:cNvPr>
          <p:cNvSpPr>
            <a:spLocks noGrp="1"/>
          </p:cNvSpPr>
          <p:nvPr>
            <p:ph type="title"/>
          </p:nvPr>
        </p:nvSpPr>
        <p:spPr/>
        <p:txBody>
          <a:bodyPr/>
          <a:lstStyle/>
          <a:p>
            <a:r>
              <a:rPr lang="en-US" dirty="0"/>
              <a:t>Identify </a:t>
            </a:r>
            <a:r>
              <a:rPr lang="en-US" dirty="0" err="1"/>
              <a:t>autoscale</a:t>
            </a:r>
            <a:r>
              <a:rPr lang="en-US" dirty="0"/>
              <a:t> factors</a:t>
            </a:r>
          </a:p>
        </p:txBody>
      </p:sp>
      <p:sp>
        <p:nvSpPr>
          <p:cNvPr id="3" name="Content Placeholder 2">
            <a:extLst>
              <a:ext uri="{FF2B5EF4-FFF2-40B4-BE49-F238E27FC236}">
                <a16:creationId xmlns:a16="http://schemas.microsoft.com/office/drawing/2014/main" id="{EFB9F209-4185-3CEF-60FF-A09320308CD2}"/>
              </a:ext>
            </a:extLst>
          </p:cNvPr>
          <p:cNvSpPr>
            <a:spLocks noGrp="1"/>
          </p:cNvSpPr>
          <p:nvPr>
            <p:ph sz="quarter" idx="10"/>
          </p:nvPr>
        </p:nvSpPr>
        <p:spPr>
          <a:xfrm>
            <a:off x="457200" y="1235075"/>
            <a:ext cx="5263116" cy="4816475"/>
          </a:xfrm>
        </p:spPr>
        <p:txBody>
          <a:bodyPr/>
          <a:lstStyle/>
          <a:p>
            <a:pPr marL="0" indent="0">
              <a:spcAft>
                <a:spcPts val="1200"/>
              </a:spcAft>
              <a:buNone/>
            </a:pPr>
            <a:r>
              <a:rPr lang="en-US" sz="2400" dirty="0" err="1">
                <a:latin typeface="+mj-lt"/>
              </a:rPr>
              <a:t>Autoscale</a:t>
            </a:r>
            <a:r>
              <a:rPr lang="en-US" sz="2400" dirty="0">
                <a:latin typeface="+mj-lt"/>
              </a:rPr>
              <a:t> conditions</a:t>
            </a:r>
          </a:p>
          <a:p>
            <a:pPr marL="342900" indent="-342900">
              <a:spcAft>
                <a:spcPts val="600"/>
              </a:spcAft>
              <a:buFont typeface="Arial" panose="020B0604020202020204" pitchFamily="34" charset="0"/>
              <a:buChar char="•"/>
            </a:pPr>
            <a:r>
              <a:rPr lang="en-US" sz="2000" dirty="0">
                <a:latin typeface="+mn-lt"/>
              </a:rPr>
              <a:t>Scale based on a metric, such as CPU usage or the length of a disk queue.</a:t>
            </a:r>
          </a:p>
          <a:p>
            <a:pPr marL="342900" indent="-342900">
              <a:spcAft>
                <a:spcPts val="600"/>
              </a:spcAft>
              <a:buFont typeface="Arial" panose="020B0604020202020204" pitchFamily="34" charset="0"/>
              <a:buChar char="•"/>
            </a:pPr>
            <a:r>
              <a:rPr lang="en-US" sz="2000" dirty="0">
                <a:latin typeface="+mn-lt"/>
              </a:rPr>
              <a:t>Scale based on a schedule, such as a time of day or day of the week.</a:t>
            </a:r>
          </a:p>
          <a:p>
            <a:pPr marL="342900" indent="-342900">
              <a:spcAft>
                <a:spcPts val="600"/>
              </a:spcAft>
              <a:buFont typeface="Arial" panose="020B0604020202020204" pitchFamily="34" charset="0"/>
              <a:buChar char="•"/>
            </a:pPr>
            <a:r>
              <a:rPr lang="en-US" sz="2000" dirty="0">
                <a:latin typeface="+mn-lt"/>
              </a:rPr>
              <a:t>Can create multiple conditions to handle complex needs.</a:t>
            </a:r>
          </a:p>
          <a:p>
            <a:endParaRPr lang="en-US" dirty="0"/>
          </a:p>
        </p:txBody>
      </p:sp>
      <p:sp>
        <p:nvSpPr>
          <p:cNvPr id="4" name="Content Placeholder 2">
            <a:extLst>
              <a:ext uri="{FF2B5EF4-FFF2-40B4-BE49-F238E27FC236}">
                <a16:creationId xmlns:a16="http://schemas.microsoft.com/office/drawing/2014/main" id="{66A81E1F-730F-DF8F-97C2-BE9D391768D3}"/>
              </a:ext>
            </a:extLst>
          </p:cNvPr>
          <p:cNvSpPr txBox="1">
            <a:spLocks/>
          </p:cNvSpPr>
          <p:nvPr/>
        </p:nvSpPr>
        <p:spPr>
          <a:xfrm>
            <a:off x="6068505" y="1235075"/>
            <a:ext cx="5263116" cy="4816475"/>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sz="2400" dirty="0" err="1">
                <a:latin typeface="+mj-lt"/>
              </a:rPr>
              <a:t>Autoscale</a:t>
            </a:r>
            <a:r>
              <a:rPr lang="en-US" sz="2400" dirty="0">
                <a:latin typeface="+mj-lt"/>
              </a:rPr>
              <a:t> metrics</a:t>
            </a:r>
          </a:p>
          <a:p>
            <a:pPr marL="342900" indent="-342900">
              <a:spcAft>
                <a:spcPts val="600"/>
              </a:spcAft>
            </a:pPr>
            <a:r>
              <a:rPr lang="en-US" sz="2000" dirty="0">
                <a:latin typeface="+mn-lt"/>
              </a:rPr>
              <a:t>Metrics are based on all instances of an app</a:t>
            </a:r>
          </a:p>
          <a:p>
            <a:pPr marL="342900" indent="-342900">
              <a:spcAft>
                <a:spcPts val="600"/>
              </a:spcAft>
            </a:pPr>
            <a:r>
              <a:rPr lang="en-US" sz="2000" dirty="0">
                <a:latin typeface="+mn-lt"/>
              </a:rPr>
              <a:t>CPU percentage</a:t>
            </a:r>
          </a:p>
          <a:p>
            <a:pPr marL="342900" indent="-342900">
              <a:spcAft>
                <a:spcPts val="600"/>
              </a:spcAft>
            </a:pPr>
            <a:r>
              <a:rPr lang="en-US" sz="2000" dirty="0">
                <a:latin typeface="+mn-lt"/>
              </a:rPr>
              <a:t>Memory percentage</a:t>
            </a:r>
          </a:p>
          <a:p>
            <a:pPr marL="342900" indent="-342900">
              <a:spcAft>
                <a:spcPts val="600"/>
              </a:spcAft>
            </a:pPr>
            <a:r>
              <a:rPr lang="en-US" sz="2000" dirty="0">
                <a:latin typeface="+mn-lt"/>
              </a:rPr>
              <a:t>Disk queue length – outstanding I/O requests</a:t>
            </a:r>
          </a:p>
          <a:p>
            <a:pPr marL="342900" indent="-342900">
              <a:spcAft>
                <a:spcPts val="600"/>
              </a:spcAft>
            </a:pPr>
            <a:r>
              <a:rPr lang="en-US" sz="2000" dirty="0">
                <a:latin typeface="+mn-lt"/>
              </a:rPr>
              <a:t>HTTP queue length – number of client requests</a:t>
            </a:r>
          </a:p>
          <a:p>
            <a:pPr marL="342900" indent="-342900">
              <a:spcAft>
                <a:spcPts val="600"/>
              </a:spcAft>
            </a:pPr>
            <a:r>
              <a:rPr lang="en-US" sz="2000" dirty="0">
                <a:latin typeface="+mn-lt"/>
              </a:rPr>
              <a:t>Data in – number of bytes received</a:t>
            </a:r>
          </a:p>
          <a:p>
            <a:pPr marL="342900" indent="-342900">
              <a:spcAft>
                <a:spcPts val="600"/>
              </a:spcAft>
            </a:pPr>
            <a:r>
              <a:rPr lang="en-US" sz="2000" dirty="0">
                <a:latin typeface="+mn-lt"/>
              </a:rPr>
              <a:t>Data Out – number of bytes sent</a:t>
            </a:r>
          </a:p>
        </p:txBody>
      </p:sp>
    </p:spTree>
    <p:extLst>
      <p:ext uri="{BB962C8B-B14F-4D97-AF65-F5344CB8AC3E}">
        <p14:creationId xmlns:p14="http://schemas.microsoft.com/office/powerpoint/2010/main" val="1449874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F045-BBBD-9EA7-2D2C-D8DD8D74988D}"/>
              </a:ext>
            </a:extLst>
          </p:cNvPr>
          <p:cNvSpPr>
            <a:spLocks noGrp="1"/>
          </p:cNvSpPr>
          <p:nvPr>
            <p:ph type="title"/>
          </p:nvPr>
        </p:nvSpPr>
        <p:spPr/>
        <p:txBody>
          <a:bodyPr/>
          <a:lstStyle/>
          <a:p>
            <a:r>
              <a:rPr lang="en-US" dirty="0"/>
              <a:t>Enable </a:t>
            </a:r>
            <a:r>
              <a:rPr lang="en-US" dirty="0" err="1"/>
              <a:t>autoscale</a:t>
            </a:r>
            <a:r>
              <a:rPr lang="en-US" dirty="0"/>
              <a:t> in App Service</a:t>
            </a:r>
          </a:p>
        </p:txBody>
      </p:sp>
      <p:sp>
        <p:nvSpPr>
          <p:cNvPr id="3" name="Content Placeholder 2">
            <a:extLst>
              <a:ext uri="{FF2B5EF4-FFF2-40B4-BE49-F238E27FC236}">
                <a16:creationId xmlns:a16="http://schemas.microsoft.com/office/drawing/2014/main" id="{56F62F0C-DB36-0329-045E-C111B37A2929}"/>
              </a:ext>
            </a:extLst>
          </p:cNvPr>
          <p:cNvSpPr>
            <a:spLocks noGrp="1"/>
          </p:cNvSpPr>
          <p:nvPr>
            <p:ph sz="quarter" idx="10"/>
          </p:nvPr>
        </p:nvSpPr>
        <p:spPr/>
        <p:txBody>
          <a:bodyPr>
            <a:normAutofit/>
          </a:bodyPr>
          <a:lstStyle/>
          <a:p>
            <a:r>
              <a:rPr lang="en-US" sz="2400" dirty="0"/>
              <a:t>Enable autoscaling</a:t>
            </a:r>
          </a:p>
          <a:p>
            <a:pPr lvl="1"/>
            <a:r>
              <a:rPr lang="en-US" sz="2000" dirty="0"/>
              <a:t>Not all pricing tiers support autoscaling</a:t>
            </a:r>
          </a:p>
          <a:p>
            <a:pPr lvl="1"/>
            <a:r>
              <a:rPr lang="en-US" sz="2000" dirty="0"/>
              <a:t>Some are only single instance or limited to manual scaling</a:t>
            </a:r>
          </a:p>
          <a:p>
            <a:pPr>
              <a:spcBef>
                <a:spcPts val="600"/>
              </a:spcBef>
            </a:pPr>
            <a:r>
              <a:rPr lang="en-US" sz="2400" dirty="0"/>
              <a:t>Add scale conditions</a:t>
            </a:r>
          </a:p>
          <a:p>
            <a:pPr lvl="1"/>
            <a:r>
              <a:rPr lang="en-US" sz="2000" dirty="0"/>
              <a:t>A default scale condition is created</a:t>
            </a:r>
          </a:p>
          <a:p>
            <a:pPr lvl="1"/>
            <a:r>
              <a:rPr lang="en-US" sz="2000" dirty="0"/>
              <a:t>Edit the default or create additional conditions</a:t>
            </a:r>
          </a:p>
          <a:p>
            <a:pPr>
              <a:spcBef>
                <a:spcPts val="600"/>
              </a:spcBef>
            </a:pPr>
            <a:r>
              <a:rPr lang="en-US" sz="2400" dirty="0"/>
              <a:t>Create scale rules</a:t>
            </a:r>
          </a:p>
          <a:p>
            <a:pPr lvl="1"/>
            <a:r>
              <a:rPr lang="en-US" sz="2000" dirty="0"/>
              <a:t>Conditions can contain one or more scale rules</a:t>
            </a:r>
          </a:p>
          <a:p>
            <a:pPr lvl="1"/>
            <a:r>
              <a:rPr lang="en-US" sz="2000" dirty="0"/>
              <a:t>Rules can be set based on calendar, metric, or both</a:t>
            </a:r>
          </a:p>
          <a:p>
            <a:pPr>
              <a:spcBef>
                <a:spcPts val="600"/>
              </a:spcBef>
            </a:pPr>
            <a:r>
              <a:rPr lang="en-US" sz="2400" dirty="0"/>
              <a:t>Monitor autoscaling behavior</a:t>
            </a:r>
          </a:p>
          <a:p>
            <a:pPr lvl="1"/>
            <a:r>
              <a:rPr lang="en-US" sz="2000" dirty="0"/>
              <a:t>View </a:t>
            </a:r>
            <a:r>
              <a:rPr lang="en-US" sz="2000" dirty="0" err="1"/>
              <a:t>autoscale</a:t>
            </a:r>
            <a:r>
              <a:rPr lang="en-US" sz="2000" dirty="0"/>
              <a:t> changes on the </a:t>
            </a:r>
            <a:r>
              <a:rPr lang="en-US" sz="2000" b="1" dirty="0"/>
              <a:t>Run history</a:t>
            </a:r>
            <a:r>
              <a:rPr lang="en-US" sz="2000" dirty="0"/>
              <a:t> chart</a:t>
            </a:r>
          </a:p>
          <a:p>
            <a:pPr lvl="1"/>
            <a:r>
              <a:rPr lang="en-US" sz="2000" dirty="0"/>
              <a:t>Tracks number of instances and which condition triggered the change</a:t>
            </a:r>
          </a:p>
        </p:txBody>
      </p:sp>
    </p:spTree>
    <p:extLst>
      <p:ext uri="{BB962C8B-B14F-4D97-AF65-F5344CB8AC3E}">
        <p14:creationId xmlns:p14="http://schemas.microsoft.com/office/powerpoint/2010/main" val="1792121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BFAB-46CA-3779-9630-1A4AFBB7D62F}"/>
              </a:ext>
            </a:extLst>
          </p:cNvPr>
          <p:cNvSpPr>
            <a:spLocks noGrp="1"/>
          </p:cNvSpPr>
          <p:nvPr>
            <p:ph type="title"/>
          </p:nvPr>
        </p:nvSpPr>
        <p:spPr/>
        <p:txBody>
          <a:bodyPr/>
          <a:lstStyle/>
          <a:p>
            <a:r>
              <a:rPr lang="en-US" dirty="0"/>
              <a:t>Explore </a:t>
            </a:r>
            <a:r>
              <a:rPr lang="en-US" dirty="0" err="1"/>
              <a:t>autoscale</a:t>
            </a:r>
            <a:r>
              <a:rPr lang="en-US" dirty="0"/>
              <a:t> best practices</a:t>
            </a:r>
          </a:p>
        </p:txBody>
      </p:sp>
      <p:sp>
        <p:nvSpPr>
          <p:cNvPr id="3" name="Content Placeholder 2">
            <a:extLst>
              <a:ext uri="{FF2B5EF4-FFF2-40B4-BE49-F238E27FC236}">
                <a16:creationId xmlns:a16="http://schemas.microsoft.com/office/drawing/2014/main" id="{0FF9202B-F32C-3921-2DD0-3F04E0FD4453}"/>
              </a:ext>
            </a:extLst>
          </p:cNvPr>
          <p:cNvSpPr>
            <a:spLocks noGrp="1"/>
          </p:cNvSpPr>
          <p:nvPr>
            <p:ph sz="quarter" idx="10"/>
          </p:nvPr>
        </p:nvSpPr>
        <p:spPr/>
        <p:txBody>
          <a:bodyPr/>
          <a:lstStyle/>
          <a:p>
            <a:pPr>
              <a:spcAft>
                <a:spcPts val="1200"/>
              </a:spcAft>
            </a:pPr>
            <a:r>
              <a:rPr lang="en-US" sz="2400" dirty="0"/>
              <a:t>Ensure the maximum and minimum values are different and have an adequate margin between them</a:t>
            </a:r>
          </a:p>
          <a:p>
            <a:pPr>
              <a:spcAft>
                <a:spcPts val="1200"/>
              </a:spcAft>
            </a:pPr>
            <a:r>
              <a:rPr lang="en-US" sz="2400" dirty="0"/>
              <a:t>Choose the appropriate statistic for your diagnostics metric</a:t>
            </a:r>
          </a:p>
          <a:p>
            <a:pPr>
              <a:spcAft>
                <a:spcPts val="1200"/>
              </a:spcAft>
            </a:pPr>
            <a:r>
              <a:rPr lang="en-US" sz="2400" dirty="0"/>
              <a:t>Choose the thresholds carefully for all metric types</a:t>
            </a:r>
          </a:p>
          <a:p>
            <a:pPr>
              <a:spcAft>
                <a:spcPts val="1200"/>
              </a:spcAft>
            </a:pPr>
            <a:r>
              <a:rPr lang="en-US" sz="2400" dirty="0"/>
              <a:t>Check for conflicts when multiple rules are configured in a condition</a:t>
            </a:r>
          </a:p>
          <a:p>
            <a:pPr>
              <a:spcAft>
                <a:spcPts val="1200"/>
              </a:spcAft>
            </a:pPr>
            <a:r>
              <a:rPr lang="en-US" sz="2400" dirty="0"/>
              <a:t>Always select a safe default instance count</a:t>
            </a:r>
          </a:p>
          <a:p>
            <a:pPr>
              <a:spcAft>
                <a:spcPts val="1200"/>
              </a:spcAft>
            </a:pPr>
            <a:r>
              <a:rPr lang="en-US" sz="2400" dirty="0"/>
              <a:t>Configure </a:t>
            </a:r>
            <a:r>
              <a:rPr lang="en-US" sz="2400" dirty="0" err="1"/>
              <a:t>autoscale</a:t>
            </a:r>
            <a:r>
              <a:rPr lang="en-US" sz="2400" dirty="0"/>
              <a:t> notifications</a:t>
            </a:r>
          </a:p>
          <a:p>
            <a:endParaRPr lang="en-US" sz="2800" dirty="0"/>
          </a:p>
          <a:p>
            <a:endParaRPr lang="en-US" dirty="0"/>
          </a:p>
        </p:txBody>
      </p:sp>
    </p:spTree>
    <p:extLst>
      <p:ext uri="{BB962C8B-B14F-4D97-AF65-F5344CB8AC3E}">
        <p14:creationId xmlns:p14="http://schemas.microsoft.com/office/powerpoint/2010/main" val="187101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949615"/>
            <a:ext cx="6472474" cy="1130181"/>
          </a:xfrm>
        </p:spPr>
        <p:txBody>
          <a:bodyPr/>
          <a:lstStyle/>
          <a:p>
            <a:r>
              <a:rPr lang="en-US" dirty="0"/>
              <a:t>Module 1: Explore Azure App Service</a:t>
            </a:r>
          </a:p>
        </p:txBody>
      </p:sp>
    </p:spTree>
    <p:extLst>
      <p:ext uri="{BB962C8B-B14F-4D97-AF65-F5344CB8AC3E}">
        <p14:creationId xmlns:p14="http://schemas.microsoft.com/office/powerpoint/2010/main" val="1928248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ACB895-276A-EC55-2EBD-4FFF3F0BB17A}"/>
              </a:ext>
            </a:extLst>
          </p:cNvPr>
          <p:cNvSpPr>
            <a:spLocks noGrp="1"/>
          </p:cNvSpPr>
          <p:nvPr>
            <p:ph type="title"/>
          </p:nvPr>
        </p:nvSpPr>
        <p:spPr/>
        <p:txBody>
          <a:bodyPr/>
          <a:lstStyle/>
          <a:p>
            <a:r>
              <a:rPr lang="en-US" dirty="0"/>
              <a:t>Summary and knowledge check</a:t>
            </a:r>
          </a:p>
        </p:txBody>
      </p:sp>
      <p:sp>
        <p:nvSpPr>
          <p:cNvPr id="5" name="Content Placeholder 4">
            <a:extLst>
              <a:ext uri="{FF2B5EF4-FFF2-40B4-BE49-F238E27FC236}">
                <a16:creationId xmlns:a16="http://schemas.microsoft.com/office/drawing/2014/main" id="{C3AD4E2B-C24E-FC54-7BE2-BF2681286284}"/>
              </a:ext>
            </a:extLst>
          </p:cNvPr>
          <p:cNvSpPr>
            <a:spLocks noGrp="1"/>
          </p:cNvSpPr>
          <p:nvPr>
            <p:ph sz="quarter" idx="12"/>
          </p:nvPr>
        </p:nvSpPr>
        <p:spPr/>
        <p:txBody>
          <a:bodyPr>
            <a:normAutofit/>
          </a:bodyPr>
          <a:lstStyle/>
          <a:p>
            <a:pPr marL="0" indent="0">
              <a:buNone/>
            </a:pPr>
            <a:r>
              <a:rPr lang="en-US" sz="2400" dirty="0"/>
              <a:t>In this module, you learned how to:</a:t>
            </a:r>
          </a:p>
          <a:p>
            <a:endParaRPr lang="en-US" sz="2400" dirty="0"/>
          </a:p>
          <a:p>
            <a:r>
              <a:rPr lang="en-US" sz="2400" dirty="0"/>
              <a:t>Identify scenarios for which autoscaling is an appropriate solution</a:t>
            </a:r>
          </a:p>
          <a:p>
            <a:r>
              <a:rPr lang="en-US" sz="2400" dirty="0"/>
              <a:t>Create autoscaling rules for a web app</a:t>
            </a:r>
          </a:p>
          <a:p>
            <a:r>
              <a:rPr lang="en-US" sz="2400" dirty="0"/>
              <a:t>Monitor the effects of autoscaling</a:t>
            </a:r>
          </a:p>
        </p:txBody>
      </p:sp>
      <p:sp>
        <p:nvSpPr>
          <p:cNvPr id="6" name="Oval 5">
            <a:extLst>
              <a:ext uri="{FF2B5EF4-FFF2-40B4-BE49-F238E27FC236}">
                <a16:creationId xmlns:a16="http://schemas.microsoft.com/office/drawing/2014/main" id="{7734FECD-DC40-3089-F0A8-45923529314E}"/>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7" name="Text Placeholder 43">
            <a:extLst>
              <a:ext uri="{FF2B5EF4-FFF2-40B4-BE49-F238E27FC236}">
                <a16:creationId xmlns:a16="http://schemas.microsoft.com/office/drawing/2014/main" id="{4238F8A7-9F24-4573-E362-F80F90EBA972}"/>
              </a:ext>
            </a:extLst>
          </p:cNvPr>
          <p:cNvSpPr txBox="1">
            <a:spLocks/>
          </p:cNvSpPr>
          <p:nvPr/>
        </p:nvSpPr>
        <p:spPr>
          <a:xfrm>
            <a:off x="6715031" y="2102093"/>
            <a:ext cx="4672440" cy="45814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How would you describe autoscaling? </a:t>
            </a:r>
          </a:p>
        </p:txBody>
      </p:sp>
      <p:sp>
        <p:nvSpPr>
          <p:cNvPr id="8" name="Oval 7">
            <a:extLst>
              <a:ext uri="{FF2B5EF4-FFF2-40B4-BE49-F238E27FC236}">
                <a16:creationId xmlns:a16="http://schemas.microsoft.com/office/drawing/2014/main" id="{09CB2C4A-6A9A-6D85-3887-5F2572D0AE83}"/>
              </a:ext>
              <a:ext uri="{C183D7F6-B498-43B3-948B-1728B52AA6E4}">
                <adec:decorative xmlns:adec="http://schemas.microsoft.com/office/drawing/2017/decorative" val="1"/>
              </a:ext>
            </a:extLst>
          </p:cNvPr>
          <p:cNvSpPr/>
          <p:nvPr/>
        </p:nvSpPr>
        <p:spPr bwMode="auto">
          <a:xfrm>
            <a:off x="6096000" y="2965653"/>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IN" b="1" dirty="0">
                <a:solidFill>
                  <a:schemeClr val="bg1"/>
                </a:solidFill>
              </a:rPr>
              <a:t>2</a:t>
            </a:r>
          </a:p>
        </p:txBody>
      </p:sp>
      <p:sp>
        <p:nvSpPr>
          <p:cNvPr id="9" name="Text Placeholder 43">
            <a:extLst>
              <a:ext uri="{FF2B5EF4-FFF2-40B4-BE49-F238E27FC236}">
                <a16:creationId xmlns:a16="http://schemas.microsoft.com/office/drawing/2014/main" id="{603B4E1B-CD7B-4044-C47D-0F66C1020C2C}"/>
              </a:ext>
            </a:extLst>
          </p:cNvPr>
          <p:cNvSpPr txBox="1">
            <a:spLocks/>
          </p:cNvSpPr>
          <p:nvPr/>
        </p:nvSpPr>
        <p:spPr>
          <a:xfrm>
            <a:off x="6715031" y="2965652"/>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Can you describe a scenario that is a suitable candidate for autoscaling? </a:t>
            </a:r>
          </a:p>
        </p:txBody>
      </p:sp>
    </p:spTree>
    <p:extLst>
      <p:ext uri="{BB962C8B-B14F-4D97-AF65-F5344CB8AC3E}">
        <p14:creationId xmlns:p14="http://schemas.microsoft.com/office/powerpoint/2010/main" val="3276043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BFA059-1760-17BA-0DDC-B749926AD129}"/>
              </a:ext>
            </a:extLst>
          </p:cNvPr>
          <p:cNvSpPr>
            <a:spLocks noGrp="1"/>
          </p:cNvSpPr>
          <p:nvPr>
            <p:ph type="title"/>
          </p:nvPr>
        </p:nvSpPr>
        <p:spPr>
          <a:xfrm>
            <a:off x="581340" y="2384524"/>
            <a:ext cx="6472474" cy="1695272"/>
          </a:xfrm>
        </p:spPr>
        <p:txBody>
          <a:bodyPr/>
          <a:lstStyle/>
          <a:p>
            <a:r>
              <a:rPr lang="en-US" dirty="0"/>
              <a:t>Module 4: Explore Azure App Service deployment slots</a:t>
            </a:r>
          </a:p>
        </p:txBody>
      </p:sp>
    </p:spTree>
    <p:extLst>
      <p:ext uri="{BB962C8B-B14F-4D97-AF65-F5344CB8AC3E}">
        <p14:creationId xmlns:p14="http://schemas.microsoft.com/office/powerpoint/2010/main" val="1349393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1352DD-F749-B08A-5480-63BFE6291EA0}"/>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625277A-08B4-2B69-457F-97D143A426A4}"/>
              </a:ext>
            </a:extLst>
          </p:cNvPr>
          <p:cNvSpPr>
            <a:spLocks noGrp="1"/>
          </p:cNvSpPr>
          <p:nvPr>
            <p:ph sz="quarter" idx="10"/>
          </p:nvPr>
        </p:nvSpPr>
        <p:spPr/>
        <p:txBody>
          <a:bodyPr>
            <a:norm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Describe the benefits of using deployment slots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Understand how slot swapping operates in App Service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Perform manual swaps and enable auto swap</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Route traffic manually and automatically</a:t>
            </a:r>
          </a:p>
        </p:txBody>
      </p:sp>
    </p:spTree>
    <p:extLst>
      <p:ext uri="{BB962C8B-B14F-4D97-AF65-F5344CB8AC3E}">
        <p14:creationId xmlns:p14="http://schemas.microsoft.com/office/powerpoint/2010/main" val="2846401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AE634-A3AC-FC06-2BA2-8547FB2FBFB1}"/>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75BB5934-DD1B-8DEB-FB6F-5C959D3C3453}"/>
              </a:ext>
            </a:extLst>
          </p:cNvPr>
          <p:cNvSpPr>
            <a:spLocks noGrp="1"/>
          </p:cNvSpPr>
          <p:nvPr>
            <p:ph sz="quarter" idx="10"/>
          </p:nvPr>
        </p:nvSpPr>
        <p:spPr/>
        <p:txBody>
          <a:bodyPr>
            <a:normAutofit/>
          </a:bodyPr>
          <a:lstStyle/>
          <a:p>
            <a:pPr>
              <a:spcAft>
                <a:spcPts val="1200"/>
              </a:spcAft>
            </a:pPr>
            <a:r>
              <a:rPr lang="en-US" sz="2400" dirty="0"/>
              <a:t>Deployment slots enable you to preview, manage, test, and deploy different development environments.</a:t>
            </a:r>
          </a:p>
          <a:p>
            <a:pPr>
              <a:spcAft>
                <a:spcPts val="1200"/>
              </a:spcAft>
            </a:pPr>
            <a:r>
              <a:rPr lang="en-US" sz="2400" dirty="0"/>
              <a:t>Deployment slots are live apps with their own host names.</a:t>
            </a:r>
          </a:p>
          <a:p>
            <a:pPr>
              <a:spcAft>
                <a:spcPts val="1200"/>
              </a:spcAft>
            </a:pPr>
            <a:r>
              <a:rPr lang="en-US" sz="2400" dirty="0"/>
              <a:t>App content and configuration elements can be swapped between two slots.</a:t>
            </a:r>
          </a:p>
        </p:txBody>
      </p:sp>
    </p:spTree>
    <p:extLst>
      <p:ext uri="{BB962C8B-B14F-4D97-AF65-F5344CB8AC3E}">
        <p14:creationId xmlns:p14="http://schemas.microsoft.com/office/powerpoint/2010/main" val="1525068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EA45-87C0-9BEF-90C8-E5D8E5D2B024}"/>
              </a:ext>
            </a:extLst>
          </p:cNvPr>
          <p:cNvSpPr>
            <a:spLocks noGrp="1"/>
          </p:cNvSpPr>
          <p:nvPr>
            <p:ph type="title"/>
          </p:nvPr>
        </p:nvSpPr>
        <p:spPr/>
        <p:txBody>
          <a:bodyPr/>
          <a:lstStyle/>
          <a:p>
            <a:r>
              <a:rPr lang="en-US" dirty="0"/>
              <a:t>Explore staging environments</a:t>
            </a:r>
          </a:p>
        </p:txBody>
      </p:sp>
      <p:sp>
        <p:nvSpPr>
          <p:cNvPr id="3" name="Content Placeholder 2">
            <a:extLst>
              <a:ext uri="{FF2B5EF4-FFF2-40B4-BE49-F238E27FC236}">
                <a16:creationId xmlns:a16="http://schemas.microsoft.com/office/drawing/2014/main" id="{3D64FA79-9CD1-0361-46E3-2473BE067003}"/>
              </a:ext>
            </a:extLst>
          </p:cNvPr>
          <p:cNvSpPr>
            <a:spLocks noGrp="1"/>
          </p:cNvSpPr>
          <p:nvPr>
            <p:ph sz="quarter" idx="10"/>
          </p:nvPr>
        </p:nvSpPr>
        <p:spPr/>
        <p:txBody>
          <a:bodyPr>
            <a:normAutofit/>
          </a:bodyPr>
          <a:lstStyle/>
          <a:p>
            <a:r>
              <a:rPr lang="en-US" sz="2400" dirty="0"/>
              <a:t>You can use a separate deployment slot instead of the default production slot when you're running in the </a:t>
            </a:r>
            <a:r>
              <a:rPr lang="en-US" sz="2400" b="1" dirty="0"/>
              <a:t>Standard</a:t>
            </a:r>
            <a:r>
              <a:rPr lang="en-US" sz="2400" dirty="0"/>
              <a:t>, </a:t>
            </a:r>
            <a:r>
              <a:rPr lang="en-US" sz="2400" b="1" dirty="0"/>
              <a:t>Premium</a:t>
            </a:r>
            <a:r>
              <a:rPr lang="en-US" sz="2400" dirty="0"/>
              <a:t>, or </a:t>
            </a:r>
            <a:r>
              <a:rPr lang="en-US" sz="2400" b="1" dirty="0"/>
              <a:t>Isolated</a:t>
            </a:r>
            <a:r>
              <a:rPr lang="en-US" sz="2400" dirty="0"/>
              <a:t> App Service plan tier. </a:t>
            </a:r>
          </a:p>
          <a:p>
            <a:pPr>
              <a:spcBef>
                <a:spcPts val="1200"/>
              </a:spcBef>
            </a:pPr>
            <a:r>
              <a:rPr lang="en-US" sz="2400" dirty="0"/>
              <a:t>Deploying to a non-production slot has the following benefits:</a:t>
            </a:r>
          </a:p>
          <a:p>
            <a:pPr lvl="1">
              <a:spcBef>
                <a:spcPts val="600"/>
              </a:spcBef>
              <a:spcAft>
                <a:spcPts val="600"/>
              </a:spcAft>
            </a:pPr>
            <a:r>
              <a:rPr lang="en-US" sz="2000" dirty="0"/>
              <a:t>You can validate app changes in a staging deployment slot before swapping it with the production slot.</a:t>
            </a:r>
          </a:p>
          <a:p>
            <a:pPr lvl="1">
              <a:spcBef>
                <a:spcPts val="600"/>
              </a:spcBef>
              <a:spcAft>
                <a:spcPts val="600"/>
              </a:spcAft>
            </a:pPr>
            <a:r>
              <a:rPr lang="en-US" sz="2000" dirty="0"/>
              <a:t>Deploying an app to a slot first and swapping it into production makes sure that all instances of the slot are warmed up before being swapped into production. </a:t>
            </a:r>
          </a:p>
          <a:p>
            <a:pPr lvl="1">
              <a:spcBef>
                <a:spcPts val="600"/>
              </a:spcBef>
              <a:spcAft>
                <a:spcPts val="600"/>
              </a:spcAft>
            </a:pPr>
            <a:r>
              <a:rPr lang="en-US" sz="2000" dirty="0"/>
              <a:t>After a swap, the slot with previously staged app now has the previous production app. </a:t>
            </a:r>
          </a:p>
          <a:p>
            <a:endParaRPr lang="en-US" sz="2400" dirty="0"/>
          </a:p>
          <a:p>
            <a:endParaRPr lang="en-US" sz="2400" dirty="0"/>
          </a:p>
        </p:txBody>
      </p:sp>
    </p:spTree>
    <p:extLst>
      <p:ext uri="{BB962C8B-B14F-4D97-AF65-F5344CB8AC3E}">
        <p14:creationId xmlns:p14="http://schemas.microsoft.com/office/powerpoint/2010/main" val="2065847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7FF6D9-17D3-0544-3B1A-C3C69DBBE664}"/>
              </a:ext>
            </a:extLst>
          </p:cNvPr>
          <p:cNvSpPr>
            <a:spLocks noGrp="1"/>
          </p:cNvSpPr>
          <p:nvPr>
            <p:ph type="title"/>
          </p:nvPr>
        </p:nvSpPr>
        <p:spPr/>
        <p:txBody>
          <a:bodyPr/>
          <a:lstStyle/>
          <a:p>
            <a:r>
              <a:rPr lang="en-US" dirty="0"/>
              <a:t>Examine slot swapping</a:t>
            </a:r>
          </a:p>
        </p:txBody>
      </p:sp>
      <p:sp>
        <p:nvSpPr>
          <p:cNvPr id="6" name="Text Placeholder 5">
            <a:extLst>
              <a:ext uri="{FF2B5EF4-FFF2-40B4-BE49-F238E27FC236}">
                <a16:creationId xmlns:a16="http://schemas.microsoft.com/office/drawing/2014/main" id="{323B9511-8542-97E0-0DED-24D6F605A797}"/>
              </a:ext>
            </a:extLst>
          </p:cNvPr>
          <p:cNvSpPr>
            <a:spLocks noGrp="1"/>
          </p:cNvSpPr>
          <p:nvPr>
            <p:ph type="body" sz="quarter" idx="11"/>
          </p:nvPr>
        </p:nvSpPr>
        <p:spPr/>
        <p:txBody>
          <a:bodyPr/>
          <a:lstStyle/>
          <a:p>
            <a:r>
              <a:rPr lang="en-US" dirty="0"/>
              <a:t>When swapping slots, App Service does the following</a:t>
            </a:r>
          </a:p>
        </p:txBody>
      </p:sp>
      <p:sp>
        <p:nvSpPr>
          <p:cNvPr id="7" name="Oval 6" descr="First step">
            <a:extLst>
              <a:ext uri="{FF2B5EF4-FFF2-40B4-BE49-F238E27FC236}">
                <a16:creationId xmlns:a16="http://schemas.microsoft.com/office/drawing/2014/main" id="{F8EBB5B7-4EE2-AD05-1389-C0745E415CD3}"/>
              </a:ext>
              <a:ext uri="{C183D7F6-B498-43B3-948B-1728B52AA6E4}">
                <adec:decorative xmlns:adec="http://schemas.microsoft.com/office/drawing/2017/decorative" val="0"/>
              </a:ext>
            </a:extLst>
          </p:cNvPr>
          <p:cNvSpPr/>
          <p:nvPr/>
        </p:nvSpPr>
        <p:spPr bwMode="auto">
          <a:xfrm>
            <a:off x="457200" y="1506084"/>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5" name="Content Placeholder 4">
            <a:extLst>
              <a:ext uri="{FF2B5EF4-FFF2-40B4-BE49-F238E27FC236}">
                <a16:creationId xmlns:a16="http://schemas.microsoft.com/office/drawing/2014/main" id="{55F5F3A4-E7A0-467D-CC30-6B312B48D5EF}"/>
              </a:ext>
            </a:extLst>
          </p:cNvPr>
          <p:cNvSpPr>
            <a:spLocks noGrp="1"/>
          </p:cNvSpPr>
          <p:nvPr>
            <p:ph sz="quarter" idx="10"/>
          </p:nvPr>
        </p:nvSpPr>
        <p:spPr>
          <a:xfrm>
            <a:off x="1147015" y="1506084"/>
            <a:ext cx="4381915" cy="1922916"/>
          </a:xfrm>
        </p:spPr>
        <p:txBody>
          <a:bodyPr>
            <a:noAutofit/>
          </a:bodyPr>
          <a:lstStyle/>
          <a:p>
            <a:pPr marL="0" indent="0">
              <a:buNone/>
            </a:pPr>
            <a:r>
              <a:rPr lang="en-US" sz="1600" dirty="0"/>
              <a:t>Applies the following settings from the target slot to all instances of the source slot:</a:t>
            </a:r>
          </a:p>
          <a:p>
            <a:pPr>
              <a:spcBef>
                <a:spcPts val="600"/>
              </a:spcBef>
              <a:spcAft>
                <a:spcPts val="600"/>
              </a:spcAft>
            </a:pPr>
            <a:r>
              <a:rPr lang="en-US" sz="1600" dirty="0"/>
              <a:t>Slot-specific app settings and connection strings, if applicable.</a:t>
            </a:r>
          </a:p>
          <a:p>
            <a:pPr>
              <a:spcAft>
                <a:spcPts val="600"/>
              </a:spcAft>
            </a:pPr>
            <a:r>
              <a:rPr lang="en-US" sz="1600" dirty="0"/>
              <a:t>Continuous deployment settings, if enabled.</a:t>
            </a:r>
          </a:p>
          <a:p>
            <a:pPr>
              <a:spcAft>
                <a:spcPts val="600"/>
              </a:spcAft>
            </a:pPr>
            <a:r>
              <a:rPr lang="en-US" sz="1600" dirty="0"/>
              <a:t>App Service authentication settings, if enabled.</a:t>
            </a:r>
          </a:p>
          <a:p>
            <a:endParaRPr lang="en-US" sz="1600" dirty="0"/>
          </a:p>
        </p:txBody>
      </p:sp>
      <p:sp>
        <p:nvSpPr>
          <p:cNvPr id="9" name="Oval 8" descr="Second step">
            <a:extLst>
              <a:ext uri="{FF2B5EF4-FFF2-40B4-BE49-F238E27FC236}">
                <a16:creationId xmlns:a16="http://schemas.microsoft.com/office/drawing/2014/main" id="{32CF0792-E077-3B15-AE39-F388E367EE09}"/>
              </a:ext>
              <a:ext uri="{C183D7F6-B498-43B3-948B-1728B52AA6E4}">
                <adec:decorative xmlns:adec="http://schemas.microsoft.com/office/drawing/2017/decorative" val="0"/>
              </a:ext>
            </a:extLst>
          </p:cNvPr>
          <p:cNvSpPr/>
          <p:nvPr/>
        </p:nvSpPr>
        <p:spPr bwMode="auto">
          <a:xfrm>
            <a:off x="457200" y="366526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8" name="Content Placeholder 4">
            <a:extLst>
              <a:ext uri="{FF2B5EF4-FFF2-40B4-BE49-F238E27FC236}">
                <a16:creationId xmlns:a16="http://schemas.microsoft.com/office/drawing/2014/main" id="{0A0AB709-2C52-C01E-6D93-72094DA9D14E}"/>
              </a:ext>
            </a:extLst>
          </p:cNvPr>
          <p:cNvSpPr txBox="1">
            <a:spLocks/>
          </p:cNvSpPr>
          <p:nvPr/>
        </p:nvSpPr>
        <p:spPr>
          <a:xfrm>
            <a:off x="1147015" y="3665268"/>
            <a:ext cx="4381915" cy="694080"/>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Wait for every instance in the source slot to complete its restart.</a:t>
            </a:r>
          </a:p>
        </p:txBody>
      </p:sp>
      <p:sp>
        <p:nvSpPr>
          <p:cNvPr id="11" name="Oval 10" descr="Third step">
            <a:extLst>
              <a:ext uri="{FF2B5EF4-FFF2-40B4-BE49-F238E27FC236}">
                <a16:creationId xmlns:a16="http://schemas.microsoft.com/office/drawing/2014/main" id="{FD24D119-2D00-57BF-1773-D3803FF07017}"/>
              </a:ext>
              <a:ext uri="{C183D7F6-B498-43B3-948B-1728B52AA6E4}">
                <adec:decorative xmlns:adec="http://schemas.microsoft.com/office/drawing/2017/decorative" val="0"/>
              </a:ext>
            </a:extLst>
          </p:cNvPr>
          <p:cNvSpPr/>
          <p:nvPr/>
        </p:nvSpPr>
        <p:spPr bwMode="auto">
          <a:xfrm>
            <a:off x="457200" y="4657836"/>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3</a:t>
            </a:r>
            <a:endParaRPr lang="en-IN" b="1" dirty="0">
              <a:solidFill>
                <a:schemeClr val="bg1"/>
              </a:solidFill>
            </a:endParaRPr>
          </a:p>
        </p:txBody>
      </p:sp>
      <p:sp>
        <p:nvSpPr>
          <p:cNvPr id="10" name="Content Placeholder 4">
            <a:extLst>
              <a:ext uri="{FF2B5EF4-FFF2-40B4-BE49-F238E27FC236}">
                <a16:creationId xmlns:a16="http://schemas.microsoft.com/office/drawing/2014/main" id="{62FB1688-A9CE-B508-3E4A-2194FEA5B95E}"/>
              </a:ext>
            </a:extLst>
          </p:cNvPr>
          <p:cNvSpPr txBox="1">
            <a:spLocks/>
          </p:cNvSpPr>
          <p:nvPr/>
        </p:nvSpPr>
        <p:spPr>
          <a:xfrm>
            <a:off x="1147015" y="4657835"/>
            <a:ext cx="4381915" cy="108374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If local cache is enabled, trigger local cache initialization by making an HTTP request to the application root ("/") on each instance of the source slot. </a:t>
            </a:r>
          </a:p>
        </p:txBody>
      </p:sp>
      <p:sp>
        <p:nvSpPr>
          <p:cNvPr id="13" name="Oval 12" descr="Fourth step">
            <a:extLst>
              <a:ext uri="{FF2B5EF4-FFF2-40B4-BE49-F238E27FC236}">
                <a16:creationId xmlns:a16="http://schemas.microsoft.com/office/drawing/2014/main" id="{678FBADE-C7EF-F653-0CCB-8F3C912D50C2}"/>
              </a:ext>
              <a:ext uri="{C183D7F6-B498-43B3-948B-1728B52AA6E4}">
                <adec:decorative xmlns:adec="http://schemas.microsoft.com/office/drawing/2017/decorative" val="0"/>
              </a:ext>
            </a:extLst>
          </p:cNvPr>
          <p:cNvSpPr/>
          <p:nvPr/>
        </p:nvSpPr>
        <p:spPr bwMode="auto">
          <a:xfrm>
            <a:off x="6204930" y="1506084"/>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4</a:t>
            </a:r>
            <a:endParaRPr lang="en-IN" b="1" dirty="0">
              <a:solidFill>
                <a:schemeClr val="bg1"/>
              </a:solidFill>
            </a:endParaRPr>
          </a:p>
        </p:txBody>
      </p:sp>
      <p:sp>
        <p:nvSpPr>
          <p:cNvPr id="18" name="Content Placeholder 4">
            <a:extLst>
              <a:ext uri="{FF2B5EF4-FFF2-40B4-BE49-F238E27FC236}">
                <a16:creationId xmlns:a16="http://schemas.microsoft.com/office/drawing/2014/main" id="{D36B4F2E-E14F-A575-8127-95E920ED30C4}"/>
              </a:ext>
            </a:extLst>
          </p:cNvPr>
          <p:cNvSpPr txBox="1">
            <a:spLocks/>
          </p:cNvSpPr>
          <p:nvPr/>
        </p:nvSpPr>
        <p:spPr>
          <a:xfrm>
            <a:off x="6894745" y="1524385"/>
            <a:ext cx="4381915" cy="100616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If auto swap is enabled with custom warm-up, trigger Application Initiation by making an HTTP request to the application root ("/") on each instance of the source slot.</a:t>
            </a:r>
          </a:p>
        </p:txBody>
      </p:sp>
      <p:sp>
        <p:nvSpPr>
          <p:cNvPr id="15" name="Oval 14" descr="Fifth step">
            <a:extLst>
              <a:ext uri="{FF2B5EF4-FFF2-40B4-BE49-F238E27FC236}">
                <a16:creationId xmlns:a16="http://schemas.microsoft.com/office/drawing/2014/main" id="{B18E4DE3-3CA5-E719-2E12-8810F170EB3D}"/>
              </a:ext>
              <a:ext uri="{C183D7F6-B498-43B3-948B-1728B52AA6E4}">
                <adec:decorative xmlns:adec="http://schemas.microsoft.com/office/drawing/2017/decorative" val="0"/>
              </a:ext>
            </a:extLst>
          </p:cNvPr>
          <p:cNvSpPr/>
          <p:nvPr/>
        </p:nvSpPr>
        <p:spPr bwMode="auto">
          <a:xfrm>
            <a:off x="6204930" y="2875495"/>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5</a:t>
            </a:r>
            <a:endParaRPr lang="en-IN" b="1" dirty="0">
              <a:solidFill>
                <a:schemeClr val="bg1"/>
              </a:solidFill>
            </a:endParaRPr>
          </a:p>
        </p:txBody>
      </p:sp>
      <p:sp>
        <p:nvSpPr>
          <p:cNvPr id="14" name="Content Placeholder 4">
            <a:extLst>
              <a:ext uri="{FF2B5EF4-FFF2-40B4-BE49-F238E27FC236}">
                <a16:creationId xmlns:a16="http://schemas.microsoft.com/office/drawing/2014/main" id="{82CE8735-2E5B-26AE-9C8F-263E7972A632}"/>
              </a:ext>
            </a:extLst>
          </p:cNvPr>
          <p:cNvSpPr txBox="1">
            <a:spLocks/>
          </p:cNvSpPr>
          <p:nvPr/>
        </p:nvSpPr>
        <p:spPr>
          <a:xfrm>
            <a:off x="6894745" y="2875494"/>
            <a:ext cx="4381915" cy="930961"/>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If all instances on the source slot are warmed up successfully, swap the two slots by switching the routing rules for the two slots. </a:t>
            </a:r>
          </a:p>
        </p:txBody>
      </p:sp>
      <p:sp>
        <p:nvSpPr>
          <p:cNvPr id="17" name="Oval 16" descr="Sixth step">
            <a:extLst>
              <a:ext uri="{FF2B5EF4-FFF2-40B4-BE49-F238E27FC236}">
                <a16:creationId xmlns:a16="http://schemas.microsoft.com/office/drawing/2014/main" id="{ACFC6DE2-7555-A7B4-673C-5E50A0850D6E}"/>
              </a:ext>
              <a:ext uri="{C183D7F6-B498-43B3-948B-1728B52AA6E4}">
                <adec:decorative xmlns:adec="http://schemas.microsoft.com/office/drawing/2017/decorative" val="0"/>
              </a:ext>
            </a:extLst>
          </p:cNvPr>
          <p:cNvSpPr/>
          <p:nvPr/>
        </p:nvSpPr>
        <p:spPr bwMode="auto">
          <a:xfrm>
            <a:off x="6204930" y="41348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IN" b="1" dirty="0">
                <a:solidFill>
                  <a:schemeClr val="bg1"/>
                </a:solidFill>
              </a:rPr>
              <a:t>6</a:t>
            </a:r>
          </a:p>
        </p:txBody>
      </p:sp>
      <p:sp>
        <p:nvSpPr>
          <p:cNvPr id="16" name="Content Placeholder 4">
            <a:extLst>
              <a:ext uri="{FF2B5EF4-FFF2-40B4-BE49-F238E27FC236}">
                <a16:creationId xmlns:a16="http://schemas.microsoft.com/office/drawing/2014/main" id="{D12553F6-135E-64DC-08E5-37721C0A940E}"/>
              </a:ext>
            </a:extLst>
          </p:cNvPr>
          <p:cNvSpPr txBox="1">
            <a:spLocks/>
          </p:cNvSpPr>
          <p:nvPr/>
        </p:nvSpPr>
        <p:spPr>
          <a:xfrm>
            <a:off x="6894745" y="4134817"/>
            <a:ext cx="4381915" cy="108374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Now that the source slot has the pre-swap app previously in the target slot, perform the same operation by applying all settings and restarting the instances.</a:t>
            </a:r>
          </a:p>
        </p:txBody>
      </p:sp>
    </p:spTree>
    <p:extLst>
      <p:ext uri="{BB962C8B-B14F-4D97-AF65-F5344CB8AC3E}">
        <p14:creationId xmlns:p14="http://schemas.microsoft.com/office/powerpoint/2010/main" val="2416163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30DAA3-C8FB-A3F3-8593-834B944C497E}"/>
              </a:ext>
            </a:extLst>
          </p:cNvPr>
          <p:cNvSpPr>
            <a:spLocks noGrp="1"/>
          </p:cNvSpPr>
          <p:nvPr>
            <p:ph type="title"/>
          </p:nvPr>
        </p:nvSpPr>
        <p:spPr/>
        <p:txBody>
          <a:bodyPr/>
          <a:lstStyle/>
          <a:p>
            <a:r>
              <a:rPr lang="en-US" dirty="0"/>
              <a:t>Swap deployment slots</a:t>
            </a:r>
          </a:p>
        </p:txBody>
      </p:sp>
      <p:sp>
        <p:nvSpPr>
          <p:cNvPr id="6" name="Content Placeholder 5">
            <a:extLst>
              <a:ext uri="{FF2B5EF4-FFF2-40B4-BE49-F238E27FC236}">
                <a16:creationId xmlns:a16="http://schemas.microsoft.com/office/drawing/2014/main" id="{486CBEC8-19F6-F494-A2FA-EC0DAE766057}"/>
              </a:ext>
            </a:extLst>
          </p:cNvPr>
          <p:cNvSpPr>
            <a:spLocks noGrp="1"/>
          </p:cNvSpPr>
          <p:nvPr>
            <p:ph sz="quarter" idx="10"/>
          </p:nvPr>
        </p:nvSpPr>
        <p:spPr/>
        <p:txBody>
          <a:bodyPr>
            <a:normAutofit/>
          </a:bodyPr>
          <a:lstStyle/>
          <a:p>
            <a:pPr>
              <a:spcAft>
                <a:spcPts val="1200"/>
              </a:spcAft>
            </a:pPr>
            <a:r>
              <a:rPr lang="en-US" dirty="0"/>
              <a:t>Swap deployment slots on your app's Deployment slots page and the Overview page.</a:t>
            </a:r>
          </a:p>
          <a:p>
            <a:pPr>
              <a:spcAft>
                <a:spcPts val="1200"/>
              </a:spcAft>
            </a:pPr>
            <a:r>
              <a:rPr lang="en-US" dirty="0"/>
              <a:t>Configure auto swap</a:t>
            </a:r>
          </a:p>
          <a:p>
            <a:pPr>
              <a:spcAft>
                <a:spcPts val="1200"/>
              </a:spcAft>
            </a:pPr>
            <a:r>
              <a:rPr lang="en-US" dirty="0"/>
              <a:t>Swap with preview</a:t>
            </a:r>
          </a:p>
          <a:p>
            <a:pPr>
              <a:spcAft>
                <a:spcPts val="1200"/>
              </a:spcAft>
            </a:pPr>
            <a:r>
              <a:rPr lang="en-US" dirty="0"/>
              <a:t>Specify a custom warm-up</a:t>
            </a:r>
          </a:p>
          <a:p>
            <a:pPr>
              <a:spcAft>
                <a:spcPts val="1200"/>
              </a:spcAft>
            </a:pPr>
            <a:r>
              <a:rPr lang="en-US" dirty="0"/>
              <a:t>Roll back and monitor a swap</a:t>
            </a:r>
          </a:p>
          <a:p>
            <a:endParaRPr lang="en-US" sz="3200" dirty="0"/>
          </a:p>
        </p:txBody>
      </p:sp>
    </p:spTree>
    <p:extLst>
      <p:ext uri="{BB962C8B-B14F-4D97-AF65-F5344CB8AC3E}">
        <p14:creationId xmlns:p14="http://schemas.microsoft.com/office/powerpoint/2010/main" val="786526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62AF-1C6F-02C9-3320-7DFF8DA3E67C}"/>
              </a:ext>
            </a:extLst>
          </p:cNvPr>
          <p:cNvSpPr>
            <a:spLocks noGrp="1"/>
          </p:cNvSpPr>
          <p:nvPr>
            <p:ph type="title"/>
          </p:nvPr>
        </p:nvSpPr>
        <p:spPr/>
        <p:txBody>
          <a:bodyPr/>
          <a:lstStyle/>
          <a:p>
            <a:r>
              <a:rPr lang="en-US" dirty="0"/>
              <a:t>Route traffic in App Service</a:t>
            </a:r>
          </a:p>
        </p:txBody>
      </p:sp>
      <p:sp>
        <p:nvSpPr>
          <p:cNvPr id="3" name="Content Placeholder 2">
            <a:extLst>
              <a:ext uri="{FF2B5EF4-FFF2-40B4-BE49-F238E27FC236}">
                <a16:creationId xmlns:a16="http://schemas.microsoft.com/office/drawing/2014/main" id="{37D7FCEF-B01B-0EF5-EBB4-BCCD667B2265}"/>
              </a:ext>
            </a:extLst>
          </p:cNvPr>
          <p:cNvSpPr>
            <a:spLocks noGrp="1"/>
          </p:cNvSpPr>
          <p:nvPr>
            <p:ph sz="quarter" idx="10"/>
          </p:nvPr>
        </p:nvSpPr>
        <p:spPr>
          <a:xfrm>
            <a:off x="457200" y="1235075"/>
            <a:ext cx="5465135" cy="4816475"/>
          </a:xfrm>
        </p:spPr>
        <p:txBody>
          <a:bodyPr/>
          <a:lstStyle/>
          <a:p>
            <a:pPr marL="0" indent="0">
              <a:spcAft>
                <a:spcPts val="1200"/>
              </a:spcAft>
              <a:buNone/>
            </a:pPr>
            <a:r>
              <a:rPr lang="en-US" sz="2400" dirty="0">
                <a:latin typeface="+mj-lt"/>
              </a:rPr>
              <a:t>Route production traffic automatically</a:t>
            </a:r>
          </a:p>
          <a:p>
            <a:pPr marL="285750" indent="-285750">
              <a:spcAft>
                <a:spcPts val="1200"/>
              </a:spcAft>
              <a:buFont typeface="Arial" panose="020B0604020202020204" pitchFamily="34" charset="0"/>
              <a:buChar char="•"/>
            </a:pPr>
            <a:r>
              <a:rPr lang="en-US" sz="2000" dirty="0">
                <a:latin typeface="+mn-lt"/>
              </a:rPr>
              <a:t>Go to your app's resource page and select </a:t>
            </a:r>
            <a:r>
              <a:rPr lang="en-US" sz="2000" b="1" dirty="0">
                <a:latin typeface="+mn-lt"/>
              </a:rPr>
              <a:t>Deployment slots</a:t>
            </a:r>
            <a:r>
              <a:rPr lang="en-US" sz="2000" dirty="0">
                <a:latin typeface="+mn-lt"/>
              </a:rPr>
              <a:t>.</a:t>
            </a:r>
          </a:p>
          <a:p>
            <a:pPr marL="285750" indent="-285750">
              <a:spcAft>
                <a:spcPts val="1200"/>
              </a:spcAft>
              <a:buFont typeface="Arial" panose="020B0604020202020204" pitchFamily="34" charset="0"/>
              <a:buChar char="•"/>
            </a:pPr>
            <a:r>
              <a:rPr lang="en-US" sz="2000" dirty="0">
                <a:latin typeface="+mn-lt"/>
              </a:rPr>
              <a:t>In the </a:t>
            </a:r>
            <a:r>
              <a:rPr lang="en-US" sz="2000" b="1" dirty="0">
                <a:latin typeface="+mn-lt"/>
              </a:rPr>
              <a:t>Traffic %</a:t>
            </a:r>
            <a:r>
              <a:rPr lang="en-US" sz="2000" dirty="0">
                <a:latin typeface="+mn-lt"/>
              </a:rPr>
              <a:t> column of the slot you want to route to, specify a percentage (between 0 and 100) to represent the amount of total traffic you want to route. </a:t>
            </a:r>
            <a:endParaRPr lang="en-US" dirty="0"/>
          </a:p>
        </p:txBody>
      </p:sp>
      <p:sp>
        <p:nvSpPr>
          <p:cNvPr id="4" name="Content Placeholder 2">
            <a:extLst>
              <a:ext uri="{FF2B5EF4-FFF2-40B4-BE49-F238E27FC236}">
                <a16:creationId xmlns:a16="http://schemas.microsoft.com/office/drawing/2014/main" id="{ED271939-2C7E-7FE2-9459-3B2C0DBA035C}"/>
              </a:ext>
            </a:extLst>
          </p:cNvPr>
          <p:cNvSpPr txBox="1">
            <a:spLocks/>
          </p:cNvSpPr>
          <p:nvPr/>
        </p:nvSpPr>
        <p:spPr>
          <a:xfrm>
            <a:off x="6269665" y="1235075"/>
            <a:ext cx="5465135" cy="4816475"/>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sz="2400" dirty="0">
                <a:latin typeface="+mj-lt"/>
              </a:rPr>
              <a:t>Route production traffic manually</a:t>
            </a:r>
          </a:p>
          <a:p>
            <a:pPr marL="285750" indent="-285750">
              <a:spcAft>
                <a:spcPts val="1200"/>
              </a:spcAft>
              <a:buFont typeface="Arial" panose="020B0604020202020204" pitchFamily="34" charset="0"/>
              <a:buChar char="•"/>
            </a:pPr>
            <a:r>
              <a:rPr lang="en-US" sz="2000" dirty="0">
                <a:latin typeface="+mn-lt"/>
              </a:rPr>
              <a:t>In addition to automatic traffic routing, App Service can route requests to a specific slot. </a:t>
            </a:r>
          </a:p>
          <a:p>
            <a:pPr marL="285750" indent="-285750">
              <a:spcAft>
                <a:spcPts val="1200"/>
              </a:spcAft>
              <a:buFont typeface="Arial" panose="020B0604020202020204" pitchFamily="34" charset="0"/>
              <a:buChar char="•"/>
            </a:pPr>
            <a:r>
              <a:rPr lang="en-US" sz="2000" dirty="0">
                <a:latin typeface="+mn-lt"/>
              </a:rPr>
              <a:t>This is useful when you want your users to be able to opt in to or opt out of your beta app. </a:t>
            </a:r>
          </a:p>
          <a:p>
            <a:pPr marL="285750" indent="-285750">
              <a:spcAft>
                <a:spcPts val="1200"/>
              </a:spcAft>
              <a:buFont typeface="Arial" panose="020B0604020202020204" pitchFamily="34" charset="0"/>
              <a:buChar char="•"/>
            </a:pPr>
            <a:r>
              <a:rPr lang="en-US" sz="2000" dirty="0">
                <a:latin typeface="+mn-lt"/>
              </a:rPr>
              <a:t>To route production traffic manually, you use the </a:t>
            </a:r>
            <a:r>
              <a:rPr lang="en-US" sz="2000" b="1" dirty="0">
                <a:latin typeface="+mn-lt"/>
              </a:rPr>
              <a:t>x-</a:t>
            </a:r>
            <a:r>
              <a:rPr lang="en-US" sz="2000" b="1" dirty="0" err="1">
                <a:latin typeface="+mn-lt"/>
              </a:rPr>
              <a:t>ms</a:t>
            </a:r>
            <a:r>
              <a:rPr lang="en-US" sz="2000" b="1" dirty="0">
                <a:latin typeface="+mn-lt"/>
              </a:rPr>
              <a:t>-routing-name</a:t>
            </a:r>
            <a:r>
              <a:rPr lang="en-US" sz="2000" dirty="0">
                <a:latin typeface="+mn-lt"/>
              </a:rPr>
              <a:t> query parameter.</a:t>
            </a:r>
          </a:p>
          <a:p>
            <a:endParaRPr lang="en-US" dirty="0"/>
          </a:p>
        </p:txBody>
      </p:sp>
    </p:spTree>
    <p:extLst>
      <p:ext uri="{BB962C8B-B14F-4D97-AF65-F5344CB8AC3E}">
        <p14:creationId xmlns:p14="http://schemas.microsoft.com/office/powerpoint/2010/main" val="1886665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830AB8-5531-8101-E8FE-B51E8D75E8CF}"/>
              </a:ext>
            </a:extLst>
          </p:cNvPr>
          <p:cNvSpPr>
            <a:spLocks noGrp="1"/>
          </p:cNvSpPr>
          <p:nvPr>
            <p:ph type="title"/>
          </p:nvPr>
        </p:nvSpPr>
        <p:spPr/>
        <p:txBody>
          <a:bodyPr/>
          <a:lstStyle/>
          <a:p>
            <a:r>
              <a:rPr lang="en-US" dirty="0"/>
              <a:t>Summary and knowledge check</a:t>
            </a:r>
          </a:p>
        </p:txBody>
      </p:sp>
      <p:sp>
        <p:nvSpPr>
          <p:cNvPr id="5" name="Content Placeholder 4">
            <a:extLst>
              <a:ext uri="{FF2B5EF4-FFF2-40B4-BE49-F238E27FC236}">
                <a16:creationId xmlns:a16="http://schemas.microsoft.com/office/drawing/2014/main" id="{8864F33D-25B5-5723-98EA-70B69A7550D7}"/>
              </a:ext>
            </a:extLst>
          </p:cNvPr>
          <p:cNvSpPr>
            <a:spLocks noGrp="1"/>
          </p:cNvSpPr>
          <p:nvPr>
            <p:ph sz="quarter" idx="12"/>
          </p:nvPr>
        </p:nvSpPr>
        <p:spPr/>
        <p:txBody>
          <a:bodyPr>
            <a:normAutofit lnSpcReduction="10000"/>
          </a:bodyPr>
          <a:lstStyle/>
          <a:p>
            <a:pPr marL="0" indent="0">
              <a:buNone/>
            </a:pPr>
            <a:r>
              <a:rPr lang="en-US" sz="2400" dirty="0"/>
              <a:t>In this module, you learned how to:</a:t>
            </a:r>
          </a:p>
          <a:p>
            <a:pPr marL="0" indent="0">
              <a:buNone/>
            </a:pPr>
            <a:endParaRPr lang="en-US" sz="2400" dirty="0"/>
          </a:p>
          <a:p>
            <a:pPr>
              <a:spcAft>
                <a:spcPts val="600"/>
              </a:spcAft>
            </a:pPr>
            <a:r>
              <a:rPr lang="en-US" sz="2400" dirty="0"/>
              <a:t>Describe the benefits of using deployment slots</a:t>
            </a:r>
          </a:p>
          <a:p>
            <a:pPr>
              <a:spcAft>
                <a:spcPts val="600"/>
              </a:spcAft>
            </a:pPr>
            <a:r>
              <a:rPr lang="en-US" sz="2400" dirty="0"/>
              <a:t>Understand how slot swapping operates in App Service</a:t>
            </a:r>
          </a:p>
          <a:p>
            <a:pPr>
              <a:spcAft>
                <a:spcPts val="600"/>
              </a:spcAft>
            </a:pPr>
            <a:r>
              <a:rPr lang="en-US" sz="2400" dirty="0"/>
              <a:t>Perform manual swaps and enable auto swap</a:t>
            </a:r>
          </a:p>
          <a:p>
            <a:pPr>
              <a:spcAft>
                <a:spcPts val="600"/>
              </a:spcAft>
            </a:pPr>
            <a:r>
              <a:rPr lang="en-US" sz="2400" dirty="0"/>
              <a:t>Route traffic manually and automatically</a:t>
            </a:r>
          </a:p>
          <a:p>
            <a:endParaRPr lang="en-US" sz="2400" dirty="0"/>
          </a:p>
        </p:txBody>
      </p:sp>
      <p:sp>
        <p:nvSpPr>
          <p:cNvPr id="6" name="Oval 5">
            <a:extLst>
              <a:ext uri="{FF2B5EF4-FFF2-40B4-BE49-F238E27FC236}">
                <a16:creationId xmlns:a16="http://schemas.microsoft.com/office/drawing/2014/main" id="{BA6F5A7E-9B52-5560-2B94-1F3341B67D50}"/>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7" name="Text Placeholder 43">
            <a:extLst>
              <a:ext uri="{FF2B5EF4-FFF2-40B4-BE49-F238E27FC236}">
                <a16:creationId xmlns:a16="http://schemas.microsoft.com/office/drawing/2014/main" id="{D8C0762A-1D6C-7A08-04B1-C6B7F0FEDF89}"/>
              </a:ext>
            </a:extLst>
          </p:cNvPr>
          <p:cNvSpPr txBox="1">
            <a:spLocks/>
          </p:cNvSpPr>
          <p:nvPr/>
        </p:nvSpPr>
        <p:spPr>
          <a:xfrm>
            <a:off x="6715031" y="2102093"/>
            <a:ext cx="4672440" cy="63047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is the default routing rule applied to new deployment slots? </a:t>
            </a:r>
          </a:p>
        </p:txBody>
      </p:sp>
      <p:sp>
        <p:nvSpPr>
          <p:cNvPr id="8" name="Oval 7">
            <a:extLst>
              <a:ext uri="{FF2B5EF4-FFF2-40B4-BE49-F238E27FC236}">
                <a16:creationId xmlns:a16="http://schemas.microsoft.com/office/drawing/2014/main" id="{C892F996-3529-6E57-9685-7CE8E21FE798}"/>
              </a:ext>
              <a:ext uri="{C183D7F6-B498-43B3-948B-1728B52AA6E4}">
                <adec:decorative xmlns:adec="http://schemas.microsoft.com/office/drawing/2017/decorative" val="1"/>
              </a:ext>
            </a:extLst>
          </p:cNvPr>
          <p:cNvSpPr/>
          <p:nvPr/>
        </p:nvSpPr>
        <p:spPr bwMode="auto">
          <a:xfrm>
            <a:off x="6096000" y="3028506"/>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9" name="Text Placeholder 43">
            <a:extLst>
              <a:ext uri="{FF2B5EF4-FFF2-40B4-BE49-F238E27FC236}">
                <a16:creationId xmlns:a16="http://schemas.microsoft.com/office/drawing/2014/main" id="{B789312F-0EFA-774E-4762-E313EF496867}"/>
              </a:ext>
            </a:extLst>
          </p:cNvPr>
          <p:cNvSpPr txBox="1">
            <a:spLocks/>
          </p:cNvSpPr>
          <p:nvPr/>
        </p:nvSpPr>
        <p:spPr>
          <a:xfrm>
            <a:off x="6715031" y="3053981"/>
            <a:ext cx="4672440" cy="63047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Do all configuration elements follow the content across a swap? </a:t>
            </a:r>
          </a:p>
        </p:txBody>
      </p:sp>
    </p:spTree>
    <p:extLst>
      <p:ext uri="{BB962C8B-B14F-4D97-AF65-F5344CB8AC3E}">
        <p14:creationId xmlns:p14="http://schemas.microsoft.com/office/powerpoint/2010/main" val="325975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EC3F5-459D-EDF9-0B20-50B313E88057}"/>
              </a:ext>
            </a:extLst>
          </p:cNvPr>
          <p:cNvSpPr>
            <a:spLocks noGrp="1"/>
          </p:cNvSpPr>
          <p:nvPr>
            <p:ph type="title"/>
          </p:nvPr>
        </p:nvSpPr>
        <p:spPr/>
        <p:txBody>
          <a:bodyPr/>
          <a:lstStyle/>
          <a:p>
            <a:r>
              <a:rPr lang="en-US" dirty="0"/>
              <a:t>Discussion and lab</a:t>
            </a:r>
          </a:p>
        </p:txBody>
      </p:sp>
    </p:spTree>
    <p:extLst>
      <p:ext uri="{BB962C8B-B14F-4D97-AF65-F5344CB8AC3E}">
        <p14:creationId xmlns:p14="http://schemas.microsoft.com/office/powerpoint/2010/main" val="157826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5779BE-41B9-EE7E-EAB0-0064B4DEAEC2}"/>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Describe Azure App Service key components and value.</a:t>
            </a:r>
          </a:p>
          <a:p>
            <a:pPr>
              <a:spcAft>
                <a:spcPts val="600"/>
              </a:spcAft>
            </a:pPr>
            <a:r>
              <a:rPr lang="en-US" sz="2400" dirty="0"/>
              <a:t>Explain how Azure App Service manages authentication and authorization.</a:t>
            </a:r>
          </a:p>
          <a:p>
            <a:pPr>
              <a:spcAft>
                <a:spcPts val="600"/>
              </a:spcAft>
            </a:pPr>
            <a:r>
              <a:rPr lang="en-US" sz="2400" dirty="0"/>
              <a:t>Identify methods to control inbound and outbound traffic to your web app.</a:t>
            </a:r>
          </a:p>
          <a:p>
            <a:pPr>
              <a:spcAft>
                <a:spcPts val="600"/>
              </a:spcAft>
            </a:pPr>
            <a:r>
              <a:rPr lang="en-US" sz="2400" dirty="0"/>
              <a:t>Deploy an app to App Service using Azure CLI commands.</a:t>
            </a:r>
          </a:p>
        </p:txBody>
      </p:sp>
    </p:spTree>
    <p:extLst>
      <p:ext uri="{BB962C8B-B14F-4D97-AF65-F5344CB8AC3E}">
        <p14:creationId xmlns:p14="http://schemas.microsoft.com/office/powerpoint/2010/main" val="2106900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p:txBody>
          <a:bodyPr/>
          <a:lstStyle/>
          <a:p>
            <a:r>
              <a:rPr lang="en-US" dirty="0"/>
              <a:t>Group discussion questions</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1200"/>
              </a:spcAft>
            </a:pPr>
            <a:r>
              <a:rPr lang="en-US" sz="2400" dirty="0"/>
              <a:t>What are deployment slots and how can they be used?</a:t>
            </a:r>
          </a:p>
          <a:p>
            <a:pPr>
              <a:spcAft>
                <a:spcPts val="1200"/>
              </a:spcAft>
            </a:pPr>
            <a:r>
              <a:rPr lang="en-US" sz="2400" dirty="0"/>
              <a:t>How does </a:t>
            </a:r>
            <a:r>
              <a:rPr lang="en-US" sz="2400" dirty="0" err="1"/>
              <a:t>autoscale</a:t>
            </a:r>
            <a:r>
              <a:rPr lang="en-US" sz="2400" dirty="0"/>
              <a:t> work in App Service? How would you scale-up an application?</a:t>
            </a:r>
          </a:p>
          <a:p>
            <a:pPr>
              <a:spcAft>
                <a:spcPts val="1200"/>
              </a:spcAft>
            </a:pPr>
            <a:r>
              <a:rPr lang="en-US" sz="2400" dirty="0"/>
              <a:t>Can you name the different options to deploy apps to App Service both manually and automatically?</a:t>
            </a:r>
          </a:p>
          <a:p>
            <a:endParaRPr lang="en-US" sz="2400" dirty="0"/>
          </a:p>
        </p:txBody>
      </p:sp>
    </p:spTree>
    <p:extLst>
      <p:ext uri="{BB962C8B-B14F-4D97-AF65-F5344CB8AC3E}">
        <p14:creationId xmlns:p14="http://schemas.microsoft.com/office/powerpoint/2010/main" val="1288457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p:txBody>
          <a:bodyPr>
            <a:noAutofit/>
          </a:bodyPr>
          <a:lstStyle/>
          <a:p>
            <a:r>
              <a:rPr lang="en-US" sz="2400" dirty="0"/>
              <a:t>Lab 01: Build a web application on Azure platform as a service offerings</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en-US" sz="2000" dirty="0"/>
              <a:t>In this lab, you will explore how to create a web application on Azure by using the PaaS model. After the web application is created, you will learn how to upload existing web application files by using the Apache Kudu zip deployment option. You will then view and test the newly deployed web application.</a:t>
            </a:r>
          </a:p>
          <a:p>
            <a:endParaRPr lang="en-US" sz="2000" dirty="0"/>
          </a:p>
          <a:p>
            <a:pPr marL="0" indent="0">
              <a:buNone/>
            </a:pPr>
            <a:r>
              <a:rPr lang="en-US" sz="2000" dirty="0">
                <a:hlinkClick r:id="rId2"/>
              </a:rPr>
              <a:t>http://aka.ms/az204labs</a:t>
            </a:r>
            <a:endParaRPr lang="en-US" sz="20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1200"/>
              </a:spcAft>
            </a:pPr>
            <a:r>
              <a:rPr lang="en-US" sz="2000" b="0" i="0" dirty="0">
                <a:solidFill>
                  <a:srgbClr val="222222"/>
                </a:solidFill>
                <a:effectLst/>
                <a:latin typeface="segoe-ui_semibold"/>
              </a:rPr>
              <a:t>Exercise 1: Build a backend API by using Azure Storage and the Web Apps feature of Azure App Service</a:t>
            </a:r>
          </a:p>
          <a:p>
            <a:r>
              <a:rPr lang="en-US" sz="2000" b="0" i="0" dirty="0">
                <a:solidFill>
                  <a:srgbClr val="222222"/>
                </a:solidFill>
                <a:effectLst/>
                <a:latin typeface="segoe-ui_semibold"/>
              </a:rPr>
              <a:t>Exercise 2: Build a front-end web application by using Azure Web Apps</a:t>
            </a:r>
          </a:p>
        </p:txBody>
      </p:sp>
    </p:spTree>
    <p:extLst>
      <p:ext uri="{BB962C8B-B14F-4D97-AF65-F5344CB8AC3E}">
        <p14:creationId xmlns:p14="http://schemas.microsoft.com/office/powerpoint/2010/main" val="3611906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7027BD6B-BCE1-8627-2C6E-7B8C39412990}"/>
              </a:ext>
            </a:extLst>
          </p:cNvPr>
          <p:cNvSpPr>
            <a:spLocks noGrp="1"/>
          </p:cNvSpPr>
          <p:nvPr>
            <p:ph sz="quarter" idx="10"/>
          </p:nvPr>
        </p:nvSpPr>
        <p:spPr/>
        <p:txBody>
          <a:bodyPr>
            <a:normAutofit/>
          </a:bodyPr>
          <a:lstStyle/>
          <a:p>
            <a:pPr>
              <a:spcAft>
                <a:spcPts val="600"/>
              </a:spcAft>
            </a:pPr>
            <a:r>
              <a:rPr lang="en-US" sz="2400" dirty="0"/>
              <a:t>Azure App Service is an HTTP-based service for hosting web applications, REST APIs, and mobile back ends.</a:t>
            </a:r>
          </a:p>
          <a:p>
            <a:pPr>
              <a:spcAft>
                <a:spcPts val="600"/>
              </a:spcAft>
            </a:pPr>
            <a:r>
              <a:rPr lang="en-US" sz="2400" dirty="0"/>
              <a:t>Applications run and scale in both Windows and Linux-based environments</a:t>
            </a:r>
          </a:p>
          <a:p>
            <a:endParaRPr lang="en-US" sz="2400" dirty="0"/>
          </a:p>
        </p:txBody>
      </p:sp>
    </p:spTree>
    <p:extLst>
      <p:ext uri="{BB962C8B-B14F-4D97-AF65-F5344CB8AC3E}">
        <p14:creationId xmlns:p14="http://schemas.microsoft.com/office/powerpoint/2010/main" val="348253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76E0-7EA4-CB2B-4256-448603F98AFF}"/>
              </a:ext>
            </a:extLst>
          </p:cNvPr>
          <p:cNvSpPr>
            <a:spLocks noGrp="1"/>
          </p:cNvSpPr>
          <p:nvPr>
            <p:ph type="title"/>
          </p:nvPr>
        </p:nvSpPr>
        <p:spPr/>
        <p:txBody>
          <a:bodyPr/>
          <a:lstStyle/>
          <a:p>
            <a:r>
              <a:rPr lang="en-US" dirty="0"/>
              <a:t>Examine Azure App Service</a:t>
            </a:r>
          </a:p>
        </p:txBody>
      </p:sp>
      <p:sp>
        <p:nvSpPr>
          <p:cNvPr id="4" name="Text Placeholder 5">
            <a:extLst>
              <a:ext uri="{FF2B5EF4-FFF2-40B4-BE49-F238E27FC236}">
                <a16:creationId xmlns:a16="http://schemas.microsoft.com/office/drawing/2014/main" id="{82A042B9-18E7-A1CE-46B3-9A4C41175EEC}"/>
              </a:ext>
            </a:extLst>
          </p:cNvPr>
          <p:cNvSpPr txBox="1">
            <a:spLocks/>
          </p:cNvSpPr>
          <p:nvPr/>
        </p:nvSpPr>
        <p:spPr>
          <a:xfrm>
            <a:off x="619086" y="1392531"/>
            <a:ext cx="3378756" cy="2277547"/>
          </a:xfrm>
          <a:prstGeom prst="rect">
            <a:avLst/>
          </a:prstGeom>
          <a:noFill/>
        </p:spPr>
        <p:txBody>
          <a:bodyPr vert="horz" wrap="square" lIns="0" tIns="0" rIns="0" bIns="0" rtlCol="0">
            <a:spAutoFit/>
          </a:bodyPr>
          <a:lstStyle>
            <a:lvl1pPr marR="0" indent="0" defTabSz="932742" fontAlgn="auto">
              <a:lnSpc>
                <a:spcPct val="100000"/>
              </a:lnSpc>
              <a:spcBef>
                <a:spcPts val="200"/>
              </a:spcBef>
              <a:spcAft>
                <a:spcPts val="600"/>
              </a:spcAft>
              <a:buClrTx/>
              <a:buSzPct val="90000"/>
              <a:buFont typeface="Wingdings" panose="05000000000000000000" pitchFamily="2" charset="2"/>
              <a:buNone/>
              <a:tabLst/>
              <a:defRPr sz="1800" b="1" spc="0" baseline="0"/>
            </a:lvl1pPr>
            <a:lvl2pPr marL="173038" marR="0" lvl="1" indent="-173038" fontAlgn="auto">
              <a:lnSpc>
                <a:spcPct val="100000"/>
              </a:lnSpc>
              <a:spcBef>
                <a:spcPts val="200"/>
              </a:spcBef>
              <a:spcAft>
                <a:spcPts val="600"/>
              </a:spcAft>
              <a:buClrTx/>
              <a:buSzPct val="90000"/>
              <a:buFont typeface="Arial" panose="020B0604020202020204" pitchFamily="34" charset="0"/>
              <a:buChar char="•"/>
              <a:tabLst/>
              <a:defRPr sz="16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2000" dirty="0"/>
              <a:t>Built-in scale support</a:t>
            </a:r>
          </a:p>
          <a:p>
            <a:pPr lvl="1"/>
            <a:r>
              <a:rPr lang="en-US" sz="1800" dirty="0"/>
              <a:t>Save costs and meet demand through scaling</a:t>
            </a:r>
          </a:p>
          <a:p>
            <a:pPr lvl="1"/>
            <a:r>
              <a:rPr lang="en-US" sz="1800" dirty="0"/>
              <a:t>Scale out/in manually or automated based on metrics</a:t>
            </a:r>
          </a:p>
          <a:p>
            <a:pPr lvl="1"/>
            <a:r>
              <a:rPr lang="en-US" sz="1800" dirty="0"/>
              <a:t>Scale up/down by changing the app service plan</a:t>
            </a:r>
          </a:p>
        </p:txBody>
      </p:sp>
      <p:sp>
        <p:nvSpPr>
          <p:cNvPr id="5" name="Text Placeholder 1">
            <a:extLst>
              <a:ext uri="{FF2B5EF4-FFF2-40B4-BE49-F238E27FC236}">
                <a16:creationId xmlns:a16="http://schemas.microsoft.com/office/drawing/2014/main" id="{D7939077-3E23-D070-0045-48B9908FDD32}"/>
              </a:ext>
            </a:extLst>
          </p:cNvPr>
          <p:cNvSpPr txBox="1">
            <a:spLocks/>
          </p:cNvSpPr>
          <p:nvPr/>
        </p:nvSpPr>
        <p:spPr>
          <a:xfrm>
            <a:off x="4301780" y="1392532"/>
            <a:ext cx="3378756" cy="2893100"/>
          </a:xfrm>
          <a:prstGeom prst="rect">
            <a:avLst/>
          </a:prstGeom>
          <a:noFill/>
        </p:spPr>
        <p:txBody>
          <a:bodyPr vert="horz" wrap="square" lIns="0" tIns="0" rIns="0" bIns="0" rtlCol="0">
            <a:spAutoFit/>
          </a:bodyPr>
          <a:lstStyle>
            <a:defPPr>
              <a:defRPr lang="en-US"/>
            </a:defPPr>
            <a:lvl1pPr marR="0" indent="0" defTabSz="932742" fontAlgn="auto">
              <a:lnSpc>
                <a:spcPct val="100000"/>
              </a:lnSpc>
              <a:spcBef>
                <a:spcPts val="200"/>
              </a:spcBef>
              <a:spcAft>
                <a:spcPts val="600"/>
              </a:spcAft>
              <a:buClrTx/>
              <a:buSzPct val="90000"/>
              <a:buFont typeface="Wingdings" panose="05000000000000000000" pitchFamily="2" charset="2"/>
              <a:buNone/>
              <a:tabLst/>
              <a:defRPr sz="1800" b="1" spc="0" baseline="0"/>
            </a:lvl1pPr>
            <a:lvl2pPr marL="173038" marR="0" lvl="1" indent="-173038" fontAlgn="auto">
              <a:lnSpc>
                <a:spcPct val="100000"/>
              </a:lnSpc>
              <a:spcBef>
                <a:spcPts val="200"/>
              </a:spcBef>
              <a:spcAft>
                <a:spcPts val="600"/>
              </a:spcAft>
              <a:buClrTx/>
              <a:buSzPct val="90000"/>
              <a:buFont typeface="Arial" panose="020B0604020202020204" pitchFamily="34" charset="0"/>
              <a:buChar char="•"/>
              <a:tabLst/>
              <a:defRPr sz="16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2000" dirty="0"/>
              <a:t>Continuous integration/</a:t>
            </a:r>
            <a:br>
              <a:rPr lang="en-US" sz="2000" dirty="0"/>
            </a:br>
            <a:r>
              <a:rPr lang="en-US" sz="2000" dirty="0"/>
              <a:t>deployment support</a:t>
            </a:r>
          </a:p>
          <a:p>
            <a:pPr lvl="1"/>
            <a:r>
              <a:rPr lang="en-US" sz="1800" dirty="0"/>
              <a:t>Azure DevOps</a:t>
            </a:r>
          </a:p>
          <a:p>
            <a:pPr lvl="1"/>
            <a:r>
              <a:rPr lang="en-US" sz="1800" dirty="0"/>
              <a:t>GitHub</a:t>
            </a:r>
          </a:p>
          <a:p>
            <a:pPr lvl="1"/>
            <a:r>
              <a:rPr lang="en-US" sz="1800" dirty="0"/>
              <a:t>Bitbucket</a:t>
            </a:r>
          </a:p>
          <a:p>
            <a:pPr lvl="1"/>
            <a:r>
              <a:rPr lang="en-US" sz="1800" dirty="0"/>
              <a:t>FTP</a:t>
            </a:r>
          </a:p>
          <a:p>
            <a:pPr lvl="1"/>
            <a:r>
              <a:rPr lang="en-US" sz="1800" dirty="0"/>
              <a:t>Local Git repository</a:t>
            </a:r>
          </a:p>
          <a:p>
            <a:pPr lvl="1"/>
            <a:r>
              <a:rPr lang="en-US" sz="1800" dirty="0"/>
              <a:t>And others</a:t>
            </a:r>
          </a:p>
        </p:txBody>
      </p:sp>
      <p:sp>
        <p:nvSpPr>
          <p:cNvPr id="6" name="Text Placeholder 2">
            <a:extLst>
              <a:ext uri="{FF2B5EF4-FFF2-40B4-BE49-F238E27FC236}">
                <a16:creationId xmlns:a16="http://schemas.microsoft.com/office/drawing/2014/main" id="{B8EBDEBA-38DD-3A4E-FDF5-095B4932FB48}"/>
              </a:ext>
            </a:extLst>
          </p:cNvPr>
          <p:cNvSpPr txBox="1">
            <a:spLocks/>
          </p:cNvSpPr>
          <p:nvPr/>
        </p:nvSpPr>
        <p:spPr>
          <a:xfrm>
            <a:off x="7984473" y="1392530"/>
            <a:ext cx="3378756" cy="1620957"/>
          </a:xfrm>
          <a:prstGeom prst="rect">
            <a:avLst/>
          </a:prstGeom>
          <a:noFill/>
        </p:spPr>
        <p:txBody>
          <a:bodyPr vert="horz" wrap="square" lIns="0" tIns="0" rIns="0" bIns="0" rtlCol="0">
            <a:spAutoFit/>
          </a:bodyPr>
          <a:lstStyle>
            <a:defPPr>
              <a:defRPr lang="en-US"/>
            </a:defPPr>
            <a:lvl1pPr marR="0" indent="0" defTabSz="932742" fontAlgn="auto">
              <a:lnSpc>
                <a:spcPct val="100000"/>
              </a:lnSpc>
              <a:spcBef>
                <a:spcPts val="200"/>
              </a:spcBef>
              <a:spcAft>
                <a:spcPts val="600"/>
              </a:spcAft>
              <a:buClrTx/>
              <a:buSzPct val="90000"/>
              <a:buFont typeface="Wingdings" panose="05000000000000000000" pitchFamily="2" charset="2"/>
              <a:buNone/>
              <a:tabLst/>
              <a:defRPr sz="1800" b="1" spc="0" baseline="0"/>
            </a:lvl1pPr>
            <a:lvl2pPr marL="173038" marR="0" lvl="1" indent="-173038" fontAlgn="auto">
              <a:lnSpc>
                <a:spcPct val="100000"/>
              </a:lnSpc>
              <a:spcBef>
                <a:spcPts val="200"/>
              </a:spcBef>
              <a:spcAft>
                <a:spcPts val="600"/>
              </a:spcAft>
              <a:buClrTx/>
              <a:buSzPct val="90000"/>
              <a:buFont typeface="Arial" panose="020B0604020202020204" pitchFamily="34" charset="0"/>
              <a:buChar char="•"/>
              <a:tabLst/>
              <a:defRPr sz="16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2000"/>
              <a:t>Deployment slots</a:t>
            </a:r>
          </a:p>
          <a:p>
            <a:pPr lvl="1"/>
            <a:r>
              <a:rPr lang="en-US" sz="1800"/>
              <a:t>Target deployments to test or production environments</a:t>
            </a:r>
          </a:p>
          <a:p>
            <a:pPr lvl="1"/>
            <a:r>
              <a:rPr lang="en-US" sz="1800"/>
              <a:t>Customize what settings are swapped between slots</a:t>
            </a:r>
          </a:p>
        </p:txBody>
      </p:sp>
    </p:spTree>
    <p:extLst>
      <p:ext uri="{BB962C8B-B14F-4D97-AF65-F5344CB8AC3E}">
        <p14:creationId xmlns:p14="http://schemas.microsoft.com/office/powerpoint/2010/main" val="40586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50D1-2981-74D5-0D70-9C60DB5CA5DB}"/>
              </a:ext>
            </a:extLst>
          </p:cNvPr>
          <p:cNvSpPr>
            <a:spLocks noGrp="1"/>
          </p:cNvSpPr>
          <p:nvPr>
            <p:ph type="title"/>
          </p:nvPr>
        </p:nvSpPr>
        <p:spPr/>
        <p:txBody>
          <a:bodyPr/>
          <a:lstStyle/>
          <a:p>
            <a:r>
              <a:rPr lang="en-US" dirty="0"/>
              <a:t>Examine Azure App Service plans</a:t>
            </a:r>
          </a:p>
        </p:txBody>
      </p:sp>
      <p:sp>
        <p:nvSpPr>
          <p:cNvPr id="9" name="Text Placeholder 5">
            <a:extLst>
              <a:ext uri="{FF2B5EF4-FFF2-40B4-BE49-F238E27FC236}">
                <a16:creationId xmlns:a16="http://schemas.microsoft.com/office/drawing/2014/main" id="{7A11D22A-E103-08AB-3A13-72ACCEDFC72B}"/>
              </a:ext>
            </a:extLst>
          </p:cNvPr>
          <p:cNvSpPr txBox="1">
            <a:spLocks/>
          </p:cNvSpPr>
          <p:nvPr/>
        </p:nvSpPr>
        <p:spPr>
          <a:xfrm>
            <a:off x="457200" y="1197140"/>
            <a:ext cx="3344771" cy="2492990"/>
          </a:xfrm>
          <a:prstGeom prst="rect">
            <a:avLst/>
          </a:prstGeom>
          <a:noFill/>
        </p:spPr>
        <p:txBody>
          <a:bodyPr lIns="91440" tIns="91440" rIns="91440" bIns="91440"/>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spcAft>
                <a:spcPts val="600"/>
              </a:spcAft>
            </a:pPr>
            <a:r>
              <a:rPr lang="en-US" sz="2000" b="1" dirty="0"/>
              <a:t>App Service plans</a:t>
            </a:r>
          </a:p>
          <a:p>
            <a:pPr marL="173038" lvl="1" indent="-173038" defTabSz="914367">
              <a:spcBef>
                <a:spcPts val="200"/>
              </a:spcBef>
              <a:buFont typeface="Arial" panose="020B0604020202020204" pitchFamily="34" charset="0"/>
              <a:buChar char="•"/>
            </a:pPr>
            <a:r>
              <a:rPr lang="en-US" sz="1800" dirty="0"/>
              <a:t>Define a set of compute resources</a:t>
            </a:r>
          </a:p>
          <a:p>
            <a:pPr marL="173038" lvl="1" indent="-173038" defTabSz="914367">
              <a:spcBef>
                <a:spcPts val="200"/>
              </a:spcBef>
              <a:buFont typeface="Arial" panose="020B0604020202020204" pitchFamily="34" charset="0"/>
              <a:buChar char="•"/>
            </a:pPr>
            <a:r>
              <a:rPr lang="en-US" sz="1800" dirty="0"/>
              <a:t>Can run one or more apps in the same plan</a:t>
            </a:r>
          </a:p>
          <a:p>
            <a:pPr marL="173038" lvl="1" indent="-173038" defTabSz="914367">
              <a:spcBef>
                <a:spcPts val="200"/>
              </a:spcBef>
              <a:buFont typeface="Arial" panose="020B0604020202020204" pitchFamily="34" charset="0"/>
              <a:buChar char="•"/>
            </a:pPr>
            <a:r>
              <a:rPr lang="en-US" sz="1800" dirty="0"/>
              <a:t>Can be scaled up or down at any time to meet compute or feature needs</a:t>
            </a:r>
          </a:p>
        </p:txBody>
      </p:sp>
      <p:sp>
        <p:nvSpPr>
          <p:cNvPr id="10" name="Text Placeholder 1">
            <a:extLst>
              <a:ext uri="{FF2B5EF4-FFF2-40B4-BE49-F238E27FC236}">
                <a16:creationId xmlns:a16="http://schemas.microsoft.com/office/drawing/2014/main" id="{0FC48312-ECBD-3948-E3A5-043DF0DB95D4}"/>
              </a:ext>
            </a:extLst>
          </p:cNvPr>
          <p:cNvSpPr txBox="1">
            <a:spLocks/>
          </p:cNvSpPr>
          <p:nvPr/>
        </p:nvSpPr>
        <p:spPr>
          <a:xfrm>
            <a:off x="4295598" y="1197140"/>
            <a:ext cx="3344771" cy="3775393"/>
          </a:xfrm>
          <a:prstGeom prst="rect">
            <a:avLst/>
          </a:prstGeom>
          <a:noFill/>
        </p:spPr>
        <p:txBody>
          <a:bodyPr vert="horz" wrap="square" lIns="91440" tIns="91440" rIns="91440" bIns="91440" rtlCol="0">
            <a:spAutoFit/>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spcAft>
                <a:spcPts val="600"/>
              </a:spcAft>
            </a:pPr>
            <a:r>
              <a:rPr lang="en-US" sz="2000" b="1" dirty="0"/>
              <a:t>Usage tiers</a:t>
            </a:r>
          </a:p>
          <a:p>
            <a:pPr marL="173038" lvl="1" indent="-173038" defTabSz="914367">
              <a:spcBef>
                <a:spcPts val="200"/>
              </a:spcBef>
              <a:buFont typeface="Arial" panose="020B0604020202020204" pitchFamily="34" charset="0"/>
              <a:buChar char="•"/>
            </a:pPr>
            <a:r>
              <a:rPr lang="en-US" sz="1800" dirty="0"/>
              <a:t>Shared: shared compute resources targeting dev/test</a:t>
            </a:r>
          </a:p>
          <a:p>
            <a:pPr marL="173038" lvl="1" indent="-173038" defTabSz="914367">
              <a:spcBef>
                <a:spcPts val="200"/>
              </a:spcBef>
              <a:buFont typeface="Arial" panose="020B0604020202020204" pitchFamily="34" charset="0"/>
              <a:buChar char="•"/>
            </a:pPr>
            <a:r>
              <a:rPr lang="en-US" sz="1800" dirty="0"/>
              <a:t>Basic: dedicated compute targeting dev/test</a:t>
            </a:r>
          </a:p>
          <a:p>
            <a:pPr marL="173038" lvl="1" indent="-173038" defTabSz="914367">
              <a:spcBef>
                <a:spcPts val="200"/>
              </a:spcBef>
              <a:buFont typeface="Arial" panose="020B0604020202020204" pitchFamily="34" charset="0"/>
              <a:buChar char="•"/>
            </a:pPr>
            <a:r>
              <a:rPr lang="en-US" sz="1800" dirty="0"/>
              <a:t>Standard: run production workloads</a:t>
            </a:r>
          </a:p>
          <a:p>
            <a:pPr marL="173038" lvl="1" indent="-173038" defTabSz="914367">
              <a:spcBef>
                <a:spcPts val="200"/>
              </a:spcBef>
              <a:buFont typeface="Arial" panose="020B0604020202020204" pitchFamily="34" charset="0"/>
              <a:buChar char="•"/>
            </a:pPr>
            <a:r>
              <a:rPr lang="en-US" sz="1800" dirty="0"/>
              <a:t>Premium: Enhanced performance and scale</a:t>
            </a:r>
          </a:p>
          <a:p>
            <a:pPr marL="173038" lvl="1" indent="-173038" defTabSz="914367">
              <a:spcBef>
                <a:spcPts val="200"/>
              </a:spcBef>
              <a:buFont typeface="Arial" panose="020B0604020202020204" pitchFamily="34" charset="0"/>
              <a:buChar char="•"/>
            </a:pPr>
            <a:r>
              <a:rPr lang="en-US" sz="1800" dirty="0"/>
              <a:t>Isolated: high-performance, security and isolation</a:t>
            </a:r>
          </a:p>
        </p:txBody>
      </p:sp>
      <p:sp>
        <p:nvSpPr>
          <p:cNvPr id="11" name="Text Placeholder 2">
            <a:extLst>
              <a:ext uri="{FF2B5EF4-FFF2-40B4-BE49-F238E27FC236}">
                <a16:creationId xmlns:a16="http://schemas.microsoft.com/office/drawing/2014/main" id="{B5D4E7B2-0BDF-3D89-009A-EFA7D7CA0E05}"/>
              </a:ext>
            </a:extLst>
          </p:cNvPr>
          <p:cNvSpPr txBox="1">
            <a:spLocks/>
          </p:cNvSpPr>
          <p:nvPr/>
        </p:nvSpPr>
        <p:spPr>
          <a:xfrm>
            <a:off x="8133995" y="1197139"/>
            <a:ext cx="3344771" cy="2667397"/>
          </a:xfrm>
          <a:prstGeom prst="rect">
            <a:avLst/>
          </a:prstGeom>
          <a:noFill/>
        </p:spPr>
        <p:txBody>
          <a:bodyPr vert="horz" wrap="square" lIns="91440" tIns="91440" rIns="91440" bIns="91440" rtlCol="0">
            <a:spAutoFit/>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spcAft>
                <a:spcPts val="600"/>
              </a:spcAft>
            </a:pPr>
            <a:r>
              <a:rPr lang="en-US" sz="2000" b="1" dirty="0"/>
              <a:t>How does my app run and scale?</a:t>
            </a:r>
          </a:p>
          <a:p>
            <a:pPr marL="173038" lvl="1" indent="-173038" defTabSz="914367">
              <a:spcBef>
                <a:spcPts val="200"/>
              </a:spcBef>
              <a:buFont typeface="Arial" panose="020B0604020202020204" pitchFamily="34" charset="0"/>
              <a:buChar char="•"/>
            </a:pPr>
            <a:r>
              <a:rPr lang="en-US" sz="1800" dirty="0"/>
              <a:t>Shared: apps receive CPU minutes on a shared VM instance and can't scale out</a:t>
            </a:r>
          </a:p>
          <a:p>
            <a:pPr marL="173038" lvl="1" indent="-173038" defTabSz="914367">
              <a:spcBef>
                <a:spcPts val="200"/>
              </a:spcBef>
              <a:buFont typeface="Arial" panose="020B0604020202020204" pitchFamily="34" charset="0"/>
              <a:buChar char="•"/>
            </a:pPr>
            <a:r>
              <a:rPr lang="en-US" sz="1800" dirty="0"/>
              <a:t>Other tiers: apps run on all the VM instances configured in the App Service plan</a:t>
            </a:r>
          </a:p>
        </p:txBody>
      </p:sp>
    </p:spTree>
    <p:extLst>
      <p:ext uri="{BB962C8B-B14F-4D97-AF65-F5344CB8AC3E}">
        <p14:creationId xmlns:p14="http://schemas.microsoft.com/office/powerpoint/2010/main" val="393185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A9A4-E5A5-ECF6-8A06-C7CC2AB0E78A}"/>
              </a:ext>
            </a:extLst>
          </p:cNvPr>
          <p:cNvSpPr>
            <a:spLocks noGrp="1"/>
          </p:cNvSpPr>
          <p:nvPr>
            <p:ph type="title"/>
          </p:nvPr>
        </p:nvSpPr>
        <p:spPr/>
        <p:txBody>
          <a:bodyPr/>
          <a:lstStyle/>
          <a:p>
            <a:r>
              <a:rPr lang="en-US" dirty="0"/>
              <a:t>Deploy to App Service</a:t>
            </a:r>
          </a:p>
        </p:txBody>
      </p:sp>
      <p:sp>
        <p:nvSpPr>
          <p:cNvPr id="4" name="Text Placeholder 2">
            <a:extLst>
              <a:ext uri="{FF2B5EF4-FFF2-40B4-BE49-F238E27FC236}">
                <a16:creationId xmlns:a16="http://schemas.microsoft.com/office/drawing/2014/main" id="{5A0DA0C5-B21F-3272-A2E6-3441092CF7C7}"/>
              </a:ext>
            </a:extLst>
          </p:cNvPr>
          <p:cNvSpPr txBox="1">
            <a:spLocks/>
          </p:cNvSpPr>
          <p:nvPr/>
        </p:nvSpPr>
        <p:spPr>
          <a:xfrm>
            <a:off x="431594" y="1132578"/>
            <a:ext cx="11328812" cy="693737"/>
          </a:xfrm>
          <a:prstGeom prst="rect">
            <a:avLst/>
          </a:prstGeom>
        </p:spPr>
        <p:txBody>
          <a:bodyPr lIns="0" tIns="0" rIns="0" bIns="0"/>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mn-lt"/>
              </a:rPr>
              <a:t>Every development team has unique requirements for their deployment pipeline. App Service supports both automated and manual deployment.</a:t>
            </a:r>
          </a:p>
          <a:p>
            <a:endParaRPr lang="en-US" dirty="0">
              <a:latin typeface="+mn-lt"/>
            </a:endParaRPr>
          </a:p>
        </p:txBody>
      </p:sp>
      <p:sp>
        <p:nvSpPr>
          <p:cNvPr id="5" name="Text Placeholder 5">
            <a:extLst>
              <a:ext uri="{FF2B5EF4-FFF2-40B4-BE49-F238E27FC236}">
                <a16:creationId xmlns:a16="http://schemas.microsoft.com/office/drawing/2014/main" id="{EFC235BC-3831-F6F4-C09B-0D460578B54F}"/>
              </a:ext>
            </a:extLst>
          </p:cNvPr>
          <p:cNvSpPr txBox="1">
            <a:spLocks/>
          </p:cNvSpPr>
          <p:nvPr/>
        </p:nvSpPr>
        <p:spPr>
          <a:xfrm>
            <a:off x="457200" y="1998589"/>
            <a:ext cx="3633787" cy="2613416"/>
          </a:xfrm>
          <a:prstGeom prst="rect">
            <a:avLst/>
          </a:prstGeom>
          <a:solidFill>
            <a:schemeClr val="bg1"/>
          </a:solidFill>
        </p:spPr>
        <p:txBody>
          <a:bodyPr lIns="0" tIns="0" rIns="0" bIns="0"/>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dirty="0"/>
              <a:t>Automated deployment</a:t>
            </a:r>
          </a:p>
          <a:p>
            <a:pPr marL="285750" lvl="1" indent="-285750">
              <a:spcBef>
                <a:spcPts val="0"/>
              </a:spcBef>
              <a:buFont typeface="Arial" panose="020B0604020202020204" pitchFamily="34" charset="0"/>
              <a:buChar char="•"/>
            </a:pPr>
            <a:r>
              <a:rPr lang="en-US" sz="1800" dirty="0"/>
              <a:t>Azure DevOps</a:t>
            </a:r>
          </a:p>
          <a:p>
            <a:pPr marL="285750" lvl="1" indent="-285750">
              <a:spcBef>
                <a:spcPts val="0"/>
              </a:spcBef>
              <a:buFont typeface="Arial" panose="020B0604020202020204" pitchFamily="34" charset="0"/>
              <a:buChar char="•"/>
            </a:pPr>
            <a:r>
              <a:rPr lang="en-US" sz="1800" dirty="0"/>
              <a:t>GitHub</a:t>
            </a:r>
          </a:p>
          <a:p>
            <a:pPr marL="285750" lvl="1" indent="-285750">
              <a:spcBef>
                <a:spcPts val="0"/>
              </a:spcBef>
              <a:buFont typeface="Arial" panose="020B0604020202020204" pitchFamily="34" charset="0"/>
              <a:buChar char="•"/>
            </a:pPr>
            <a:r>
              <a:rPr lang="en-US" sz="1800" dirty="0"/>
              <a:t>Bitbucket</a:t>
            </a:r>
          </a:p>
        </p:txBody>
      </p:sp>
      <p:sp>
        <p:nvSpPr>
          <p:cNvPr id="6" name="Text Placeholder 1">
            <a:extLst>
              <a:ext uri="{FF2B5EF4-FFF2-40B4-BE49-F238E27FC236}">
                <a16:creationId xmlns:a16="http://schemas.microsoft.com/office/drawing/2014/main" id="{32B551BC-DC50-B2BC-7164-640542723DBA}"/>
              </a:ext>
            </a:extLst>
          </p:cNvPr>
          <p:cNvSpPr txBox="1">
            <a:spLocks/>
          </p:cNvSpPr>
          <p:nvPr/>
        </p:nvSpPr>
        <p:spPr>
          <a:xfrm>
            <a:off x="4090987" y="1997173"/>
            <a:ext cx="3593787" cy="2613416"/>
          </a:xfrm>
          <a:prstGeom prst="rect">
            <a:avLst/>
          </a:prstGeom>
          <a:solidFill>
            <a:schemeClr val="bg1"/>
          </a:solidFill>
        </p:spPr>
        <p:txBody>
          <a:bodyPr lIns="0" tIns="0" rIns="0" bIns="0"/>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dirty="0"/>
              <a:t>Manual deployment</a:t>
            </a:r>
          </a:p>
          <a:p>
            <a:pPr marL="285750" lvl="1" indent="-285750">
              <a:spcBef>
                <a:spcPts val="0"/>
              </a:spcBef>
              <a:buFont typeface="Arial" panose="020B0604020202020204" pitchFamily="34" charset="0"/>
              <a:buChar char="•"/>
            </a:pPr>
            <a:r>
              <a:rPr lang="en-US" sz="1800" dirty="0"/>
              <a:t>Git</a:t>
            </a:r>
          </a:p>
          <a:p>
            <a:pPr marL="285750" lvl="1" indent="-285750">
              <a:spcBef>
                <a:spcPts val="0"/>
              </a:spcBef>
              <a:buFont typeface="Arial" panose="020B0604020202020204" pitchFamily="34" charset="0"/>
              <a:buChar char="•"/>
            </a:pPr>
            <a:r>
              <a:rPr lang="en-US" sz="1800" dirty="0"/>
              <a:t>CLI</a:t>
            </a:r>
          </a:p>
          <a:p>
            <a:pPr marL="285750" lvl="1" indent="-285750">
              <a:spcBef>
                <a:spcPts val="0"/>
              </a:spcBef>
              <a:buFont typeface="Arial" panose="020B0604020202020204" pitchFamily="34" charset="0"/>
              <a:buChar char="•"/>
            </a:pPr>
            <a:r>
              <a:rPr lang="en-US" sz="1800" dirty="0" err="1"/>
              <a:t>Zipdeploy</a:t>
            </a:r>
            <a:endParaRPr lang="en-US" sz="1800" dirty="0"/>
          </a:p>
          <a:p>
            <a:pPr marL="285750" lvl="1" indent="-285750">
              <a:spcBef>
                <a:spcPts val="0"/>
              </a:spcBef>
              <a:buFont typeface="Arial" panose="020B0604020202020204" pitchFamily="34" charset="0"/>
              <a:buChar char="•"/>
            </a:pPr>
            <a:r>
              <a:rPr lang="en-US" sz="1800" dirty="0"/>
              <a:t>FTP/S</a:t>
            </a:r>
          </a:p>
        </p:txBody>
      </p:sp>
      <p:sp>
        <p:nvSpPr>
          <p:cNvPr id="7" name="Text Placeholder 3">
            <a:extLst>
              <a:ext uri="{FF2B5EF4-FFF2-40B4-BE49-F238E27FC236}">
                <a16:creationId xmlns:a16="http://schemas.microsoft.com/office/drawing/2014/main" id="{4A6A27CE-5FA4-4A0C-3271-BD4663B120BC}"/>
              </a:ext>
            </a:extLst>
          </p:cNvPr>
          <p:cNvSpPr txBox="1">
            <a:spLocks/>
          </p:cNvSpPr>
          <p:nvPr/>
        </p:nvSpPr>
        <p:spPr>
          <a:xfrm>
            <a:off x="7761181" y="1997173"/>
            <a:ext cx="3633786" cy="2613416"/>
          </a:xfrm>
          <a:prstGeom prst="rect">
            <a:avLst/>
          </a:prstGeom>
          <a:solidFill>
            <a:schemeClr val="bg1"/>
          </a:solidFill>
        </p:spPr>
        <p:txBody>
          <a:bodyPr lIns="0" tIns="0" rIns="0" bIns="0"/>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dirty="0"/>
              <a:t>Deployment slots</a:t>
            </a:r>
          </a:p>
          <a:p>
            <a:pPr marL="285750" lvl="1" indent="-285750">
              <a:spcBef>
                <a:spcPts val="0"/>
              </a:spcBef>
              <a:buFont typeface="Arial" panose="020B0604020202020204" pitchFamily="34" charset="0"/>
              <a:buChar char="•"/>
            </a:pPr>
            <a:r>
              <a:rPr lang="en-US" sz="1800" dirty="0"/>
              <a:t>Target deployments to test or production environments</a:t>
            </a:r>
          </a:p>
          <a:p>
            <a:pPr marL="285750" lvl="1" indent="-285750">
              <a:spcBef>
                <a:spcPts val="0"/>
              </a:spcBef>
              <a:buFont typeface="Arial" panose="020B0604020202020204" pitchFamily="34" charset="0"/>
              <a:buChar char="•"/>
            </a:pPr>
            <a:r>
              <a:rPr lang="en-US" sz="1800" dirty="0"/>
              <a:t>Customize what settings are swapped between slots</a:t>
            </a:r>
          </a:p>
        </p:txBody>
      </p:sp>
    </p:spTree>
    <p:extLst>
      <p:ext uri="{BB962C8B-B14F-4D97-AF65-F5344CB8AC3E}">
        <p14:creationId xmlns:p14="http://schemas.microsoft.com/office/powerpoint/2010/main" val="333385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A5EF-5D7A-6D9C-51FD-D58E7487F8E7}"/>
              </a:ext>
            </a:extLst>
          </p:cNvPr>
          <p:cNvSpPr>
            <a:spLocks noGrp="1"/>
          </p:cNvSpPr>
          <p:nvPr>
            <p:ph type="title"/>
          </p:nvPr>
        </p:nvSpPr>
        <p:spPr/>
        <p:txBody>
          <a:bodyPr/>
          <a:lstStyle/>
          <a:p>
            <a:r>
              <a:rPr lang="en-US" dirty="0"/>
              <a:t>Explore authentication and authorization in App Service</a:t>
            </a:r>
          </a:p>
        </p:txBody>
      </p:sp>
      <p:sp>
        <p:nvSpPr>
          <p:cNvPr id="3" name="Content Placeholder 2">
            <a:extLst>
              <a:ext uri="{FF2B5EF4-FFF2-40B4-BE49-F238E27FC236}">
                <a16:creationId xmlns:a16="http://schemas.microsoft.com/office/drawing/2014/main" id="{921C9900-FD86-F797-BD65-760C7F72F1B1}"/>
              </a:ext>
            </a:extLst>
          </p:cNvPr>
          <p:cNvSpPr>
            <a:spLocks noGrp="1"/>
          </p:cNvSpPr>
          <p:nvPr>
            <p:ph sz="quarter" idx="10"/>
          </p:nvPr>
        </p:nvSpPr>
        <p:spPr/>
        <p:txBody>
          <a:bodyPr/>
          <a:lstStyle/>
          <a:p>
            <a:r>
              <a:rPr lang="en-US" dirty="0"/>
              <a:t>Built-in authentication and authorization support</a:t>
            </a:r>
          </a:p>
          <a:p>
            <a:pPr lvl="1"/>
            <a:r>
              <a:rPr lang="en-US" dirty="0"/>
              <a:t>Implement with low to no code changes in your web app</a:t>
            </a:r>
          </a:p>
          <a:p>
            <a:endParaRPr lang="en-US" dirty="0"/>
          </a:p>
          <a:p>
            <a:r>
              <a:rPr lang="en-US" dirty="0"/>
              <a:t>Identity providers available by default</a:t>
            </a:r>
          </a:p>
          <a:p>
            <a:pPr lvl="1"/>
            <a:r>
              <a:rPr lang="en-US" dirty="0"/>
              <a:t>Microsoft Identity Platform</a:t>
            </a:r>
          </a:p>
          <a:p>
            <a:pPr lvl="1"/>
            <a:r>
              <a:rPr lang="en-US" dirty="0"/>
              <a:t>Facebook</a:t>
            </a:r>
          </a:p>
          <a:p>
            <a:pPr lvl="1"/>
            <a:r>
              <a:rPr lang="en-US" dirty="0"/>
              <a:t>Google</a:t>
            </a:r>
          </a:p>
          <a:p>
            <a:pPr lvl="1"/>
            <a:r>
              <a:rPr lang="en-US" dirty="0"/>
              <a:t>Twitter</a:t>
            </a:r>
          </a:p>
          <a:p>
            <a:pPr lvl="1"/>
            <a:r>
              <a:rPr lang="en-US" dirty="0"/>
              <a:t>Apple</a:t>
            </a:r>
          </a:p>
          <a:p>
            <a:pPr lvl="1"/>
            <a:r>
              <a:rPr lang="en-US" dirty="0"/>
              <a:t>OpenID Connect</a:t>
            </a:r>
          </a:p>
          <a:p>
            <a:endParaRPr lang="en-US" dirty="0"/>
          </a:p>
        </p:txBody>
      </p:sp>
    </p:spTree>
    <p:extLst>
      <p:ext uri="{BB962C8B-B14F-4D97-AF65-F5344CB8AC3E}">
        <p14:creationId xmlns:p14="http://schemas.microsoft.com/office/powerpoint/2010/main" val="3895080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3395</Words>
  <Application>Microsoft Office PowerPoint</Application>
  <PresentationFormat>Widescreen</PresentationFormat>
  <Paragraphs>385</Paragraphs>
  <Slides>42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Aptos</vt:lpstr>
      <vt:lpstr>Arial</vt:lpstr>
      <vt:lpstr>Calibri</vt:lpstr>
      <vt:lpstr>Consolas</vt:lpstr>
      <vt:lpstr>Segoe UI</vt:lpstr>
      <vt:lpstr>Segoe UI Light</vt:lpstr>
      <vt:lpstr>Segoe UI Semibold</vt:lpstr>
      <vt:lpstr>segoe-ui_semibold</vt:lpstr>
      <vt:lpstr>Office Theme</vt:lpstr>
      <vt:lpstr>AZ-204T00A Learning Path 01: Implement Azure App Service web apps</vt:lpstr>
      <vt:lpstr>Agenda</vt:lpstr>
      <vt:lpstr>Module 1: Explore Azure App Service</vt:lpstr>
      <vt:lpstr>Learning objectives</vt:lpstr>
      <vt:lpstr>Introduction</vt:lpstr>
      <vt:lpstr>Examine Azure App Service</vt:lpstr>
      <vt:lpstr>Examine Azure App Service plans</vt:lpstr>
      <vt:lpstr>Deploy to App Service</vt:lpstr>
      <vt:lpstr>Explore authentication and authorization in App Service</vt:lpstr>
      <vt:lpstr>Discover App Service networking features</vt:lpstr>
      <vt:lpstr>Exercise: Create a static HTML web app by using Azure Cloud Shell</vt:lpstr>
      <vt:lpstr>Summary and knowledge check</vt:lpstr>
      <vt:lpstr>Module 2: Configure web app settings </vt:lpstr>
      <vt:lpstr>Learning objectives</vt:lpstr>
      <vt:lpstr>Introduction</vt:lpstr>
      <vt:lpstr>Configure application settings ( 1 of 2 )</vt:lpstr>
      <vt:lpstr>Configure application settings ( 2 of 2 )</vt:lpstr>
      <vt:lpstr>Configure general settings</vt:lpstr>
      <vt:lpstr>Configure path mappings</vt:lpstr>
      <vt:lpstr>Enable diagnostic logging</vt:lpstr>
      <vt:lpstr>Configure security certificates</vt:lpstr>
      <vt:lpstr>Summary and knowledge check</vt:lpstr>
      <vt:lpstr>Module 3: Scale apps in Azure App Service </vt:lpstr>
      <vt:lpstr>Learning objectives</vt:lpstr>
      <vt:lpstr>Introduction</vt:lpstr>
      <vt:lpstr>Examine autoscale factors</vt:lpstr>
      <vt:lpstr>Identify autoscale factors</vt:lpstr>
      <vt:lpstr>Enable autoscale in App Service</vt:lpstr>
      <vt:lpstr>Explore autoscale best practices</vt:lpstr>
      <vt:lpstr>Summary and knowledge check</vt:lpstr>
      <vt:lpstr>Module 4: Explore Azure App Service deployment slots</vt:lpstr>
      <vt:lpstr>Learning objectives</vt:lpstr>
      <vt:lpstr>Introduction</vt:lpstr>
      <vt:lpstr>Explore staging environments</vt:lpstr>
      <vt:lpstr>Examine slot swapping</vt:lpstr>
      <vt:lpstr>Swap deployment slots</vt:lpstr>
      <vt:lpstr>Route traffic in App Service</vt:lpstr>
      <vt:lpstr>Summary and knowledge check</vt:lpstr>
      <vt:lpstr>Discussion and lab</vt:lpstr>
      <vt:lpstr>Group discussion questions</vt:lpstr>
      <vt:lpstr>Lab 01: Build a web application on Azure platform as a service offerings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2023-12-14T00:17:42Z</dcterms:created>
  <dcterms:modified xsi:type="dcterms:W3CDTF">2023-12-14T00:27:52Z</dcterms:modified>
</cp:coreProperties>
</file>