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58" r:id="rId2"/>
    <p:sldId id="259" r:id="rId3"/>
    <p:sldId id="261" r:id="rId4"/>
    <p:sldId id="271" r:id="rId5"/>
    <p:sldId id="262" r:id="rId6"/>
    <p:sldId id="300" r:id="rId7"/>
    <p:sldId id="301" r:id="rId8"/>
    <p:sldId id="302" r:id="rId9"/>
    <p:sldId id="303" r:id="rId10"/>
    <p:sldId id="304" r:id="rId11"/>
    <p:sldId id="305" r:id="rId12"/>
    <p:sldId id="306" r:id="rId13"/>
    <p:sldId id="307" r:id="rId14"/>
    <p:sldId id="309" r:id="rId15"/>
    <p:sldId id="268" r:id="rId16"/>
    <p:sldId id="269" r:id="rId17"/>
    <p:sldId id="272" r:id="rId18"/>
    <p:sldId id="27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10" r:id="rId32"/>
    <p:sldId id="279" r:id="rId33"/>
    <p:sldId id="437" r:id="rId34"/>
    <p:sldId id="299" r:id="rId35"/>
    <p:sldId id="282" r:id="rId36"/>
    <p:sldId id="28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6" autoAdjust="0"/>
    <p:restoredTop sz="84606" autoAdjust="0"/>
  </p:normalViewPr>
  <p:slideViewPr>
    <p:cSldViewPr snapToGrid="0">
      <p:cViewPr varScale="1">
        <p:scale>
          <a:sx n="90" d="100"/>
          <a:sy n="90" d="100"/>
        </p:scale>
        <p:origin x="26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sz="1200" b="1" dirty="0">
                <a:solidFill>
                  <a:schemeClr val="tx1"/>
                </a:solidFill>
              </a:rPr>
              <a:t>Implement Azure Functions</a:t>
            </a:r>
            <a:r>
              <a:rPr lang="en-US" b="0" i="0" dirty="0">
                <a:solidFill>
                  <a:srgbClr val="171717"/>
                </a:solidFill>
                <a:effectLst/>
                <a:latin typeface="Segoe UI" panose="020B0502040204020203" pitchFamily="34" charset="0"/>
              </a:rPr>
              <a:t> (</a:t>
            </a:r>
            <a:r>
              <a:rPr lang="en-US" dirty="0"/>
              <a:t>https://learn.microsoft.com/training/paths/implement-azure-functions/</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b="0" dirty="0">
                <a:solidFill>
                  <a:srgbClr val="D4D4D4"/>
                </a:solidFill>
                <a:effectLst/>
                <a:latin typeface="Consolas" panose="020B0609020204030204" pitchFamily="49" charset="0"/>
              </a:rPr>
              <a:t>Dedicated plans run in App service which supports setting autoscaling rules based on predictive usage.</a:t>
            </a:r>
          </a:p>
          <a:p>
            <a:r>
              <a:rPr lang="en-US" dirty="0"/>
              <a:t>2. </a:t>
            </a:r>
            <a:r>
              <a:rPr lang="en-US" b="0" dirty="0">
                <a:solidFill>
                  <a:srgbClr val="D4D4D4"/>
                </a:solidFill>
                <a:effectLst/>
                <a:latin typeface="Consolas" panose="020B0609020204030204" pitchFamily="49" charset="0"/>
              </a:rPr>
              <a:t>Azure Logic Apps enables serverless workloads and uses a designer-first (declarative) development model.</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a:t>
            </a:r>
            <a:r>
              <a:rPr lang="en-US"/>
              <a:t>com/training</a:t>
            </a:r>
            <a:r>
              <a:rPr lang="en-US" dirty="0"/>
              <a:t>/modules/develop-azure-functions/</a:t>
            </a:r>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90966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in compiled languages the </a:t>
            </a:r>
            <a:r>
              <a:rPr lang="en-US" i="1" dirty="0" err="1"/>
              <a:t>function.json</a:t>
            </a:r>
            <a:r>
              <a:rPr lang="en-US" dirty="0"/>
              <a:t> file is generated for you. For scripting languages you must provide the config file yourself.</a:t>
            </a:r>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Each binding shares a few common settings and some settings which are specific to a particular type of binding. Every binding requires the following settings:</a:t>
            </a:r>
          </a:p>
          <a:p>
            <a:pPr marL="171450" indent="-171450">
              <a:buFont typeface="Arial" panose="020B0604020202020204" pitchFamily="34" charset="0"/>
              <a:buChar char="•"/>
            </a:pPr>
            <a:r>
              <a:rPr lang="en-US" b="1" dirty="0"/>
              <a:t>type</a:t>
            </a:r>
            <a:r>
              <a:rPr lang="en-US" dirty="0"/>
              <a:t> / string - Name of binding. For example, </a:t>
            </a:r>
            <a:r>
              <a:rPr lang="en-US" dirty="0" err="1"/>
              <a:t>queueTrigger</a:t>
            </a:r>
            <a:r>
              <a:rPr lang="en-US" dirty="0"/>
              <a:t>.</a:t>
            </a:r>
          </a:p>
          <a:p>
            <a:pPr marL="171450" indent="-171450">
              <a:buFont typeface="Arial" panose="020B0604020202020204" pitchFamily="34" charset="0"/>
              <a:buChar char="•"/>
            </a:pPr>
            <a:r>
              <a:rPr lang="en-US" b="1" dirty="0"/>
              <a:t>direction</a:t>
            </a:r>
            <a:r>
              <a:rPr lang="en-US" dirty="0"/>
              <a:t> / string - Indicates whether the binding is for receiving data into the function or sending data from the function. For example, in or out.</a:t>
            </a:r>
          </a:p>
          <a:p>
            <a:pPr marL="171450" indent="-171450">
              <a:buFont typeface="Arial" panose="020B0604020202020204" pitchFamily="34" charset="0"/>
              <a:buChar char="•"/>
            </a:pPr>
            <a:r>
              <a:rPr lang="en-US" b="1" dirty="0"/>
              <a:t>name</a:t>
            </a:r>
            <a:r>
              <a:rPr lang="en-US" dirty="0"/>
              <a:t> / string - The name that is used for the bound data in the function. For example, </a:t>
            </a:r>
            <a:r>
              <a:rPr lang="en-US" dirty="0" err="1"/>
              <a:t>myQueue</a:t>
            </a:r>
            <a:r>
              <a:rPr lang="en-US" dirty="0"/>
              <a: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1584569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20</a:t>
            </a:fld>
            <a:endParaRPr lang="en-US"/>
          </a:p>
        </p:txBody>
      </p:sp>
    </p:spTree>
    <p:extLst>
      <p:ext uri="{BB962C8B-B14F-4D97-AF65-F5344CB8AC3E}">
        <p14:creationId xmlns:p14="http://schemas.microsoft.com/office/powerpoint/2010/main" val="3983247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WARNING</a:t>
            </a:r>
            <a:r>
              <a:rPr lang="en-US" dirty="0"/>
              <a:t>: Do not mix local development with portal development in the same function app. When you create and publish functions from a local project, you should not try to maintain or modify project code in the portal.</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340644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.NET and Java, the parameter type defines the data type for input data. For instance, use string to bind to the text of a queue trigger, a byte array to read as binary, and a custom type to de-serialize to an object. Since .NET class library functions and Java functions don't rely on </a:t>
            </a:r>
            <a:r>
              <a:rPr lang="en-US" dirty="0" err="1"/>
              <a:t>function.json</a:t>
            </a:r>
            <a:r>
              <a:rPr lang="en-US" dirty="0"/>
              <a:t> for binding definitions, they can't be created and edited in the portal. C# portal editing is based on C# script, which uses </a:t>
            </a:r>
            <a:r>
              <a:rPr lang="en-US" dirty="0" err="1"/>
              <a:t>function.json</a:t>
            </a:r>
            <a:r>
              <a:rPr lang="en-US" dirty="0"/>
              <a:t> instead of attributes.</a:t>
            </a:r>
          </a:p>
          <a:p>
            <a:endParaRPr lang="en-US" dirty="0"/>
          </a:p>
          <a:p>
            <a:r>
              <a:rPr lang="en-US" dirty="0"/>
              <a:t>For languages that are dynamically typed such as JavaScript, use the </a:t>
            </a:r>
            <a:r>
              <a:rPr lang="en-US" dirty="0" err="1"/>
              <a:t>dataType</a:t>
            </a:r>
            <a:r>
              <a:rPr lang="en-US" dirty="0"/>
              <a:t> property in the </a:t>
            </a:r>
            <a:r>
              <a:rPr lang="en-US" dirty="0" err="1"/>
              <a:t>function.json</a:t>
            </a:r>
            <a:r>
              <a:rPr lang="en-US" dirty="0"/>
              <a:t> file. For example, to read the content of an HTTP request in binary format, set </a:t>
            </a:r>
            <a:r>
              <a:rPr lang="en-US" dirty="0" err="1"/>
              <a:t>dataType</a:t>
            </a:r>
            <a:r>
              <a:rPr lang="en-US" dirty="0"/>
              <a:t> to binary.</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4001176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24</a:t>
            </a:fld>
            <a:endParaRPr lang="en-US"/>
          </a:p>
        </p:txBody>
      </p:sp>
    </p:spTree>
    <p:extLst>
      <p:ext uri="{BB962C8B-B14F-4D97-AF65-F5344CB8AC3E}">
        <p14:creationId xmlns:p14="http://schemas.microsoft.com/office/powerpoint/2010/main" val="3427591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element in the bindings array is the Queue storage trigger. The type and direction properties identify the trigger. The name property identifies the function parameter that receives the queue message content. The name of the queue to monitor is in </a:t>
            </a:r>
            <a:r>
              <a:rPr lang="en-US" b="1" dirty="0" err="1"/>
              <a:t>queueName</a:t>
            </a:r>
            <a:r>
              <a:rPr lang="en-US" dirty="0"/>
              <a:t>, and the connection string is in the app setting identified by connection.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second element in the bindings array is the Azure Table Storage output binding. The type and direction properties identify the binding. The name property specifies how the function provides the new table row, in this case by using the function return value. The name of the table is in </a:t>
            </a:r>
            <a:r>
              <a:rPr lang="en-US" b="1" dirty="0" err="1"/>
              <a:t>tableName</a:t>
            </a:r>
            <a:r>
              <a:rPr lang="en-US" dirty="0"/>
              <a:t>, and the connection string is in the app setting identified by connection.</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25</a:t>
            </a:fld>
            <a:endParaRPr lang="en-US"/>
          </a:p>
        </p:txBody>
      </p:sp>
    </p:spTree>
    <p:extLst>
      <p:ext uri="{BB962C8B-B14F-4D97-AF65-F5344CB8AC3E}">
        <p14:creationId xmlns:p14="http://schemas.microsoft.com/office/powerpoint/2010/main" val="1377360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200" b="0" dirty="0">
                <a:solidFill>
                  <a:srgbClr val="008000"/>
                </a:solidFill>
                <a:effectLst/>
                <a:latin typeface="Consolas" panose="020B0609020204030204" pitchFamily="49" charset="0"/>
              </a:rPr>
              <a:t>From an incoming queue message that is a JSON object, add fields and write to Table storage. The method return value creates a new row in Table Storage</a:t>
            </a:r>
            <a:endParaRPr lang="en-US" sz="1200"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173036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https://learn.microsoft.com/training/modules/explore-azure-functions/</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19000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1200" dirty="0">
                <a:latin typeface="Consolas" panose="020B0609020204030204" pitchFamily="49" charset="0"/>
              </a:rPr>
              <a:t>From an incoming queue message that is a JSON object, add fields and write to Table Storage</a:t>
            </a:r>
          </a:p>
          <a:p>
            <a:pPr>
              <a:spcBef>
                <a:spcPts val="0"/>
              </a:spcBef>
              <a:spcAft>
                <a:spcPts val="0"/>
              </a:spcAft>
            </a:pPr>
            <a:r>
              <a:rPr lang="en-US" sz="1200" dirty="0">
                <a:latin typeface="Consolas" panose="020B0609020204030204" pitchFamily="49" charset="0"/>
              </a:rPr>
              <a:t>The second parameter to </a:t>
            </a:r>
            <a:r>
              <a:rPr lang="en-US" sz="1200" dirty="0" err="1">
                <a:latin typeface="Consolas" panose="020B0609020204030204" pitchFamily="49" charset="0"/>
              </a:rPr>
              <a:t>context.done</a:t>
            </a:r>
            <a:r>
              <a:rPr lang="en-US" sz="1200" dirty="0">
                <a:latin typeface="Consolas" panose="020B0609020204030204" pitchFamily="49" charset="0"/>
              </a:rPr>
              <a:t> is used as the value for the new row</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499746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200" dirty="0">
                <a:latin typeface="+mn-lt"/>
              </a:rPr>
              <a:t>In a class library, the same trigger and binding information — queue and table names, storage accounts, function parameters for input and output — is provided by attributes instead of a </a:t>
            </a:r>
            <a:r>
              <a:rPr lang="en-US" sz="1200" i="1" dirty="0" err="1">
                <a:latin typeface="+mn-lt"/>
              </a:rPr>
              <a:t>function.json</a:t>
            </a:r>
            <a:r>
              <a:rPr lang="en-US" sz="1200" dirty="0">
                <a:latin typeface="+mn-lt"/>
              </a:rPr>
              <a:t> file.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28</a:t>
            </a:fld>
            <a:endParaRPr lang="en-US"/>
          </a:p>
        </p:txBody>
      </p:sp>
    </p:spTree>
    <p:extLst>
      <p:ext uri="{BB962C8B-B14F-4D97-AF65-F5344CB8AC3E}">
        <p14:creationId xmlns:p14="http://schemas.microsoft.com/office/powerpoint/2010/main" val="1271798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a:t>
            </a:r>
          </a:p>
          <a:p>
            <a:r>
              <a:rPr lang="en-US" dirty="0"/>
              <a:t>For example, a trigger definition might include a connection property. This might refer to a connection string, but you cannot set the connection string directly in a </a:t>
            </a:r>
            <a:r>
              <a:rPr lang="en-US" dirty="0" err="1"/>
              <a:t>function.json</a:t>
            </a:r>
            <a:r>
              <a:rPr lang="en-US" dirty="0"/>
              <a:t>. Instead, you would set connection to the name of an environment variable that contains the connection string.</a:t>
            </a:r>
          </a:p>
          <a:p>
            <a:endParaRPr lang="en-US" dirty="0"/>
          </a:p>
          <a:p>
            <a:r>
              <a:rPr lang="en-US" b="1" dirty="0"/>
              <a:t>Connection values</a:t>
            </a:r>
          </a:p>
          <a:p>
            <a:r>
              <a:rPr lang="en-US" dirty="0"/>
              <a:t>For example, the connection property for a Azure Blob trigger definition might be Storage1. As long as there is no single string value configured with Storage1 as its name, Storage1__serviceUri would be used for the </a:t>
            </a:r>
            <a:r>
              <a:rPr lang="en-US" dirty="0" err="1"/>
              <a:t>serviceUri</a:t>
            </a:r>
            <a:r>
              <a:rPr lang="en-US" dirty="0"/>
              <a:t> property of the connection. The connection properties are different for each service.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29</a:t>
            </a:fld>
            <a:endParaRPr lang="en-US"/>
          </a:p>
        </p:txBody>
      </p:sp>
    </p:spTree>
    <p:extLst>
      <p:ext uri="{BB962C8B-B14F-4D97-AF65-F5344CB8AC3E}">
        <p14:creationId xmlns:p14="http://schemas.microsoft.com/office/powerpoint/2010/main" val="2271764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Configure an identity-based connection</a:t>
            </a:r>
          </a:p>
          <a:p>
            <a:r>
              <a:rPr lang="en-US" b="1" dirty="0"/>
              <a:t>Note: </a:t>
            </a:r>
            <a:r>
              <a:rPr lang="en-US" b="0" dirty="0"/>
              <a:t>Identity-based connections are not supported with Durable Functions.</a:t>
            </a:r>
          </a:p>
          <a:p>
            <a:r>
              <a:rPr lang="en-US" b="0" dirty="0"/>
              <a:t>When hosted in the Azure Functions service, identity-based connections use a managed identity. The system-assigned identity is used by default, although a user-assigned identity can be specified with the credential and </a:t>
            </a:r>
            <a:r>
              <a:rPr lang="en-US" b="0" dirty="0" err="1"/>
              <a:t>clientID</a:t>
            </a:r>
            <a:r>
              <a:rPr lang="en-US" b="0" dirty="0"/>
              <a:t> properties. When run in other contexts, such as local development, your developer identity is used instead, although this can be customized using alternative connection parameters.</a:t>
            </a:r>
          </a:p>
          <a:p>
            <a:endParaRPr lang="en-US" b="0" dirty="0"/>
          </a:p>
          <a:p>
            <a:r>
              <a:rPr lang="en-US" b="1" dirty="0"/>
              <a:t>Grant permission to the identity</a:t>
            </a:r>
          </a:p>
          <a:p>
            <a:r>
              <a:rPr lang="en-US" b="1" dirty="0"/>
              <a:t>Important</a:t>
            </a:r>
            <a:r>
              <a:rPr lang="en-US" b="0" dirty="0"/>
              <a:t>: Some permissions might be exposed by the target service that are not necessary for all contexts. Where possible, adhere to the </a:t>
            </a:r>
            <a:r>
              <a:rPr lang="en-US" b="1" dirty="0"/>
              <a:t>principle of least privilege</a:t>
            </a:r>
            <a:r>
              <a:rPr lang="en-US" b="0" dirty="0"/>
              <a:t>, granting the identity only required privileges.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2619219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a:t>
            </a:r>
            <a:r>
              <a:rPr lang="en-US"/>
              <a:t>com/training</a:t>
            </a:r>
            <a:r>
              <a:rPr lang="en-US" dirty="0"/>
              <a:t>/modules/develop-azure-functions/5-create-function-visual-studio-code</a:t>
            </a:r>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3609817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dirty="0">
                <a:solidFill>
                  <a:srgbClr val="D4D4D4"/>
                </a:solidFill>
                <a:effectLst/>
                <a:latin typeface="Consolas" panose="020B0609020204030204" pitchFamily="49" charset="0"/>
              </a:rPr>
              <a:t>A trigger defines how a function is invoked and a function must have exactly one trigger.</a:t>
            </a:r>
          </a:p>
          <a:p>
            <a:pPr marL="228600" indent="-228600">
              <a:buAutoNum type="arabicPeriod"/>
            </a:pPr>
            <a:r>
              <a:rPr lang="en-US" b="0" dirty="0">
                <a:solidFill>
                  <a:srgbClr val="D4D4D4"/>
                </a:solidFill>
                <a:effectLst/>
                <a:latin typeface="Consolas" panose="020B0609020204030204" pitchFamily="49" charset="0"/>
              </a:rPr>
              <a:t>Bindings support both “</a:t>
            </a:r>
            <a:r>
              <a:rPr lang="en-US" b="0" dirty="0">
                <a:solidFill>
                  <a:srgbClr val="CE9178"/>
                </a:solidFill>
                <a:effectLst/>
                <a:latin typeface="Consolas" panose="020B0609020204030204" pitchFamily="49" charset="0"/>
              </a:rPr>
              <a:t>in”</a:t>
            </a:r>
            <a:r>
              <a:rPr lang="en-US" b="0" dirty="0">
                <a:solidFill>
                  <a:srgbClr val="D4D4D4"/>
                </a:solidFill>
                <a:effectLst/>
                <a:latin typeface="Consolas" panose="020B0609020204030204" pitchFamily="49" charset="0"/>
              </a:rPr>
              <a:t> and “</a:t>
            </a:r>
            <a:r>
              <a:rPr lang="en-US" b="0" dirty="0">
                <a:solidFill>
                  <a:srgbClr val="CE9178"/>
                </a:solidFill>
                <a:effectLst/>
                <a:latin typeface="Consolas" panose="020B0609020204030204" pitchFamily="49" charset="0"/>
              </a:rPr>
              <a:t>out”, triggers only support “in”</a:t>
            </a:r>
            <a:r>
              <a:rPr lang="en-US" b="0" dirty="0">
                <a:solidFill>
                  <a:srgbClr val="D4D4D4"/>
                </a:solidFill>
                <a:effectLst/>
                <a:latin typeface="Consolas" panose="020B0609020204030204" pitchFamily="49" charset="0"/>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32</a:t>
            </a:fld>
            <a:endParaRPr lang="en-US"/>
          </a:p>
        </p:txBody>
      </p:sp>
    </p:spTree>
    <p:extLst>
      <p:ext uri="{BB962C8B-B14F-4D97-AF65-F5344CB8AC3E}">
        <p14:creationId xmlns:p14="http://schemas.microsoft.com/office/powerpoint/2010/main" val="353032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Functions and Logic Apps enable serverless workloads. Azure Functions is a serverless compute service, whereas Azure Logic Apps provides serverless workflows. Both can create complex orchestrations. An orchestration is a collection of functions or steps, called actions in Logic Apps, that are executed to accomplish a complex task.</a:t>
            </a:r>
          </a:p>
          <a:p>
            <a:endParaRPr lang="en-US" dirty="0"/>
          </a:p>
          <a:p>
            <a:r>
              <a:rPr lang="en-US" dirty="0"/>
              <a:t>For Azure Functions, you develop orchestrations by writing code and using the Durable Functions extension. For Logic Apps, you create orchestrations by using a GUI or editing configuration files.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194224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Azure Functions, Azure App Service </a:t>
            </a:r>
            <a:r>
              <a:rPr lang="en-US" dirty="0" err="1"/>
              <a:t>WebJobs</a:t>
            </a:r>
            <a:r>
              <a:rPr lang="en-US" dirty="0"/>
              <a:t> with the </a:t>
            </a:r>
            <a:r>
              <a:rPr lang="en-US" dirty="0" err="1"/>
              <a:t>WebJobs</a:t>
            </a:r>
            <a:r>
              <a:rPr lang="en-US" dirty="0"/>
              <a:t> SDK is a code-first integration service that is designed for developers. Both are built on Azure App Service and support features such as source control integration, authentication, and monitoring with Application Insights integration.</a:t>
            </a:r>
          </a:p>
          <a:p>
            <a:endParaRPr lang="en-US" dirty="0"/>
          </a:p>
          <a:p>
            <a:r>
              <a:rPr lang="en-US" dirty="0"/>
              <a:t>Azure Functions is built on the </a:t>
            </a:r>
            <a:r>
              <a:rPr lang="en-US" dirty="0" err="1"/>
              <a:t>WebJobs</a:t>
            </a:r>
            <a:r>
              <a:rPr lang="en-US" dirty="0"/>
              <a:t> SDK, so it shares many of the same event triggers and connections to other Azure services.</a:t>
            </a:r>
          </a:p>
          <a:p>
            <a:endParaRPr lang="en-US" dirty="0"/>
          </a:p>
          <a:p>
            <a:r>
              <a:rPr lang="en-US" dirty="0"/>
              <a:t>Azure Functions offers more developer productivity than Azure App Service </a:t>
            </a:r>
            <a:r>
              <a:rPr lang="en-US" dirty="0" err="1"/>
              <a:t>WebJobs</a:t>
            </a:r>
            <a:r>
              <a:rPr lang="en-US" dirty="0"/>
              <a:t> does. It also offers more options for programming languages, development environments, Azure service integration, and pricing. For most scenarios, it's the best choice.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218529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ASE</a:t>
            </a:r>
            <a:r>
              <a:rPr lang="en-US" dirty="0"/>
              <a:t> - App Service Environment (ASE)  is an App Service feature that provides a fully isolated and dedicated environment for securely running App Service apps at high scale.</a:t>
            </a:r>
          </a:p>
          <a:p>
            <a:pPr marL="171450" indent="-171450">
              <a:buFont typeface="Arial" panose="020B0604020202020204" pitchFamily="34" charset="0"/>
              <a:buChar char="•"/>
            </a:pPr>
            <a:r>
              <a:rPr lang="en-US" b="1" dirty="0"/>
              <a:t>Kubernetes</a:t>
            </a:r>
            <a:r>
              <a:rPr lang="en-US" dirty="0"/>
              <a:t> - Kubernetes provides a fully isolated and dedicated environment running on top of the Kubernetes platform.</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98750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84994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requirements</a:t>
            </a:r>
          </a:p>
          <a:p>
            <a:r>
              <a:rPr lang="en-US" dirty="0"/>
              <a:t>These accounts, which include blob-only storage accounts (including premium storage) and general-purpose storage accounts with zone-redundant storage replication, are filtered-out from your existing Storage Account selections when you create a function app.</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94698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115197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267275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551986"/>
            <a:ext cx="5686955" cy="1108121"/>
          </a:xfrm>
          <a:noFill/>
        </p:spPr>
        <p:txBody>
          <a:bodyPr wrap="square" lIns="0" tIns="0" rIns="0" bIns="0" anchor="b" anchorCtr="0">
            <a:spAutoFit/>
          </a:bodyPr>
          <a:lstStyle>
            <a:lvl1pPr>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2" name="Title 1">
            <a:extLst>
              <a:ext uri="{FF2B5EF4-FFF2-40B4-BE49-F238E27FC236}">
                <a16:creationId xmlns:a16="http://schemas.microsoft.com/office/drawing/2014/main" id="{6A4F3992-B7CB-1B4D-4B9D-90F3A885B3AF}"/>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1222038" cy="4816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61" r:id="rId6"/>
    <p:sldLayoutId id="2147483669" r:id="rId7"/>
    <p:sldLayoutId id="2147483670" r:id="rId8"/>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sv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610315"/>
            <a:ext cx="5686955" cy="2049792"/>
          </a:xfrm>
        </p:spPr>
        <p:txBody>
          <a:bodyPr/>
          <a:lstStyle/>
          <a:p>
            <a:r>
              <a:rPr lang="en-US" sz="2800" dirty="0"/>
              <a:t>AZ-204T00A</a:t>
            </a:r>
            <a:br>
              <a:rPr lang="en-US" dirty="0"/>
            </a:br>
            <a:r>
              <a:rPr lang="en-US" sz="4000" dirty="0">
                <a:solidFill>
                  <a:schemeClr val="tx1"/>
                </a:solidFill>
              </a:rPr>
              <a:t>Learning Path 02: Implement Azure Functions</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3CBA94-8690-4F13-588C-9CCF6C653013}"/>
              </a:ext>
            </a:extLst>
          </p:cNvPr>
          <p:cNvSpPr>
            <a:spLocks noGrp="1"/>
          </p:cNvSpPr>
          <p:nvPr>
            <p:ph type="title"/>
          </p:nvPr>
        </p:nvSpPr>
        <p:spPr/>
        <p:txBody>
          <a:bodyPr/>
          <a:lstStyle/>
          <a:p>
            <a:r>
              <a:rPr lang="en-US" dirty="0"/>
              <a:t>Compare Azure Functions hosting options ( 2 of 3 )</a:t>
            </a:r>
          </a:p>
        </p:txBody>
      </p:sp>
      <p:sp>
        <p:nvSpPr>
          <p:cNvPr id="4" name="Text Placeholder 5">
            <a:extLst>
              <a:ext uri="{FF2B5EF4-FFF2-40B4-BE49-F238E27FC236}">
                <a16:creationId xmlns:a16="http://schemas.microsoft.com/office/drawing/2014/main" id="{30982F74-571A-C898-7058-C6981F63B454}"/>
              </a:ext>
            </a:extLst>
          </p:cNvPr>
          <p:cNvSpPr txBox="1">
            <a:spLocks/>
          </p:cNvSpPr>
          <p:nvPr/>
        </p:nvSpPr>
        <p:spPr>
          <a:xfrm>
            <a:off x="457200" y="1463948"/>
            <a:ext cx="3633787" cy="3470871"/>
          </a:xfrm>
          <a:prstGeom prst="rect">
            <a:avLst/>
          </a:prstGeom>
          <a:noFill/>
        </p:spPr>
        <p:txBody>
          <a:bodyPr lIns="0" tIns="0" rIns="0" b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1"/>
                </a:solidFill>
              </a:rPr>
              <a:t>Consumption plan</a:t>
            </a:r>
          </a:p>
          <a:p>
            <a:pPr marL="228600" lvl="1" indent="-228600" defTabSz="914400">
              <a:spcBef>
                <a:spcPts val="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The default hosting plan. </a:t>
            </a:r>
          </a:p>
          <a:p>
            <a:pPr marL="228600" lvl="1" indent="-228600" defTabSz="914400">
              <a:spcBef>
                <a:spcPts val="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Scales automatically and you only pay when your functions are running. </a:t>
            </a:r>
          </a:p>
          <a:p>
            <a:pPr marL="228600" lvl="1" indent="-228600" defTabSz="914400">
              <a:spcBef>
                <a:spcPts val="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Instances of the Functions host are dynamically added and removed based on the number of incoming events.</a:t>
            </a:r>
          </a:p>
        </p:txBody>
      </p:sp>
      <p:sp>
        <p:nvSpPr>
          <p:cNvPr id="7" name="Text Placeholder 1">
            <a:extLst>
              <a:ext uri="{FF2B5EF4-FFF2-40B4-BE49-F238E27FC236}">
                <a16:creationId xmlns:a16="http://schemas.microsoft.com/office/drawing/2014/main" id="{69A24AF9-B68F-A5F1-3D4C-F1062CFD09F3}"/>
              </a:ext>
            </a:extLst>
          </p:cNvPr>
          <p:cNvSpPr txBox="1">
            <a:spLocks/>
          </p:cNvSpPr>
          <p:nvPr/>
        </p:nvSpPr>
        <p:spPr>
          <a:xfrm>
            <a:off x="4342831" y="1463948"/>
            <a:ext cx="3593787" cy="3470871"/>
          </a:xfrm>
          <a:prstGeom prst="rect">
            <a:avLst/>
          </a:prstGeom>
          <a:noFill/>
        </p:spPr>
        <p:txBody>
          <a:bodyPr lIns="0" tIns="0" rIns="0" b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1"/>
                </a:solidFill>
              </a:rPr>
              <a:t>Premium plan</a:t>
            </a:r>
          </a:p>
          <a:p>
            <a:pPr marL="228600" lvl="1" indent="-228600" defTabSz="914400">
              <a:spcBef>
                <a:spcPts val="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Automatically scales based on demand using pre-warmed workers.</a:t>
            </a:r>
          </a:p>
          <a:p>
            <a:pPr marL="228600" lvl="1" indent="-228600" defTabSz="914400">
              <a:spcBef>
                <a:spcPts val="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Runs on more powerful instances and connects to virtual networks.</a:t>
            </a:r>
          </a:p>
        </p:txBody>
      </p:sp>
      <p:sp>
        <p:nvSpPr>
          <p:cNvPr id="9" name="Text Placeholder 3">
            <a:extLst>
              <a:ext uri="{FF2B5EF4-FFF2-40B4-BE49-F238E27FC236}">
                <a16:creationId xmlns:a16="http://schemas.microsoft.com/office/drawing/2014/main" id="{5E64D598-F247-B5D4-79CE-65DC43EA99AF}"/>
              </a:ext>
            </a:extLst>
          </p:cNvPr>
          <p:cNvSpPr txBox="1">
            <a:spLocks/>
          </p:cNvSpPr>
          <p:nvPr/>
        </p:nvSpPr>
        <p:spPr>
          <a:xfrm>
            <a:off x="8165218" y="1463949"/>
            <a:ext cx="3633786" cy="3470870"/>
          </a:xfrm>
          <a:prstGeom prst="rect">
            <a:avLst/>
          </a:prstGeom>
          <a:noFill/>
        </p:spPr>
        <p:txBody>
          <a:bodyPr lIns="0" tIns="0" rIns="0" b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1"/>
                </a:solidFill>
              </a:rPr>
              <a:t>Dedicated plan</a:t>
            </a:r>
          </a:p>
          <a:p>
            <a:pPr marL="228600" lvl="1" indent="-228600" defTabSz="914400">
              <a:spcBef>
                <a:spcPts val="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Run your functions within an App Service plan at regular App Service plan rates.</a:t>
            </a:r>
          </a:p>
          <a:p>
            <a:pPr marL="228600" lvl="1" indent="-228600" defTabSz="914400">
              <a:spcBef>
                <a:spcPts val="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Best for long-running scenarios where Durable Functions can't be used.</a:t>
            </a:r>
          </a:p>
        </p:txBody>
      </p:sp>
    </p:spTree>
    <p:extLst>
      <p:ext uri="{BB962C8B-B14F-4D97-AF65-F5344CB8AC3E}">
        <p14:creationId xmlns:p14="http://schemas.microsoft.com/office/powerpoint/2010/main" val="265928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E5D0-1C59-CC30-FFFF-7155D4DBF137}"/>
              </a:ext>
            </a:extLst>
          </p:cNvPr>
          <p:cNvSpPr>
            <a:spLocks noGrp="1"/>
          </p:cNvSpPr>
          <p:nvPr>
            <p:ph type="title"/>
          </p:nvPr>
        </p:nvSpPr>
        <p:spPr/>
        <p:txBody>
          <a:bodyPr/>
          <a:lstStyle/>
          <a:p>
            <a:r>
              <a:rPr lang="en-US" dirty="0"/>
              <a:t>Compare Azure Functions hosting options ( 3 of 3 )</a:t>
            </a:r>
          </a:p>
        </p:txBody>
      </p:sp>
      <p:sp>
        <p:nvSpPr>
          <p:cNvPr id="3" name="Content Placeholder 2">
            <a:extLst>
              <a:ext uri="{FF2B5EF4-FFF2-40B4-BE49-F238E27FC236}">
                <a16:creationId xmlns:a16="http://schemas.microsoft.com/office/drawing/2014/main" id="{7E7C348C-DCE7-9220-1892-A8B28BEFE8A9}"/>
              </a:ext>
            </a:extLst>
          </p:cNvPr>
          <p:cNvSpPr>
            <a:spLocks noGrp="1"/>
          </p:cNvSpPr>
          <p:nvPr>
            <p:ph sz="quarter" idx="10"/>
          </p:nvPr>
        </p:nvSpPr>
        <p:spPr>
          <a:xfrm>
            <a:off x="457199" y="1235075"/>
            <a:ext cx="5124893" cy="4293855"/>
          </a:xfrm>
        </p:spPr>
        <p:txBody>
          <a:bodyPr/>
          <a:lstStyle/>
          <a:p>
            <a:pPr marL="0" indent="0">
              <a:spcAft>
                <a:spcPts val="600"/>
              </a:spcAft>
              <a:buNone/>
            </a:pPr>
            <a:r>
              <a:rPr lang="en-US" sz="2400" dirty="0">
                <a:latin typeface="+mj-lt"/>
              </a:rPr>
              <a:t>Function app timeout duration</a:t>
            </a:r>
          </a:p>
          <a:p>
            <a:pPr>
              <a:spcAft>
                <a:spcPts val="600"/>
              </a:spcAft>
            </a:pPr>
            <a:r>
              <a:rPr lang="en-US" sz="2000" dirty="0"/>
              <a:t>The </a:t>
            </a:r>
            <a:r>
              <a:rPr lang="en-US" sz="2000" dirty="0" err="1">
                <a:latin typeface="Consolas" panose="020B0609020204030204" pitchFamily="49" charset="0"/>
              </a:rPr>
              <a:t>functionTimeout</a:t>
            </a:r>
            <a:r>
              <a:rPr lang="en-US" sz="2000" dirty="0"/>
              <a:t> property in the </a:t>
            </a:r>
            <a:r>
              <a:rPr lang="en-US" sz="2000" i="1" dirty="0" err="1"/>
              <a:t>host.json</a:t>
            </a:r>
            <a:r>
              <a:rPr lang="en-US" sz="2000" dirty="0"/>
              <a:t> project file specifies the timeout duration.</a:t>
            </a:r>
          </a:p>
          <a:p>
            <a:pPr>
              <a:spcAft>
                <a:spcPts val="600"/>
              </a:spcAft>
            </a:pPr>
            <a:r>
              <a:rPr lang="en-US" sz="2000" b="1" dirty="0"/>
              <a:t>Consumption</a:t>
            </a:r>
            <a:r>
              <a:rPr lang="en-US" sz="2000" dirty="0"/>
              <a:t> plan has a default timeout of 5 minutes, and a maximum timeout of 10 minutes.</a:t>
            </a:r>
          </a:p>
          <a:p>
            <a:pPr>
              <a:spcAft>
                <a:spcPts val="600"/>
              </a:spcAft>
            </a:pPr>
            <a:r>
              <a:rPr lang="en-US" sz="2000" b="1" dirty="0"/>
              <a:t>Premium</a:t>
            </a:r>
            <a:r>
              <a:rPr lang="en-US" sz="2000" dirty="0"/>
              <a:t> and </a:t>
            </a:r>
            <a:r>
              <a:rPr lang="en-US" sz="2000" b="1" dirty="0"/>
              <a:t>Dedicated</a:t>
            </a:r>
            <a:r>
              <a:rPr lang="en-US" sz="2000" dirty="0"/>
              <a:t> plans have a default timeout of 30 minutes and no maximum duration.</a:t>
            </a:r>
          </a:p>
          <a:p>
            <a:endParaRPr lang="en-US" dirty="0"/>
          </a:p>
        </p:txBody>
      </p:sp>
      <p:sp>
        <p:nvSpPr>
          <p:cNvPr id="4" name="Content Placeholder 2">
            <a:extLst>
              <a:ext uri="{FF2B5EF4-FFF2-40B4-BE49-F238E27FC236}">
                <a16:creationId xmlns:a16="http://schemas.microsoft.com/office/drawing/2014/main" id="{D560E59C-0BD5-4737-5D00-8FAFCD4254CB}"/>
              </a:ext>
            </a:extLst>
          </p:cNvPr>
          <p:cNvSpPr txBox="1">
            <a:spLocks/>
          </p:cNvSpPr>
          <p:nvPr/>
        </p:nvSpPr>
        <p:spPr>
          <a:xfrm>
            <a:off x="6251945" y="1235075"/>
            <a:ext cx="5348176" cy="3528311"/>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2400" dirty="0">
                <a:latin typeface="+mj-lt"/>
              </a:rPr>
              <a:t>Storage account requirements</a:t>
            </a:r>
          </a:p>
          <a:p>
            <a:pPr>
              <a:spcAft>
                <a:spcPts val="600"/>
              </a:spcAft>
            </a:pPr>
            <a:r>
              <a:rPr lang="en-US" sz="2000" dirty="0"/>
              <a:t>On any plan, a function app requires a general Azure Storage account.</a:t>
            </a:r>
          </a:p>
          <a:p>
            <a:pPr>
              <a:spcAft>
                <a:spcPts val="600"/>
              </a:spcAft>
            </a:pPr>
            <a:r>
              <a:rPr lang="en-US" sz="2000" dirty="0"/>
              <a:t>Azure Functions relies on Azure Storage for operations such as managing triggers and logging function executions.</a:t>
            </a:r>
          </a:p>
          <a:p>
            <a:pPr marL="0" indent="0">
              <a:buNone/>
            </a:pPr>
            <a:endParaRPr lang="en-US" dirty="0"/>
          </a:p>
        </p:txBody>
      </p:sp>
    </p:spTree>
    <p:extLst>
      <p:ext uri="{BB962C8B-B14F-4D97-AF65-F5344CB8AC3E}">
        <p14:creationId xmlns:p14="http://schemas.microsoft.com/office/powerpoint/2010/main" val="171537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7D6C-763F-1835-63B8-31E148D395AE}"/>
              </a:ext>
            </a:extLst>
          </p:cNvPr>
          <p:cNvSpPr>
            <a:spLocks noGrp="1"/>
          </p:cNvSpPr>
          <p:nvPr>
            <p:ph type="title"/>
          </p:nvPr>
        </p:nvSpPr>
        <p:spPr/>
        <p:txBody>
          <a:bodyPr/>
          <a:lstStyle/>
          <a:p>
            <a:r>
              <a:rPr lang="en-US" dirty="0"/>
              <a:t>Scale Azure Functions ( 1 of 3 )</a:t>
            </a:r>
          </a:p>
        </p:txBody>
      </p:sp>
      <p:sp>
        <p:nvSpPr>
          <p:cNvPr id="3" name="Content Placeholder 2">
            <a:extLst>
              <a:ext uri="{FF2B5EF4-FFF2-40B4-BE49-F238E27FC236}">
                <a16:creationId xmlns:a16="http://schemas.microsoft.com/office/drawing/2014/main" id="{BF795CF3-F8D1-A465-DD2D-47F75BE672F2}"/>
              </a:ext>
            </a:extLst>
          </p:cNvPr>
          <p:cNvSpPr>
            <a:spLocks noGrp="1"/>
          </p:cNvSpPr>
          <p:nvPr>
            <p:ph sz="quarter" idx="10"/>
          </p:nvPr>
        </p:nvSpPr>
        <p:spPr/>
        <p:txBody>
          <a:bodyPr>
            <a:normAutofit/>
          </a:bodyPr>
          <a:lstStyle/>
          <a:p>
            <a:pPr>
              <a:spcAft>
                <a:spcPts val="1200"/>
              </a:spcAft>
            </a:pPr>
            <a:r>
              <a:rPr lang="en-US" sz="2400" dirty="0"/>
              <a:t>The unit of scale for Azure Functions is the function app.</a:t>
            </a:r>
          </a:p>
          <a:p>
            <a:pPr>
              <a:spcAft>
                <a:spcPts val="1200"/>
              </a:spcAft>
            </a:pPr>
            <a:r>
              <a:rPr lang="en-US" sz="2400" dirty="0"/>
              <a:t>A </a:t>
            </a:r>
            <a:r>
              <a:rPr lang="en-US" sz="2400" i="1" dirty="0"/>
              <a:t>scale controller</a:t>
            </a:r>
            <a:r>
              <a:rPr lang="en-US" sz="2400" dirty="0"/>
              <a:t> monitors the rate of events to determine whether to scale out or scale in. </a:t>
            </a:r>
          </a:p>
          <a:p>
            <a:pPr>
              <a:spcAft>
                <a:spcPts val="1200"/>
              </a:spcAft>
            </a:pPr>
            <a:r>
              <a:rPr lang="en-US" sz="2400" dirty="0"/>
              <a:t>Instances may be "scaled in" to zero when no functions are running within a function app.</a:t>
            </a:r>
          </a:p>
          <a:p>
            <a:pPr>
              <a:spcAft>
                <a:spcPts val="1200"/>
              </a:spcAft>
            </a:pPr>
            <a:r>
              <a:rPr lang="en-US" sz="2400" dirty="0"/>
              <a:t>The next request has the latency – a </a:t>
            </a:r>
            <a:r>
              <a:rPr lang="en-US" sz="2400" i="1" dirty="0"/>
              <a:t>cold start </a:t>
            </a:r>
            <a:r>
              <a:rPr lang="en-US" sz="2400" dirty="0"/>
              <a:t>– of scaling from zero to one</a:t>
            </a:r>
          </a:p>
          <a:p>
            <a:pPr marL="0" indent="0">
              <a:spcAft>
                <a:spcPts val="1200"/>
              </a:spcAft>
              <a:buNone/>
            </a:pPr>
            <a:endParaRPr lang="en-US" sz="2400" dirty="0"/>
          </a:p>
          <a:p>
            <a:endParaRPr lang="en-US" sz="2400" dirty="0"/>
          </a:p>
        </p:txBody>
      </p:sp>
    </p:spTree>
    <p:extLst>
      <p:ext uri="{BB962C8B-B14F-4D97-AF65-F5344CB8AC3E}">
        <p14:creationId xmlns:p14="http://schemas.microsoft.com/office/powerpoint/2010/main" val="151409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7D6C-763F-1835-63B8-31E148D395AE}"/>
              </a:ext>
            </a:extLst>
          </p:cNvPr>
          <p:cNvSpPr>
            <a:spLocks noGrp="1"/>
          </p:cNvSpPr>
          <p:nvPr>
            <p:ph type="title"/>
          </p:nvPr>
        </p:nvSpPr>
        <p:spPr/>
        <p:txBody>
          <a:bodyPr/>
          <a:lstStyle/>
          <a:p>
            <a:r>
              <a:rPr lang="en-US" dirty="0"/>
              <a:t>Scale Azure Functions ( 2 of 3 )</a:t>
            </a:r>
          </a:p>
        </p:txBody>
      </p:sp>
      <p:sp>
        <p:nvSpPr>
          <p:cNvPr id="5" name="Text Placeholder 4">
            <a:extLst>
              <a:ext uri="{FF2B5EF4-FFF2-40B4-BE49-F238E27FC236}">
                <a16:creationId xmlns:a16="http://schemas.microsoft.com/office/drawing/2014/main" id="{D0B970C4-5702-EDA9-880B-30829A523EE0}"/>
              </a:ext>
            </a:extLst>
          </p:cNvPr>
          <p:cNvSpPr>
            <a:spLocks noGrp="1"/>
          </p:cNvSpPr>
          <p:nvPr>
            <p:ph type="body" sz="quarter" idx="11"/>
          </p:nvPr>
        </p:nvSpPr>
        <p:spPr/>
        <p:txBody>
          <a:bodyPr/>
          <a:lstStyle/>
          <a:p>
            <a:r>
              <a:rPr lang="en-US" dirty="0"/>
              <a:t>Scaling behaviors</a:t>
            </a:r>
          </a:p>
        </p:txBody>
      </p:sp>
      <p:sp>
        <p:nvSpPr>
          <p:cNvPr id="4" name="Content Placeholder 3">
            <a:extLst>
              <a:ext uri="{FF2B5EF4-FFF2-40B4-BE49-F238E27FC236}">
                <a16:creationId xmlns:a16="http://schemas.microsoft.com/office/drawing/2014/main" id="{C1E35988-0B1B-B28D-9D03-47591A9F2D75}"/>
              </a:ext>
            </a:extLst>
          </p:cNvPr>
          <p:cNvSpPr>
            <a:spLocks noGrp="1"/>
          </p:cNvSpPr>
          <p:nvPr>
            <p:ph sz="quarter" idx="10"/>
          </p:nvPr>
        </p:nvSpPr>
        <p:spPr/>
        <p:txBody>
          <a:bodyPr>
            <a:normAutofit/>
          </a:bodyPr>
          <a:lstStyle/>
          <a:p>
            <a:pPr marL="0" indent="0">
              <a:spcAft>
                <a:spcPts val="0"/>
              </a:spcAft>
              <a:buNone/>
            </a:pPr>
            <a:r>
              <a:rPr lang="en-US" sz="2400" dirty="0">
                <a:latin typeface="+mn-lt"/>
              </a:rPr>
              <a:t>Scaling can vary on a number of factors, and scale differently based on the trigger and language selected. </a:t>
            </a:r>
          </a:p>
          <a:p>
            <a:pPr marL="342900" indent="-342900">
              <a:spcBef>
                <a:spcPts val="1200"/>
              </a:spcBef>
              <a:spcAft>
                <a:spcPts val="0"/>
              </a:spcAft>
              <a:buFont typeface="Arial" panose="020B0604020202020204" pitchFamily="34" charset="0"/>
              <a:buChar char="•"/>
            </a:pPr>
            <a:r>
              <a:rPr lang="en-US" sz="2400" b="1" dirty="0">
                <a:latin typeface="+mn-lt"/>
              </a:rPr>
              <a:t>Maximum instances</a:t>
            </a:r>
            <a:r>
              <a:rPr lang="en-US" sz="2400" dirty="0">
                <a:latin typeface="+mn-lt"/>
              </a:rPr>
              <a:t>: A single function app only scales out to a maximum of 200 instances. A single instance may process more than one message or request at a time though, so there isn't a set limit on number of concurrent executions.</a:t>
            </a:r>
          </a:p>
          <a:p>
            <a:pPr marL="342900" indent="-342900">
              <a:spcBef>
                <a:spcPts val="1200"/>
              </a:spcBef>
              <a:spcAft>
                <a:spcPts val="0"/>
              </a:spcAft>
              <a:buFont typeface="Arial" panose="020B0604020202020204" pitchFamily="34" charset="0"/>
              <a:buChar char="•"/>
            </a:pPr>
            <a:r>
              <a:rPr lang="en-US" sz="2400" b="1" dirty="0">
                <a:latin typeface="+mn-lt"/>
              </a:rPr>
              <a:t>New instance rate</a:t>
            </a:r>
            <a:r>
              <a:rPr lang="en-US" sz="2400" dirty="0">
                <a:latin typeface="+mn-lt"/>
              </a:rPr>
              <a:t>: For HTTP triggers, new instances are allocated, at most, once per second. For non-HTTP triggers, new instances are allocated, at most, once every 30 seconds.</a:t>
            </a:r>
          </a:p>
          <a:p>
            <a:endParaRPr lang="en-US" sz="2400" dirty="0"/>
          </a:p>
        </p:txBody>
      </p:sp>
    </p:spTree>
    <p:extLst>
      <p:ext uri="{BB962C8B-B14F-4D97-AF65-F5344CB8AC3E}">
        <p14:creationId xmlns:p14="http://schemas.microsoft.com/office/powerpoint/2010/main" val="188186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E5D0-1C59-CC30-FFFF-7155D4DBF137}"/>
              </a:ext>
            </a:extLst>
          </p:cNvPr>
          <p:cNvSpPr>
            <a:spLocks noGrp="1"/>
          </p:cNvSpPr>
          <p:nvPr>
            <p:ph type="title"/>
          </p:nvPr>
        </p:nvSpPr>
        <p:spPr/>
        <p:txBody>
          <a:bodyPr/>
          <a:lstStyle/>
          <a:p>
            <a:r>
              <a:rPr lang="en-US" dirty="0"/>
              <a:t>Scale Azure Functions ( 3 of 3 )</a:t>
            </a:r>
          </a:p>
        </p:txBody>
      </p:sp>
      <p:sp>
        <p:nvSpPr>
          <p:cNvPr id="3" name="Content Placeholder 2">
            <a:extLst>
              <a:ext uri="{FF2B5EF4-FFF2-40B4-BE49-F238E27FC236}">
                <a16:creationId xmlns:a16="http://schemas.microsoft.com/office/drawing/2014/main" id="{7E7C348C-DCE7-9220-1892-A8B28BEFE8A9}"/>
              </a:ext>
            </a:extLst>
          </p:cNvPr>
          <p:cNvSpPr>
            <a:spLocks noGrp="1"/>
          </p:cNvSpPr>
          <p:nvPr>
            <p:ph sz="quarter" idx="10"/>
          </p:nvPr>
        </p:nvSpPr>
        <p:spPr>
          <a:xfrm>
            <a:off x="457199" y="1235075"/>
            <a:ext cx="5124893" cy="4293855"/>
          </a:xfrm>
        </p:spPr>
        <p:txBody>
          <a:bodyPr/>
          <a:lstStyle/>
          <a:p>
            <a:pPr marL="0" indent="0">
              <a:spcAft>
                <a:spcPts val="600"/>
              </a:spcAft>
              <a:buNone/>
            </a:pPr>
            <a:r>
              <a:rPr lang="en-US" sz="2400" dirty="0">
                <a:latin typeface="+mj-lt"/>
              </a:rPr>
              <a:t>Limit scale out</a:t>
            </a:r>
          </a:p>
          <a:p>
            <a:pPr>
              <a:spcAft>
                <a:spcPts val="600"/>
              </a:spcAft>
            </a:pPr>
            <a:r>
              <a:rPr lang="en-US" sz="2000" dirty="0">
                <a:latin typeface="+mn-lt"/>
              </a:rPr>
              <a:t>You can restrict the maximum number of instances an app used to scale out.</a:t>
            </a:r>
          </a:p>
          <a:p>
            <a:pPr>
              <a:spcAft>
                <a:spcPts val="600"/>
              </a:spcAft>
            </a:pPr>
            <a:r>
              <a:rPr lang="en-US" sz="2000" dirty="0">
                <a:latin typeface="+mn-lt"/>
              </a:rPr>
              <a:t>Common for cases where a downstream component like a database has limited throughput. </a:t>
            </a:r>
          </a:p>
          <a:p>
            <a:pPr>
              <a:spcAft>
                <a:spcPts val="600"/>
              </a:spcAft>
            </a:pPr>
            <a:r>
              <a:rPr lang="en-US" sz="2000" dirty="0">
                <a:latin typeface="+mn-lt"/>
              </a:rPr>
              <a:t>Set the </a:t>
            </a:r>
            <a:r>
              <a:rPr lang="en-US" sz="2000" i="1" dirty="0" err="1">
                <a:latin typeface="+mn-lt"/>
              </a:rPr>
              <a:t>functionAppScaleLimit</a:t>
            </a:r>
            <a:r>
              <a:rPr lang="en-US" sz="2000" dirty="0">
                <a:latin typeface="+mn-lt"/>
              </a:rPr>
              <a:t> value to zero for unrestricted, or to a value between one and app maximum</a:t>
            </a:r>
          </a:p>
          <a:p>
            <a:pPr>
              <a:spcAft>
                <a:spcPts val="600"/>
              </a:spcAft>
            </a:pPr>
            <a:endParaRPr lang="en-US" dirty="0"/>
          </a:p>
        </p:txBody>
      </p:sp>
      <p:sp>
        <p:nvSpPr>
          <p:cNvPr id="4" name="Content Placeholder 2">
            <a:extLst>
              <a:ext uri="{FF2B5EF4-FFF2-40B4-BE49-F238E27FC236}">
                <a16:creationId xmlns:a16="http://schemas.microsoft.com/office/drawing/2014/main" id="{D560E59C-0BD5-4737-5D00-8FAFCD4254CB}"/>
              </a:ext>
            </a:extLst>
          </p:cNvPr>
          <p:cNvSpPr txBox="1">
            <a:spLocks/>
          </p:cNvSpPr>
          <p:nvPr/>
        </p:nvSpPr>
        <p:spPr>
          <a:xfrm>
            <a:off x="6251945" y="1235075"/>
            <a:ext cx="5348176" cy="3528311"/>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2400" dirty="0">
                <a:latin typeface="+mj-lt"/>
              </a:rPr>
              <a:t>Scaling in a Dedicated plan</a:t>
            </a:r>
          </a:p>
          <a:p>
            <a:pPr>
              <a:spcAft>
                <a:spcPts val="600"/>
              </a:spcAft>
            </a:pPr>
            <a:r>
              <a:rPr lang="en-US" sz="2000" dirty="0"/>
              <a:t>Using an App Service plan, you can manually scale out by adding more VM instances.</a:t>
            </a:r>
          </a:p>
          <a:p>
            <a:pPr>
              <a:spcAft>
                <a:spcPts val="600"/>
              </a:spcAft>
            </a:pPr>
            <a:r>
              <a:rPr lang="en-US" sz="2000" dirty="0"/>
              <a:t>You can also enable </a:t>
            </a:r>
            <a:r>
              <a:rPr lang="en-US" sz="2000" dirty="0" err="1"/>
              <a:t>autoscale</a:t>
            </a:r>
            <a:r>
              <a:rPr lang="en-US" sz="2000" dirty="0"/>
              <a:t>.</a:t>
            </a:r>
          </a:p>
          <a:p>
            <a:pPr marL="0" indent="0">
              <a:buNone/>
            </a:pPr>
            <a:endParaRPr lang="en-US" dirty="0"/>
          </a:p>
        </p:txBody>
      </p:sp>
    </p:spTree>
    <p:extLst>
      <p:ext uri="{BB962C8B-B14F-4D97-AF65-F5344CB8AC3E}">
        <p14:creationId xmlns:p14="http://schemas.microsoft.com/office/powerpoint/2010/main" val="107826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rmAutofit/>
          </a:bodyPr>
          <a:lstStyle/>
          <a:p>
            <a:pPr marL="0" indent="0">
              <a:spcAft>
                <a:spcPts val="1200"/>
              </a:spcAft>
              <a:buNone/>
            </a:pPr>
            <a:r>
              <a:rPr lang="en-US" sz="2400" dirty="0"/>
              <a:t>In this module, you learned how to:</a:t>
            </a:r>
          </a:p>
          <a:p>
            <a:pPr marL="233363" indent="-233363" defTabSz="457200">
              <a:spcAft>
                <a:spcPts val="600"/>
              </a:spcAft>
              <a:buFont typeface="Arial" panose="020B0604020202020204" pitchFamily="34" charset="0"/>
              <a:buChar char="•"/>
              <a:tabLst>
                <a:tab pos="0" algn="l"/>
              </a:tabLst>
            </a:pPr>
            <a:r>
              <a:rPr lang="en-US" sz="2200" dirty="0"/>
              <a:t>Explain functional differences between Azure Functions, Azure Logic Apps, and </a:t>
            </a:r>
            <a:r>
              <a:rPr lang="en-US" sz="2200" dirty="0" err="1"/>
              <a:t>WebJobs</a:t>
            </a:r>
            <a:endParaRPr lang="en-US" sz="2200" dirty="0"/>
          </a:p>
          <a:p>
            <a:pPr marL="233363" indent="-233363" defTabSz="457200">
              <a:spcAft>
                <a:spcPts val="600"/>
              </a:spcAft>
              <a:buFont typeface="Arial" panose="020B0604020202020204" pitchFamily="34" charset="0"/>
              <a:buChar char="•"/>
              <a:tabLst>
                <a:tab pos="0" algn="l"/>
              </a:tabLst>
            </a:pPr>
            <a:r>
              <a:rPr lang="en-US" sz="2200" dirty="0"/>
              <a:t>Describe Azure Functions hosting plan options</a:t>
            </a:r>
          </a:p>
          <a:p>
            <a:pPr marL="233363" indent="-233363" defTabSz="457200">
              <a:spcAft>
                <a:spcPts val="600"/>
              </a:spcAft>
              <a:buFont typeface="Arial" panose="020B0604020202020204" pitchFamily="34" charset="0"/>
              <a:buChar char="•"/>
              <a:tabLst>
                <a:tab pos="0" algn="l"/>
              </a:tabLst>
            </a:pPr>
            <a:r>
              <a:rPr lang="en-US" sz="2200" dirty="0"/>
              <a:t>Describe how Azure Functions scale to meet business needs</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7"/>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Azure Functions hosting plan is best when predictive scaling and costs are required?</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2216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22168"/>
            <a:ext cx="4576747" cy="1047813"/>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Which serverless workflow would you choose if the solution requires a designer-first development model?</a:t>
            </a:r>
          </a:p>
        </p:txBody>
      </p:sp>
    </p:spTree>
    <p:extLst>
      <p:ext uri="{BB962C8B-B14F-4D97-AF65-F5344CB8AC3E}">
        <p14:creationId xmlns:p14="http://schemas.microsoft.com/office/powerpoint/2010/main" val="240345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C6AC2-779C-3086-472D-E342E44A24E8}"/>
              </a:ext>
            </a:extLst>
          </p:cNvPr>
          <p:cNvSpPr>
            <a:spLocks noGrp="1"/>
          </p:cNvSpPr>
          <p:nvPr>
            <p:ph type="title"/>
          </p:nvPr>
        </p:nvSpPr>
        <p:spPr>
          <a:xfrm>
            <a:off x="581340" y="2949615"/>
            <a:ext cx="6472474" cy="1130181"/>
          </a:xfrm>
        </p:spPr>
        <p:txBody>
          <a:bodyPr/>
          <a:lstStyle/>
          <a:p>
            <a:r>
              <a:rPr lang="en-US" dirty="0"/>
              <a:t>Module 2: Develop Azure Functions</a:t>
            </a:r>
          </a:p>
        </p:txBody>
      </p:sp>
    </p:spTree>
    <p:extLst>
      <p:ext uri="{BB962C8B-B14F-4D97-AF65-F5344CB8AC3E}">
        <p14:creationId xmlns:p14="http://schemas.microsoft.com/office/powerpoint/2010/main" val="147692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3E6A-8415-3D34-FB6B-B68FF30F7E21}"/>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25277A-08B4-2B69-457F-97D143A426A4}"/>
              </a:ext>
            </a:extLst>
          </p:cNvPr>
          <p:cNvSpPr>
            <a:spLocks noGrp="1"/>
          </p:cNvSpPr>
          <p:nvPr>
            <p:ph sz="quarter" idx="10"/>
          </p:nvPr>
        </p:nvSpPr>
        <p:spPr/>
        <p:txBody>
          <a:bodyPr>
            <a:normAutofit/>
          </a:bodyPr>
          <a:lstStyle/>
          <a:p>
            <a:pPr>
              <a:spcAft>
                <a:spcPts val="600"/>
              </a:spcAft>
            </a:pPr>
            <a:r>
              <a:rPr lang="en-US" sz="2400" dirty="0"/>
              <a:t>Explain the key components of a function and how they are structured</a:t>
            </a:r>
          </a:p>
          <a:p>
            <a:pPr>
              <a:spcAft>
                <a:spcPts val="600"/>
              </a:spcAft>
            </a:pPr>
            <a:r>
              <a:rPr lang="en-US" sz="2400" dirty="0"/>
              <a:t>Create triggers and bindings to control when a function runs and where the output is directed</a:t>
            </a:r>
          </a:p>
          <a:p>
            <a:pPr>
              <a:spcAft>
                <a:spcPts val="600"/>
              </a:spcAft>
            </a:pPr>
            <a:r>
              <a:rPr lang="en-US" sz="2400" dirty="0"/>
              <a:t>Connect a function to services in Azure</a:t>
            </a:r>
          </a:p>
          <a:p>
            <a:pPr>
              <a:spcAft>
                <a:spcPts val="600"/>
              </a:spcAft>
            </a:pPr>
            <a:r>
              <a:rPr lang="en-US" sz="2400" dirty="0"/>
              <a:t>Create a function by using Visual Studio Code and the Azure Functions Core Tools</a:t>
            </a:r>
          </a:p>
        </p:txBody>
      </p:sp>
    </p:spTree>
    <p:extLst>
      <p:ext uri="{BB962C8B-B14F-4D97-AF65-F5344CB8AC3E}">
        <p14:creationId xmlns:p14="http://schemas.microsoft.com/office/powerpoint/2010/main" val="2325487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p:txBody>
          <a:bodyPr>
            <a:normAutofit/>
          </a:bodyPr>
          <a:lstStyle/>
          <a:p>
            <a:pPr marL="0" indent="0">
              <a:spcBef>
                <a:spcPts val="1200"/>
              </a:spcBef>
              <a:spcAft>
                <a:spcPts val="0"/>
              </a:spcAft>
              <a:buNone/>
            </a:pPr>
            <a:r>
              <a:rPr lang="en-US" sz="2400" dirty="0">
                <a:latin typeface="+mn-lt"/>
              </a:rPr>
              <a:t>A function contains two important pieces:</a:t>
            </a:r>
          </a:p>
          <a:p>
            <a:pPr marL="342900" indent="-342900">
              <a:spcBef>
                <a:spcPts val="1200"/>
              </a:spcBef>
              <a:spcAft>
                <a:spcPts val="0"/>
              </a:spcAft>
              <a:buFont typeface="Arial" panose="020B0604020202020204" pitchFamily="34" charset="0"/>
              <a:buChar char="•"/>
            </a:pPr>
            <a:r>
              <a:rPr lang="en-US" sz="2400" dirty="0">
                <a:latin typeface="+mn-lt"/>
              </a:rPr>
              <a:t>Your </a:t>
            </a:r>
            <a:r>
              <a:rPr lang="en-US" sz="2400" b="1" dirty="0">
                <a:latin typeface="+mn-lt"/>
              </a:rPr>
              <a:t>code</a:t>
            </a:r>
            <a:r>
              <a:rPr lang="en-US" sz="2400" dirty="0">
                <a:latin typeface="+mn-lt"/>
              </a:rPr>
              <a:t>, which can be written in a variety of languages.</a:t>
            </a:r>
          </a:p>
          <a:p>
            <a:pPr marL="342900" indent="-342900">
              <a:spcBef>
                <a:spcPts val="600"/>
              </a:spcBef>
              <a:spcAft>
                <a:spcPts val="0"/>
              </a:spcAft>
              <a:buFont typeface="Arial" panose="020B0604020202020204" pitchFamily="34" charset="0"/>
              <a:buChar char="•"/>
            </a:pPr>
            <a:r>
              <a:rPr lang="en-US" sz="2400" dirty="0">
                <a:latin typeface="+mn-lt"/>
              </a:rPr>
              <a:t>Some </a:t>
            </a:r>
            <a:r>
              <a:rPr lang="en-US" sz="2400" b="1" dirty="0">
                <a:latin typeface="+mn-lt"/>
              </a:rPr>
              <a:t>config</a:t>
            </a:r>
            <a:r>
              <a:rPr lang="en-US" sz="2400" dirty="0">
                <a:latin typeface="+mn-lt"/>
              </a:rPr>
              <a:t>, the </a:t>
            </a:r>
            <a:r>
              <a:rPr lang="en-US" sz="2400" i="1" dirty="0" err="1">
                <a:latin typeface="+mn-lt"/>
              </a:rPr>
              <a:t>function.json</a:t>
            </a:r>
            <a:r>
              <a:rPr lang="en-US" sz="2400" dirty="0">
                <a:latin typeface="+mn-lt"/>
              </a:rPr>
              <a:t> file.</a:t>
            </a:r>
          </a:p>
          <a:p>
            <a:pPr marL="342900" indent="-342900">
              <a:spcBef>
                <a:spcPts val="600"/>
              </a:spcBef>
              <a:spcAft>
                <a:spcPts val="0"/>
              </a:spcAft>
              <a:buFont typeface="Arial" panose="020B0604020202020204" pitchFamily="34" charset="0"/>
              <a:buChar char="•"/>
            </a:pPr>
            <a:r>
              <a:rPr lang="en-US" sz="2400" dirty="0">
                <a:latin typeface="+mn-lt"/>
              </a:rPr>
              <a:t>Depending on your chosen language the </a:t>
            </a:r>
            <a:r>
              <a:rPr lang="en-US" sz="2400" i="1" dirty="0" err="1">
                <a:latin typeface="+mn-lt"/>
              </a:rPr>
              <a:t>function.json</a:t>
            </a:r>
            <a:r>
              <a:rPr lang="en-US" sz="2400" dirty="0">
                <a:latin typeface="+mn-lt"/>
              </a:rPr>
              <a:t> file might be automatically generated</a:t>
            </a:r>
          </a:p>
        </p:txBody>
      </p:sp>
    </p:spTree>
    <p:extLst>
      <p:ext uri="{BB962C8B-B14F-4D97-AF65-F5344CB8AC3E}">
        <p14:creationId xmlns:p14="http://schemas.microsoft.com/office/powerpoint/2010/main" val="1585867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A643-3310-C60B-9575-692F400E7634}"/>
              </a:ext>
            </a:extLst>
          </p:cNvPr>
          <p:cNvSpPr>
            <a:spLocks noGrp="1"/>
          </p:cNvSpPr>
          <p:nvPr>
            <p:ph type="title"/>
          </p:nvPr>
        </p:nvSpPr>
        <p:spPr/>
        <p:txBody>
          <a:bodyPr/>
          <a:lstStyle/>
          <a:p>
            <a:r>
              <a:rPr lang="en-US" dirty="0"/>
              <a:t>Explore Azure Functions development ( 1 of 3 )</a:t>
            </a:r>
          </a:p>
        </p:txBody>
      </p:sp>
      <p:sp>
        <p:nvSpPr>
          <p:cNvPr id="3" name="Content Placeholder 2">
            <a:extLst>
              <a:ext uri="{FF2B5EF4-FFF2-40B4-BE49-F238E27FC236}">
                <a16:creationId xmlns:a16="http://schemas.microsoft.com/office/drawing/2014/main" id="{30BF1C6A-F42F-2068-ABCC-FCAA625CE7F6}"/>
              </a:ext>
            </a:extLst>
          </p:cNvPr>
          <p:cNvSpPr>
            <a:spLocks noGrp="1"/>
          </p:cNvSpPr>
          <p:nvPr>
            <p:ph sz="quarter" idx="10"/>
          </p:nvPr>
        </p:nvSpPr>
        <p:spPr>
          <a:xfrm>
            <a:off x="457200" y="1235075"/>
            <a:ext cx="5273749" cy="4816475"/>
          </a:xfrm>
        </p:spPr>
        <p:txBody>
          <a:bodyPr>
            <a:normAutofit/>
          </a:bodyPr>
          <a:lstStyle/>
          <a:p>
            <a:pPr>
              <a:spcAft>
                <a:spcPts val="1200"/>
              </a:spcAft>
            </a:pPr>
            <a:r>
              <a:rPr lang="en-US" sz="2000" dirty="0">
                <a:latin typeface="+mn-lt"/>
              </a:rPr>
              <a:t>The </a:t>
            </a:r>
            <a:r>
              <a:rPr lang="en-US" sz="2000" i="1" dirty="0" err="1">
                <a:latin typeface="+mn-lt"/>
              </a:rPr>
              <a:t>function.json</a:t>
            </a:r>
            <a:r>
              <a:rPr lang="en-US" sz="2000" dirty="0">
                <a:latin typeface="+mn-lt"/>
              </a:rPr>
              <a:t> file defines the function's trigger, bindings, and other configuration settings.</a:t>
            </a:r>
          </a:p>
          <a:p>
            <a:pPr>
              <a:spcAft>
                <a:spcPts val="1200"/>
              </a:spcAft>
            </a:pPr>
            <a:r>
              <a:rPr lang="en-US" sz="2000" dirty="0">
                <a:latin typeface="+mn-lt"/>
              </a:rPr>
              <a:t>Every function has one and only one trigger. </a:t>
            </a:r>
          </a:p>
          <a:p>
            <a:pPr>
              <a:spcAft>
                <a:spcPts val="1200"/>
              </a:spcAft>
            </a:pPr>
            <a:r>
              <a:rPr lang="en-US" sz="2000" dirty="0">
                <a:latin typeface="+mn-lt"/>
              </a:rPr>
              <a:t>The runtime uses this config file to determine the events to monitor and how to pass data into and return data from a function execution. </a:t>
            </a:r>
          </a:p>
          <a:p>
            <a:pPr>
              <a:spcAft>
                <a:spcPts val="1200"/>
              </a:spcAft>
            </a:pPr>
            <a:r>
              <a:rPr lang="en-US" sz="2000" dirty="0">
                <a:latin typeface="+mn-lt"/>
              </a:rPr>
              <a:t>The bindings property is where you configure both triggers and bindings. </a:t>
            </a:r>
          </a:p>
          <a:p>
            <a:endParaRPr lang="en-US" sz="2000" dirty="0"/>
          </a:p>
        </p:txBody>
      </p:sp>
      <p:sp>
        <p:nvSpPr>
          <p:cNvPr id="4" name="Text Placeholder 2">
            <a:extLst>
              <a:ext uri="{FF2B5EF4-FFF2-40B4-BE49-F238E27FC236}">
                <a16:creationId xmlns:a16="http://schemas.microsoft.com/office/drawing/2014/main" id="{2F024AA3-5B4C-5F07-26C1-3F1784922063}"/>
              </a:ext>
            </a:extLst>
          </p:cNvPr>
          <p:cNvSpPr txBox="1">
            <a:spLocks/>
          </p:cNvSpPr>
          <p:nvPr/>
        </p:nvSpPr>
        <p:spPr>
          <a:xfrm>
            <a:off x="6191286" y="1235075"/>
            <a:ext cx="5543514" cy="3667125"/>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disabled"</a:t>
            </a:r>
            <a:r>
              <a:rPr lang="en-US" sz="1800" b="0" dirty="0" err="1">
                <a:solidFill>
                  <a:srgbClr val="000000"/>
                </a:solidFill>
                <a:effectLst/>
                <a:latin typeface="Consolas" panose="020B0609020204030204" pitchFamily="49" charset="0"/>
              </a:rPr>
              <a:t>:</a:t>
            </a:r>
            <a:r>
              <a:rPr lang="en-US" sz="1800" b="0" dirty="0" err="1">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"bindings"</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 bindings here</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bindingType</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"direction"</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"in"</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myParamName</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 more depending on binding</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  ]</a:t>
            </a:r>
          </a:p>
          <a:p>
            <a:pPr>
              <a:spcBef>
                <a:spcPts val="0"/>
              </a:spcBef>
              <a:spcAft>
                <a:spcPts val="0"/>
              </a:spcAft>
            </a:pPr>
            <a:r>
              <a:rPr lang="en-US" sz="1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9027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Explore Azure Functions</a:t>
            </a:r>
          </a:p>
          <a:p>
            <a:pPr>
              <a:spcAft>
                <a:spcPts val="600"/>
              </a:spcAft>
            </a:pPr>
            <a:r>
              <a:rPr lang="en-US" dirty="0"/>
              <a:t>Develop Azure Functions</a:t>
            </a:r>
          </a:p>
          <a:p>
            <a:pPr marL="0" indent="0">
              <a:buNone/>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A643-3310-C60B-9575-692F400E7634}"/>
              </a:ext>
            </a:extLst>
          </p:cNvPr>
          <p:cNvSpPr>
            <a:spLocks noGrp="1"/>
          </p:cNvSpPr>
          <p:nvPr>
            <p:ph type="title"/>
          </p:nvPr>
        </p:nvSpPr>
        <p:spPr/>
        <p:txBody>
          <a:bodyPr/>
          <a:lstStyle/>
          <a:p>
            <a:r>
              <a:rPr lang="en-US" dirty="0"/>
              <a:t>Explore Azure Functions development ( 2 of 3 )</a:t>
            </a:r>
          </a:p>
        </p:txBody>
      </p:sp>
      <p:sp>
        <p:nvSpPr>
          <p:cNvPr id="3" name="Content Placeholder 2">
            <a:extLst>
              <a:ext uri="{FF2B5EF4-FFF2-40B4-BE49-F238E27FC236}">
                <a16:creationId xmlns:a16="http://schemas.microsoft.com/office/drawing/2014/main" id="{30BF1C6A-F42F-2068-ABCC-FCAA625CE7F6}"/>
              </a:ext>
            </a:extLst>
          </p:cNvPr>
          <p:cNvSpPr>
            <a:spLocks noGrp="1"/>
          </p:cNvSpPr>
          <p:nvPr>
            <p:ph sz="quarter" idx="10"/>
          </p:nvPr>
        </p:nvSpPr>
        <p:spPr>
          <a:xfrm>
            <a:off x="457200" y="1235075"/>
            <a:ext cx="11121656" cy="4816475"/>
          </a:xfrm>
        </p:spPr>
        <p:txBody>
          <a:bodyPr>
            <a:normAutofit/>
          </a:bodyPr>
          <a:lstStyle/>
          <a:p>
            <a:pPr marL="0" indent="0">
              <a:spcAft>
                <a:spcPts val="1200"/>
              </a:spcAft>
              <a:buNone/>
            </a:pPr>
            <a:r>
              <a:rPr lang="en-US" sz="2400" dirty="0">
                <a:latin typeface="+mj-lt"/>
              </a:rPr>
              <a:t>A function app provides an execution context in Azure to run your functions.</a:t>
            </a:r>
          </a:p>
          <a:p>
            <a:pPr>
              <a:spcAft>
                <a:spcPts val="1200"/>
              </a:spcAft>
            </a:pPr>
            <a:r>
              <a:rPr lang="en-US" sz="2400" dirty="0">
                <a:latin typeface="+mn-lt"/>
              </a:rPr>
              <a:t>It is the unit of deployment and management for your functions.</a:t>
            </a:r>
          </a:p>
          <a:p>
            <a:pPr>
              <a:spcAft>
                <a:spcPts val="1200"/>
              </a:spcAft>
            </a:pPr>
            <a:r>
              <a:rPr lang="en-US" sz="2400" dirty="0">
                <a:latin typeface="+mn-lt"/>
              </a:rPr>
              <a:t>A function app is comprised of one or more individual functions that are managed, deployed, and scaled together.</a:t>
            </a:r>
          </a:p>
          <a:p>
            <a:pPr>
              <a:spcAft>
                <a:spcPts val="1200"/>
              </a:spcAft>
            </a:pPr>
            <a:r>
              <a:rPr lang="en-US" sz="2400" dirty="0">
                <a:latin typeface="+mn-lt"/>
              </a:rPr>
              <a:t>All functions in a function app share the same pricing plan, deployment method, and runtime version.</a:t>
            </a:r>
          </a:p>
          <a:p>
            <a:pPr marL="0" indent="0">
              <a:buNone/>
            </a:pPr>
            <a:endParaRPr lang="en-US" sz="2400" dirty="0"/>
          </a:p>
        </p:txBody>
      </p:sp>
    </p:spTree>
    <p:extLst>
      <p:ext uri="{BB962C8B-B14F-4D97-AF65-F5344CB8AC3E}">
        <p14:creationId xmlns:p14="http://schemas.microsoft.com/office/powerpoint/2010/main" val="333270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A643-3310-C60B-9575-692F400E7634}"/>
              </a:ext>
            </a:extLst>
          </p:cNvPr>
          <p:cNvSpPr>
            <a:spLocks noGrp="1"/>
          </p:cNvSpPr>
          <p:nvPr>
            <p:ph type="title"/>
          </p:nvPr>
        </p:nvSpPr>
        <p:spPr/>
        <p:txBody>
          <a:bodyPr/>
          <a:lstStyle/>
          <a:p>
            <a:r>
              <a:rPr lang="en-US" dirty="0"/>
              <a:t>Explore Azure Functions development ( 3 of 3 )</a:t>
            </a:r>
          </a:p>
        </p:txBody>
      </p:sp>
      <p:sp>
        <p:nvSpPr>
          <p:cNvPr id="3" name="Content Placeholder 2">
            <a:extLst>
              <a:ext uri="{FF2B5EF4-FFF2-40B4-BE49-F238E27FC236}">
                <a16:creationId xmlns:a16="http://schemas.microsoft.com/office/drawing/2014/main" id="{30BF1C6A-F42F-2068-ABCC-FCAA625CE7F6}"/>
              </a:ext>
            </a:extLst>
          </p:cNvPr>
          <p:cNvSpPr>
            <a:spLocks noGrp="1"/>
          </p:cNvSpPr>
          <p:nvPr>
            <p:ph sz="quarter" idx="10"/>
          </p:nvPr>
        </p:nvSpPr>
        <p:spPr>
          <a:xfrm>
            <a:off x="457200" y="1235075"/>
            <a:ext cx="11121656" cy="4816475"/>
          </a:xfrm>
        </p:spPr>
        <p:txBody>
          <a:bodyPr>
            <a:normAutofit/>
          </a:bodyPr>
          <a:lstStyle/>
          <a:p>
            <a:pPr marL="0" indent="0">
              <a:spcAft>
                <a:spcPts val="1200"/>
              </a:spcAft>
              <a:buNone/>
            </a:pPr>
            <a:r>
              <a:rPr lang="en-US" sz="2400" dirty="0">
                <a:latin typeface="+mj-lt"/>
              </a:rPr>
              <a:t>Local development environments</a:t>
            </a:r>
          </a:p>
          <a:p>
            <a:pPr>
              <a:spcBef>
                <a:spcPts val="600"/>
              </a:spcBef>
              <a:spcAft>
                <a:spcPts val="600"/>
              </a:spcAft>
            </a:pPr>
            <a:r>
              <a:rPr lang="en-US" sz="2400" dirty="0">
                <a:solidFill>
                  <a:schemeClr val="tx1"/>
                </a:solidFill>
                <a:latin typeface="+mn-lt"/>
              </a:rPr>
              <a:t>Functions makes it easy to use your favorite code editor and development tools to create and test functions on your local computer.</a:t>
            </a:r>
          </a:p>
          <a:p>
            <a:pPr marL="342900" indent="-342900">
              <a:spcBef>
                <a:spcPts val="600"/>
              </a:spcBef>
              <a:spcAft>
                <a:spcPts val="600"/>
              </a:spcAft>
              <a:buFont typeface="Arial" panose="020B0604020202020204" pitchFamily="34" charset="0"/>
              <a:buChar char="•"/>
            </a:pPr>
            <a:r>
              <a:rPr lang="en-US" sz="2400" dirty="0">
                <a:solidFill>
                  <a:schemeClr val="tx1"/>
                </a:solidFill>
                <a:latin typeface="+mn-lt"/>
              </a:rPr>
              <a:t>Your local functions can connect to live Azure services, and you can debug them on your local computer using the full Functions runtime.</a:t>
            </a:r>
          </a:p>
          <a:p>
            <a:pPr marL="342900" indent="-342900">
              <a:spcBef>
                <a:spcPts val="600"/>
              </a:spcBef>
              <a:spcAft>
                <a:spcPts val="600"/>
              </a:spcAft>
              <a:buFont typeface="Arial" panose="020B0604020202020204" pitchFamily="34" charset="0"/>
              <a:buChar char="•"/>
            </a:pPr>
            <a:r>
              <a:rPr lang="en-US" sz="2400" dirty="0">
                <a:solidFill>
                  <a:schemeClr val="tx1"/>
                </a:solidFill>
                <a:latin typeface="+mn-lt"/>
              </a:rPr>
              <a:t>The way in which you develop functions on your local computer depends on your language and tooling preferences.</a:t>
            </a:r>
            <a:endParaRPr lang="en-US" sz="2000" dirty="0">
              <a:solidFill>
                <a:schemeClr val="tx1"/>
              </a:solidFill>
              <a:latin typeface="+mn-lt"/>
            </a:endParaRPr>
          </a:p>
          <a:p>
            <a:pPr marL="0" indent="0">
              <a:buNone/>
            </a:pPr>
            <a:endParaRPr lang="en-US" sz="2400" dirty="0"/>
          </a:p>
        </p:txBody>
      </p:sp>
    </p:spTree>
    <p:extLst>
      <p:ext uri="{BB962C8B-B14F-4D97-AF65-F5344CB8AC3E}">
        <p14:creationId xmlns:p14="http://schemas.microsoft.com/office/powerpoint/2010/main" val="422494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6806-C864-FC41-C734-D62328CEDD07}"/>
              </a:ext>
            </a:extLst>
          </p:cNvPr>
          <p:cNvSpPr>
            <a:spLocks noGrp="1"/>
          </p:cNvSpPr>
          <p:nvPr>
            <p:ph type="title"/>
          </p:nvPr>
        </p:nvSpPr>
        <p:spPr/>
        <p:txBody>
          <a:bodyPr/>
          <a:lstStyle/>
          <a:p>
            <a:r>
              <a:rPr lang="en-US" dirty="0"/>
              <a:t>Create triggers and bindings ( 1 of 7 )</a:t>
            </a:r>
          </a:p>
        </p:txBody>
      </p:sp>
      <p:sp>
        <p:nvSpPr>
          <p:cNvPr id="5" name="Text Placeholder 4">
            <a:extLst>
              <a:ext uri="{FF2B5EF4-FFF2-40B4-BE49-F238E27FC236}">
                <a16:creationId xmlns:a16="http://schemas.microsoft.com/office/drawing/2014/main" id="{6BE1EBF3-B1D2-C035-2D59-09C2AFAB5AD5}"/>
              </a:ext>
            </a:extLst>
          </p:cNvPr>
          <p:cNvSpPr>
            <a:spLocks noGrp="1"/>
          </p:cNvSpPr>
          <p:nvPr>
            <p:ph type="body" sz="quarter" idx="11"/>
          </p:nvPr>
        </p:nvSpPr>
        <p:spPr/>
        <p:txBody>
          <a:bodyPr/>
          <a:lstStyle/>
          <a:p>
            <a:r>
              <a:rPr lang="en-US" dirty="0"/>
              <a:t>Overview</a:t>
            </a:r>
          </a:p>
        </p:txBody>
      </p:sp>
      <p:sp>
        <p:nvSpPr>
          <p:cNvPr id="4" name="Content Placeholder 3">
            <a:extLst>
              <a:ext uri="{FF2B5EF4-FFF2-40B4-BE49-F238E27FC236}">
                <a16:creationId xmlns:a16="http://schemas.microsoft.com/office/drawing/2014/main" id="{4414BA1D-38DA-9890-8B28-2B86B41B5822}"/>
              </a:ext>
            </a:extLst>
          </p:cNvPr>
          <p:cNvSpPr>
            <a:spLocks noGrp="1"/>
          </p:cNvSpPr>
          <p:nvPr>
            <p:ph sz="quarter" idx="10"/>
          </p:nvPr>
        </p:nvSpPr>
        <p:spPr/>
        <p:txBody>
          <a:bodyPr>
            <a:normAutofit/>
          </a:bodyPr>
          <a:lstStyle/>
          <a:p>
            <a:pPr marL="342900" indent="-342900">
              <a:spcBef>
                <a:spcPts val="600"/>
              </a:spcBef>
              <a:spcAft>
                <a:spcPts val="600"/>
              </a:spcAft>
              <a:buFont typeface="Arial" panose="020B0604020202020204" pitchFamily="34" charset="0"/>
              <a:buChar char="•"/>
            </a:pPr>
            <a:r>
              <a:rPr lang="en-US" sz="2400" dirty="0">
                <a:latin typeface="+mn-lt"/>
              </a:rPr>
              <a:t>Triggers are what cause a function to run. A trigger defines how a function is invoked and a function must have exactly one trigger.</a:t>
            </a:r>
          </a:p>
          <a:p>
            <a:pPr marL="342900" indent="-342900">
              <a:spcBef>
                <a:spcPts val="600"/>
              </a:spcBef>
              <a:spcAft>
                <a:spcPts val="600"/>
              </a:spcAft>
              <a:buFont typeface="Arial" panose="020B0604020202020204" pitchFamily="34" charset="0"/>
              <a:buChar char="•"/>
            </a:pPr>
            <a:r>
              <a:rPr lang="en-US" sz="2400" dirty="0">
                <a:latin typeface="+mn-lt"/>
              </a:rPr>
              <a:t>Binding to a function is a way of declaratively connecting another resource to the function</a:t>
            </a:r>
          </a:p>
          <a:p>
            <a:pPr marL="342900" indent="-342900">
              <a:spcBef>
                <a:spcPts val="600"/>
              </a:spcBef>
              <a:spcAft>
                <a:spcPts val="600"/>
              </a:spcAft>
              <a:buFont typeface="Arial" panose="020B0604020202020204" pitchFamily="34" charset="0"/>
              <a:buChar char="•"/>
            </a:pPr>
            <a:r>
              <a:rPr lang="en-US" sz="2400" dirty="0">
                <a:latin typeface="+mn-lt"/>
              </a:rPr>
              <a:t>Bindings may be connected as input bindings, output bindings, or both. </a:t>
            </a:r>
          </a:p>
          <a:p>
            <a:pPr marL="342900" indent="-342900">
              <a:spcBef>
                <a:spcPts val="600"/>
              </a:spcBef>
              <a:spcAft>
                <a:spcPts val="600"/>
              </a:spcAft>
              <a:buFont typeface="Arial" panose="020B0604020202020204" pitchFamily="34" charset="0"/>
              <a:buChar char="•"/>
            </a:pPr>
            <a:r>
              <a:rPr lang="en-US" sz="2400" dirty="0">
                <a:latin typeface="+mn-lt"/>
              </a:rPr>
              <a:t>You can mix and match different bindings to suit your needs.</a:t>
            </a:r>
          </a:p>
          <a:p>
            <a:pPr marL="342900" indent="-342900">
              <a:spcBef>
                <a:spcPts val="600"/>
              </a:spcBef>
              <a:spcAft>
                <a:spcPts val="600"/>
              </a:spcAft>
              <a:buFont typeface="Arial" panose="020B0604020202020204" pitchFamily="34" charset="0"/>
              <a:buChar char="•"/>
            </a:pPr>
            <a:r>
              <a:rPr lang="en-US" sz="2400" dirty="0">
                <a:latin typeface="+mn-lt"/>
              </a:rPr>
              <a:t>Triggers and bindings let you avoid hardcoding access to other services.</a:t>
            </a:r>
          </a:p>
        </p:txBody>
      </p:sp>
    </p:spTree>
    <p:extLst>
      <p:ext uri="{BB962C8B-B14F-4D97-AF65-F5344CB8AC3E}">
        <p14:creationId xmlns:p14="http://schemas.microsoft.com/office/powerpoint/2010/main" val="2722190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6806-C864-FC41-C734-D62328CEDD07}"/>
              </a:ext>
            </a:extLst>
          </p:cNvPr>
          <p:cNvSpPr>
            <a:spLocks noGrp="1"/>
          </p:cNvSpPr>
          <p:nvPr>
            <p:ph type="title"/>
          </p:nvPr>
        </p:nvSpPr>
        <p:spPr/>
        <p:txBody>
          <a:bodyPr/>
          <a:lstStyle/>
          <a:p>
            <a:r>
              <a:rPr lang="en-US" dirty="0"/>
              <a:t>Create triggers and bindings ( 2 of 7 )</a:t>
            </a:r>
          </a:p>
        </p:txBody>
      </p:sp>
      <p:sp>
        <p:nvSpPr>
          <p:cNvPr id="5" name="Text Placeholder 4">
            <a:extLst>
              <a:ext uri="{FF2B5EF4-FFF2-40B4-BE49-F238E27FC236}">
                <a16:creationId xmlns:a16="http://schemas.microsoft.com/office/drawing/2014/main" id="{6BE1EBF3-B1D2-C035-2D59-09C2AFAB5AD5}"/>
              </a:ext>
            </a:extLst>
          </p:cNvPr>
          <p:cNvSpPr>
            <a:spLocks noGrp="1"/>
          </p:cNvSpPr>
          <p:nvPr>
            <p:ph type="body" sz="quarter" idx="11"/>
          </p:nvPr>
        </p:nvSpPr>
        <p:spPr/>
        <p:txBody>
          <a:bodyPr/>
          <a:lstStyle/>
          <a:p>
            <a:r>
              <a:rPr lang="en-US" dirty="0"/>
              <a:t>Trigger and binding definitions</a:t>
            </a:r>
          </a:p>
        </p:txBody>
      </p:sp>
      <p:sp>
        <p:nvSpPr>
          <p:cNvPr id="4" name="Content Placeholder 3">
            <a:extLst>
              <a:ext uri="{FF2B5EF4-FFF2-40B4-BE49-F238E27FC236}">
                <a16:creationId xmlns:a16="http://schemas.microsoft.com/office/drawing/2014/main" id="{4414BA1D-38DA-9890-8B28-2B86B41B5822}"/>
              </a:ext>
            </a:extLst>
          </p:cNvPr>
          <p:cNvSpPr>
            <a:spLocks noGrp="1"/>
          </p:cNvSpPr>
          <p:nvPr>
            <p:ph sz="quarter" idx="10"/>
          </p:nvPr>
        </p:nvSpPr>
        <p:spPr>
          <a:xfrm>
            <a:off x="457201" y="1506084"/>
            <a:ext cx="5638800" cy="4524375"/>
          </a:xfrm>
        </p:spPr>
        <p:txBody>
          <a:bodyPr>
            <a:normAutofit/>
          </a:bodyPr>
          <a:lstStyle/>
          <a:p>
            <a:pPr marL="342900" indent="-342900">
              <a:spcBef>
                <a:spcPts val="600"/>
              </a:spcBef>
              <a:spcAft>
                <a:spcPts val="600"/>
              </a:spcAft>
              <a:buFont typeface="Arial" panose="020B0604020202020204" pitchFamily="34" charset="0"/>
              <a:buChar char="•"/>
            </a:pPr>
            <a:r>
              <a:rPr lang="en-US" sz="2000" dirty="0">
                <a:latin typeface="+mn-lt"/>
              </a:rPr>
              <a:t>Triggers and bindings are defined differently depending on the development language.</a:t>
            </a:r>
          </a:p>
          <a:p>
            <a:pPr marL="342900" indent="-342900">
              <a:spcBef>
                <a:spcPts val="600"/>
              </a:spcBef>
              <a:spcAft>
                <a:spcPts val="600"/>
              </a:spcAft>
              <a:buFont typeface="Arial" panose="020B0604020202020204" pitchFamily="34" charset="0"/>
              <a:buChar char="•"/>
            </a:pPr>
            <a:r>
              <a:rPr lang="en-US" sz="2000" dirty="0">
                <a:latin typeface="+mn-lt"/>
              </a:rPr>
              <a:t>C# class library - decorating methods and parameters with C# attributes</a:t>
            </a:r>
          </a:p>
          <a:p>
            <a:pPr marL="342900" indent="-342900">
              <a:spcBef>
                <a:spcPts val="600"/>
              </a:spcBef>
              <a:spcAft>
                <a:spcPts val="600"/>
              </a:spcAft>
              <a:buFont typeface="Arial" panose="020B0604020202020204" pitchFamily="34" charset="0"/>
              <a:buChar char="•"/>
            </a:pPr>
            <a:r>
              <a:rPr lang="en-US" sz="2000" dirty="0">
                <a:latin typeface="+mn-lt"/>
              </a:rPr>
              <a:t>Java - decorating methods and parameters with Java annotations</a:t>
            </a:r>
          </a:p>
          <a:p>
            <a:pPr marL="342900" indent="-342900">
              <a:spcBef>
                <a:spcPts val="600"/>
              </a:spcBef>
              <a:spcAft>
                <a:spcPts val="600"/>
              </a:spcAft>
              <a:buFont typeface="Arial" panose="020B0604020202020204" pitchFamily="34" charset="0"/>
              <a:buChar char="•"/>
            </a:pPr>
            <a:r>
              <a:rPr lang="en-US" sz="2000" dirty="0">
                <a:latin typeface="+mn-lt"/>
              </a:rPr>
              <a:t>JavaScript/PowerShell/Python/TypeScript - updating </a:t>
            </a:r>
            <a:r>
              <a:rPr lang="en-US" sz="2000" i="1" dirty="0" err="1">
                <a:latin typeface="+mn-lt"/>
              </a:rPr>
              <a:t>function.json</a:t>
            </a:r>
            <a:r>
              <a:rPr lang="en-US" sz="2000" dirty="0">
                <a:latin typeface="+mn-lt"/>
              </a:rPr>
              <a:t> schema</a:t>
            </a:r>
          </a:p>
        </p:txBody>
      </p:sp>
      <p:sp>
        <p:nvSpPr>
          <p:cNvPr id="3" name="Text Placeholder 2">
            <a:extLst>
              <a:ext uri="{FF2B5EF4-FFF2-40B4-BE49-F238E27FC236}">
                <a16:creationId xmlns:a16="http://schemas.microsoft.com/office/drawing/2014/main" id="{CB787B91-0C0F-5AF8-9EFC-541D0679C380}"/>
              </a:ext>
            </a:extLst>
          </p:cNvPr>
          <p:cNvSpPr txBox="1">
            <a:spLocks/>
          </p:cNvSpPr>
          <p:nvPr/>
        </p:nvSpPr>
        <p:spPr>
          <a:xfrm>
            <a:off x="6863074" y="1457325"/>
            <a:ext cx="4676367" cy="3571875"/>
          </a:xfrm>
          <a:prstGeom prst="rect">
            <a:avLst/>
          </a:prstGeom>
          <a:ln w="19050">
            <a:solidFill>
              <a:schemeClr val="tx2"/>
            </a:solidFill>
          </a:ln>
        </p:spPr>
        <p:txBody>
          <a:bodyPr tIns="91440" bIns="9144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dataType</a:t>
            </a:r>
            <a:r>
              <a:rPr lang="en-US" sz="1800" b="0" dirty="0">
                <a:solidFill>
                  <a:srgbClr val="0451A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"binary"</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httpTrigger</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"req"</a:t>
            </a:r>
            <a:r>
              <a:rPr lang="en-US" sz="1800" b="0" dirty="0">
                <a:solidFill>
                  <a:srgbClr val="000000"/>
                </a:solidFill>
                <a:effectLst/>
                <a:latin typeface="Consolas" panose="020B0609020204030204" pitchFamily="49" charset="0"/>
              </a:rPr>
              <a:t>,</a:t>
            </a:r>
          </a:p>
          <a:p>
            <a:pPr>
              <a:spcBef>
                <a:spcPts val="0"/>
              </a:spcBef>
              <a:spcAft>
                <a:spcPts val="0"/>
              </a:spcAft>
            </a:pP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"direction"</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"in"</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8948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6806-C864-FC41-C734-D62328CEDD07}"/>
              </a:ext>
            </a:extLst>
          </p:cNvPr>
          <p:cNvSpPr>
            <a:spLocks noGrp="1"/>
          </p:cNvSpPr>
          <p:nvPr>
            <p:ph type="title"/>
          </p:nvPr>
        </p:nvSpPr>
        <p:spPr/>
        <p:txBody>
          <a:bodyPr/>
          <a:lstStyle/>
          <a:p>
            <a:r>
              <a:rPr lang="en-US" dirty="0"/>
              <a:t>Create triggers and bindings ( 3 of 7 )</a:t>
            </a:r>
          </a:p>
        </p:txBody>
      </p:sp>
      <p:sp>
        <p:nvSpPr>
          <p:cNvPr id="5" name="Text Placeholder 4">
            <a:extLst>
              <a:ext uri="{FF2B5EF4-FFF2-40B4-BE49-F238E27FC236}">
                <a16:creationId xmlns:a16="http://schemas.microsoft.com/office/drawing/2014/main" id="{6BE1EBF3-B1D2-C035-2D59-09C2AFAB5AD5}"/>
              </a:ext>
            </a:extLst>
          </p:cNvPr>
          <p:cNvSpPr>
            <a:spLocks noGrp="1"/>
          </p:cNvSpPr>
          <p:nvPr>
            <p:ph type="body" sz="quarter" idx="11"/>
          </p:nvPr>
        </p:nvSpPr>
        <p:spPr/>
        <p:txBody>
          <a:bodyPr/>
          <a:lstStyle/>
          <a:p>
            <a:r>
              <a:rPr lang="en-US" dirty="0"/>
              <a:t>Binding direction</a:t>
            </a:r>
          </a:p>
        </p:txBody>
      </p:sp>
      <p:sp>
        <p:nvSpPr>
          <p:cNvPr id="4" name="Content Placeholder 3">
            <a:extLst>
              <a:ext uri="{FF2B5EF4-FFF2-40B4-BE49-F238E27FC236}">
                <a16:creationId xmlns:a16="http://schemas.microsoft.com/office/drawing/2014/main" id="{4414BA1D-38DA-9890-8B28-2B86B41B5822}"/>
              </a:ext>
            </a:extLst>
          </p:cNvPr>
          <p:cNvSpPr>
            <a:spLocks noGrp="1"/>
          </p:cNvSpPr>
          <p:nvPr>
            <p:ph sz="quarter" idx="10"/>
          </p:nvPr>
        </p:nvSpPr>
        <p:spPr/>
        <p:txBody>
          <a:bodyPr>
            <a:normAutofit/>
          </a:bodyPr>
          <a:lstStyle/>
          <a:p>
            <a:pPr marL="342900" indent="-342900">
              <a:spcBef>
                <a:spcPts val="600"/>
              </a:spcBef>
              <a:spcAft>
                <a:spcPts val="600"/>
              </a:spcAft>
              <a:buFont typeface="Arial" panose="020B0604020202020204" pitchFamily="34" charset="0"/>
              <a:buChar char="•"/>
            </a:pPr>
            <a:r>
              <a:rPr lang="en-US" sz="2400" dirty="0">
                <a:latin typeface="+mn-lt"/>
              </a:rPr>
              <a:t>All triggers and bindings have a direction property in the </a:t>
            </a:r>
            <a:r>
              <a:rPr lang="en-US" sz="2400" i="1" dirty="0" err="1">
                <a:latin typeface="+mn-lt"/>
              </a:rPr>
              <a:t>function.json</a:t>
            </a:r>
            <a:r>
              <a:rPr lang="en-US" sz="2400" dirty="0">
                <a:latin typeface="+mn-lt"/>
              </a:rPr>
              <a:t> file</a:t>
            </a:r>
          </a:p>
          <a:p>
            <a:pPr marL="342900" indent="-342900">
              <a:spcBef>
                <a:spcPts val="600"/>
              </a:spcBef>
              <a:spcAft>
                <a:spcPts val="600"/>
              </a:spcAft>
              <a:buFont typeface="Arial" panose="020B0604020202020204" pitchFamily="34" charset="0"/>
              <a:buChar char="•"/>
            </a:pPr>
            <a:r>
              <a:rPr lang="en-US" sz="2400" dirty="0">
                <a:latin typeface="+mn-lt"/>
              </a:rPr>
              <a:t>For triggers, the direction is always </a:t>
            </a:r>
            <a:r>
              <a:rPr lang="en-US" sz="2400" dirty="0">
                <a:latin typeface="Consolas" panose="020B0609020204030204" pitchFamily="49" charset="0"/>
              </a:rPr>
              <a:t>in</a:t>
            </a:r>
          </a:p>
          <a:p>
            <a:pPr marL="342900" indent="-342900">
              <a:spcBef>
                <a:spcPts val="600"/>
              </a:spcBef>
              <a:spcAft>
                <a:spcPts val="600"/>
              </a:spcAft>
              <a:buFont typeface="Arial" panose="020B0604020202020204" pitchFamily="34" charset="0"/>
              <a:buChar char="•"/>
            </a:pPr>
            <a:r>
              <a:rPr lang="en-US" sz="2400" dirty="0">
                <a:latin typeface="+mn-lt"/>
              </a:rPr>
              <a:t>Input and output bindings use </a:t>
            </a:r>
            <a:r>
              <a:rPr lang="en-US" sz="2400" dirty="0">
                <a:latin typeface="Consolas" panose="020B0609020204030204" pitchFamily="49" charset="0"/>
              </a:rPr>
              <a:t>in</a:t>
            </a:r>
            <a:r>
              <a:rPr lang="en-US" sz="2400" dirty="0">
                <a:latin typeface="+mn-lt"/>
              </a:rPr>
              <a:t> and </a:t>
            </a:r>
            <a:r>
              <a:rPr lang="en-US" sz="2400" dirty="0">
                <a:latin typeface="Consolas" panose="020B0609020204030204" pitchFamily="49" charset="0"/>
              </a:rPr>
              <a:t>out</a:t>
            </a:r>
          </a:p>
          <a:p>
            <a:pPr marL="342900" indent="-342900">
              <a:spcBef>
                <a:spcPts val="600"/>
              </a:spcBef>
              <a:spcAft>
                <a:spcPts val="600"/>
              </a:spcAft>
              <a:buFont typeface="Arial" panose="020B0604020202020204" pitchFamily="34" charset="0"/>
              <a:buChar char="•"/>
            </a:pPr>
            <a:r>
              <a:rPr lang="en-US" sz="2400" dirty="0">
                <a:latin typeface="+mn-lt"/>
              </a:rPr>
              <a:t>Some bindings support a special direction </a:t>
            </a:r>
            <a:r>
              <a:rPr lang="en-US" sz="2400" dirty="0" err="1">
                <a:latin typeface="Consolas" panose="020B0609020204030204" pitchFamily="49" charset="0"/>
              </a:rPr>
              <a:t>inout</a:t>
            </a:r>
            <a:r>
              <a:rPr lang="en-US" sz="2400" dirty="0">
                <a:latin typeface="+mn-lt"/>
              </a:rPr>
              <a:t>. If you use </a:t>
            </a:r>
            <a:r>
              <a:rPr lang="en-US" sz="2400" dirty="0" err="1">
                <a:latin typeface="Consolas" panose="020B0609020204030204" pitchFamily="49" charset="0"/>
              </a:rPr>
              <a:t>inout</a:t>
            </a:r>
            <a:r>
              <a:rPr lang="en-US" sz="2400" dirty="0">
                <a:latin typeface="+mn-lt"/>
              </a:rPr>
              <a:t>, only the </a:t>
            </a:r>
            <a:r>
              <a:rPr lang="en-US" sz="2400" b="1" dirty="0">
                <a:latin typeface="+mn-lt"/>
              </a:rPr>
              <a:t>Advanced editor</a:t>
            </a:r>
            <a:r>
              <a:rPr lang="en-US" sz="2400" dirty="0">
                <a:latin typeface="+mn-lt"/>
              </a:rPr>
              <a:t> is available via the </a:t>
            </a:r>
            <a:r>
              <a:rPr lang="en-US" sz="2400" b="1" dirty="0">
                <a:latin typeface="+mn-lt"/>
              </a:rPr>
              <a:t>Integrate</a:t>
            </a:r>
            <a:r>
              <a:rPr lang="en-US" sz="2400" dirty="0">
                <a:latin typeface="+mn-lt"/>
              </a:rPr>
              <a:t> tab in the portal.</a:t>
            </a:r>
          </a:p>
          <a:p>
            <a:pPr marL="342900" indent="-342900">
              <a:spcBef>
                <a:spcPts val="600"/>
              </a:spcBef>
              <a:spcAft>
                <a:spcPts val="600"/>
              </a:spcAft>
              <a:buFont typeface="Arial" panose="020B0604020202020204" pitchFamily="34" charset="0"/>
              <a:buChar char="•"/>
            </a:pPr>
            <a:r>
              <a:rPr lang="en-US" sz="2400" dirty="0">
                <a:latin typeface="+mn-lt"/>
              </a:rPr>
              <a:t>When you use attributes in a class library to configure triggers and bindings, the direction is provided in an attribute constructor or inferred from the parameter type.</a:t>
            </a:r>
          </a:p>
        </p:txBody>
      </p:sp>
    </p:spTree>
    <p:extLst>
      <p:ext uri="{BB962C8B-B14F-4D97-AF65-F5344CB8AC3E}">
        <p14:creationId xmlns:p14="http://schemas.microsoft.com/office/powerpoint/2010/main" val="1057899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6806-C864-FC41-C734-D62328CEDD07}"/>
              </a:ext>
            </a:extLst>
          </p:cNvPr>
          <p:cNvSpPr>
            <a:spLocks noGrp="1"/>
          </p:cNvSpPr>
          <p:nvPr>
            <p:ph type="title"/>
          </p:nvPr>
        </p:nvSpPr>
        <p:spPr/>
        <p:txBody>
          <a:bodyPr/>
          <a:lstStyle/>
          <a:p>
            <a:r>
              <a:rPr lang="en-US" dirty="0"/>
              <a:t>Create triggers and bindings ( 4 of 7 )</a:t>
            </a:r>
          </a:p>
        </p:txBody>
      </p:sp>
      <p:sp>
        <p:nvSpPr>
          <p:cNvPr id="5" name="Text Placeholder 4">
            <a:extLst>
              <a:ext uri="{FF2B5EF4-FFF2-40B4-BE49-F238E27FC236}">
                <a16:creationId xmlns:a16="http://schemas.microsoft.com/office/drawing/2014/main" id="{6BE1EBF3-B1D2-C035-2D59-09C2AFAB5AD5}"/>
              </a:ext>
            </a:extLst>
          </p:cNvPr>
          <p:cNvSpPr>
            <a:spLocks noGrp="1"/>
          </p:cNvSpPr>
          <p:nvPr>
            <p:ph type="body" sz="quarter" idx="11"/>
          </p:nvPr>
        </p:nvSpPr>
        <p:spPr/>
        <p:txBody>
          <a:bodyPr/>
          <a:lstStyle/>
          <a:p>
            <a:r>
              <a:rPr lang="en-US" dirty="0"/>
              <a:t>Azure Functions trigger and binding example</a:t>
            </a:r>
          </a:p>
        </p:txBody>
      </p:sp>
      <p:sp>
        <p:nvSpPr>
          <p:cNvPr id="4" name="Content Placeholder 3">
            <a:extLst>
              <a:ext uri="{FF2B5EF4-FFF2-40B4-BE49-F238E27FC236}">
                <a16:creationId xmlns:a16="http://schemas.microsoft.com/office/drawing/2014/main" id="{4414BA1D-38DA-9890-8B28-2B86B41B5822}"/>
              </a:ext>
            </a:extLst>
          </p:cNvPr>
          <p:cNvSpPr>
            <a:spLocks noGrp="1"/>
          </p:cNvSpPr>
          <p:nvPr>
            <p:ph sz="quarter" idx="10"/>
          </p:nvPr>
        </p:nvSpPr>
        <p:spPr>
          <a:xfrm>
            <a:off x="457201" y="1506084"/>
            <a:ext cx="5638800" cy="4524375"/>
          </a:xfrm>
        </p:spPr>
        <p:txBody>
          <a:bodyPr>
            <a:normAutofit/>
          </a:bodyPr>
          <a:lstStyle/>
          <a:p>
            <a:pPr marL="0" indent="0">
              <a:spcBef>
                <a:spcPts val="600"/>
              </a:spcBef>
              <a:spcAft>
                <a:spcPts val="600"/>
              </a:spcAft>
              <a:buNone/>
            </a:pPr>
            <a:r>
              <a:rPr lang="en-US" sz="2000" b="1" dirty="0">
                <a:latin typeface="+mn-lt"/>
              </a:rPr>
              <a:t>Scenario:</a:t>
            </a:r>
            <a:r>
              <a:rPr lang="en-US" sz="2000" dirty="0">
                <a:latin typeface="+mn-lt"/>
              </a:rPr>
              <a:t> You want to write a new row to Azure Table storage whenever a new message appears in Azure Queue storage.</a:t>
            </a:r>
          </a:p>
          <a:p>
            <a:pPr marL="0" indent="0">
              <a:spcBef>
                <a:spcPts val="600"/>
              </a:spcBef>
              <a:spcAft>
                <a:spcPts val="600"/>
              </a:spcAft>
              <a:buNone/>
            </a:pPr>
            <a:r>
              <a:rPr lang="en-US" sz="2000" dirty="0">
                <a:latin typeface="+mn-lt"/>
              </a:rPr>
              <a:t>This scenario can be implemented using an Azure Queue storage trigger and an Azure Table storage output binding.</a:t>
            </a:r>
          </a:p>
        </p:txBody>
      </p:sp>
      <p:sp>
        <p:nvSpPr>
          <p:cNvPr id="6" name="Text Placeholder 2">
            <a:extLst>
              <a:ext uri="{FF2B5EF4-FFF2-40B4-BE49-F238E27FC236}">
                <a16:creationId xmlns:a16="http://schemas.microsoft.com/office/drawing/2014/main" id="{258B65DE-C381-04D3-A763-B675D921C78C}"/>
              </a:ext>
            </a:extLst>
          </p:cNvPr>
          <p:cNvSpPr txBox="1">
            <a:spLocks/>
          </p:cNvSpPr>
          <p:nvPr/>
        </p:nvSpPr>
        <p:spPr>
          <a:xfrm>
            <a:off x="6304272" y="1506084"/>
            <a:ext cx="5543514" cy="4066452"/>
          </a:xfrm>
          <a:prstGeom prst="rect">
            <a:avLst/>
          </a:prstGeom>
          <a:ln w="19050">
            <a:solidFill>
              <a:schemeClr val="tx2"/>
            </a:solidFill>
          </a:ln>
        </p:spPr>
        <p:txBody>
          <a:bodyPr tIns="91440" bIns="9144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700" b="0" dirty="0">
                <a:solidFill>
                  <a:srgbClr val="0451A5"/>
                </a:solidFill>
                <a:effectLst/>
                <a:latin typeface="Consolas" panose="020B0609020204030204" pitchFamily="49" charset="0"/>
              </a:rPr>
              <a:t>"bindings"</a:t>
            </a:r>
            <a:r>
              <a:rPr lang="en-US" sz="1700" b="0" dirty="0">
                <a:solidFill>
                  <a:srgbClr val="000000"/>
                </a:solidFill>
                <a:effectLst/>
                <a:latin typeface="Consolas" panose="020B0609020204030204" pitchFamily="49" charset="0"/>
              </a:rPr>
              <a:t>: [</a:t>
            </a:r>
          </a:p>
          <a:p>
            <a:pPr>
              <a:spcBef>
                <a:spcPts val="0"/>
              </a:spcBef>
              <a:spcAft>
                <a:spcPts val="0"/>
              </a:spcAft>
            </a:pPr>
            <a:r>
              <a:rPr lang="en-US" sz="1700" b="0" dirty="0">
                <a:solidFill>
                  <a:srgbClr val="000000"/>
                </a:solidFill>
                <a:effectLst/>
                <a:latin typeface="Consolas" panose="020B0609020204030204" pitchFamily="49" charset="0"/>
              </a:rPr>
              <a:t>    {</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"type"</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queueTrigger</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"direction"</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"in"</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"name"</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"order"</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a:t>
            </a:r>
            <a:r>
              <a:rPr lang="en-US" sz="1700" b="0" dirty="0" err="1">
                <a:solidFill>
                  <a:srgbClr val="0451A5"/>
                </a:solidFill>
                <a:effectLst/>
                <a:latin typeface="Consolas" panose="020B0609020204030204" pitchFamily="49" charset="0"/>
              </a:rPr>
              <a:t>queueName</a:t>
            </a:r>
            <a:r>
              <a:rPr lang="en-US" sz="1700" b="0" dirty="0">
                <a:solidFill>
                  <a:srgbClr val="0451A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myqueue</a:t>
            </a:r>
            <a:r>
              <a:rPr lang="en-US" sz="1700" b="0" dirty="0">
                <a:solidFill>
                  <a:srgbClr val="A31515"/>
                </a:solidFill>
                <a:effectLst/>
                <a:latin typeface="Consolas" panose="020B0609020204030204" pitchFamily="49" charset="0"/>
              </a:rPr>
              <a:t>-items"</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"connection"</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"STORAGE_ACCT_SETTING"</a:t>
            </a:r>
            <a:endParaRPr lang="en-US" sz="1700" b="0" dirty="0">
              <a:solidFill>
                <a:srgbClr val="000000"/>
              </a:solidFill>
              <a:effectLst/>
              <a:latin typeface="Consolas" panose="020B0609020204030204" pitchFamily="49" charset="0"/>
            </a:endParaRPr>
          </a:p>
          <a:p>
            <a:pPr>
              <a:spcBef>
                <a:spcPts val="0"/>
              </a:spcBef>
              <a:spcAft>
                <a:spcPts val="0"/>
              </a:spcAft>
            </a:pPr>
            <a:r>
              <a:rPr lang="en-US" sz="1700" b="0" dirty="0">
                <a:solidFill>
                  <a:srgbClr val="000000"/>
                </a:solidFill>
                <a:effectLst/>
                <a:latin typeface="Consolas" panose="020B0609020204030204" pitchFamily="49" charset="0"/>
              </a:rPr>
              <a:t>    },</a:t>
            </a:r>
          </a:p>
          <a:p>
            <a:pPr>
              <a:spcBef>
                <a:spcPts val="0"/>
              </a:spcBef>
              <a:spcAft>
                <a:spcPts val="0"/>
              </a:spcAft>
            </a:pPr>
            <a:r>
              <a:rPr lang="en-US" sz="1700" b="0" dirty="0">
                <a:solidFill>
                  <a:srgbClr val="000000"/>
                </a:solidFill>
                <a:effectLst/>
                <a:latin typeface="Consolas" panose="020B0609020204030204" pitchFamily="49" charset="0"/>
              </a:rPr>
              <a:t>    {</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"type"</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"table"</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"direction"</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"out"</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"name"</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a:t>
            </a:r>
            <a:r>
              <a:rPr lang="en-US" sz="1700" b="0" dirty="0" err="1">
                <a:solidFill>
                  <a:srgbClr val="0451A5"/>
                </a:solidFill>
                <a:effectLst/>
                <a:latin typeface="Consolas" panose="020B0609020204030204" pitchFamily="49" charset="0"/>
              </a:rPr>
              <a:t>tableName</a:t>
            </a:r>
            <a:r>
              <a:rPr lang="en-US" sz="1700" b="0" dirty="0">
                <a:solidFill>
                  <a:srgbClr val="0451A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outTable</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pPr>
              <a:spcBef>
                <a:spcPts val="0"/>
              </a:spcBef>
              <a:spcAft>
                <a:spcPts val="0"/>
              </a:spcAft>
            </a:pPr>
            <a:r>
              <a:rPr lang="en-US" sz="1700" b="0" dirty="0">
                <a:solidFill>
                  <a:srgbClr val="000000"/>
                </a:solidFill>
                <a:effectLst/>
                <a:latin typeface="Consolas" panose="020B0609020204030204" pitchFamily="49" charset="0"/>
              </a:rPr>
              <a:t>      </a:t>
            </a:r>
            <a:r>
              <a:rPr lang="en-US" sz="1700" b="0" dirty="0">
                <a:solidFill>
                  <a:srgbClr val="0451A5"/>
                </a:solidFill>
                <a:effectLst/>
                <a:latin typeface="Consolas" panose="020B0609020204030204" pitchFamily="49" charset="0"/>
              </a:rPr>
              <a:t>"connection"</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"STORAGE_ACCT_SETTING"</a:t>
            </a:r>
            <a:endParaRPr lang="en-US" sz="1700" b="0" dirty="0">
              <a:solidFill>
                <a:srgbClr val="000000"/>
              </a:solidFill>
              <a:effectLst/>
              <a:latin typeface="Consolas" panose="020B0609020204030204" pitchFamily="49" charset="0"/>
            </a:endParaRPr>
          </a:p>
          <a:p>
            <a:pPr>
              <a:spcBef>
                <a:spcPts val="0"/>
              </a:spcBef>
              <a:spcAft>
                <a:spcPts val="0"/>
              </a:spcAft>
            </a:pPr>
            <a:r>
              <a:rPr lang="en-US" sz="17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57763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6806-C864-FC41-C734-D62328CEDD07}"/>
              </a:ext>
            </a:extLst>
          </p:cNvPr>
          <p:cNvSpPr>
            <a:spLocks noGrp="1"/>
          </p:cNvSpPr>
          <p:nvPr>
            <p:ph type="title"/>
          </p:nvPr>
        </p:nvSpPr>
        <p:spPr/>
        <p:txBody>
          <a:bodyPr/>
          <a:lstStyle/>
          <a:p>
            <a:r>
              <a:rPr lang="en-US" dirty="0"/>
              <a:t>Create triggers and bindings ( 5 of 7 )</a:t>
            </a:r>
          </a:p>
        </p:txBody>
      </p:sp>
      <p:sp>
        <p:nvSpPr>
          <p:cNvPr id="5" name="Text Placeholder 4">
            <a:extLst>
              <a:ext uri="{FF2B5EF4-FFF2-40B4-BE49-F238E27FC236}">
                <a16:creationId xmlns:a16="http://schemas.microsoft.com/office/drawing/2014/main" id="{6BE1EBF3-B1D2-C035-2D59-09C2AFAB5AD5}"/>
              </a:ext>
            </a:extLst>
          </p:cNvPr>
          <p:cNvSpPr>
            <a:spLocks noGrp="1"/>
          </p:cNvSpPr>
          <p:nvPr>
            <p:ph type="body" sz="quarter" idx="11"/>
          </p:nvPr>
        </p:nvSpPr>
        <p:spPr/>
        <p:txBody>
          <a:bodyPr/>
          <a:lstStyle/>
          <a:p>
            <a:r>
              <a:rPr lang="en-US" dirty="0"/>
              <a:t>C# script example</a:t>
            </a:r>
          </a:p>
        </p:txBody>
      </p:sp>
      <p:sp>
        <p:nvSpPr>
          <p:cNvPr id="4" name="Content Placeholder 3">
            <a:extLst>
              <a:ext uri="{FF2B5EF4-FFF2-40B4-BE49-F238E27FC236}">
                <a16:creationId xmlns:a16="http://schemas.microsoft.com/office/drawing/2014/main" id="{4414BA1D-38DA-9890-8B28-2B86B41B5822}"/>
              </a:ext>
            </a:extLst>
          </p:cNvPr>
          <p:cNvSpPr>
            <a:spLocks noGrp="1"/>
          </p:cNvSpPr>
          <p:nvPr>
            <p:ph sz="quarter" idx="10"/>
          </p:nvPr>
        </p:nvSpPr>
        <p:spPr>
          <a:xfrm>
            <a:off x="457201" y="1506084"/>
            <a:ext cx="4486939" cy="4524375"/>
          </a:xfrm>
        </p:spPr>
        <p:txBody>
          <a:bodyPr>
            <a:normAutofit/>
          </a:bodyPr>
          <a:lstStyle/>
          <a:p>
            <a:pPr marL="0" indent="0">
              <a:spcBef>
                <a:spcPts val="600"/>
              </a:spcBef>
              <a:spcAft>
                <a:spcPts val="600"/>
              </a:spcAft>
              <a:buNone/>
            </a:pPr>
            <a:r>
              <a:rPr lang="en-US" sz="2000" dirty="0">
                <a:latin typeface="+mn-lt"/>
              </a:rPr>
              <a:t>C# script code that works with the previous trigger and binding specified.</a:t>
            </a:r>
          </a:p>
        </p:txBody>
      </p:sp>
      <p:sp>
        <p:nvSpPr>
          <p:cNvPr id="3" name="Text Placeholder 2">
            <a:extLst>
              <a:ext uri="{FF2B5EF4-FFF2-40B4-BE49-F238E27FC236}">
                <a16:creationId xmlns:a16="http://schemas.microsoft.com/office/drawing/2014/main" id="{7E534C04-55F5-9584-1C22-10CB4947C627}"/>
              </a:ext>
            </a:extLst>
          </p:cNvPr>
          <p:cNvSpPr txBox="1">
            <a:spLocks/>
          </p:cNvSpPr>
          <p:nvPr/>
        </p:nvSpPr>
        <p:spPr>
          <a:xfrm>
            <a:off x="5305648" y="1506084"/>
            <a:ext cx="6605934" cy="4377890"/>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JObject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ILogger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r>
              <a:rPr lang="en-US" sz="1600" b="0" dirty="0">
                <a:solidFill>
                  <a:srgbClr val="000000"/>
                </a:solidFill>
                <a:effectLst/>
                <a:latin typeface="Consolas" panose="020B0609020204030204" pitchFamily="49" charset="0"/>
              </a:rPr>
              <a:t>() {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PartitionKey</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"Orders"</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RowKey</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Guid</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NewGuid</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MobileNumber</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MobileNumber</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 };  </a:t>
            </a:r>
          </a:p>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PartitionKey</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set</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RowKey</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set</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set</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MobileNumber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set</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95775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6806-C864-FC41-C734-D62328CEDD07}"/>
              </a:ext>
            </a:extLst>
          </p:cNvPr>
          <p:cNvSpPr>
            <a:spLocks noGrp="1"/>
          </p:cNvSpPr>
          <p:nvPr>
            <p:ph type="title"/>
          </p:nvPr>
        </p:nvSpPr>
        <p:spPr/>
        <p:txBody>
          <a:bodyPr/>
          <a:lstStyle/>
          <a:p>
            <a:r>
              <a:rPr lang="en-US" dirty="0"/>
              <a:t>Create triggers and bindings ( 6 of 7 )</a:t>
            </a:r>
          </a:p>
        </p:txBody>
      </p:sp>
      <p:sp>
        <p:nvSpPr>
          <p:cNvPr id="5" name="Text Placeholder 4">
            <a:extLst>
              <a:ext uri="{FF2B5EF4-FFF2-40B4-BE49-F238E27FC236}">
                <a16:creationId xmlns:a16="http://schemas.microsoft.com/office/drawing/2014/main" id="{6BE1EBF3-B1D2-C035-2D59-09C2AFAB5AD5}"/>
              </a:ext>
            </a:extLst>
          </p:cNvPr>
          <p:cNvSpPr>
            <a:spLocks noGrp="1"/>
          </p:cNvSpPr>
          <p:nvPr>
            <p:ph type="body" sz="quarter" idx="11"/>
          </p:nvPr>
        </p:nvSpPr>
        <p:spPr/>
        <p:txBody>
          <a:bodyPr/>
          <a:lstStyle/>
          <a:p>
            <a:r>
              <a:rPr lang="en-US" dirty="0"/>
              <a:t>JavaScript example</a:t>
            </a:r>
          </a:p>
        </p:txBody>
      </p:sp>
      <p:sp>
        <p:nvSpPr>
          <p:cNvPr id="4" name="Content Placeholder 3">
            <a:extLst>
              <a:ext uri="{FF2B5EF4-FFF2-40B4-BE49-F238E27FC236}">
                <a16:creationId xmlns:a16="http://schemas.microsoft.com/office/drawing/2014/main" id="{4414BA1D-38DA-9890-8B28-2B86B41B5822}"/>
              </a:ext>
            </a:extLst>
          </p:cNvPr>
          <p:cNvSpPr>
            <a:spLocks noGrp="1"/>
          </p:cNvSpPr>
          <p:nvPr>
            <p:ph sz="quarter" idx="10"/>
          </p:nvPr>
        </p:nvSpPr>
        <p:spPr>
          <a:xfrm>
            <a:off x="457201" y="1506085"/>
            <a:ext cx="9367283" cy="556632"/>
          </a:xfrm>
        </p:spPr>
        <p:txBody>
          <a:bodyPr>
            <a:normAutofit/>
          </a:bodyPr>
          <a:lstStyle/>
          <a:p>
            <a:pPr marL="0" indent="0">
              <a:spcBef>
                <a:spcPts val="600"/>
              </a:spcBef>
              <a:spcAft>
                <a:spcPts val="600"/>
              </a:spcAft>
              <a:buNone/>
            </a:pPr>
            <a:r>
              <a:rPr lang="en-US" sz="2000" dirty="0">
                <a:latin typeface="+mn-lt"/>
              </a:rPr>
              <a:t>JavaScript code that works with the previous trigger and binding specified.</a:t>
            </a:r>
          </a:p>
        </p:txBody>
      </p:sp>
      <p:sp>
        <p:nvSpPr>
          <p:cNvPr id="8" name="Text Placeholder 2">
            <a:extLst>
              <a:ext uri="{FF2B5EF4-FFF2-40B4-BE49-F238E27FC236}">
                <a16:creationId xmlns:a16="http://schemas.microsoft.com/office/drawing/2014/main" id="{8E21F336-35C3-7DAA-A5F0-07D86C592777}"/>
              </a:ext>
            </a:extLst>
          </p:cNvPr>
          <p:cNvSpPr txBox="1">
            <a:spLocks/>
          </p:cNvSpPr>
          <p:nvPr/>
        </p:nvSpPr>
        <p:spPr>
          <a:xfrm>
            <a:off x="457200" y="2178282"/>
            <a:ext cx="11354716" cy="3348135"/>
          </a:xfrm>
          <a:prstGeom prst="rect">
            <a:avLst/>
          </a:prstGeom>
          <a:ln w="19050">
            <a:solidFill>
              <a:schemeClr val="tx2"/>
            </a:solidFill>
          </a:ln>
        </p:spPr>
        <p:txBody>
          <a:bodyPr tIns="91440" bIns="9144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b="0" dirty="0" err="1">
                <a:solidFill>
                  <a:srgbClr val="267F99"/>
                </a:solidFill>
                <a:effectLst/>
                <a:latin typeface="Consolas" panose="020B0609020204030204" pitchFamily="49" charset="0"/>
              </a:rPr>
              <a:t>module</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exports</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context</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order</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order</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PartitionKey</a:t>
            </a:r>
            <a:r>
              <a:rPr lang="en-US" sz="1800" b="0" dirty="0">
                <a:solidFill>
                  <a:srgbClr val="000000"/>
                </a:solidFill>
                <a:effectLst/>
                <a:latin typeface="Consolas" panose="020B0609020204030204" pitchFamily="49" charset="0"/>
              </a:rPr>
              <a:t> = </a:t>
            </a:r>
            <a:r>
              <a:rPr lang="en-US" sz="1800" b="0" dirty="0">
                <a:solidFill>
                  <a:srgbClr val="A31515"/>
                </a:solidFill>
                <a:effectLst/>
                <a:latin typeface="Consolas" panose="020B0609020204030204" pitchFamily="49" charset="0"/>
              </a:rPr>
              <a:t>"Orders"</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order</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RowKey</a:t>
            </a:r>
            <a:r>
              <a:rPr lang="en-US" sz="1800" b="0" dirty="0">
                <a:solidFill>
                  <a:srgbClr val="000000"/>
                </a:solidFill>
                <a:effectLst/>
                <a:latin typeface="Consolas" panose="020B0609020204030204" pitchFamily="49" charset="0"/>
              </a:rPr>
              <a:t> = </a:t>
            </a:r>
            <a:r>
              <a:rPr lang="en-US" sz="1800" b="0" dirty="0" err="1">
                <a:solidFill>
                  <a:srgbClr val="795E26"/>
                </a:solidFill>
                <a:effectLst/>
                <a:latin typeface="Consolas" panose="020B0609020204030204" pitchFamily="49" charset="0"/>
              </a:rPr>
              <a:t>generateRandomId</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context</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bindings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order</a:t>
            </a:r>
            <a:r>
              <a:rPr lang="en-US" sz="1800" b="0" dirty="0">
                <a:solidFill>
                  <a:srgbClr val="000000"/>
                </a:solidFill>
                <a:effectLst/>
                <a:latin typeface="Consolas" panose="020B0609020204030204" pitchFamily="49" charset="0"/>
              </a:rPr>
              <a:t> = </a:t>
            </a:r>
            <a:r>
              <a:rPr lang="en-US" sz="1800" b="0" dirty="0">
                <a:solidFill>
                  <a:srgbClr val="001080"/>
                </a:solidFill>
                <a:effectLst/>
                <a:latin typeface="Consolas" panose="020B0609020204030204" pitchFamily="49" charset="0"/>
              </a:rPr>
              <a:t>order</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a:p>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generateRandomId</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Math</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random</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toString</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36</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substring</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15</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Math</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random</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toString</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36</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substring</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15</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66441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6806-C864-FC41-C734-D62328CEDD07}"/>
              </a:ext>
            </a:extLst>
          </p:cNvPr>
          <p:cNvSpPr>
            <a:spLocks noGrp="1"/>
          </p:cNvSpPr>
          <p:nvPr>
            <p:ph type="title"/>
          </p:nvPr>
        </p:nvSpPr>
        <p:spPr/>
        <p:txBody>
          <a:bodyPr/>
          <a:lstStyle/>
          <a:p>
            <a:r>
              <a:rPr lang="en-US" dirty="0"/>
              <a:t>Create triggers and bindings ( 7 of 7 )</a:t>
            </a:r>
          </a:p>
        </p:txBody>
      </p:sp>
      <p:sp>
        <p:nvSpPr>
          <p:cNvPr id="5" name="Text Placeholder 4">
            <a:extLst>
              <a:ext uri="{FF2B5EF4-FFF2-40B4-BE49-F238E27FC236}">
                <a16:creationId xmlns:a16="http://schemas.microsoft.com/office/drawing/2014/main" id="{6BE1EBF3-B1D2-C035-2D59-09C2AFAB5AD5}"/>
              </a:ext>
            </a:extLst>
          </p:cNvPr>
          <p:cNvSpPr>
            <a:spLocks noGrp="1"/>
          </p:cNvSpPr>
          <p:nvPr>
            <p:ph type="body" sz="quarter" idx="11"/>
          </p:nvPr>
        </p:nvSpPr>
        <p:spPr/>
        <p:txBody>
          <a:bodyPr/>
          <a:lstStyle/>
          <a:p>
            <a:r>
              <a:rPr lang="en-US" dirty="0"/>
              <a:t>Class library example</a:t>
            </a:r>
          </a:p>
        </p:txBody>
      </p:sp>
      <p:sp>
        <p:nvSpPr>
          <p:cNvPr id="7" name="Text Placeholder 2">
            <a:extLst>
              <a:ext uri="{FF2B5EF4-FFF2-40B4-BE49-F238E27FC236}">
                <a16:creationId xmlns:a16="http://schemas.microsoft.com/office/drawing/2014/main" id="{34FEA213-5F58-7265-DD4E-E18468208401}"/>
              </a:ext>
            </a:extLst>
          </p:cNvPr>
          <p:cNvSpPr txBox="1">
            <a:spLocks/>
          </p:cNvSpPr>
          <p:nvPr/>
        </p:nvSpPr>
        <p:spPr>
          <a:xfrm>
            <a:off x="418640" y="1759017"/>
            <a:ext cx="9651791" cy="3953577"/>
          </a:xfrm>
          <a:prstGeom prst="rect">
            <a:avLst/>
          </a:prstGeom>
          <a:ln w="19050">
            <a:solidFill>
              <a:schemeClr val="tx2"/>
            </a:solidFill>
          </a:ln>
        </p:spPr>
        <p:txBody>
          <a:bodyPr tIns="91440" bIns="9144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QueueTriggerTableOutput</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QueueTriggerTableOutput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Table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outTable</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Connection</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"CONNECTION"</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QueueTrigger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myqueue</a:t>
            </a:r>
            <a:r>
              <a:rPr lang="en-US" sz="1600" b="0" dirty="0">
                <a:solidFill>
                  <a:srgbClr val="A31515"/>
                </a:solidFill>
                <a:effectLst/>
                <a:latin typeface="Consolas" panose="020B0609020204030204" pitchFamily="49" charset="0"/>
              </a:rPr>
              <a:t>-items"</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Connection</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"CONNECTION"</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JObject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ILogger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Person</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PartitionKey</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"Orders"</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RowKey</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Guid</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NewGuid</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MobileNumber</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order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MobileNumber</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ToString</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2667849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E5D0-1C59-CC30-FFFF-7155D4DBF137}"/>
              </a:ext>
            </a:extLst>
          </p:cNvPr>
          <p:cNvSpPr>
            <a:spLocks noGrp="1"/>
          </p:cNvSpPr>
          <p:nvPr>
            <p:ph type="title"/>
          </p:nvPr>
        </p:nvSpPr>
        <p:spPr/>
        <p:txBody>
          <a:bodyPr/>
          <a:lstStyle/>
          <a:p>
            <a:r>
              <a:rPr lang="en-US" dirty="0"/>
              <a:t>Connect functions to Azure services ( 1 of 2 )</a:t>
            </a:r>
          </a:p>
        </p:txBody>
      </p:sp>
      <p:sp>
        <p:nvSpPr>
          <p:cNvPr id="3" name="Content Placeholder 2">
            <a:extLst>
              <a:ext uri="{FF2B5EF4-FFF2-40B4-BE49-F238E27FC236}">
                <a16:creationId xmlns:a16="http://schemas.microsoft.com/office/drawing/2014/main" id="{7E7C348C-DCE7-9220-1892-A8B28BEFE8A9}"/>
              </a:ext>
            </a:extLst>
          </p:cNvPr>
          <p:cNvSpPr>
            <a:spLocks noGrp="1"/>
          </p:cNvSpPr>
          <p:nvPr>
            <p:ph sz="quarter" idx="10"/>
          </p:nvPr>
        </p:nvSpPr>
        <p:spPr>
          <a:xfrm>
            <a:off x="457199" y="1235075"/>
            <a:ext cx="5124893" cy="4293855"/>
          </a:xfrm>
        </p:spPr>
        <p:txBody>
          <a:bodyPr>
            <a:noAutofit/>
          </a:bodyPr>
          <a:lstStyle/>
          <a:p>
            <a:pPr marL="0" indent="0">
              <a:spcAft>
                <a:spcPts val="600"/>
              </a:spcAft>
              <a:buNone/>
            </a:pPr>
            <a:r>
              <a:rPr lang="en-US" sz="2400" dirty="0">
                <a:latin typeface="+mj-lt"/>
              </a:rPr>
              <a:t>Overview</a:t>
            </a:r>
          </a:p>
          <a:p>
            <a:pPr>
              <a:spcAft>
                <a:spcPts val="600"/>
              </a:spcAft>
            </a:pPr>
            <a:r>
              <a:rPr lang="en-US" sz="2000" dirty="0">
                <a:latin typeface="+mn-lt"/>
              </a:rPr>
              <a:t>Your function project references connection information by name from its configuration provider.</a:t>
            </a:r>
          </a:p>
          <a:p>
            <a:pPr>
              <a:spcAft>
                <a:spcPts val="600"/>
              </a:spcAft>
            </a:pPr>
            <a:r>
              <a:rPr lang="en-US" sz="2000" dirty="0">
                <a:latin typeface="+mn-lt"/>
              </a:rPr>
              <a:t>It does not directly accept the connection details, allowing them to be changed across environments.</a:t>
            </a:r>
          </a:p>
          <a:p>
            <a:pPr>
              <a:spcAft>
                <a:spcPts val="600"/>
              </a:spcAft>
            </a:pPr>
            <a:r>
              <a:rPr lang="en-US" sz="2000" dirty="0">
                <a:latin typeface="+mn-lt"/>
              </a:rPr>
              <a:t>The default configuration provider uses environment variables. These might be set by Application Settings when running in the Azure Functions service, or from the local settings file when developing locally.</a:t>
            </a:r>
          </a:p>
          <a:p>
            <a:pPr>
              <a:spcAft>
                <a:spcPts val="600"/>
              </a:spcAft>
            </a:pPr>
            <a:endParaRPr lang="en-US" dirty="0"/>
          </a:p>
        </p:txBody>
      </p:sp>
      <p:sp>
        <p:nvSpPr>
          <p:cNvPr id="4" name="Content Placeholder 2">
            <a:extLst>
              <a:ext uri="{FF2B5EF4-FFF2-40B4-BE49-F238E27FC236}">
                <a16:creationId xmlns:a16="http://schemas.microsoft.com/office/drawing/2014/main" id="{D560E59C-0BD5-4737-5D00-8FAFCD4254CB}"/>
              </a:ext>
            </a:extLst>
          </p:cNvPr>
          <p:cNvSpPr txBox="1">
            <a:spLocks/>
          </p:cNvSpPr>
          <p:nvPr/>
        </p:nvSpPr>
        <p:spPr>
          <a:xfrm>
            <a:off x="6251945" y="1235075"/>
            <a:ext cx="5348176" cy="4006776"/>
          </a:xfrm>
          <a:prstGeom prst="rect">
            <a:avLst/>
          </a:prstGeom>
        </p:spPr>
        <p:txBody>
          <a:bodyPr vert="horz" lIns="0" tIns="0" rIns="0" bIns="0" rtlCol="0">
            <a:normAutofit fontScale="92500" lnSpcReduction="10000"/>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2400" dirty="0">
                <a:latin typeface="+mj-lt"/>
              </a:rPr>
              <a:t>Connection values</a:t>
            </a:r>
          </a:p>
          <a:p>
            <a:pPr>
              <a:lnSpc>
                <a:spcPct val="110000"/>
              </a:lnSpc>
              <a:spcAft>
                <a:spcPts val="600"/>
              </a:spcAft>
            </a:pPr>
            <a:r>
              <a:rPr lang="en-US" sz="2000" dirty="0">
                <a:latin typeface="+mn-lt"/>
              </a:rPr>
              <a:t>When the connection name resolves to a single exact value, the runtime identifies the value as a connection string, which typically includes a secret. </a:t>
            </a:r>
          </a:p>
          <a:p>
            <a:pPr>
              <a:lnSpc>
                <a:spcPct val="110000"/>
              </a:lnSpc>
              <a:spcAft>
                <a:spcPts val="600"/>
              </a:spcAft>
            </a:pPr>
            <a:r>
              <a:rPr lang="en-US" sz="2000" dirty="0">
                <a:latin typeface="+mn-lt"/>
              </a:rPr>
              <a:t>The details of a connection string are defined by the service to which you wish to connect.</a:t>
            </a:r>
          </a:p>
          <a:p>
            <a:pPr>
              <a:lnSpc>
                <a:spcPct val="110000"/>
              </a:lnSpc>
              <a:spcAft>
                <a:spcPts val="600"/>
              </a:spcAft>
            </a:pPr>
            <a:r>
              <a:rPr lang="en-US" sz="2000" dirty="0">
                <a:latin typeface="+mn-lt"/>
              </a:rPr>
              <a:t>A connection name can also refer to a collection of multiple configuration items. </a:t>
            </a:r>
          </a:p>
          <a:p>
            <a:pPr>
              <a:lnSpc>
                <a:spcPct val="110000"/>
              </a:lnSpc>
              <a:spcAft>
                <a:spcPts val="600"/>
              </a:spcAft>
            </a:pPr>
            <a:r>
              <a:rPr lang="en-US" sz="2000" dirty="0">
                <a:latin typeface="+mn-lt"/>
              </a:rPr>
              <a:t>Environment variables can be treated as a collection by using a shared prefix that ends in double underscores __.</a:t>
            </a:r>
          </a:p>
          <a:p>
            <a:pPr marL="0" indent="0">
              <a:buNone/>
            </a:pPr>
            <a:endParaRPr lang="en-US" dirty="0"/>
          </a:p>
        </p:txBody>
      </p:sp>
    </p:spTree>
    <p:extLst>
      <p:ext uri="{BB962C8B-B14F-4D97-AF65-F5344CB8AC3E}">
        <p14:creationId xmlns:p14="http://schemas.microsoft.com/office/powerpoint/2010/main" val="134915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949615"/>
            <a:ext cx="6472474" cy="1130181"/>
          </a:xfrm>
        </p:spPr>
        <p:txBody>
          <a:bodyPr/>
          <a:lstStyle/>
          <a:p>
            <a:r>
              <a:rPr lang="en-US" dirty="0"/>
              <a:t>Module 1: Explore Azure Functions</a:t>
            </a:r>
          </a:p>
        </p:txBody>
      </p:sp>
    </p:spTree>
    <p:extLst>
      <p:ext uri="{BB962C8B-B14F-4D97-AF65-F5344CB8AC3E}">
        <p14:creationId xmlns:p14="http://schemas.microsoft.com/office/powerpoint/2010/main" val="1928248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E5D0-1C59-CC30-FFFF-7155D4DBF137}"/>
              </a:ext>
            </a:extLst>
          </p:cNvPr>
          <p:cNvSpPr>
            <a:spLocks noGrp="1"/>
          </p:cNvSpPr>
          <p:nvPr>
            <p:ph type="title"/>
          </p:nvPr>
        </p:nvSpPr>
        <p:spPr/>
        <p:txBody>
          <a:bodyPr/>
          <a:lstStyle/>
          <a:p>
            <a:r>
              <a:rPr lang="en-US" dirty="0"/>
              <a:t>Connect functions to Azure services ( 2 of 2 )</a:t>
            </a:r>
          </a:p>
        </p:txBody>
      </p:sp>
      <p:sp>
        <p:nvSpPr>
          <p:cNvPr id="3" name="Content Placeholder 2">
            <a:extLst>
              <a:ext uri="{FF2B5EF4-FFF2-40B4-BE49-F238E27FC236}">
                <a16:creationId xmlns:a16="http://schemas.microsoft.com/office/drawing/2014/main" id="{7E7C348C-DCE7-9220-1892-A8B28BEFE8A9}"/>
              </a:ext>
            </a:extLst>
          </p:cNvPr>
          <p:cNvSpPr>
            <a:spLocks noGrp="1"/>
          </p:cNvSpPr>
          <p:nvPr>
            <p:ph sz="quarter" idx="10"/>
          </p:nvPr>
        </p:nvSpPr>
        <p:spPr>
          <a:xfrm>
            <a:off x="457199" y="1235075"/>
            <a:ext cx="5124893" cy="4293855"/>
          </a:xfrm>
        </p:spPr>
        <p:txBody>
          <a:bodyPr>
            <a:noAutofit/>
          </a:bodyPr>
          <a:lstStyle/>
          <a:p>
            <a:pPr marL="0" indent="0">
              <a:spcAft>
                <a:spcPts val="600"/>
              </a:spcAft>
              <a:buNone/>
            </a:pPr>
            <a:r>
              <a:rPr lang="en-US" sz="2400" dirty="0">
                <a:latin typeface="+mj-lt"/>
              </a:rPr>
              <a:t>Configure an identity-based connection</a:t>
            </a:r>
          </a:p>
          <a:p>
            <a:pPr>
              <a:spcAft>
                <a:spcPts val="600"/>
              </a:spcAft>
            </a:pPr>
            <a:r>
              <a:rPr lang="en-US" sz="2000" dirty="0">
                <a:latin typeface="+mn-lt"/>
              </a:rPr>
              <a:t>Some connections in Azure Functions are configured to use an identity instead of a secret. Support depends on the extension using the connection.</a:t>
            </a:r>
          </a:p>
          <a:p>
            <a:pPr>
              <a:spcAft>
                <a:spcPts val="600"/>
              </a:spcAft>
            </a:pPr>
            <a:r>
              <a:rPr lang="en-US" sz="2000" dirty="0">
                <a:latin typeface="+mn-lt"/>
              </a:rPr>
              <a:t>In some cases, a connection string may still be required in Functions even though the service to which you are connecting supports identity-based connections.</a:t>
            </a:r>
          </a:p>
          <a:p>
            <a:pPr>
              <a:spcAft>
                <a:spcPts val="600"/>
              </a:spcAft>
            </a:pPr>
            <a:endParaRPr lang="en-US" dirty="0"/>
          </a:p>
        </p:txBody>
      </p:sp>
      <p:sp>
        <p:nvSpPr>
          <p:cNvPr id="4" name="Content Placeholder 2">
            <a:extLst>
              <a:ext uri="{FF2B5EF4-FFF2-40B4-BE49-F238E27FC236}">
                <a16:creationId xmlns:a16="http://schemas.microsoft.com/office/drawing/2014/main" id="{D560E59C-0BD5-4737-5D00-8FAFCD4254CB}"/>
              </a:ext>
            </a:extLst>
          </p:cNvPr>
          <p:cNvSpPr txBox="1">
            <a:spLocks/>
          </p:cNvSpPr>
          <p:nvPr/>
        </p:nvSpPr>
        <p:spPr>
          <a:xfrm>
            <a:off x="6251945" y="1235075"/>
            <a:ext cx="5348176" cy="4006776"/>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2600" dirty="0">
                <a:latin typeface="+mj-lt"/>
              </a:rPr>
              <a:t>Grant permission to the identity</a:t>
            </a:r>
            <a:endParaRPr lang="en-US" sz="2400" dirty="0">
              <a:latin typeface="+mj-lt"/>
            </a:endParaRPr>
          </a:p>
          <a:p>
            <a:pPr>
              <a:lnSpc>
                <a:spcPct val="110000"/>
              </a:lnSpc>
              <a:spcAft>
                <a:spcPts val="600"/>
              </a:spcAft>
            </a:pPr>
            <a:r>
              <a:rPr lang="en-US" sz="2000" dirty="0">
                <a:latin typeface="+mn-lt"/>
              </a:rPr>
              <a:t>Whatever identity is being used must have permissions to perform the intended actions.</a:t>
            </a:r>
          </a:p>
          <a:p>
            <a:pPr>
              <a:lnSpc>
                <a:spcPct val="110000"/>
              </a:lnSpc>
              <a:spcAft>
                <a:spcPts val="600"/>
              </a:spcAft>
            </a:pPr>
            <a:r>
              <a:rPr lang="en-US" sz="2000" dirty="0">
                <a:latin typeface="+mn-lt"/>
              </a:rPr>
              <a:t>This is typically done by assigning a role in Azure RBAC or specifying the identity in an access policy, depending on the service to which you are connecting.</a:t>
            </a:r>
          </a:p>
          <a:p>
            <a:pPr marL="0" indent="0">
              <a:buNone/>
            </a:pPr>
            <a:endParaRPr lang="en-US" dirty="0"/>
          </a:p>
        </p:txBody>
      </p:sp>
    </p:spTree>
    <p:extLst>
      <p:ext uri="{BB962C8B-B14F-4D97-AF65-F5344CB8AC3E}">
        <p14:creationId xmlns:p14="http://schemas.microsoft.com/office/powerpoint/2010/main" val="2409615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76CC2D-19D2-47A5-3938-ED6958FD5194}"/>
              </a:ext>
            </a:extLst>
          </p:cNvPr>
          <p:cNvSpPr>
            <a:spLocks noGrp="1"/>
          </p:cNvSpPr>
          <p:nvPr>
            <p:ph type="title"/>
          </p:nvPr>
        </p:nvSpPr>
        <p:spPr/>
        <p:txBody>
          <a:bodyPr/>
          <a:lstStyle/>
          <a:p>
            <a:r>
              <a:rPr lang="en-US" sz="2800" dirty="0"/>
              <a:t>Exercise: Create an Azure Function by using Visual Studio Code</a:t>
            </a:r>
          </a:p>
        </p:txBody>
      </p:sp>
      <p:sp>
        <p:nvSpPr>
          <p:cNvPr id="5" name="Content Placeholder 4">
            <a:extLst>
              <a:ext uri="{FF2B5EF4-FFF2-40B4-BE49-F238E27FC236}">
                <a16:creationId xmlns:a16="http://schemas.microsoft.com/office/drawing/2014/main" id="{4923B96F-AC3B-5FE2-1AA4-DD2AE42CCE40}"/>
              </a:ext>
            </a:extLst>
          </p:cNvPr>
          <p:cNvSpPr>
            <a:spLocks noGrp="1"/>
          </p:cNvSpPr>
          <p:nvPr>
            <p:ph sz="quarter" idx="12"/>
          </p:nvPr>
        </p:nvSpPr>
        <p:spPr/>
        <p:txBody>
          <a:bodyPr/>
          <a:lstStyle/>
          <a:p>
            <a:pPr marL="0" indent="0">
              <a:buNone/>
            </a:pPr>
            <a:r>
              <a:rPr lang="en-US" sz="2400" dirty="0"/>
              <a:t>In this exercise, you learn how to create a C# function that responds to HTTP requests. After creating and testing the code locally in Visual Studio Code, you'll deploy to Azure.</a:t>
            </a:r>
          </a:p>
        </p:txBody>
      </p:sp>
      <p:sp>
        <p:nvSpPr>
          <p:cNvPr id="6" name="Content Placeholder 5">
            <a:extLst>
              <a:ext uri="{FF2B5EF4-FFF2-40B4-BE49-F238E27FC236}">
                <a16:creationId xmlns:a16="http://schemas.microsoft.com/office/drawing/2014/main" id="{D198B398-5230-E4F1-861E-BA1403C2FA4D}"/>
              </a:ext>
            </a:extLst>
          </p:cNvPr>
          <p:cNvSpPr>
            <a:spLocks noGrp="1"/>
          </p:cNvSpPr>
          <p:nvPr>
            <p:ph sz="quarter" idx="13"/>
          </p:nvPr>
        </p:nvSpPr>
        <p:spPr/>
        <p:txBody>
          <a:bodyPr/>
          <a:lstStyle/>
          <a:p>
            <a:pPr marL="0" indent="0">
              <a:spcAft>
                <a:spcPts val="600"/>
              </a:spcAft>
              <a:buNone/>
            </a:pPr>
            <a:r>
              <a:rPr lang="en-US" dirty="0"/>
              <a:t>Objectives</a:t>
            </a:r>
          </a:p>
          <a:p>
            <a:pPr>
              <a:spcAft>
                <a:spcPts val="600"/>
              </a:spcAft>
            </a:pPr>
            <a:r>
              <a:rPr lang="en-US" sz="2400" dirty="0"/>
              <a:t>Create your local project</a:t>
            </a:r>
          </a:p>
          <a:p>
            <a:pPr>
              <a:spcAft>
                <a:spcPts val="600"/>
              </a:spcAft>
            </a:pPr>
            <a:r>
              <a:rPr lang="en-US" sz="2400" dirty="0"/>
              <a:t>Run the function locally</a:t>
            </a:r>
          </a:p>
          <a:p>
            <a:pPr>
              <a:spcAft>
                <a:spcPts val="600"/>
              </a:spcAft>
            </a:pPr>
            <a:r>
              <a:rPr lang="en-US" sz="2400" dirty="0"/>
              <a:t>Sign into Azure</a:t>
            </a:r>
          </a:p>
          <a:p>
            <a:pPr>
              <a:spcAft>
                <a:spcPts val="600"/>
              </a:spcAft>
            </a:pPr>
            <a:r>
              <a:rPr lang="en-US" sz="2400" dirty="0"/>
              <a:t>Publish the project to Azure</a:t>
            </a:r>
          </a:p>
          <a:p>
            <a:pPr>
              <a:spcAft>
                <a:spcPts val="600"/>
              </a:spcAft>
            </a:pPr>
            <a:r>
              <a:rPr lang="en-US" sz="2400" dirty="0"/>
              <a:t>Run the function in Azure</a:t>
            </a:r>
          </a:p>
          <a:p>
            <a:pPr>
              <a:spcAft>
                <a:spcPts val="600"/>
              </a:spcAft>
            </a:pPr>
            <a:r>
              <a:rPr lang="en-US" sz="2400" dirty="0"/>
              <a:t>Clean up resources</a:t>
            </a:r>
          </a:p>
        </p:txBody>
      </p:sp>
    </p:spTree>
    <p:extLst>
      <p:ext uri="{BB962C8B-B14F-4D97-AF65-F5344CB8AC3E}">
        <p14:creationId xmlns:p14="http://schemas.microsoft.com/office/powerpoint/2010/main" val="3093571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56E7A-AFC2-5767-5054-23A24F1C50B2}"/>
              </a:ext>
            </a:extLst>
          </p:cNvPr>
          <p:cNvSpPr>
            <a:spLocks noGrp="1"/>
          </p:cNvSpPr>
          <p:nvPr>
            <p:ph type="title"/>
          </p:nvPr>
        </p:nvSpPr>
        <p:spPr/>
        <p:txBody>
          <a:bodyPr/>
          <a:lstStyle/>
          <a:p>
            <a:r>
              <a:rPr lang="en-US" dirty="0"/>
              <a:t>Summary and knowledge check</a:t>
            </a:r>
          </a:p>
        </p:txBody>
      </p:sp>
      <p:sp>
        <p:nvSpPr>
          <p:cNvPr id="5" name="Content Placeholder 4">
            <a:extLst>
              <a:ext uri="{FF2B5EF4-FFF2-40B4-BE49-F238E27FC236}">
                <a16:creationId xmlns:a16="http://schemas.microsoft.com/office/drawing/2014/main" id="{57B4C48D-9D4E-5A86-D73D-BB9C6354E180}"/>
              </a:ext>
            </a:extLst>
          </p:cNvPr>
          <p:cNvSpPr>
            <a:spLocks noGrp="1"/>
          </p:cNvSpPr>
          <p:nvPr>
            <p:ph sz="quarter" idx="12"/>
          </p:nvPr>
        </p:nvSpPr>
        <p:spPr/>
        <p:txBody>
          <a:bodyPr>
            <a:norm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 this module, you learned how to:</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Explain the key components of a function and how they are structured</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triggers and bindings to control when a function runs and where the output is directed</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Connect a function to services in Azure</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 function by using Visual Studio Code and the Azure Functions Core Tools</a:t>
            </a:r>
          </a:p>
          <a:p>
            <a:endParaRPr lang="en-US" sz="2000" dirty="0"/>
          </a:p>
        </p:txBody>
      </p:sp>
      <p:sp>
        <p:nvSpPr>
          <p:cNvPr id="6" name="Oval 5">
            <a:extLst>
              <a:ext uri="{FF2B5EF4-FFF2-40B4-BE49-F238E27FC236}">
                <a16:creationId xmlns:a16="http://schemas.microsoft.com/office/drawing/2014/main" id="{09F3A03B-79D4-8717-BAEB-DD6F10FC2055}"/>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7" name="Text Placeholder 43">
            <a:extLst>
              <a:ext uri="{FF2B5EF4-FFF2-40B4-BE49-F238E27FC236}">
                <a16:creationId xmlns:a16="http://schemas.microsoft.com/office/drawing/2014/main" id="{7E0570B6-DEC8-9AA3-2C8E-EC5202298CD9}"/>
              </a:ext>
            </a:extLst>
          </p:cNvPr>
          <p:cNvSpPr txBox="1">
            <a:spLocks/>
          </p:cNvSpPr>
          <p:nvPr/>
        </p:nvSpPr>
        <p:spPr>
          <a:xfrm>
            <a:off x="6715031" y="2076617"/>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is required for a function to run. A trigger, binding, or both? </a:t>
            </a:r>
          </a:p>
        </p:txBody>
      </p:sp>
      <p:sp>
        <p:nvSpPr>
          <p:cNvPr id="8" name="Oval 7">
            <a:extLst>
              <a:ext uri="{FF2B5EF4-FFF2-40B4-BE49-F238E27FC236}">
                <a16:creationId xmlns:a16="http://schemas.microsoft.com/office/drawing/2014/main" id="{C4A5D4DF-5106-C11E-76D9-07A5E0C65CF1}"/>
              </a:ext>
              <a:ext uri="{C183D7F6-B498-43B3-948B-1728B52AA6E4}">
                <adec:decorative xmlns:adec="http://schemas.microsoft.com/office/drawing/2017/decorative" val="1"/>
              </a:ext>
            </a:extLst>
          </p:cNvPr>
          <p:cNvSpPr/>
          <p:nvPr/>
        </p:nvSpPr>
        <p:spPr bwMode="auto">
          <a:xfrm>
            <a:off x="6096000" y="2965653"/>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9" name="Text Placeholder 43">
            <a:extLst>
              <a:ext uri="{FF2B5EF4-FFF2-40B4-BE49-F238E27FC236}">
                <a16:creationId xmlns:a16="http://schemas.microsoft.com/office/drawing/2014/main" id="{A4EF789E-0BEA-443D-5FCB-C62B93A1F313}"/>
              </a:ext>
            </a:extLst>
          </p:cNvPr>
          <p:cNvSpPr txBox="1">
            <a:spLocks/>
          </p:cNvSpPr>
          <p:nvPr/>
        </p:nvSpPr>
        <p:spPr>
          <a:xfrm>
            <a:off x="6715031" y="2965652"/>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supports the </a:t>
            </a:r>
            <a:r>
              <a:rPr lang="en-US" sz="1800" dirty="0">
                <a:latin typeface="Consolas" panose="020B0609020204030204" pitchFamily="49" charset="0"/>
              </a:rPr>
              <a:t>in</a:t>
            </a:r>
            <a:r>
              <a:rPr lang="en-US" sz="1800" dirty="0">
                <a:latin typeface="+mn-lt"/>
              </a:rPr>
              <a:t> and </a:t>
            </a:r>
            <a:r>
              <a:rPr lang="en-US" sz="1800" dirty="0">
                <a:latin typeface="Consolas" panose="020B0609020204030204" pitchFamily="49" charset="0"/>
              </a:rPr>
              <a:t>out</a:t>
            </a:r>
            <a:r>
              <a:rPr lang="en-US" sz="1800" dirty="0">
                <a:latin typeface="+mn-lt"/>
              </a:rPr>
              <a:t> direction settings. Triggers, bindings, or both?</a:t>
            </a:r>
          </a:p>
        </p:txBody>
      </p:sp>
    </p:spTree>
    <p:extLst>
      <p:ext uri="{BB962C8B-B14F-4D97-AF65-F5344CB8AC3E}">
        <p14:creationId xmlns:p14="http://schemas.microsoft.com/office/powerpoint/2010/main" val="3448223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Contoso Inc built an Azure Function that is hosted using Consumption Plan. After analyzing the logs, you've noticed they are timing out after 5 minutes. What can you do to avoid this problem?</a:t>
            </a:r>
          </a:p>
          <a:p>
            <a:pPr>
              <a:spcAft>
                <a:spcPts val="1200"/>
              </a:spcAft>
            </a:pPr>
            <a:r>
              <a:rPr lang="en-US" sz="2400" dirty="0"/>
              <a:t>Contoso Inc built an Azure Function to consume events from Event Hub. After some load testing, you've noticed they are not performing well. What can you do increase the performance?</a:t>
            </a:r>
          </a:p>
        </p:txBody>
      </p:sp>
    </p:spTree>
    <p:extLst>
      <p:ext uri="{BB962C8B-B14F-4D97-AF65-F5344CB8AC3E}">
        <p14:creationId xmlns:p14="http://schemas.microsoft.com/office/powerpoint/2010/main" val="1288457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02: Implement task processing logic by using Azure Functions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en-US" sz="2000" dirty="0"/>
              <a:t>In this lab, you will demonstrate the ability to create a simple Azure function that echoes text that is entered and sent to the function by using HTTP POST commands. This will illustrate how the function can be triggered over HTTP.</a:t>
            </a:r>
          </a:p>
          <a:p>
            <a:endParaRPr lang="en-US" sz="2000" dirty="0"/>
          </a:p>
          <a:p>
            <a:pPr marL="0" indent="0">
              <a:buNone/>
            </a:pPr>
            <a:r>
              <a:rPr lang="en-US" sz="2000" dirty="0">
                <a:hlinkClick r:id="rId2"/>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Create Azure resources</a:t>
            </a:r>
          </a:p>
          <a:p>
            <a:pPr>
              <a:spcAft>
                <a:spcPts val="600"/>
              </a:spcAft>
            </a:pPr>
            <a:r>
              <a:rPr lang="en-US" sz="1800" b="0" i="0" dirty="0">
                <a:solidFill>
                  <a:srgbClr val="222222"/>
                </a:solidFill>
                <a:effectLst/>
                <a:latin typeface="segoe-ui_semibold"/>
              </a:rPr>
              <a:t>Exercise 2: Configure a local Azure Functions project</a:t>
            </a:r>
          </a:p>
          <a:p>
            <a:pPr>
              <a:spcAft>
                <a:spcPts val="600"/>
              </a:spcAft>
            </a:pPr>
            <a:r>
              <a:rPr lang="en-US" sz="1800" b="0" i="0" dirty="0">
                <a:solidFill>
                  <a:srgbClr val="222222"/>
                </a:solidFill>
                <a:effectLst/>
                <a:latin typeface="segoe-ui_semibold"/>
              </a:rPr>
              <a:t>Exercise 3: Create a function that’s triggered by an HTTP request</a:t>
            </a:r>
          </a:p>
          <a:p>
            <a:pPr>
              <a:spcAft>
                <a:spcPts val="600"/>
              </a:spcAft>
            </a:pPr>
            <a:r>
              <a:rPr lang="en-US" sz="1800" b="0" i="0" dirty="0">
                <a:solidFill>
                  <a:srgbClr val="222222"/>
                </a:solidFill>
                <a:effectLst/>
                <a:latin typeface="segoe-ui_semibold"/>
              </a:rPr>
              <a:t>Exercise 4: Create a function that triggers on a schedule</a:t>
            </a:r>
          </a:p>
          <a:p>
            <a:pPr>
              <a:spcAft>
                <a:spcPts val="600"/>
              </a:spcAft>
            </a:pPr>
            <a:r>
              <a:rPr lang="en-US" sz="1800" b="0" i="0" dirty="0">
                <a:solidFill>
                  <a:srgbClr val="222222"/>
                </a:solidFill>
                <a:effectLst/>
                <a:latin typeface="segoe-ui_semibold"/>
              </a:rPr>
              <a:t>Exercise 5: Create a function that integrates with other services</a:t>
            </a:r>
          </a:p>
          <a:p>
            <a:pPr>
              <a:spcAft>
                <a:spcPts val="600"/>
              </a:spcAft>
            </a:pPr>
            <a:r>
              <a:rPr lang="en-US" sz="1800" b="0" i="0" dirty="0">
                <a:solidFill>
                  <a:srgbClr val="222222"/>
                </a:solidFill>
                <a:effectLst/>
                <a:latin typeface="segoe-ui_semibold"/>
              </a:rPr>
              <a:t>Exercise 6: Deploy a local function project to an Azure Functions app</a:t>
            </a:r>
          </a:p>
        </p:txBody>
      </p:sp>
    </p:spTree>
    <p:extLst>
      <p:ext uri="{BB962C8B-B14F-4D97-AF65-F5344CB8AC3E}">
        <p14:creationId xmlns:p14="http://schemas.microsoft.com/office/powerpoint/2010/main" val="3611906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DC36-A615-2DEC-3676-0021A5D68302}"/>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Explain functional differences between Azure Functions, Azure Logic Apps, and </a:t>
            </a:r>
            <a:r>
              <a:rPr lang="en-US" sz="2400" dirty="0" err="1"/>
              <a:t>WebJobs</a:t>
            </a:r>
            <a:endParaRPr lang="en-US" sz="2400" dirty="0"/>
          </a:p>
          <a:p>
            <a:pPr>
              <a:spcAft>
                <a:spcPts val="600"/>
              </a:spcAft>
            </a:pPr>
            <a:r>
              <a:rPr lang="en-US" sz="2400" dirty="0"/>
              <a:t>Describe Azure Functions hosting plan options</a:t>
            </a:r>
          </a:p>
          <a:p>
            <a:pPr>
              <a:spcAft>
                <a:spcPts val="600"/>
              </a:spcAft>
            </a:pPr>
            <a:r>
              <a:rPr lang="en-US" sz="2400" dirty="0"/>
              <a:t>Describe how Azure Functions scale to meet business needs</a:t>
            </a:r>
          </a:p>
        </p:txBody>
      </p:sp>
    </p:spTree>
    <p:extLst>
      <p:ext uri="{BB962C8B-B14F-4D97-AF65-F5344CB8AC3E}">
        <p14:creationId xmlns:p14="http://schemas.microsoft.com/office/powerpoint/2010/main" val="21069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7027BD6B-BCE1-8627-2C6E-7B8C39412990}"/>
              </a:ext>
            </a:extLst>
          </p:cNvPr>
          <p:cNvSpPr>
            <a:spLocks noGrp="1"/>
          </p:cNvSpPr>
          <p:nvPr>
            <p:ph sz="quarter" idx="10"/>
          </p:nvPr>
        </p:nvSpPr>
        <p:spPr/>
        <p:txBody>
          <a:bodyPr>
            <a:normAutofit/>
          </a:bodyPr>
          <a:lstStyle/>
          <a:p>
            <a:pPr>
              <a:spcAft>
                <a:spcPts val="600"/>
              </a:spcAft>
            </a:pPr>
            <a:r>
              <a:rPr lang="en-US" sz="2400" dirty="0"/>
              <a:t>Azure Functions is a serverless solution</a:t>
            </a:r>
          </a:p>
          <a:p>
            <a:pPr>
              <a:spcAft>
                <a:spcPts val="600"/>
              </a:spcAft>
            </a:pPr>
            <a:r>
              <a:rPr lang="en-US" sz="2400" dirty="0"/>
              <a:t>The cloud infrastructure provides all the up-to-date resources needed to keep your applications running</a:t>
            </a:r>
          </a:p>
          <a:p>
            <a:pPr>
              <a:spcAft>
                <a:spcPts val="600"/>
              </a:spcAft>
            </a:pPr>
            <a:r>
              <a:rPr lang="en-US" sz="2400" dirty="0"/>
              <a:t>Azure Functions scale with demand</a:t>
            </a:r>
          </a:p>
        </p:txBody>
      </p:sp>
    </p:spTree>
    <p:extLst>
      <p:ext uri="{BB962C8B-B14F-4D97-AF65-F5344CB8AC3E}">
        <p14:creationId xmlns:p14="http://schemas.microsoft.com/office/powerpoint/2010/main" val="348253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9A89D-17D7-4A02-599F-8F37974F62DF}"/>
              </a:ext>
            </a:extLst>
          </p:cNvPr>
          <p:cNvSpPr>
            <a:spLocks noGrp="1"/>
          </p:cNvSpPr>
          <p:nvPr>
            <p:ph type="title"/>
          </p:nvPr>
        </p:nvSpPr>
        <p:spPr/>
        <p:txBody>
          <a:bodyPr/>
          <a:lstStyle/>
          <a:p>
            <a:r>
              <a:rPr lang="en-US" dirty="0"/>
              <a:t>Discover Azure Functions ( 1 of 3 )</a:t>
            </a:r>
          </a:p>
        </p:txBody>
      </p:sp>
      <p:sp>
        <p:nvSpPr>
          <p:cNvPr id="6" name="Text Placeholder 5">
            <a:extLst>
              <a:ext uri="{FF2B5EF4-FFF2-40B4-BE49-F238E27FC236}">
                <a16:creationId xmlns:a16="http://schemas.microsoft.com/office/drawing/2014/main" id="{4C87175E-CD1F-165A-4ABA-CC35E65F01B1}"/>
              </a:ext>
            </a:extLst>
          </p:cNvPr>
          <p:cNvSpPr>
            <a:spLocks noGrp="1"/>
          </p:cNvSpPr>
          <p:nvPr>
            <p:ph type="body" sz="quarter" idx="11"/>
          </p:nvPr>
        </p:nvSpPr>
        <p:spPr/>
        <p:txBody>
          <a:bodyPr/>
          <a:lstStyle/>
          <a:p>
            <a:r>
              <a:rPr lang="en-US" dirty="0"/>
              <a:t>Overview</a:t>
            </a:r>
          </a:p>
        </p:txBody>
      </p:sp>
      <p:sp>
        <p:nvSpPr>
          <p:cNvPr id="5" name="Content Placeholder 4">
            <a:extLst>
              <a:ext uri="{FF2B5EF4-FFF2-40B4-BE49-F238E27FC236}">
                <a16:creationId xmlns:a16="http://schemas.microsoft.com/office/drawing/2014/main" id="{73C8062A-2C27-C081-C919-499B6E7851D6}"/>
              </a:ext>
            </a:extLst>
          </p:cNvPr>
          <p:cNvSpPr>
            <a:spLocks noGrp="1"/>
          </p:cNvSpPr>
          <p:nvPr>
            <p:ph sz="quarter" idx="10"/>
          </p:nvPr>
        </p:nvSpPr>
        <p:spPr>
          <a:xfrm>
            <a:off x="457200" y="1506084"/>
            <a:ext cx="4862205" cy="4524375"/>
          </a:xfrm>
        </p:spPr>
        <p:txBody>
          <a:bodyPr>
            <a:normAutofit/>
          </a:bodyPr>
          <a:lstStyle/>
          <a:p>
            <a:pPr>
              <a:spcAft>
                <a:spcPts val="1200"/>
              </a:spcAft>
            </a:pPr>
            <a:r>
              <a:rPr lang="en-US" sz="2400" dirty="0"/>
              <a:t>Consider Functions for tasks like image or order processing, file maintenance, or for any tasks that you want to run on a schedule.</a:t>
            </a:r>
          </a:p>
          <a:p>
            <a:pPr>
              <a:spcAft>
                <a:spcPts val="1200"/>
              </a:spcAft>
            </a:pPr>
            <a:r>
              <a:rPr lang="en-US" sz="2400" dirty="0"/>
              <a:t>Azure Functions supports </a:t>
            </a:r>
            <a:r>
              <a:rPr lang="en-US" sz="2400" i="1" dirty="0"/>
              <a:t>triggers</a:t>
            </a:r>
            <a:r>
              <a:rPr lang="en-US" sz="2400" dirty="0"/>
              <a:t>, which start execution of your code, and </a:t>
            </a:r>
            <a:r>
              <a:rPr lang="en-US" sz="2400" i="1" dirty="0"/>
              <a:t>bindings</a:t>
            </a:r>
            <a:r>
              <a:rPr lang="en-US" sz="2400" dirty="0"/>
              <a:t>, which simplify coding for input and output data.</a:t>
            </a:r>
          </a:p>
          <a:p>
            <a:endParaRPr lang="en-US" sz="2400" dirty="0"/>
          </a:p>
        </p:txBody>
      </p:sp>
      <p:grpSp>
        <p:nvGrpSpPr>
          <p:cNvPr id="7" name="Group 6" descr="Diagram depicting Microsoft Azure services integrating with Azure Functions.">
            <a:extLst>
              <a:ext uri="{FF2B5EF4-FFF2-40B4-BE49-F238E27FC236}">
                <a16:creationId xmlns:a16="http://schemas.microsoft.com/office/drawing/2014/main" id="{209DA09E-1FF5-A680-0938-E061464262FD}"/>
              </a:ext>
            </a:extLst>
          </p:cNvPr>
          <p:cNvGrpSpPr/>
          <p:nvPr/>
        </p:nvGrpSpPr>
        <p:grpSpPr>
          <a:xfrm>
            <a:off x="5553380" y="1326187"/>
            <a:ext cx="6332408" cy="4348134"/>
            <a:chOff x="2633335" y="1260024"/>
            <a:chExt cx="7290797" cy="5006210"/>
          </a:xfrm>
        </p:grpSpPr>
        <p:cxnSp>
          <p:nvCxnSpPr>
            <p:cNvPr id="8" name="Straight Connector 7">
              <a:extLst>
                <a:ext uri="{FF2B5EF4-FFF2-40B4-BE49-F238E27FC236}">
                  <a16:creationId xmlns:a16="http://schemas.microsoft.com/office/drawing/2014/main" id="{CD1F8008-445E-3A41-174F-67790F8D523D}"/>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1598DA-3480-2D3E-55A9-F2625F0FEF72}"/>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A9AAF7-39C3-65FE-2B7B-E7EE98BFF264}"/>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9E4FAC-E1DE-E4F8-8FD8-C1EEEF27AE73}"/>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74E62A8-1844-5DD9-C0E6-57A4AED24234}"/>
                </a:ext>
              </a:extLst>
            </p:cNvPr>
            <p:cNvCxnSpPr>
              <a:cxnSpLocks/>
              <a:stCxn id="35"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D73B0B5-35F8-F541-C67A-9FC5603DC3C4}"/>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B35A7-6E92-6802-0AAC-DE38E5F6A6B2}"/>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8B4E10-70AB-8FB0-18BE-8B82CB02E156}"/>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813B035-345C-550B-5761-7430A212D3A6}"/>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AEAE440-0166-5C5D-6A4E-72AB347C9E76}"/>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FF9C16-90E4-4BB5-4B89-0C6964740462}"/>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47ADD4F-AB47-607E-7960-58DD75B2433F}"/>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20" name="TextBox 19">
              <a:extLst>
                <a:ext uri="{FF2B5EF4-FFF2-40B4-BE49-F238E27FC236}">
                  <a16:creationId xmlns:a16="http://schemas.microsoft.com/office/drawing/2014/main" id="{7F8DE741-9F2B-20AB-6193-ED251E54C327}"/>
                </a:ext>
              </a:extLst>
            </p:cNvPr>
            <p:cNvSpPr txBox="1"/>
            <p:nvPr/>
          </p:nvSpPr>
          <p:spPr>
            <a:xfrm>
              <a:off x="7716255" y="2319769"/>
              <a:ext cx="117307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Cosmos DB</a:t>
              </a:r>
            </a:p>
          </p:txBody>
        </p:sp>
        <p:pic>
          <p:nvPicPr>
            <p:cNvPr id="21" name="Picture 20" descr="A picture containing vector graphics&#10;&#10;Description automatically generated">
              <a:extLst>
                <a:ext uri="{FF2B5EF4-FFF2-40B4-BE49-F238E27FC236}">
                  <a16:creationId xmlns:a16="http://schemas.microsoft.com/office/drawing/2014/main" id="{C027CB15-DEB4-A7D4-028A-053D7BF359F8}"/>
                </a:ext>
              </a:extLst>
            </p:cNvPr>
            <p:cNvPicPr>
              <a:picLocks noChangeAspect="1"/>
            </p:cNvPicPr>
            <p:nvPr/>
          </p:nvPicPr>
          <p:blipFill>
            <a:blip r:embed="rId2"/>
            <a:stretch>
              <a:fillRect/>
            </a:stretch>
          </p:blipFill>
          <p:spPr>
            <a:xfrm>
              <a:off x="6559858" y="1360010"/>
              <a:ext cx="780290" cy="780290"/>
            </a:xfrm>
            <a:prstGeom prst="rect">
              <a:avLst/>
            </a:prstGeom>
          </p:spPr>
        </p:pic>
        <p:sp>
          <p:nvSpPr>
            <p:cNvPr id="22" name="TextBox 21">
              <a:extLst>
                <a:ext uri="{FF2B5EF4-FFF2-40B4-BE49-F238E27FC236}">
                  <a16:creationId xmlns:a16="http://schemas.microsoft.com/office/drawing/2014/main" id="{D4CB394F-6C58-3E37-B178-D341B955CE25}"/>
                </a:ext>
              </a:extLst>
            </p:cNvPr>
            <p:cNvSpPr txBox="1"/>
            <p:nvPr/>
          </p:nvSpPr>
          <p:spPr>
            <a:xfrm>
              <a:off x="6466310" y="2288623"/>
              <a:ext cx="1162220"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Event Hubs</a:t>
              </a:r>
            </a:p>
          </p:txBody>
        </p:sp>
        <p:pic>
          <p:nvPicPr>
            <p:cNvPr id="23" name="Picture 22" descr="A picture containing vector graphics&#10;&#10;Description automatically generated">
              <a:extLst>
                <a:ext uri="{FF2B5EF4-FFF2-40B4-BE49-F238E27FC236}">
                  <a16:creationId xmlns:a16="http://schemas.microsoft.com/office/drawing/2014/main" id="{943D7516-9AD0-6B44-AD3D-B29B9F70E0E1}"/>
                </a:ext>
              </a:extLst>
            </p:cNvPr>
            <p:cNvPicPr>
              <a:picLocks noChangeAspect="1"/>
            </p:cNvPicPr>
            <p:nvPr/>
          </p:nvPicPr>
          <p:blipFill>
            <a:blip r:embed="rId3"/>
            <a:stretch>
              <a:fillRect/>
            </a:stretch>
          </p:blipFill>
          <p:spPr>
            <a:xfrm>
              <a:off x="2810922" y="1360010"/>
              <a:ext cx="780290" cy="780290"/>
            </a:xfrm>
            <a:prstGeom prst="rect">
              <a:avLst/>
            </a:prstGeom>
          </p:spPr>
        </p:pic>
        <p:sp>
          <p:nvSpPr>
            <p:cNvPr id="24" name="TextBox 23">
              <a:extLst>
                <a:ext uri="{FF2B5EF4-FFF2-40B4-BE49-F238E27FC236}">
                  <a16:creationId xmlns:a16="http://schemas.microsoft.com/office/drawing/2014/main" id="{732E1A0B-1EBA-B26C-34AB-2898CE17BF13}"/>
                </a:ext>
              </a:extLst>
            </p:cNvPr>
            <p:cNvSpPr txBox="1"/>
            <p:nvPr/>
          </p:nvSpPr>
          <p:spPr>
            <a:xfrm>
              <a:off x="2633335" y="2288623"/>
              <a:ext cx="175813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Notification Hubs</a:t>
              </a:r>
            </a:p>
          </p:txBody>
        </p:sp>
        <p:pic>
          <p:nvPicPr>
            <p:cNvPr id="25" name="Graphic 24">
              <a:extLst>
                <a:ext uri="{FF2B5EF4-FFF2-40B4-BE49-F238E27FC236}">
                  <a16:creationId xmlns:a16="http://schemas.microsoft.com/office/drawing/2014/main" id="{50DA7C57-EAE7-91F6-30D5-0E2A62714A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607" y="1327736"/>
              <a:ext cx="780290" cy="780290"/>
            </a:xfrm>
            <a:prstGeom prst="rect">
              <a:avLst/>
            </a:prstGeom>
          </p:spPr>
        </p:pic>
        <p:sp>
          <p:nvSpPr>
            <p:cNvPr id="26" name="TextBox 25">
              <a:extLst>
                <a:ext uri="{FF2B5EF4-FFF2-40B4-BE49-F238E27FC236}">
                  <a16:creationId xmlns:a16="http://schemas.microsoft.com/office/drawing/2014/main" id="{6DFA36BA-A0B0-5B66-7E76-40DABD4B3D7C}"/>
                </a:ext>
              </a:extLst>
            </p:cNvPr>
            <p:cNvSpPr txBox="1"/>
            <p:nvPr/>
          </p:nvSpPr>
          <p:spPr>
            <a:xfrm>
              <a:off x="4658140" y="2288623"/>
              <a:ext cx="1075475"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Event Grid</a:t>
              </a:r>
            </a:p>
          </p:txBody>
        </p:sp>
        <p:sp>
          <p:nvSpPr>
            <p:cNvPr id="27" name="TextBox 26">
              <a:extLst>
                <a:ext uri="{FF2B5EF4-FFF2-40B4-BE49-F238E27FC236}">
                  <a16:creationId xmlns:a16="http://schemas.microsoft.com/office/drawing/2014/main" id="{445758BD-925A-6870-308C-9F0CDC632E6B}"/>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28" name="TextBox 27">
              <a:extLst>
                <a:ext uri="{FF2B5EF4-FFF2-40B4-BE49-F238E27FC236}">
                  <a16:creationId xmlns:a16="http://schemas.microsoft.com/office/drawing/2014/main" id="{2862E8D8-5D82-9E8C-A190-D4A192C71B6C}"/>
                </a:ext>
              </a:extLst>
            </p:cNvPr>
            <p:cNvSpPr txBox="1"/>
            <p:nvPr/>
          </p:nvSpPr>
          <p:spPr>
            <a:xfrm>
              <a:off x="3280950" y="5930335"/>
              <a:ext cx="724587"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Queue</a:t>
              </a:r>
            </a:p>
          </p:txBody>
        </p:sp>
        <p:sp>
          <p:nvSpPr>
            <p:cNvPr id="29" name="TextBox 28">
              <a:extLst>
                <a:ext uri="{FF2B5EF4-FFF2-40B4-BE49-F238E27FC236}">
                  <a16:creationId xmlns:a16="http://schemas.microsoft.com/office/drawing/2014/main" id="{9EB3FDA4-361D-C9F5-93A9-48AE15C12B33}"/>
                </a:ext>
              </a:extLst>
            </p:cNvPr>
            <p:cNvSpPr txBox="1"/>
            <p:nvPr/>
          </p:nvSpPr>
          <p:spPr>
            <a:xfrm>
              <a:off x="4423704" y="5954400"/>
              <a:ext cx="532644"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Blob</a:t>
              </a:r>
            </a:p>
          </p:txBody>
        </p:sp>
        <p:sp>
          <p:nvSpPr>
            <p:cNvPr id="30" name="TextBox 29">
              <a:extLst>
                <a:ext uri="{FF2B5EF4-FFF2-40B4-BE49-F238E27FC236}">
                  <a16:creationId xmlns:a16="http://schemas.microsoft.com/office/drawing/2014/main" id="{771FF061-2EF0-DC06-E9F5-911EA36FAE1F}"/>
                </a:ext>
              </a:extLst>
            </p:cNvPr>
            <p:cNvSpPr txBox="1"/>
            <p:nvPr/>
          </p:nvSpPr>
          <p:spPr>
            <a:xfrm>
              <a:off x="5437706" y="5930336"/>
              <a:ext cx="59569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Table</a:t>
              </a:r>
            </a:p>
          </p:txBody>
        </p:sp>
        <p:sp>
          <p:nvSpPr>
            <p:cNvPr id="31" name="TextBox 30">
              <a:extLst>
                <a:ext uri="{FF2B5EF4-FFF2-40B4-BE49-F238E27FC236}">
                  <a16:creationId xmlns:a16="http://schemas.microsoft.com/office/drawing/2014/main" id="{3FFF4A86-1454-043C-BF30-1926EBD6D145}"/>
                </a:ext>
              </a:extLst>
            </p:cNvPr>
            <p:cNvSpPr txBox="1"/>
            <p:nvPr/>
          </p:nvSpPr>
          <p:spPr>
            <a:xfrm>
              <a:off x="7047548" y="5930336"/>
              <a:ext cx="687896"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Topics</a:t>
              </a:r>
            </a:p>
          </p:txBody>
        </p:sp>
        <p:sp>
          <p:nvSpPr>
            <p:cNvPr id="32" name="TextBox 31">
              <a:extLst>
                <a:ext uri="{FF2B5EF4-FFF2-40B4-BE49-F238E27FC236}">
                  <a16:creationId xmlns:a16="http://schemas.microsoft.com/office/drawing/2014/main" id="{BA383A3A-FFBB-477E-AF39-33709991F74E}"/>
                </a:ext>
              </a:extLst>
            </p:cNvPr>
            <p:cNvSpPr txBox="1"/>
            <p:nvPr/>
          </p:nvSpPr>
          <p:spPr>
            <a:xfrm>
              <a:off x="8630658" y="5930336"/>
              <a:ext cx="813178"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Queues</a:t>
              </a:r>
            </a:p>
          </p:txBody>
        </p:sp>
        <p:pic>
          <p:nvPicPr>
            <p:cNvPr id="33" name="Picture 32" descr="A close up of a sign&#10;&#10;Description automatically generated">
              <a:extLst>
                <a:ext uri="{FF2B5EF4-FFF2-40B4-BE49-F238E27FC236}">
                  <a16:creationId xmlns:a16="http://schemas.microsoft.com/office/drawing/2014/main" id="{C9790A51-E721-0345-17A1-9C810E4428BA}"/>
                </a:ext>
              </a:extLst>
            </p:cNvPr>
            <p:cNvPicPr>
              <a:picLocks noChangeAspect="1"/>
            </p:cNvPicPr>
            <p:nvPr/>
          </p:nvPicPr>
          <p:blipFill>
            <a:blip r:embed="rId6"/>
            <a:stretch>
              <a:fillRect/>
            </a:stretch>
          </p:blipFill>
          <p:spPr>
            <a:xfrm>
              <a:off x="6966649" y="5131066"/>
              <a:ext cx="738172" cy="780290"/>
            </a:xfrm>
            <a:prstGeom prst="rect">
              <a:avLst/>
            </a:prstGeom>
          </p:spPr>
        </p:pic>
        <p:pic>
          <p:nvPicPr>
            <p:cNvPr id="34" name="Picture 33">
              <a:extLst>
                <a:ext uri="{FF2B5EF4-FFF2-40B4-BE49-F238E27FC236}">
                  <a16:creationId xmlns:a16="http://schemas.microsoft.com/office/drawing/2014/main" id="{B368F335-F6AB-4B72-82E2-CC0FCD515B38}"/>
                </a:ext>
              </a:extLst>
            </p:cNvPr>
            <p:cNvPicPr>
              <a:picLocks noChangeAspect="1"/>
            </p:cNvPicPr>
            <p:nvPr/>
          </p:nvPicPr>
          <p:blipFill>
            <a:blip r:embed="rId7"/>
            <a:stretch>
              <a:fillRect/>
            </a:stretch>
          </p:blipFill>
          <p:spPr>
            <a:xfrm>
              <a:off x="8612631" y="5131067"/>
              <a:ext cx="738171" cy="780289"/>
            </a:xfrm>
            <a:prstGeom prst="rect">
              <a:avLst/>
            </a:prstGeom>
          </p:spPr>
        </p:pic>
        <p:pic>
          <p:nvPicPr>
            <p:cNvPr id="35" name="Picture 34" descr="A close up of a sign&#10;&#10;Description automatically generated">
              <a:extLst>
                <a:ext uri="{FF2B5EF4-FFF2-40B4-BE49-F238E27FC236}">
                  <a16:creationId xmlns:a16="http://schemas.microsoft.com/office/drawing/2014/main" id="{2D7994F1-C6DB-8427-06CF-CE700AEB493B}"/>
                </a:ext>
              </a:extLst>
            </p:cNvPr>
            <p:cNvPicPr>
              <a:picLocks noChangeAspect="1"/>
            </p:cNvPicPr>
            <p:nvPr/>
          </p:nvPicPr>
          <p:blipFill>
            <a:blip r:embed="rId8"/>
            <a:stretch>
              <a:fillRect/>
            </a:stretch>
          </p:blipFill>
          <p:spPr>
            <a:xfrm>
              <a:off x="5686020" y="2989814"/>
              <a:ext cx="780290" cy="780290"/>
            </a:xfrm>
            <a:prstGeom prst="rect">
              <a:avLst/>
            </a:prstGeom>
          </p:spPr>
        </p:pic>
        <p:sp>
          <p:nvSpPr>
            <p:cNvPr id="36" name="TextBox 35">
              <a:extLst>
                <a:ext uri="{FF2B5EF4-FFF2-40B4-BE49-F238E27FC236}">
                  <a16:creationId xmlns:a16="http://schemas.microsoft.com/office/drawing/2014/main" id="{B921AB44-970F-A5FA-2223-8702514BDFD4}"/>
                </a:ext>
              </a:extLst>
            </p:cNvPr>
            <p:cNvSpPr txBox="1"/>
            <p:nvPr/>
          </p:nvSpPr>
          <p:spPr>
            <a:xfrm>
              <a:off x="7600861" y="4212222"/>
              <a:ext cx="1172112"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Service Bus</a:t>
              </a:r>
            </a:p>
          </p:txBody>
        </p:sp>
        <p:pic>
          <p:nvPicPr>
            <p:cNvPr id="37" name="Graphic 36">
              <a:extLst>
                <a:ext uri="{FF2B5EF4-FFF2-40B4-BE49-F238E27FC236}">
                  <a16:creationId xmlns:a16="http://schemas.microsoft.com/office/drawing/2014/main" id="{65B81AA4-2300-CEB1-6B88-E1F0ED9ECC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37754" y="3356785"/>
              <a:ext cx="770966" cy="770966"/>
            </a:xfrm>
            <a:prstGeom prst="rect">
              <a:avLst/>
            </a:prstGeom>
          </p:spPr>
        </p:pic>
        <p:pic>
          <p:nvPicPr>
            <p:cNvPr id="38" name="Picture 37">
              <a:extLst>
                <a:ext uri="{FF2B5EF4-FFF2-40B4-BE49-F238E27FC236}">
                  <a16:creationId xmlns:a16="http://schemas.microsoft.com/office/drawing/2014/main" id="{9E2023B0-D022-EBCB-745E-B536AAC5E2E3}"/>
                </a:ext>
              </a:extLst>
            </p:cNvPr>
            <p:cNvPicPr>
              <a:picLocks noChangeAspect="1"/>
            </p:cNvPicPr>
            <p:nvPr/>
          </p:nvPicPr>
          <p:blipFill>
            <a:blip r:embed="rId11"/>
            <a:stretch>
              <a:fillRect/>
            </a:stretch>
          </p:blipFill>
          <p:spPr>
            <a:xfrm>
              <a:off x="4199289" y="3217879"/>
              <a:ext cx="788531" cy="788531"/>
            </a:xfrm>
            <a:prstGeom prst="rect">
              <a:avLst/>
            </a:prstGeom>
          </p:spPr>
        </p:pic>
        <p:pic>
          <p:nvPicPr>
            <p:cNvPr id="39" name="Graphic 38">
              <a:extLst>
                <a:ext uri="{FF2B5EF4-FFF2-40B4-BE49-F238E27FC236}">
                  <a16:creationId xmlns:a16="http://schemas.microsoft.com/office/drawing/2014/main" id="{3DEBEF22-6842-C0AD-997E-AB6013457DB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73812" y="5201422"/>
              <a:ext cx="768658" cy="768658"/>
            </a:xfrm>
            <a:prstGeom prst="rect">
              <a:avLst/>
            </a:prstGeom>
          </p:spPr>
        </p:pic>
        <p:pic>
          <p:nvPicPr>
            <p:cNvPr id="40" name="Graphic 39">
              <a:extLst>
                <a:ext uri="{FF2B5EF4-FFF2-40B4-BE49-F238E27FC236}">
                  <a16:creationId xmlns:a16="http://schemas.microsoft.com/office/drawing/2014/main" id="{2DAD4BD5-5E21-935A-8485-4BFE9BBDCA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370958" y="5219908"/>
              <a:ext cx="656992" cy="656992"/>
            </a:xfrm>
            <a:prstGeom prst="rect">
              <a:avLst/>
            </a:prstGeom>
          </p:spPr>
        </p:pic>
        <p:pic>
          <p:nvPicPr>
            <p:cNvPr id="41" name="Graphic 40">
              <a:extLst>
                <a:ext uri="{FF2B5EF4-FFF2-40B4-BE49-F238E27FC236}">
                  <a16:creationId xmlns:a16="http://schemas.microsoft.com/office/drawing/2014/main" id="{9DDA1180-0EE4-8D06-09FA-D4FBF8A4AA9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258422" y="5156902"/>
              <a:ext cx="728617" cy="728617"/>
            </a:xfrm>
            <a:prstGeom prst="rect">
              <a:avLst/>
            </a:prstGeom>
          </p:spPr>
        </p:pic>
        <p:pic>
          <p:nvPicPr>
            <p:cNvPr id="42" name="Graphic 41">
              <a:extLst>
                <a:ext uri="{FF2B5EF4-FFF2-40B4-BE49-F238E27FC236}">
                  <a16:creationId xmlns:a16="http://schemas.microsoft.com/office/drawing/2014/main" id="{1DFF3F75-C111-361C-3000-976EE2A0C0F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391562" y="1260024"/>
              <a:ext cx="1069375" cy="980261"/>
            </a:xfrm>
            <a:prstGeom prst="rect">
              <a:avLst/>
            </a:prstGeom>
          </p:spPr>
        </p:pic>
        <p:sp>
          <p:nvSpPr>
            <p:cNvPr id="43" name="Oval 42">
              <a:extLst>
                <a:ext uri="{FF2B5EF4-FFF2-40B4-BE49-F238E27FC236}">
                  <a16:creationId xmlns:a16="http://schemas.microsoft.com/office/drawing/2014/main" id="{D49B8B9C-8141-D5B3-B277-6F84B0EEA4B5}"/>
                </a:ext>
              </a:extLst>
            </p:cNvPr>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B0053424-EA8A-9865-7608-3ACE40732318}"/>
                </a:ext>
              </a:extLst>
            </p:cNvPr>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46FF51EF-6727-D4E3-CE59-ECC8997F8710}"/>
                </a:ext>
              </a:extLst>
            </p:cNvPr>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A3765F05-E0A3-5A7B-92F5-478F12D2699A}"/>
                </a:ext>
              </a:extLst>
            </p:cNvPr>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8B0731EB-7103-197D-8E08-3B423DAC8D66}"/>
                </a:ext>
              </a:extLst>
            </p:cNvPr>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8" name="Straight Connector 47">
              <a:extLst>
                <a:ext uri="{FF2B5EF4-FFF2-40B4-BE49-F238E27FC236}">
                  <a16:creationId xmlns:a16="http://schemas.microsoft.com/office/drawing/2014/main" id="{6A147AC7-06B4-68A6-D78C-1E8E64A7D818}"/>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E427627-7EE8-4682-3A31-6BA6A70FAB17}"/>
                </a:ext>
              </a:extLst>
            </p:cNvPr>
            <p:cNvSpPr txBox="1"/>
            <p:nvPr/>
          </p:nvSpPr>
          <p:spPr>
            <a:xfrm>
              <a:off x="8290612" y="2881692"/>
              <a:ext cx="651354"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Twilio</a:t>
              </a:r>
            </a:p>
          </p:txBody>
        </p:sp>
      </p:grpSp>
    </p:spTree>
    <p:extLst>
      <p:ext uri="{BB962C8B-B14F-4D97-AF65-F5344CB8AC3E}">
        <p14:creationId xmlns:p14="http://schemas.microsoft.com/office/powerpoint/2010/main" val="35182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5407-FD31-8E9E-4E46-58D62926972A}"/>
              </a:ext>
            </a:extLst>
          </p:cNvPr>
          <p:cNvSpPr>
            <a:spLocks noGrp="1"/>
          </p:cNvSpPr>
          <p:nvPr>
            <p:ph type="title"/>
          </p:nvPr>
        </p:nvSpPr>
        <p:spPr/>
        <p:txBody>
          <a:bodyPr/>
          <a:lstStyle/>
          <a:p>
            <a:r>
              <a:rPr lang="en-US" dirty="0"/>
              <a:t>Discover Azure Functions ( 2 of 3 )</a:t>
            </a:r>
          </a:p>
        </p:txBody>
      </p:sp>
      <p:sp>
        <p:nvSpPr>
          <p:cNvPr id="4" name="Text Placeholder 3">
            <a:extLst>
              <a:ext uri="{FF2B5EF4-FFF2-40B4-BE49-F238E27FC236}">
                <a16:creationId xmlns:a16="http://schemas.microsoft.com/office/drawing/2014/main" id="{000B8E1F-7461-61AA-F7F2-9BC6CA2AEBDD}"/>
              </a:ext>
            </a:extLst>
          </p:cNvPr>
          <p:cNvSpPr>
            <a:spLocks noGrp="1"/>
          </p:cNvSpPr>
          <p:nvPr>
            <p:ph type="body" sz="quarter" idx="11"/>
          </p:nvPr>
        </p:nvSpPr>
        <p:spPr/>
        <p:txBody>
          <a:bodyPr/>
          <a:lstStyle/>
          <a:p>
            <a:r>
              <a:rPr lang="en-US" dirty="0"/>
              <a:t>Compare Azure Functions and Azure Logic Apps</a:t>
            </a:r>
          </a:p>
        </p:txBody>
      </p:sp>
      <p:graphicFrame>
        <p:nvGraphicFramePr>
          <p:cNvPr id="5" name="Table 12">
            <a:extLst>
              <a:ext uri="{FF2B5EF4-FFF2-40B4-BE49-F238E27FC236}">
                <a16:creationId xmlns:a16="http://schemas.microsoft.com/office/drawing/2014/main" id="{76F89A3D-24CC-E6D7-D58A-FE2E1A747DD5}"/>
              </a:ext>
            </a:extLst>
          </p:cNvPr>
          <p:cNvGraphicFramePr>
            <a:graphicFrameLocks noGrp="1"/>
          </p:cNvGraphicFramePr>
          <p:nvPr>
            <p:extLst>
              <p:ext uri="{D42A27DB-BD31-4B8C-83A1-F6EECF244321}">
                <p14:modId xmlns:p14="http://schemas.microsoft.com/office/powerpoint/2010/main" val="4085101911"/>
              </p:ext>
            </p:extLst>
          </p:nvPr>
        </p:nvGraphicFramePr>
        <p:xfrm>
          <a:off x="418644" y="1669510"/>
          <a:ext cx="11341267" cy="3518979"/>
        </p:xfrm>
        <a:graphic>
          <a:graphicData uri="http://schemas.openxmlformats.org/drawingml/2006/table">
            <a:tbl>
              <a:tblPr firstRow="1" bandRow="1">
                <a:tableStyleId>{5C22544A-7EE6-4342-B048-85BDC9FD1C3A}</a:tableStyleId>
              </a:tblPr>
              <a:tblGrid>
                <a:gridCol w="2080112">
                  <a:extLst>
                    <a:ext uri="{9D8B030D-6E8A-4147-A177-3AD203B41FA5}">
                      <a16:colId xmlns:a16="http://schemas.microsoft.com/office/drawing/2014/main" val="3419358315"/>
                    </a:ext>
                  </a:extLst>
                </a:gridCol>
                <a:gridCol w="4137434">
                  <a:extLst>
                    <a:ext uri="{9D8B030D-6E8A-4147-A177-3AD203B41FA5}">
                      <a16:colId xmlns:a16="http://schemas.microsoft.com/office/drawing/2014/main" val="2428792440"/>
                    </a:ext>
                  </a:extLst>
                </a:gridCol>
                <a:gridCol w="5123721">
                  <a:extLst>
                    <a:ext uri="{9D8B030D-6E8A-4147-A177-3AD203B41FA5}">
                      <a16:colId xmlns:a16="http://schemas.microsoft.com/office/drawing/2014/main" val="16129369"/>
                    </a:ext>
                  </a:extLst>
                </a:gridCol>
              </a:tblGrid>
              <a:tr h="468000">
                <a:tc>
                  <a:txBody>
                    <a:bodyPr/>
                    <a:lstStyle/>
                    <a:p>
                      <a:endParaRPr lang="en-US" sz="2000" dirty="0">
                        <a:latin typeface="+mj-lt"/>
                      </a:endParaRPr>
                    </a:p>
                  </a:txBody>
                  <a:tcPr marL="89642" marR="89642" marT="36000" marB="36000"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Functions</a:t>
                      </a:r>
                    </a:p>
                  </a:txBody>
                  <a:tcPr marL="89642" marR="89642"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Logic Apps</a:t>
                      </a:r>
                    </a:p>
                  </a:txBody>
                  <a:tcPr marL="89642" marR="89642"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algn="l"/>
                      <a:r>
                        <a:rPr lang="en-US" sz="1600" b="0" dirty="0">
                          <a:effectLst/>
                          <a:latin typeface="+mj-lt"/>
                        </a:rPr>
                        <a:t>Development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latin typeface="+mn-lt"/>
                        </a:rPr>
                        <a:t>Code-first (imperative)</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Designer-first (declarative)</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a:r>
                        <a:rPr lang="en-US" sz="1600" b="0" dirty="0">
                          <a:effectLst/>
                          <a:latin typeface="+mj-lt"/>
                        </a:rPr>
                        <a:t>Connectivity</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latin typeface="+mn-lt"/>
                        </a:rPr>
                        <a:t>About a dozen built-in binding types, write code for custom bindings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Large collection of connectors, Enterprise Integration Pack for B2B scenarios, build custom connectors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a:r>
                        <a:rPr lang="en-US" sz="1600" b="0" dirty="0">
                          <a:effectLst/>
                          <a:latin typeface="+mj-lt"/>
                        </a:rPr>
                        <a:t>Actions</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Each activity is an Azure function; write code for activity functions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Large collection of ready-made actions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a:r>
                        <a:rPr lang="en-US" sz="1600" b="0" dirty="0">
                          <a:effectLst/>
                          <a:latin typeface="+mj-lt"/>
                        </a:rPr>
                        <a:t>Monitoring</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Azure Application Insights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Azure portal, Azure Monitor logs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a:r>
                        <a:rPr lang="en-US" sz="1600" b="0" dirty="0">
                          <a:effectLst/>
                          <a:latin typeface="+mj-lt"/>
                        </a:rPr>
                        <a:t>Management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REST API, Visual Studio</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Azure portal, REST API, PowerShell, Visual Studio</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448212">
                <a:tc>
                  <a:txBody>
                    <a:bodyPr/>
                    <a:lstStyle/>
                    <a:p>
                      <a:pPr algn="l"/>
                      <a:r>
                        <a:rPr lang="en-US" sz="1600" b="0" dirty="0">
                          <a:effectLst/>
                          <a:latin typeface="+mj-lt"/>
                        </a:rPr>
                        <a:t>Execution context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latin typeface="+mn-lt"/>
                        </a:rPr>
                        <a:t>Can run locally or in the cloud</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Supports run-anywhere scenarios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68244060"/>
                  </a:ext>
                </a:extLst>
              </a:tr>
            </a:tbl>
          </a:graphicData>
        </a:graphic>
      </p:graphicFrame>
    </p:spTree>
    <p:extLst>
      <p:ext uri="{BB962C8B-B14F-4D97-AF65-F5344CB8AC3E}">
        <p14:creationId xmlns:p14="http://schemas.microsoft.com/office/powerpoint/2010/main" val="400708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05E2-859F-1FEA-580B-923FFA14AE4E}"/>
              </a:ext>
            </a:extLst>
          </p:cNvPr>
          <p:cNvSpPr>
            <a:spLocks noGrp="1"/>
          </p:cNvSpPr>
          <p:nvPr>
            <p:ph type="title"/>
          </p:nvPr>
        </p:nvSpPr>
        <p:spPr/>
        <p:txBody>
          <a:bodyPr/>
          <a:lstStyle/>
          <a:p>
            <a:r>
              <a:rPr lang="en-US" dirty="0"/>
              <a:t>Discover Azure Functions ( 3 of 3 )</a:t>
            </a:r>
          </a:p>
        </p:txBody>
      </p:sp>
      <p:sp>
        <p:nvSpPr>
          <p:cNvPr id="4" name="Text Placeholder 3">
            <a:extLst>
              <a:ext uri="{FF2B5EF4-FFF2-40B4-BE49-F238E27FC236}">
                <a16:creationId xmlns:a16="http://schemas.microsoft.com/office/drawing/2014/main" id="{D8914D45-984B-52CC-E7F7-18E7BED63CA4}"/>
              </a:ext>
            </a:extLst>
          </p:cNvPr>
          <p:cNvSpPr>
            <a:spLocks noGrp="1"/>
          </p:cNvSpPr>
          <p:nvPr>
            <p:ph type="body" sz="quarter" idx="11"/>
          </p:nvPr>
        </p:nvSpPr>
        <p:spPr/>
        <p:txBody>
          <a:bodyPr/>
          <a:lstStyle/>
          <a:p>
            <a:r>
              <a:rPr lang="en-US" dirty="0"/>
              <a:t>Compare Functions and </a:t>
            </a:r>
            <a:r>
              <a:rPr lang="en-US" dirty="0" err="1"/>
              <a:t>WebJobs</a:t>
            </a:r>
            <a:endParaRPr lang="en-US" dirty="0"/>
          </a:p>
        </p:txBody>
      </p:sp>
      <p:graphicFrame>
        <p:nvGraphicFramePr>
          <p:cNvPr id="5" name="Table 12">
            <a:extLst>
              <a:ext uri="{FF2B5EF4-FFF2-40B4-BE49-F238E27FC236}">
                <a16:creationId xmlns:a16="http://schemas.microsoft.com/office/drawing/2014/main" id="{61C35E51-6291-1E4A-E9D4-C0EEE24943F7}"/>
              </a:ext>
            </a:extLst>
          </p:cNvPr>
          <p:cNvGraphicFramePr>
            <a:graphicFrameLocks noGrp="1"/>
          </p:cNvGraphicFramePr>
          <p:nvPr>
            <p:extLst>
              <p:ext uri="{D42A27DB-BD31-4B8C-83A1-F6EECF244321}">
                <p14:modId xmlns:p14="http://schemas.microsoft.com/office/powerpoint/2010/main" val="2236863495"/>
              </p:ext>
            </p:extLst>
          </p:nvPr>
        </p:nvGraphicFramePr>
        <p:xfrm>
          <a:off x="418644" y="1670302"/>
          <a:ext cx="11341267" cy="3807183"/>
        </p:xfrm>
        <a:graphic>
          <a:graphicData uri="http://schemas.openxmlformats.org/drawingml/2006/table">
            <a:tbl>
              <a:tblPr firstRow="1" bandRow="1">
                <a:tableStyleId>{5C22544A-7EE6-4342-B048-85BDC9FD1C3A}</a:tableStyleId>
              </a:tblPr>
              <a:tblGrid>
                <a:gridCol w="4173021">
                  <a:extLst>
                    <a:ext uri="{9D8B030D-6E8A-4147-A177-3AD203B41FA5}">
                      <a16:colId xmlns:a16="http://schemas.microsoft.com/office/drawing/2014/main" val="3419358315"/>
                    </a:ext>
                  </a:extLst>
                </a:gridCol>
                <a:gridCol w="3608438">
                  <a:extLst>
                    <a:ext uri="{9D8B030D-6E8A-4147-A177-3AD203B41FA5}">
                      <a16:colId xmlns:a16="http://schemas.microsoft.com/office/drawing/2014/main" val="2428792440"/>
                    </a:ext>
                  </a:extLst>
                </a:gridCol>
                <a:gridCol w="3559808">
                  <a:extLst>
                    <a:ext uri="{9D8B030D-6E8A-4147-A177-3AD203B41FA5}">
                      <a16:colId xmlns:a16="http://schemas.microsoft.com/office/drawing/2014/main" val="16129369"/>
                    </a:ext>
                  </a:extLst>
                </a:gridCol>
              </a:tblGrid>
              <a:tr h="432000">
                <a:tc>
                  <a:txBody>
                    <a:bodyPr/>
                    <a:lstStyle/>
                    <a:p>
                      <a:endParaRPr lang="en-US" sz="1800" dirty="0">
                        <a:latin typeface="+mj-lt"/>
                      </a:endParaRPr>
                    </a:p>
                  </a:txBody>
                  <a:tcPr marL="72000" marR="72000" marT="36000" marB="36000"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Functions</a:t>
                      </a:r>
                    </a:p>
                  </a:txBody>
                  <a:tcPr marL="72000" marR="72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mj-lt"/>
                          <a:ea typeface="+mn-ea"/>
                          <a:cs typeface="+mn-cs"/>
                        </a:rPr>
                        <a:t>WebJobs</a:t>
                      </a:r>
                      <a:r>
                        <a:rPr kumimoji="0" lang="en-US" sz="1800" b="1" i="0" u="none" strike="noStrike" kern="1200" cap="none" spc="0" normalizeH="0" baseline="0" noProof="0" dirty="0">
                          <a:ln>
                            <a:noFill/>
                          </a:ln>
                          <a:solidFill>
                            <a:srgbClr val="FFFFFF"/>
                          </a:solidFill>
                          <a:effectLst/>
                          <a:uLnTx/>
                          <a:uFillTx/>
                          <a:latin typeface="+mj-lt"/>
                          <a:ea typeface="+mn-ea"/>
                          <a:cs typeface="+mn-cs"/>
                        </a:rPr>
                        <a:t> with </a:t>
                      </a:r>
                      <a:r>
                        <a:rPr kumimoji="0" lang="en-US" sz="1800" b="1" i="0" u="none" strike="noStrike" kern="1200" cap="none" spc="0" normalizeH="0" baseline="0" noProof="0" dirty="0" err="1">
                          <a:ln>
                            <a:noFill/>
                          </a:ln>
                          <a:solidFill>
                            <a:srgbClr val="FFFFFF"/>
                          </a:solidFill>
                          <a:effectLst/>
                          <a:uLnTx/>
                          <a:uFillTx/>
                          <a:latin typeface="+mj-lt"/>
                          <a:ea typeface="+mn-ea"/>
                          <a:cs typeface="+mn-cs"/>
                        </a:rPr>
                        <a:t>WebJobs</a:t>
                      </a:r>
                      <a:r>
                        <a:rPr kumimoji="0" lang="en-US" sz="1800" b="1" i="0" u="none" strike="noStrike" kern="1200" cap="none" spc="0" normalizeH="0" baseline="0" noProof="0" dirty="0">
                          <a:ln>
                            <a:noFill/>
                          </a:ln>
                          <a:solidFill>
                            <a:srgbClr val="FFFFFF"/>
                          </a:solidFill>
                          <a:effectLst/>
                          <a:uLnTx/>
                          <a:uFillTx/>
                          <a:latin typeface="+mj-lt"/>
                          <a:ea typeface="+mn-ea"/>
                          <a:cs typeface="+mn-cs"/>
                        </a:rPr>
                        <a:t> SDK</a:t>
                      </a:r>
                    </a:p>
                  </a:txBody>
                  <a:tcPr marL="72000" marR="72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algn="l"/>
                      <a:r>
                        <a:rPr lang="en-US" sz="1600" dirty="0">
                          <a:effectLst/>
                        </a:rPr>
                        <a:t>Serverless app model with automatic scaling</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2000">
                <a:tc>
                  <a:txBody>
                    <a:bodyPr/>
                    <a:lstStyle/>
                    <a:p>
                      <a:pPr algn="l"/>
                      <a:r>
                        <a:rPr lang="en-US" sz="1600" dirty="0">
                          <a:effectLst/>
                        </a:rPr>
                        <a:t>Develop and test in browser</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2000">
                <a:tc>
                  <a:txBody>
                    <a:bodyPr/>
                    <a:lstStyle/>
                    <a:p>
                      <a:pPr algn="l"/>
                      <a:r>
                        <a:rPr lang="en-US" sz="1600">
                          <a:effectLst/>
                        </a:rPr>
                        <a:t>Pay-per-use pricing</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2000">
                <a:tc>
                  <a:txBody>
                    <a:bodyPr/>
                    <a:lstStyle/>
                    <a:p>
                      <a:pPr algn="l"/>
                      <a:r>
                        <a:rPr lang="en-US" sz="1600">
                          <a:effectLst/>
                        </a:rPr>
                        <a:t>Integration with Logic Apps</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a:r>
                        <a:rPr lang="en-US" sz="1600" dirty="0">
                          <a:effectLst/>
                        </a:rPr>
                        <a:t>Trigger events</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lnSpc>
                          <a:spcPts val="1800"/>
                        </a:lnSpc>
                      </a:pPr>
                      <a:r>
                        <a:rPr lang="en-US" sz="1600" dirty="0">
                          <a:effectLst/>
                        </a:rPr>
                        <a:t>Timer</a:t>
                      </a:r>
                      <a:br>
                        <a:rPr lang="en-US" sz="1600" dirty="0">
                          <a:effectLst/>
                        </a:rPr>
                      </a:br>
                      <a:r>
                        <a:rPr lang="en-US" sz="1600" dirty="0">
                          <a:effectLst/>
                        </a:rPr>
                        <a:t>Azure Storage queues and blobs</a:t>
                      </a:r>
                      <a:br>
                        <a:rPr lang="en-US" sz="1600" dirty="0">
                          <a:effectLst/>
                        </a:rPr>
                      </a:br>
                      <a:r>
                        <a:rPr lang="en-US" sz="1600" dirty="0">
                          <a:effectLst/>
                        </a:rPr>
                        <a:t>Azure Service Bus queues and topics</a:t>
                      </a:r>
                      <a:br>
                        <a:rPr lang="en-US" sz="1600" dirty="0">
                          <a:effectLst/>
                        </a:rPr>
                      </a:br>
                      <a:r>
                        <a:rPr lang="en-US" sz="1600" dirty="0">
                          <a:effectLst/>
                        </a:rPr>
                        <a:t>Azure Cosmos DB</a:t>
                      </a:r>
                      <a:br>
                        <a:rPr lang="en-US" sz="1600" dirty="0">
                          <a:effectLst/>
                        </a:rPr>
                      </a:br>
                      <a:r>
                        <a:rPr lang="en-US" sz="1600" dirty="0">
                          <a:effectLst/>
                        </a:rPr>
                        <a:t>Azure Event Hubs</a:t>
                      </a:r>
                      <a:br>
                        <a:rPr lang="en-US" sz="1600" dirty="0">
                          <a:effectLst/>
                        </a:rPr>
                      </a:br>
                      <a:r>
                        <a:rPr lang="en-US" sz="1600" dirty="0">
                          <a:effectLst/>
                        </a:rPr>
                        <a:t>HTTP/</a:t>
                      </a:r>
                      <a:r>
                        <a:rPr lang="en-US" sz="1600" dirty="0" err="1">
                          <a:effectLst/>
                        </a:rPr>
                        <a:t>WebHook</a:t>
                      </a:r>
                      <a:r>
                        <a:rPr lang="en-US" sz="1600" dirty="0">
                          <a:effectLst/>
                        </a:rPr>
                        <a:t> (GitHub Slack)</a:t>
                      </a:r>
                      <a:br>
                        <a:rPr lang="en-US" sz="1600" dirty="0">
                          <a:effectLst/>
                        </a:rPr>
                      </a:br>
                      <a:r>
                        <a:rPr lang="en-US" sz="1600" dirty="0">
                          <a:effectLst/>
                        </a:rPr>
                        <a:t>Azure Event Grid</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lnSpc>
                          <a:spcPts val="1800"/>
                        </a:lnSpc>
                      </a:pPr>
                      <a:r>
                        <a:rPr lang="en-US" sz="1600" dirty="0">
                          <a:effectLst/>
                        </a:rPr>
                        <a:t>Timer</a:t>
                      </a:r>
                      <a:br>
                        <a:rPr lang="en-US" sz="1600" dirty="0">
                          <a:effectLst/>
                        </a:rPr>
                      </a:br>
                      <a:r>
                        <a:rPr lang="en-US" sz="1600" dirty="0">
                          <a:effectLst/>
                        </a:rPr>
                        <a:t>Azure Storage queues and blobs</a:t>
                      </a:r>
                      <a:br>
                        <a:rPr lang="en-US" sz="1600" dirty="0">
                          <a:effectLst/>
                        </a:rPr>
                      </a:br>
                      <a:r>
                        <a:rPr lang="en-US" sz="1600" dirty="0">
                          <a:effectLst/>
                        </a:rPr>
                        <a:t>Azure Service Bus queues and topics</a:t>
                      </a:r>
                      <a:br>
                        <a:rPr lang="en-US" sz="1600" dirty="0">
                          <a:effectLst/>
                        </a:rPr>
                      </a:br>
                      <a:r>
                        <a:rPr lang="en-US" sz="1600" dirty="0">
                          <a:effectLst/>
                        </a:rPr>
                        <a:t>Azure Cosmos DB</a:t>
                      </a:r>
                      <a:br>
                        <a:rPr lang="en-US" sz="1600" dirty="0">
                          <a:effectLst/>
                        </a:rPr>
                      </a:br>
                      <a:r>
                        <a:rPr lang="en-US" sz="1600" dirty="0">
                          <a:effectLst/>
                        </a:rPr>
                        <a:t>Azure Event Hubs</a:t>
                      </a:r>
                      <a:br>
                        <a:rPr lang="en-US" sz="1600" dirty="0">
                          <a:effectLst/>
                        </a:rPr>
                      </a:br>
                      <a:r>
                        <a:rPr lang="en-US" sz="1600" dirty="0">
                          <a:effectLst/>
                        </a:rPr>
                        <a:t>File system</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bl>
          </a:graphicData>
        </a:graphic>
      </p:graphicFrame>
    </p:spTree>
    <p:extLst>
      <p:ext uri="{BB962C8B-B14F-4D97-AF65-F5344CB8AC3E}">
        <p14:creationId xmlns:p14="http://schemas.microsoft.com/office/powerpoint/2010/main" val="146256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3CBA94-8690-4F13-588C-9CCF6C653013}"/>
              </a:ext>
            </a:extLst>
          </p:cNvPr>
          <p:cNvSpPr>
            <a:spLocks noGrp="1"/>
          </p:cNvSpPr>
          <p:nvPr>
            <p:ph type="title"/>
          </p:nvPr>
        </p:nvSpPr>
        <p:spPr/>
        <p:txBody>
          <a:bodyPr/>
          <a:lstStyle/>
          <a:p>
            <a:r>
              <a:rPr lang="en-US" dirty="0"/>
              <a:t>Compare Azure Functions hosting options ( 1 of 3 )</a:t>
            </a:r>
          </a:p>
        </p:txBody>
      </p:sp>
      <p:sp>
        <p:nvSpPr>
          <p:cNvPr id="6" name="Content Placeholder 5">
            <a:extLst>
              <a:ext uri="{FF2B5EF4-FFF2-40B4-BE49-F238E27FC236}">
                <a16:creationId xmlns:a16="http://schemas.microsoft.com/office/drawing/2014/main" id="{FE024AB0-2DF1-A1F2-69BF-721C1B84489C}"/>
              </a:ext>
            </a:extLst>
          </p:cNvPr>
          <p:cNvSpPr>
            <a:spLocks noGrp="1"/>
          </p:cNvSpPr>
          <p:nvPr>
            <p:ph sz="quarter" idx="10"/>
          </p:nvPr>
        </p:nvSpPr>
        <p:spPr>
          <a:xfrm>
            <a:off x="457200" y="1235075"/>
            <a:ext cx="5443870" cy="3709065"/>
          </a:xfrm>
        </p:spPr>
        <p:txBody>
          <a:bodyPr>
            <a:normAutofit/>
          </a:bodyPr>
          <a:lstStyle/>
          <a:p>
            <a:pPr marL="0" indent="0">
              <a:spcAft>
                <a:spcPts val="600"/>
              </a:spcAft>
              <a:buNone/>
            </a:pPr>
            <a:r>
              <a:rPr lang="en-US" sz="2400" dirty="0">
                <a:latin typeface="+mj-lt"/>
              </a:rPr>
              <a:t>Three basic hosting plans:</a:t>
            </a:r>
          </a:p>
          <a:p>
            <a:pPr>
              <a:spcAft>
                <a:spcPts val="600"/>
              </a:spcAft>
            </a:pPr>
            <a:r>
              <a:rPr lang="en-US" sz="2000" dirty="0"/>
              <a:t>Consumption plan</a:t>
            </a:r>
          </a:p>
          <a:p>
            <a:pPr>
              <a:spcAft>
                <a:spcPts val="600"/>
              </a:spcAft>
            </a:pPr>
            <a:r>
              <a:rPr lang="en-US" sz="2000" dirty="0"/>
              <a:t>Premium plan</a:t>
            </a:r>
          </a:p>
          <a:p>
            <a:pPr>
              <a:spcAft>
                <a:spcPts val="600"/>
              </a:spcAft>
            </a:pPr>
            <a:r>
              <a:rPr lang="en-US" sz="2000" dirty="0"/>
              <a:t>Dedicated plan (App Service)</a:t>
            </a:r>
          </a:p>
          <a:p>
            <a:pPr marL="0" indent="0">
              <a:buNone/>
            </a:pPr>
            <a:endParaRPr lang="en-US" sz="2400" dirty="0"/>
          </a:p>
          <a:p>
            <a:pPr marL="0" indent="0">
              <a:spcAft>
                <a:spcPts val="600"/>
              </a:spcAft>
              <a:buNone/>
            </a:pPr>
            <a:r>
              <a:rPr lang="en-US" sz="2400" dirty="0">
                <a:latin typeface="+mj-lt"/>
              </a:rPr>
              <a:t>Additional options for highest control and isolation:</a:t>
            </a:r>
          </a:p>
          <a:p>
            <a:pPr>
              <a:spcAft>
                <a:spcPts val="600"/>
              </a:spcAft>
            </a:pPr>
            <a:r>
              <a:rPr lang="en-US" sz="2000" dirty="0"/>
              <a:t>App Service Environment</a:t>
            </a:r>
          </a:p>
          <a:p>
            <a:pPr>
              <a:spcAft>
                <a:spcPts val="600"/>
              </a:spcAft>
            </a:pPr>
            <a:r>
              <a:rPr lang="en-US" sz="2000" dirty="0"/>
              <a:t>Kubernetes</a:t>
            </a:r>
          </a:p>
          <a:p>
            <a:endParaRPr lang="en-US" sz="2400" dirty="0"/>
          </a:p>
        </p:txBody>
      </p:sp>
      <p:sp>
        <p:nvSpPr>
          <p:cNvPr id="8" name="Content Placeholder 5">
            <a:extLst>
              <a:ext uri="{FF2B5EF4-FFF2-40B4-BE49-F238E27FC236}">
                <a16:creationId xmlns:a16="http://schemas.microsoft.com/office/drawing/2014/main" id="{C9705185-3489-C655-7A03-24F2FA48EA06}"/>
              </a:ext>
            </a:extLst>
          </p:cNvPr>
          <p:cNvSpPr txBox="1">
            <a:spLocks/>
          </p:cNvSpPr>
          <p:nvPr/>
        </p:nvSpPr>
        <p:spPr>
          <a:xfrm>
            <a:off x="6096000" y="1235075"/>
            <a:ext cx="5443870" cy="2986051"/>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2400" dirty="0">
                <a:latin typeface="+mj-lt"/>
              </a:rPr>
              <a:t>Hosting plans dictate:</a:t>
            </a:r>
          </a:p>
          <a:p>
            <a:pPr>
              <a:spcAft>
                <a:spcPts val="600"/>
              </a:spcAft>
            </a:pPr>
            <a:r>
              <a:rPr lang="en-US" sz="2000" dirty="0"/>
              <a:t>How your function app is scaled.</a:t>
            </a:r>
          </a:p>
          <a:p>
            <a:pPr>
              <a:spcAft>
                <a:spcPts val="600"/>
              </a:spcAft>
            </a:pPr>
            <a:r>
              <a:rPr lang="en-US" sz="2000" dirty="0"/>
              <a:t>The resources available to each function app instance.</a:t>
            </a:r>
          </a:p>
          <a:p>
            <a:pPr>
              <a:spcAft>
                <a:spcPts val="600"/>
              </a:spcAft>
            </a:pPr>
            <a:r>
              <a:rPr lang="en-US" sz="2000" dirty="0"/>
              <a:t>Support for advanced functionality, such as Azure Virtual Network connectivity.</a:t>
            </a:r>
          </a:p>
          <a:p>
            <a:endParaRPr lang="en-US" sz="2400" dirty="0"/>
          </a:p>
        </p:txBody>
      </p:sp>
    </p:spTree>
    <p:extLst>
      <p:ext uri="{BB962C8B-B14F-4D97-AF65-F5344CB8AC3E}">
        <p14:creationId xmlns:p14="http://schemas.microsoft.com/office/powerpoint/2010/main" val="3778697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3971</Words>
  <Application>Microsoft Office PowerPoint</Application>
  <PresentationFormat>Widescreen</PresentationFormat>
  <Paragraphs>385</Paragraphs>
  <Slides>36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Arial</vt:lpstr>
      <vt:lpstr>Consolas</vt:lpstr>
      <vt:lpstr>Segoe UI</vt:lpstr>
      <vt:lpstr>Segoe UI Semibold</vt:lpstr>
      <vt:lpstr>segoe-ui_semibold</vt:lpstr>
      <vt:lpstr>Office Theme</vt:lpstr>
      <vt:lpstr>AZ-204T00A Learning Path 02: Implement Azure Functions</vt:lpstr>
      <vt:lpstr>Agenda</vt:lpstr>
      <vt:lpstr>Module 1: Explore Azure Functions</vt:lpstr>
      <vt:lpstr>Learning objectives</vt:lpstr>
      <vt:lpstr>Introduction</vt:lpstr>
      <vt:lpstr>Discover Azure Functions ( 1 of 3 )</vt:lpstr>
      <vt:lpstr>Discover Azure Functions ( 2 of 3 )</vt:lpstr>
      <vt:lpstr>Discover Azure Functions ( 3 of 3 )</vt:lpstr>
      <vt:lpstr>Compare Azure Functions hosting options ( 1 of 3 )</vt:lpstr>
      <vt:lpstr>Compare Azure Functions hosting options ( 2 of 3 )</vt:lpstr>
      <vt:lpstr>Compare Azure Functions hosting options ( 3 of 3 )</vt:lpstr>
      <vt:lpstr>Scale Azure Functions ( 1 of 3 )</vt:lpstr>
      <vt:lpstr>Scale Azure Functions ( 2 of 3 )</vt:lpstr>
      <vt:lpstr>Scale Azure Functions ( 3 of 3 )</vt:lpstr>
      <vt:lpstr>Summary and knowledge check</vt:lpstr>
      <vt:lpstr>Module 2: Develop Azure Functions</vt:lpstr>
      <vt:lpstr>Learning objectives</vt:lpstr>
      <vt:lpstr>Introduction</vt:lpstr>
      <vt:lpstr>Explore Azure Functions development ( 1 of 3 )</vt:lpstr>
      <vt:lpstr>Explore Azure Functions development ( 2 of 3 )</vt:lpstr>
      <vt:lpstr>Explore Azure Functions development ( 3 of 3 )</vt:lpstr>
      <vt:lpstr>Create triggers and bindings ( 1 of 7 )</vt:lpstr>
      <vt:lpstr>Create triggers and bindings ( 2 of 7 )</vt:lpstr>
      <vt:lpstr>Create triggers and bindings ( 3 of 7 )</vt:lpstr>
      <vt:lpstr>Create triggers and bindings ( 4 of 7 )</vt:lpstr>
      <vt:lpstr>Create triggers and bindings ( 5 of 7 )</vt:lpstr>
      <vt:lpstr>Create triggers and bindings ( 6 of 7 )</vt:lpstr>
      <vt:lpstr>Create triggers and bindings ( 7 of 7 )</vt:lpstr>
      <vt:lpstr>Connect functions to Azure services ( 1 of 2 )</vt:lpstr>
      <vt:lpstr>Connect functions to Azure services ( 2 of 2 )</vt:lpstr>
      <vt:lpstr>Exercise: Create an Azure Function by using Visual Studio Code</vt:lpstr>
      <vt:lpstr>Summary and knowledge check</vt:lpstr>
      <vt:lpstr>Discussion and lab</vt:lpstr>
      <vt:lpstr>Group discussion questions</vt:lpstr>
      <vt:lpstr>Lab 02: Implement task processing logic by using Azure Functions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2023-12-14T00:31:02Z</dcterms:created>
  <dcterms:modified xsi:type="dcterms:W3CDTF">2023-12-14T00:33:50Z</dcterms:modified>
</cp:coreProperties>
</file>