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6"/>
  </p:notesMasterIdLst>
  <p:sldIdLst>
    <p:sldId id="258" r:id="rId2"/>
    <p:sldId id="259" r:id="rId3"/>
    <p:sldId id="261" r:id="rId4"/>
    <p:sldId id="271" r:id="rId5"/>
    <p:sldId id="262" r:id="rId6"/>
    <p:sldId id="300" r:id="rId7"/>
    <p:sldId id="323" r:id="rId8"/>
    <p:sldId id="324" r:id="rId9"/>
    <p:sldId id="325" r:id="rId10"/>
    <p:sldId id="326" r:id="rId11"/>
    <p:sldId id="268" r:id="rId12"/>
    <p:sldId id="269" r:id="rId13"/>
    <p:sldId id="272" r:id="rId14"/>
    <p:sldId id="270" r:id="rId15"/>
    <p:sldId id="327" r:id="rId16"/>
    <p:sldId id="328" r:id="rId17"/>
    <p:sldId id="329" r:id="rId18"/>
    <p:sldId id="330" r:id="rId19"/>
    <p:sldId id="331" r:id="rId20"/>
    <p:sldId id="332" r:id="rId21"/>
    <p:sldId id="279" r:id="rId22"/>
    <p:sldId id="333" r:id="rId23"/>
    <p:sldId id="336" r:id="rId24"/>
    <p:sldId id="337" r:id="rId25"/>
    <p:sldId id="338" r:id="rId26"/>
    <p:sldId id="339" r:id="rId27"/>
    <p:sldId id="335" r:id="rId28"/>
    <p:sldId id="340" r:id="rId29"/>
    <p:sldId id="341" r:id="rId30"/>
    <p:sldId id="334" r:id="rId31"/>
    <p:sldId id="437" r:id="rId32"/>
    <p:sldId id="299" r:id="rId33"/>
    <p:sldId id="282" r:id="rId34"/>
    <p:sldId id="28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3F5"/>
    <a:srgbClr val="E8E6DF"/>
    <a:srgbClr val="003C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56" autoAdjust="0"/>
    <p:restoredTop sz="84606" autoAdjust="0"/>
  </p:normalViewPr>
  <p:slideViewPr>
    <p:cSldViewPr snapToGrid="0">
      <p:cViewPr varScale="1">
        <p:scale>
          <a:sx n="90" d="100"/>
          <a:sy n="90" d="100"/>
        </p:scale>
        <p:origin x="264"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58D156-4B2E-4C57-9C33-59F659D18680}" type="datetimeFigureOut">
              <a:rPr lang="en-US" smtClean="0"/>
              <a:t>12/13/2023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B4D7BB-47DA-46D4-B152-A08B9EBCF1F1}" type="slidenum">
              <a:rPr lang="en-US" smtClean="0"/>
              <a:t>‹#›</a:t>
            </a:fld>
            <a:endParaRPr lang="en-US"/>
          </a:p>
        </p:txBody>
      </p:sp>
    </p:spTree>
    <p:extLst>
      <p:ext uri="{BB962C8B-B14F-4D97-AF65-F5344CB8AC3E}">
        <p14:creationId xmlns:p14="http://schemas.microsoft.com/office/powerpoint/2010/main" val="462541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rest/api/storageservices/copy-blob"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docs.microsoft.com/en-us/rest/api/storageservices/get-blob-properties" TargetMode="External"/><Relationship Id="rId5" Type="http://schemas.openxmlformats.org/officeDocument/2006/relationships/hyperlink" Target="https://docs.microsoft.com/en-us/rest/api/storageservices/set-blob-tier" TargetMode="External"/><Relationship Id="rId4" Type="http://schemas.openxmlformats.org/officeDocument/2006/relationships/hyperlink" Target="https://docs.microsoft.com/en-us/rest/api/storageservices/copy-blob-from-url"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Learn modules are part of the </a:t>
            </a:r>
            <a:r>
              <a:rPr lang="en-US" b="1" i="0" dirty="0">
                <a:solidFill>
                  <a:srgbClr val="171717"/>
                </a:solidFill>
                <a:effectLst/>
                <a:latin typeface="Segoe UI" panose="020B0502040204020203" pitchFamily="34" charset="0"/>
              </a:rPr>
              <a:t>AZ-204: </a:t>
            </a:r>
            <a:r>
              <a:rPr lang="en-US" b="1" i="0" dirty="0">
                <a:solidFill>
                  <a:srgbClr val="E6E6E6"/>
                </a:solidFill>
                <a:effectLst/>
                <a:latin typeface="Segoe UI" panose="020B0502040204020203" pitchFamily="34" charset="0"/>
              </a:rPr>
              <a:t>Develop solutions that use Blob storage</a:t>
            </a:r>
            <a:r>
              <a:rPr lang="en-US" b="0" i="0" dirty="0">
                <a:solidFill>
                  <a:srgbClr val="171717"/>
                </a:solidFill>
                <a:effectLst/>
                <a:latin typeface="Segoe UI" panose="020B0502040204020203" pitchFamily="34" charset="0"/>
              </a:rPr>
              <a:t> (</a:t>
            </a:r>
            <a:r>
              <a:rPr lang="en-US" dirty="0"/>
              <a:t>https://learn.microsoft.com/training/paths/develop-solutions-that-use-blob-storage/</a:t>
            </a:r>
            <a:r>
              <a:rPr lang="en-US" b="0" i="0" dirty="0">
                <a:solidFill>
                  <a:srgbClr val="171717"/>
                </a:solidFill>
                <a:effectLst/>
                <a:latin typeface="Segoe UI" panose="020B0502040204020203" pitchFamily="34" charset="0"/>
              </a:rPr>
              <a:t>) learning path. </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a:t>
            </a:fld>
            <a:endParaRPr lang="en-US"/>
          </a:p>
        </p:txBody>
      </p:sp>
    </p:spTree>
    <p:extLst>
      <p:ext uri="{BB962C8B-B14F-4D97-AF65-F5344CB8AC3E}">
        <p14:creationId xmlns:p14="http://schemas.microsoft.com/office/powerpoint/2010/main" val="4262238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1" i="0" dirty="0">
                <a:solidFill>
                  <a:srgbClr val="171717"/>
                </a:solidFill>
                <a:effectLst/>
                <a:latin typeface="Segoe UI" panose="020B0502040204020203" pitchFamily="34" charset="0"/>
              </a:rPr>
              <a:t>Rule filters</a:t>
            </a:r>
          </a:p>
          <a:p>
            <a:pPr marL="171450" indent="-171450" algn="l">
              <a:buFont typeface="Arial" panose="020B0604020202020204" pitchFamily="34" charset="0"/>
              <a:buChar char="•"/>
            </a:pPr>
            <a:r>
              <a:rPr lang="en-US" b="0" i="0" dirty="0" err="1">
                <a:solidFill>
                  <a:srgbClr val="171717"/>
                </a:solidFill>
                <a:effectLst/>
                <a:latin typeface="Segoe UI" panose="020B0502040204020203" pitchFamily="34" charset="0"/>
              </a:rPr>
              <a:t>blobTypes</a:t>
            </a:r>
            <a:endParaRPr lang="en-US"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US" b="0" i="0" dirty="0" err="1">
                <a:solidFill>
                  <a:srgbClr val="171717"/>
                </a:solidFill>
                <a:effectLst/>
                <a:latin typeface="Segoe UI" panose="020B0502040204020203" pitchFamily="34" charset="0"/>
              </a:rPr>
              <a:t>prefixMatch</a:t>
            </a:r>
            <a:endParaRPr lang="en-US"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US" b="0" i="0" dirty="0" err="1">
                <a:solidFill>
                  <a:srgbClr val="171717"/>
                </a:solidFill>
                <a:effectLst/>
                <a:latin typeface="Segoe UI" panose="020B0502040204020203" pitchFamily="34" charset="0"/>
              </a:rPr>
              <a:t>blobIndexMatch</a:t>
            </a:r>
            <a:endParaRPr lang="en-US" b="0" i="0" dirty="0">
              <a:solidFill>
                <a:srgbClr val="171717"/>
              </a:solidFill>
              <a:effectLst/>
              <a:latin typeface="Segoe UI" panose="020B0502040204020203" pitchFamily="34" charset="0"/>
            </a:endParaRP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1" i="0" dirty="0">
                <a:solidFill>
                  <a:srgbClr val="171717"/>
                </a:solidFill>
                <a:effectLst/>
                <a:latin typeface="Segoe UI" panose="020B0502040204020203" pitchFamily="34" charset="0"/>
              </a:rPr>
              <a:t>Rule actions</a:t>
            </a:r>
          </a:p>
          <a:p>
            <a:pPr marL="171450" indent="-171450">
              <a:buFont typeface="Arial" panose="020B0604020202020204" pitchFamily="34" charset="0"/>
              <a:buChar char="•"/>
            </a:pPr>
            <a:r>
              <a:rPr lang="en-US" dirty="0" err="1"/>
              <a:t>tierToCool</a:t>
            </a:r>
            <a:endParaRPr lang="en-US" dirty="0"/>
          </a:p>
          <a:p>
            <a:pPr marL="171450" indent="-171450">
              <a:buFont typeface="Arial" panose="020B0604020202020204" pitchFamily="34" charset="0"/>
              <a:buChar char="•"/>
            </a:pPr>
            <a:r>
              <a:rPr lang="en-US" dirty="0" err="1"/>
              <a:t>enableAutoTierToHotFromCool</a:t>
            </a:r>
            <a:endParaRPr lang="en-US" dirty="0"/>
          </a:p>
          <a:p>
            <a:pPr marL="171450" indent="-171450">
              <a:buFont typeface="Arial" panose="020B0604020202020204" pitchFamily="34" charset="0"/>
              <a:buChar char="•"/>
            </a:pPr>
            <a:r>
              <a:rPr lang="en-US" dirty="0" err="1"/>
              <a:t>tierToArchive</a:t>
            </a:r>
            <a:r>
              <a:rPr lang="en-US" dirty="0"/>
              <a:t>	</a:t>
            </a:r>
          </a:p>
          <a:p>
            <a:pPr marL="171450" indent="-171450">
              <a:buFont typeface="Arial" panose="020B0604020202020204" pitchFamily="34" charset="0"/>
              <a:buChar char="•"/>
            </a:pPr>
            <a:r>
              <a:rPr lang="en-US" dirty="0"/>
              <a:t>delete</a:t>
            </a:r>
          </a:p>
        </p:txBody>
      </p:sp>
      <p:sp>
        <p:nvSpPr>
          <p:cNvPr id="4" name="Slide Number Placeholder 3"/>
          <p:cNvSpPr>
            <a:spLocks noGrp="1"/>
          </p:cNvSpPr>
          <p:nvPr>
            <p:ph type="sldNum" sz="quarter" idx="5"/>
          </p:nvPr>
        </p:nvSpPr>
        <p:spPr/>
        <p:txBody>
          <a:bodyPr/>
          <a:lstStyle/>
          <a:p>
            <a:fld id="{10B4D7BB-47DA-46D4-B152-A08B9EBCF1F1}" type="slidenum">
              <a:rPr lang="en-US" smtClean="0"/>
              <a:t>17</a:t>
            </a:fld>
            <a:endParaRPr lang="en-US"/>
          </a:p>
        </p:txBody>
      </p:sp>
    </p:spTree>
    <p:extLst>
      <p:ext uri="{BB962C8B-B14F-4D97-AF65-F5344CB8AC3E}">
        <p14:creationId xmlns:p14="http://schemas.microsoft.com/office/powerpoint/2010/main" val="4260015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rPr>
              <a:t>A policy must include at least one rule. You can define up to 100 rules in a policy.</a:t>
            </a:r>
          </a:p>
          <a:p>
            <a:endParaRPr lang="en-US" dirty="0"/>
          </a:p>
          <a:p>
            <a:pPr rtl="0" eaLnBrk="1" fontAlgn="ctr" latinLnBrk="0" hangingPunct="1"/>
            <a:r>
              <a:rPr lang="en-US" sz="1200" b="0" i="0" u="none" strike="noStrike" kern="1200" dirty="0">
                <a:solidFill>
                  <a:schemeClr val="tx1"/>
                </a:solidFill>
                <a:effectLst/>
                <a:latin typeface="+mn-lt"/>
                <a:ea typeface="+mn-ea"/>
                <a:cs typeface="+mn-cs"/>
              </a:rPr>
              <a:t>A rule name can include up to 256 alphanumeric characters, and the name is case-sensitive. It must be unique within a policy.</a:t>
            </a:r>
          </a:p>
          <a:p>
            <a:pPr rtl="0" eaLnBrk="1" fontAlgn="ctr" latinLnBrk="0" hangingPunct="1"/>
            <a:endParaRPr lang="en-US" sz="1200" b="0" i="0" u="none" strike="noStrike" kern="1200" dirty="0">
              <a:solidFill>
                <a:schemeClr val="tx1"/>
              </a:solidFill>
              <a:effectLst/>
              <a:latin typeface="+mn-lt"/>
              <a:ea typeface="+mn-ea"/>
              <a:cs typeface="+mn-cs"/>
            </a:endParaRPr>
          </a:p>
          <a:p>
            <a:pPr rtl="0" eaLnBrk="1" fontAlgn="ctr" latinLnBrk="0" hangingPunct="1"/>
            <a:r>
              <a:rPr lang="en-US" sz="1200" b="0" i="0" u="none" strike="noStrike" kern="1200" dirty="0">
                <a:solidFill>
                  <a:schemeClr val="tx1"/>
                </a:solidFill>
                <a:effectLst/>
                <a:latin typeface="+mn-lt"/>
                <a:ea typeface="+mn-ea"/>
                <a:cs typeface="+mn-cs"/>
              </a:rPr>
              <a:t>Each rule definition is made up of a filter set and an action set.</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18</a:t>
            </a:fld>
            <a:endParaRPr lang="en-US"/>
          </a:p>
        </p:txBody>
      </p:sp>
    </p:spTree>
    <p:extLst>
      <p:ext uri="{BB962C8B-B14F-4D97-AF65-F5344CB8AC3E}">
        <p14:creationId xmlns:p14="http://schemas.microsoft.com/office/powerpoint/2010/main" val="10004117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You can add, edit, or remove a policy by using any of the following methods: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Azure portal</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Azure PowerShell</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Azure CLI</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REST APIs</a:t>
            </a:r>
          </a:p>
          <a:p>
            <a:endParaRPr lang="en-US" dirty="0"/>
          </a:p>
          <a:p>
            <a:pPr algn="l"/>
            <a:r>
              <a:rPr lang="en-US" b="1" i="0" dirty="0">
                <a:solidFill>
                  <a:srgbClr val="171717"/>
                </a:solidFill>
                <a:effectLst/>
                <a:latin typeface="Segoe UI" panose="020B0502040204020203" pitchFamily="34" charset="0"/>
              </a:rPr>
              <a:t>Azure portal</a:t>
            </a:r>
          </a:p>
          <a:p>
            <a:pPr algn="l"/>
            <a:r>
              <a:rPr lang="en-US" b="0" i="0" dirty="0">
                <a:solidFill>
                  <a:srgbClr val="171717"/>
                </a:solidFill>
                <a:effectLst/>
                <a:latin typeface="Segoe UI" panose="020B0502040204020203" pitchFamily="34" charset="0"/>
              </a:rPr>
              <a:t>There are two ways to add a policy through the Azure portal: Azure portal List view, and Azure portal Code view.</a:t>
            </a:r>
          </a:p>
          <a:p>
            <a:pPr algn="l"/>
            <a:endParaRPr lang="en-US" b="0" i="0" dirty="0">
              <a:solidFill>
                <a:srgbClr val="171717"/>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19</a:t>
            </a:fld>
            <a:endParaRPr lang="en-US"/>
          </a:p>
        </p:txBody>
      </p:sp>
    </p:spTree>
    <p:extLst>
      <p:ext uri="{BB962C8B-B14F-4D97-AF65-F5344CB8AC3E}">
        <p14:creationId xmlns:p14="http://schemas.microsoft.com/office/powerpoint/2010/main" val="3990679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While a blob is in the archive access tier, it's considered to be offline and can't be read or modified. In order to read or modify data in an archived blob, you must first rehydrate the blob to an online tier, either the hot, cool, or cold tier. There are two options for rehydrating a blob that is stored in the archive tier:</a:t>
            </a:r>
          </a:p>
          <a:p>
            <a:pPr algn="l"/>
            <a:endParaRPr lang="en-US"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Copy an archived blob to an online tier</a:t>
            </a:r>
            <a:r>
              <a:rPr lang="en-US" b="0" i="0" dirty="0">
                <a:solidFill>
                  <a:srgbClr val="171717"/>
                </a:solidFill>
                <a:effectLst/>
                <a:latin typeface="Segoe UI" panose="020B0502040204020203" pitchFamily="34" charset="0"/>
              </a:rPr>
              <a:t>: You can rehydrate an archived blob by copying it to a new blob in the hot, cool, or cold tier with the </a:t>
            </a:r>
            <a:r>
              <a:rPr lang="en-US" b="0" i="0" u="none" strike="noStrike" dirty="0">
                <a:solidFill>
                  <a:srgbClr val="171717"/>
                </a:solidFill>
                <a:effectLst/>
                <a:latin typeface="Segoe UI" panose="020B0502040204020203" pitchFamily="34" charset="0"/>
                <a:hlinkClick r:id="rId3"/>
              </a:rPr>
              <a:t>Copy Blob</a:t>
            </a:r>
            <a:r>
              <a:rPr lang="en-US" b="0" i="0" dirty="0">
                <a:solidFill>
                  <a:srgbClr val="171717"/>
                </a:solidFill>
                <a:effectLst/>
                <a:latin typeface="Segoe UI" panose="020B0502040204020203" pitchFamily="34" charset="0"/>
              </a:rPr>
              <a:t> or </a:t>
            </a:r>
            <a:r>
              <a:rPr lang="en-US" b="0" i="0" u="none" strike="noStrike" dirty="0">
                <a:solidFill>
                  <a:srgbClr val="171717"/>
                </a:solidFill>
                <a:effectLst/>
                <a:latin typeface="Segoe UI" panose="020B0502040204020203" pitchFamily="34" charset="0"/>
                <a:hlinkClick r:id="rId4"/>
              </a:rPr>
              <a:t>Copy Blob from URL</a:t>
            </a:r>
            <a:r>
              <a:rPr lang="en-US" b="0" i="0" dirty="0">
                <a:solidFill>
                  <a:srgbClr val="171717"/>
                </a:solidFill>
                <a:effectLst/>
                <a:latin typeface="Segoe UI" panose="020B0502040204020203" pitchFamily="34" charset="0"/>
              </a:rPr>
              <a:t> operation. Microsoft recommends this option for most scenarios.</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Change a blob's access tier to an online tier</a:t>
            </a:r>
            <a:r>
              <a:rPr lang="en-US" b="0" i="0" dirty="0">
                <a:solidFill>
                  <a:srgbClr val="171717"/>
                </a:solidFill>
                <a:effectLst/>
                <a:latin typeface="Segoe UI" panose="020B0502040204020203" pitchFamily="34" charset="0"/>
              </a:rPr>
              <a:t>: You can rehydrate an archived blob to hot or cool by changing its tier using the </a:t>
            </a:r>
            <a:r>
              <a:rPr lang="en-US" b="0" i="0" u="none" strike="noStrike" dirty="0">
                <a:solidFill>
                  <a:srgbClr val="171717"/>
                </a:solidFill>
                <a:effectLst/>
                <a:latin typeface="Segoe UI" panose="020B0502040204020203" pitchFamily="34" charset="0"/>
                <a:hlinkClick r:id="rId5"/>
              </a:rPr>
              <a:t>Set Blob Tier</a:t>
            </a:r>
            <a:r>
              <a:rPr lang="en-US" b="0" i="0" dirty="0">
                <a:solidFill>
                  <a:srgbClr val="171717"/>
                </a:solidFill>
                <a:effectLst/>
                <a:latin typeface="Segoe UI" panose="020B0502040204020203" pitchFamily="34" charset="0"/>
              </a:rPr>
              <a:t> operation.</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Rehydrating a blob from the archive tier can take several hours to complete. Microsoft recommends rehydrating larger blobs for optimal performance. Rehydrating several small blobs concurrently may require additional time.</a:t>
            </a:r>
          </a:p>
          <a:p>
            <a:pPr algn="l"/>
            <a:endParaRPr lang="en-US" dirty="0"/>
          </a:p>
          <a:p>
            <a:pPr algn="l"/>
            <a:r>
              <a:rPr lang="en-US" b="1" i="0" dirty="0">
                <a:solidFill>
                  <a:srgbClr val="171717"/>
                </a:solidFill>
                <a:effectLst/>
                <a:latin typeface="Segoe UI" panose="020B0502040204020203" pitchFamily="34" charset="0"/>
              </a:rPr>
              <a:t>Rehydration priority</a:t>
            </a:r>
          </a:p>
          <a:p>
            <a:pPr algn="l"/>
            <a:r>
              <a:rPr lang="en-US" b="0" i="0" dirty="0">
                <a:solidFill>
                  <a:srgbClr val="171717"/>
                </a:solidFill>
                <a:effectLst/>
                <a:latin typeface="Segoe UI" panose="020B0502040204020203" pitchFamily="34" charset="0"/>
              </a:rPr>
              <a:t>When you rehydrate a blob, you can set the priority for the rehydration operation via the optional x-</a:t>
            </a:r>
            <a:r>
              <a:rPr lang="en-US" b="0" i="0" dirty="0" err="1">
                <a:solidFill>
                  <a:srgbClr val="171717"/>
                </a:solidFill>
                <a:effectLst/>
                <a:latin typeface="Segoe UI" panose="020B0502040204020203" pitchFamily="34" charset="0"/>
              </a:rPr>
              <a:t>ms</a:t>
            </a:r>
            <a:r>
              <a:rPr lang="en-US" b="0" i="0" dirty="0">
                <a:solidFill>
                  <a:srgbClr val="171717"/>
                </a:solidFill>
                <a:effectLst/>
                <a:latin typeface="Segoe UI" panose="020B0502040204020203" pitchFamily="34" charset="0"/>
              </a:rPr>
              <a:t>-rehydrate-priority header on a </a:t>
            </a:r>
            <a:r>
              <a:rPr lang="en-US" b="0" i="0" u="none" strike="noStrike" dirty="0">
                <a:solidFill>
                  <a:srgbClr val="171717"/>
                </a:solidFill>
                <a:effectLst/>
                <a:latin typeface="Segoe UI" panose="020B0502040204020203" pitchFamily="34" charset="0"/>
                <a:hlinkClick r:id="rId5"/>
              </a:rPr>
              <a:t>Set Blob Tier</a:t>
            </a:r>
            <a:r>
              <a:rPr lang="en-US" b="0" i="0" dirty="0">
                <a:solidFill>
                  <a:srgbClr val="171717"/>
                </a:solidFill>
                <a:effectLst/>
                <a:latin typeface="Segoe UI" panose="020B0502040204020203" pitchFamily="34" charset="0"/>
              </a:rPr>
              <a:t> or </a:t>
            </a:r>
            <a:r>
              <a:rPr lang="en-US" b="1" i="0" dirty="0">
                <a:solidFill>
                  <a:srgbClr val="171717"/>
                </a:solidFill>
                <a:effectLst/>
                <a:latin typeface="Segoe UI" panose="020B0502040204020203" pitchFamily="34" charset="0"/>
              </a:rPr>
              <a:t>Copy Blob/Copy Blob From URL</a:t>
            </a:r>
            <a:r>
              <a:rPr lang="en-US" b="0" i="0" dirty="0">
                <a:solidFill>
                  <a:srgbClr val="171717"/>
                </a:solidFill>
                <a:effectLst/>
                <a:latin typeface="Segoe UI" panose="020B0502040204020203" pitchFamily="34" charset="0"/>
              </a:rPr>
              <a:t> operation. Rehydration priority options include:</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Standard priority</a:t>
            </a:r>
            <a:r>
              <a:rPr lang="en-US" b="0" i="0" dirty="0">
                <a:solidFill>
                  <a:srgbClr val="171717"/>
                </a:solidFill>
                <a:effectLst/>
                <a:latin typeface="Segoe UI" panose="020B0502040204020203" pitchFamily="34" charset="0"/>
              </a:rPr>
              <a:t>: The rehydration request will be processed in the order it was received and may take up to 15 hours.</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High priority</a:t>
            </a:r>
            <a:r>
              <a:rPr lang="en-US" b="0" i="0" dirty="0">
                <a:solidFill>
                  <a:srgbClr val="171717"/>
                </a:solidFill>
                <a:effectLst/>
                <a:latin typeface="Segoe UI" panose="020B0502040204020203" pitchFamily="34" charset="0"/>
              </a:rPr>
              <a:t>: The rehydration request will be prioritized over standard priority requests and may complete in under one hour for objects under 10 GB in size.</a:t>
            </a:r>
          </a:p>
          <a:p>
            <a:pPr algn="l">
              <a:buFont typeface="Arial" panose="020B0604020202020204" pitchFamily="34" charset="0"/>
              <a:buChar char="•"/>
            </a:pPr>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To check the rehydration priority while the rehydration operation is underway, call </a:t>
            </a:r>
            <a:r>
              <a:rPr lang="en-US" b="0" i="0" u="none" strike="noStrike" dirty="0">
                <a:solidFill>
                  <a:srgbClr val="171717"/>
                </a:solidFill>
                <a:effectLst/>
                <a:latin typeface="Segoe UI" panose="020B0502040204020203" pitchFamily="34" charset="0"/>
                <a:hlinkClick r:id="rId6"/>
              </a:rPr>
              <a:t>Get Blob Properties</a:t>
            </a:r>
            <a:r>
              <a:rPr lang="en-US" b="0" i="0" dirty="0">
                <a:solidFill>
                  <a:srgbClr val="171717"/>
                </a:solidFill>
                <a:effectLst/>
                <a:latin typeface="Segoe UI" panose="020B0502040204020203" pitchFamily="34" charset="0"/>
              </a:rPr>
              <a:t> to return the value of the x-</a:t>
            </a:r>
            <a:r>
              <a:rPr lang="en-US" b="0" i="0" dirty="0" err="1">
                <a:solidFill>
                  <a:srgbClr val="171717"/>
                </a:solidFill>
                <a:effectLst/>
                <a:latin typeface="Segoe UI" panose="020B0502040204020203" pitchFamily="34" charset="0"/>
              </a:rPr>
              <a:t>ms</a:t>
            </a:r>
            <a:r>
              <a:rPr lang="en-US" b="0" i="0" dirty="0">
                <a:solidFill>
                  <a:srgbClr val="171717"/>
                </a:solidFill>
                <a:effectLst/>
                <a:latin typeface="Segoe UI" panose="020B0502040204020203" pitchFamily="34" charset="0"/>
              </a:rPr>
              <a:t>-rehydrate-priority header. The rehydration priority property returns either </a:t>
            </a:r>
            <a:r>
              <a:rPr lang="en-US" b="0" i="1" dirty="0">
                <a:solidFill>
                  <a:srgbClr val="171717"/>
                </a:solidFill>
                <a:effectLst/>
                <a:latin typeface="Segoe UI" panose="020B0502040204020203" pitchFamily="34" charset="0"/>
              </a:rPr>
              <a:t>Standard</a:t>
            </a:r>
            <a:r>
              <a:rPr lang="en-US" b="0" i="0" dirty="0">
                <a:solidFill>
                  <a:srgbClr val="171717"/>
                </a:solidFill>
                <a:effectLst/>
                <a:latin typeface="Segoe UI" panose="020B0502040204020203" pitchFamily="34" charset="0"/>
              </a:rPr>
              <a:t> or </a:t>
            </a:r>
            <a:r>
              <a:rPr lang="en-US" b="0" i="1" dirty="0">
                <a:solidFill>
                  <a:srgbClr val="171717"/>
                </a:solidFill>
                <a:effectLst/>
                <a:latin typeface="Segoe UI" panose="020B0502040204020203" pitchFamily="34" charset="0"/>
              </a:rPr>
              <a:t>High</a:t>
            </a:r>
            <a:r>
              <a:rPr lang="en-US" b="0" i="0" dirty="0">
                <a:solidFill>
                  <a:srgbClr val="171717"/>
                </a:solidFill>
                <a:effectLst/>
                <a:latin typeface="Segoe UI" panose="020B0502040204020203" pitchFamily="34" charset="0"/>
              </a:rPr>
              <a:t>.</a:t>
            </a:r>
          </a:p>
          <a:p>
            <a:pPr algn="l"/>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20</a:t>
            </a:fld>
            <a:endParaRPr lang="en-US"/>
          </a:p>
        </p:txBody>
      </p:sp>
    </p:spTree>
    <p:extLst>
      <p:ext uri="{BB962C8B-B14F-4D97-AF65-F5344CB8AC3E}">
        <p14:creationId xmlns:p14="http://schemas.microsoft.com/office/powerpoint/2010/main" val="1379392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dirty="0">
                <a:solidFill>
                  <a:srgbClr val="D4D4D4"/>
                </a:solidFill>
                <a:effectLst/>
                <a:latin typeface="Consolas" panose="020B0609020204030204" pitchFamily="49" charset="0"/>
              </a:rPr>
              <a:t>Blobs in the archive tier must be rehydrated to either the hot or cool tier before it can be read or modified.</a:t>
            </a:r>
          </a:p>
          <a:p>
            <a:pPr marL="228600" indent="-228600">
              <a:buAutoNum type="arabicPeriod"/>
            </a:pPr>
            <a:r>
              <a:rPr lang="en-US" b="0" dirty="0">
                <a:solidFill>
                  <a:srgbClr val="D4D4D4"/>
                </a:solidFill>
                <a:effectLst/>
                <a:latin typeface="Consolas" panose="020B0609020204030204" pitchFamily="49" charset="0"/>
              </a:rPr>
              <a:t>General Purpose v2. Azure Blob storage lifecycle management offers a rich, rule-based policy for General Purpose v2 and Blob storage accounts.</a:t>
            </a:r>
          </a:p>
          <a:p>
            <a:endParaRPr lang="en-US" b="0" dirty="0">
              <a:solidFill>
                <a:srgbClr val="D4D4D4"/>
              </a:solidFill>
              <a:effectLs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21</a:t>
            </a:fld>
            <a:endParaRPr lang="en-US"/>
          </a:p>
        </p:txBody>
      </p:sp>
    </p:spTree>
    <p:extLst>
      <p:ext uri="{BB962C8B-B14F-4D97-AF65-F5344CB8AC3E}">
        <p14:creationId xmlns:p14="http://schemas.microsoft.com/office/powerpoint/2010/main" val="3530326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https://learn.microsoft.com/training/modules/work-azure-blob-storage/</a:t>
            </a:r>
          </a:p>
        </p:txBody>
      </p:sp>
      <p:sp>
        <p:nvSpPr>
          <p:cNvPr id="4" name="Slide Number Placeholder 3"/>
          <p:cNvSpPr>
            <a:spLocks noGrp="1"/>
          </p:cNvSpPr>
          <p:nvPr>
            <p:ph type="sldNum" sz="quarter" idx="5"/>
          </p:nvPr>
        </p:nvSpPr>
        <p:spPr/>
        <p:txBody>
          <a:bodyPr/>
          <a:lstStyle/>
          <a:p>
            <a:fld id="{10B4D7BB-47DA-46D4-B152-A08B9EBCF1F1}" type="slidenum">
              <a:rPr lang="en-US" smtClean="0"/>
              <a:t>22</a:t>
            </a:fld>
            <a:endParaRPr lang="en-US"/>
          </a:p>
        </p:txBody>
      </p:sp>
    </p:spTree>
    <p:extLst>
      <p:ext uri="{BB962C8B-B14F-4D97-AF65-F5344CB8AC3E}">
        <p14:creationId xmlns:p14="http://schemas.microsoft.com/office/powerpoint/2010/main" val="188456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https://learn.microsoft.com/training/modules/work-azure-blob-storage/4-develop-blob-storage-dotnet</a:t>
            </a:r>
          </a:p>
        </p:txBody>
      </p:sp>
      <p:sp>
        <p:nvSpPr>
          <p:cNvPr id="4" name="Slide Number Placeholder 3"/>
          <p:cNvSpPr>
            <a:spLocks noGrp="1"/>
          </p:cNvSpPr>
          <p:nvPr>
            <p:ph type="sldNum" sz="quarter" idx="5"/>
          </p:nvPr>
        </p:nvSpPr>
        <p:spPr/>
        <p:txBody>
          <a:bodyPr/>
          <a:lstStyle/>
          <a:p>
            <a:fld id="{10B4D7BB-47DA-46D4-B152-A08B9EBCF1F1}" type="slidenum">
              <a:rPr lang="en-US" smtClean="0"/>
              <a:t>27</a:t>
            </a:fld>
            <a:endParaRPr lang="en-US"/>
          </a:p>
        </p:txBody>
      </p:sp>
    </p:spTree>
    <p:extLst>
      <p:ext uri="{BB962C8B-B14F-4D97-AF65-F5344CB8AC3E}">
        <p14:creationId xmlns:p14="http://schemas.microsoft.com/office/powerpoint/2010/main" val="2541818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System properties</a:t>
            </a:r>
            <a:r>
              <a:rPr lang="en-US" b="0" i="0" dirty="0">
                <a:solidFill>
                  <a:srgbClr val="171717"/>
                </a:solidFill>
                <a:effectLst/>
                <a:latin typeface="Segoe UI" panose="020B0502040204020203" pitchFamily="34" charset="0"/>
              </a:rPr>
              <a:t>: System properties exist on each Blob storage resource. Some of them can be read or set, while others are read-only. Under the covers, some system properties correspond to certain standard HTTP headers. The Azure Storage client library for .NET maintains these properties for you.</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User-defined metadata</a:t>
            </a:r>
            <a:r>
              <a:rPr lang="en-US" b="0" i="0" dirty="0">
                <a:solidFill>
                  <a:srgbClr val="171717"/>
                </a:solidFill>
                <a:effectLst/>
                <a:latin typeface="Segoe UI" panose="020B0502040204020203" pitchFamily="34" charset="0"/>
              </a:rPr>
              <a:t>: User-defined metadata consists of one or more name-value pairs that you specify for a Blob storage resource. You can use metadata to store additional values with the resource. Metadata values are for your own purposes only, and do not affect how the resource behaves.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28</a:t>
            </a:fld>
            <a:endParaRPr lang="en-US"/>
          </a:p>
        </p:txBody>
      </p:sp>
    </p:spTree>
    <p:extLst>
      <p:ext uri="{BB962C8B-B14F-4D97-AF65-F5344CB8AC3E}">
        <p14:creationId xmlns:p14="http://schemas.microsoft.com/office/powerpoint/2010/main" val="115652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Light" panose="020B0502040204020203" pitchFamily="34" charset="0"/>
                <a:cs typeface="Segoe UI Light" panose="020B0502040204020203" pitchFamily="34" charset="0"/>
              </a:rPr>
              <a:t>Operations on metadata</a:t>
            </a:r>
          </a:p>
          <a:p>
            <a:pPr algn="l"/>
            <a:r>
              <a:rPr lang="en-US" b="0" i="0" dirty="0">
                <a:solidFill>
                  <a:srgbClr val="171717"/>
                </a:solidFill>
                <a:effectLst/>
                <a:latin typeface="Segoe UI Light" panose="020B0502040204020203" pitchFamily="34" charset="0"/>
                <a:cs typeface="Segoe UI Light" panose="020B0502040204020203" pitchFamily="34" charset="0"/>
              </a:rPr>
              <a:t>Metadata on a blob or container resource can be retrieved or set directly, without returning or altering the content of the resource.</a:t>
            </a:r>
          </a:p>
          <a:p>
            <a:pPr algn="l"/>
            <a:r>
              <a:rPr lang="en-US" b="0" i="0" dirty="0">
                <a:solidFill>
                  <a:srgbClr val="171717"/>
                </a:solidFill>
                <a:effectLst/>
                <a:latin typeface="Segoe UI Light" panose="020B0502040204020203" pitchFamily="34" charset="0"/>
                <a:cs typeface="Segoe UI Light" panose="020B0502040204020203" pitchFamily="34" charset="0"/>
              </a:rPr>
              <a:t>Note that metadata values can only be read or written in full; partial updates are not supported. Setting metadata on a resource overwrites any existing metadata values for that resource.</a:t>
            </a:r>
          </a:p>
          <a:p>
            <a:pPr algn="l"/>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1" i="0" dirty="0">
                <a:solidFill>
                  <a:srgbClr val="171717"/>
                </a:solidFill>
                <a:effectLst/>
                <a:latin typeface="Segoe UI Light" panose="020B0502040204020203" pitchFamily="34" charset="0"/>
                <a:cs typeface="Segoe UI Light" panose="020B0502040204020203" pitchFamily="34" charset="0"/>
              </a:rPr>
              <a:t>Retrieving properties and metadata</a:t>
            </a:r>
          </a:p>
          <a:p>
            <a:pPr algn="l"/>
            <a:r>
              <a:rPr lang="en-US" b="0" i="0" dirty="0">
                <a:solidFill>
                  <a:srgbClr val="171717"/>
                </a:solidFill>
                <a:effectLst/>
                <a:latin typeface="Segoe UI Light" panose="020B0502040204020203" pitchFamily="34" charset="0"/>
                <a:cs typeface="Segoe UI Light" panose="020B0502040204020203" pitchFamily="34" charset="0"/>
              </a:rPr>
              <a:t>The GET and HEAD operations both retrieve metadata headers for the specified container or blob. These operations return headers only; they do not return a response body. The URI syntax for retrieving metadata headers on a container is as follows:</a:t>
            </a:r>
          </a:p>
          <a:p>
            <a:pPr algn="l"/>
            <a:r>
              <a:rPr lang="en-US" b="1" dirty="0">
                <a:latin typeface="Segoe UI Light" panose="020B0502040204020203" pitchFamily="34" charset="0"/>
                <a:cs typeface="Segoe UI Light" panose="020B0502040204020203" pitchFamily="34" charset="0"/>
              </a:rPr>
              <a:t>GET/HEAD https://myaccount.blob.core.windows.net/mycontainer?restype=container </a:t>
            </a:r>
          </a:p>
          <a:p>
            <a:pPr algn="l"/>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0" i="0" dirty="0">
                <a:solidFill>
                  <a:srgbClr val="171717"/>
                </a:solidFill>
                <a:effectLst/>
                <a:latin typeface="Segoe UI Light" panose="020B0502040204020203" pitchFamily="34" charset="0"/>
                <a:cs typeface="Segoe UI Light" panose="020B0502040204020203" pitchFamily="34" charset="0"/>
              </a:rPr>
              <a:t>The URI syntax for retrieving metadata headers on a blob is as follows:</a:t>
            </a:r>
          </a:p>
          <a:p>
            <a:pPr algn="l"/>
            <a:r>
              <a:rPr lang="en-US" b="1" dirty="0">
                <a:latin typeface="Segoe UI Light" panose="020B0502040204020203" pitchFamily="34" charset="0"/>
                <a:cs typeface="Segoe UI Light" panose="020B0502040204020203" pitchFamily="34" charset="0"/>
              </a:rPr>
              <a:t>GET/HEAD https://myaccount.blob.core.windows.net/mycontainer/myblob?comp=metadata </a:t>
            </a:r>
          </a:p>
          <a:p>
            <a:pPr algn="l"/>
            <a:endParaRPr lang="en-US" dirty="0">
              <a:latin typeface="Segoe UI Light" panose="020B0502040204020203" pitchFamily="34" charset="0"/>
              <a:cs typeface="Segoe UI Light" panose="020B0502040204020203" pitchFamily="34" charset="0"/>
            </a:endParaRPr>
          </a:p>
          <a:p>
            <a:pPr algn="l"/>
            <a:r>
              <a:rPr lang="en-US" b="1" i="0" dirty="0">
                <a:solidFill>
                  <a:srgbClr val="171717"/>
                </a:solidFill>
                <a:effectLst/>
                <a:latin typeface="Segoe UI Light" panose="020B0502040204020203" pitchFamily="34" charset="0"/>
                <a:cs typeface="Segoe UI Light" panose="020B0502040204020203" pitchFamily="34" charset="0"/>
              </a:rPr>
              <a:t>Setting Metadata Headers</a:t>
            </a:r>
          </a:p>
          <a:p>
            <a:pPr algn="l"/>
            <a:r>
              <a:rPr lang="en-US" b="0" i="0" dirty="0">
                <a:solidFill>
                  <a:srgbClr val="171717"/>
                </a:solidFill>
                <a:effectLst/>
                <a:latin typeface="Segoe UI Light" panose="020B0502040204020203" pitchFamily="34" charset="0"/>
                <a:cs typeface="Segoe UI Light" panose="020B0502040204020203" pitchFamily="34" charset="0"/>
              </a:rPr>
              <a:t>The PUT operation sets metadata headers on the specified container or blob, overwriting any existing metadata on the resource. Calling PUT without any headers on the request clears all existing metadata on the resource.</a:t>
            </a:r>
          </a:p>
          <a:p>
            <a:pPr algn="l"/>
            <a:r>
              <a:rPr lang="en-US" b="0" i="0" dirty="0">
                <a:solidFill>
                  <a:srgbClr val="171717"/>
                </a:solidFill>
                <a:effectLst/>
                <a:latin typeface="Segoe UI Light" panose="020B0502040204020203" pitchFamily="34" charset="0"/>
                <a:cs typeface="Segoe UI Light" panose="020B0502040204020203" pitchFamily="34" charset="0"/>
              </a:rPr>
              <a:t>The URI syntax for setting metadata headers on a container is as follows:</a:t>
            </a:r>
          </a:p>
          <a:p>
            <a:pPr algn="l"/>
            <a:r>
              <a:rPr lang="en-US" b="1" dirty="0">
                <a:latin typeface="Segoe UI Light" panose="020B0502040204020203" pitchFamily="34" charset="0"/>
                <a:cs typeface="Segoe UI Light" panose="020B0502040204020203" pitchFamily="34" charset="0"/>
              </a:rPr>
              <a:t>PUT https://myaccount.blob.core.windows.net/mycontainer?comp=metadata?restype=container </a:t>
            </a:r>
          </a:p>
          <a:p>
            <a:pPr algn="l"/>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0" i="0" dirty="0">
                <a:solidFill>
                  <a:srgbClr val="171717"/>
                </a:solidFill>
                <a:effectLst/>
                <a:latin typeface="Segoe UI Light" panose="020B0502040204020203" pitchFamily="34" charset="0"/>
                <a:cs typeface="Segoe UI Light" panose="020B0502040204020203" pitchFamily="34" charset="0"/>
              </a:rPr>
              <a:t>The URI syntax for setting metadata headers on a blob is as follows:</a:t>
            </a:r>
          </a:p>
          <a:p>
            <a:r>
              <a:rPr lang="en-US" b="1" dirty="0">
                <a:latin typeface="Segoe UI Light" panose="020B0502040204020203" pitchFamily="34" charset="0"/>
                <a:cs typeface="Segoe UI Light" panose="020B0502040204020203" pitchFamily="34" charset="0"/>
              </a:rPr>
              <a:t>PUT https://myaccount.blob.core.windows.net/mycontainer/myblob?comp=metadata</a:t>
            </a:r>
            <a:endParaRPr lang="en-US" b="1" i="0" dirty="0">
              <a:solidFill>
                <a:srgbClr val="171717"/>
              </a:solidFill>
              <a:effectLst/>
              <a:latin typeface="Segoe UI Light" panose="020B0502040204020203" pitchFamily="34" charset="0"/>
              <a:cs typeface="Segoe UI Light" panose="020B0502040204020203" pitchFamily="34" charset="0"/>
            </a:endParaRPr>
          </a:p>
          <a:p>
            <a:pPr algn="l"/>
            <a:endParaRPr lang="en-US" b="1" i="0" dirty="0">
              <a:solidFill>
                <a:srgbClr val="171717"/>
              </a:solidFill>
              <a:effectLst/>
              <a:latin typeface="Segoe UI Light" panose="020B0502040204020203" pitchFamily="34" charset="0"/>
              <a:cs typeface="Segoe UI Light" panose="020B0502040204020203" pitchFamily="34" charset="0"/>
            </a:endParaRPr>
          </a:p>
          <a:p>
            <a:pPr algn="l"/>
            <a:r>
              <a:rPr lang="en-US" b="1" i="0" dirty="0">
                <a:solidFill>
                  <a:srgbClr val="171717"/>
                </a:solidFill>
                <a:effectLst/>
                <a:latin typeface="Segoe UI Light" panose="020B0502040204020203" pitchFamily="34" charset="0"/>
                <a:cs typeface="Segoe UI Light" panose="020B0502040204020203" pitchFamily="34" charset="0"/>
              </a:rPr>
              <a:t>Standard HTTP properties for containers and blobs</a:t>
            </a:r>
          </a:p>
          <a:p>
            <a:pPr algn="l"/>
            <a:r>
              <a:rPr lang="en-US" b="0" i="0" dirty="0">
                <a:solidFill>
                  <a:srgbClr val="171717"/>
                </a:solidFill>
                <a:effectLst/>
                <a:latin typeface="Segoe UI Light" panose="020B0502040204020203" pitchFamily="34" charset="0"/>
                <a:cs typeface="Segoe UI Light" panose="020B0502040204020203" pitchFamily="34" charset="0"/>
              </a:rPr>
              <a:t>Containers and blobs also support certain standard HTTP properties. Properties and metadata are both represented as standard HTTP headers; the difference between them is in the naming of the headers. Metadata headers are named with the header prefix x-</a:t>
            </a:r>
            <a:r>
              <a:rPr lang="en-US" b="0" i="0" dirty="0" err="1">
                <a:solidFill>
                  <a:srgbClr val="171717"/>
                </a:solidFill>
                <a:effectLst/>
                <a:latin typeface="Segoe UI Light" panose="020B0502040204020203" pitchFamily="34" charset="0"/>
                <a:cs typeface="Segoe UI Light" panose="020B0502040204020203" pitchFamily="34" charset="0"/>
              </a:rPr>
              <a:t>ms</a:t>
            </a:r>
            <a:r>
              <a:rPr lang="en-US" b="0" i="0" dirty="0">
                <a:solidFill>
                  <a:srgbClr val="171717"/>
                </a:solidFill>
                <a:effectLst/>
                <a:latin typeface="Segoe UI Light" panose="020B0502040204020203" pitchFamily="34" charset="0"/>
                <a:cs typeface="Segoe UI Light" panose="020B0502040204020203" pitchFamily="34" charset="0"/>
              </a:rPr>
              <a:t>-meta- and a custom name. Property headers use standard HTTP header names, as specified in the Header Field Definitions section 14 of the HTTP/1.1 protocol specification.</a:t>
            </a:r>
          </a:p>
          <a:p>
            <a:pPr algn="l"/>
            <a:r>
              <a:rPr lang="en-US" b="0" i="0" dirty="0">
                <a:solidFill>
                  <a:srgbClr val="171717"/>
                </a:solidFill>
                <a:effectLst/>
                <a:latin typeface="Segoe UI Light" panose="020B0502040204020203" pitchFamily="34" charset="0"/>
                <a:cs typeface="Segoe UI Light" panose="020B0502040204020203" pitchFamily="34" charset="0"/>
              </a:rPr>
              <a:t>The standard HTTP headers supported on containers include:</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ETag</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Last-Modified</a:t>
            </a:r>
          </a:p>
          <a:p>
            <a:pPr algn="l"/>
            <a:r>
              <a:rPr lang="en-US" b="0" i="0" dirty="0">
                <a:solidFill>
                  <a:srgbClr val="171717"/>
                </a:solidFill>
                <a:effectLst/>
                <a:latin typeface="Segoe UI Light" panose="020B0502040204020203" pitchFamily="34" charset="0"/>
                <a:cs typeface="Segoe UI Light" panose="020B0502040204020203" pitchFamily="34" charset="0"/>
              </a:rPr>
              <a:t>The standard HTTP headers supported on blobs include:</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ETag</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Last-Modified</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Content-Length</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Content-Type</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Content-MD5</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Content-Encoding</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Content-Language</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Cache-Control</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Origin</a:t>
            </a:r>
          </a:p>
          <a:p>
            <a:pPr marL="171450" indent="-171450" algn="l">
              <a:buFont typeface="Arial" panose="020B0604020202020204" pitchFamily="34" charset="0"/>
              <a:buChar char="•"/>
            </a:pPr>
            <a:r>
              <a:rPr lang="en-US" b="0" i="0" dirty="0">
                <a:solidFill>
                  <a:srgbClr val="171717"/>
                </a:solidFill>
                <a:effectLst/>
                <a:latin typeface="Segoe UI Light" panose="020B0502040204020203" pitchFamily="34" charset="0"/>
                <a:cs typeface="Segoe UI Light" panose="020B0502040204020203" pitchFamily="34" charset="0"/>
              </a:rPr>
              <a:t>Range</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29</a:t>
            </a:fld>
            <a:endParaRPr lang="en-US"/>
          </a:p>
        </p:txBody>
      </p:sp>
    </p:spTree>
    <p:extLst>
      <p:ext uri="{BB962C8B-B14F-4D97-AF65-F5344CB8AC3E}">
        <p14:creationId xmlns:p14="http://schemas.microsoft.com/office/powerpoint/2010/main" val="4276181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solidFill>
                  <a:srgbClr val="D4D4D4"/>
                </a:solidFill>
                <a:effectLst/>
                <a:latin typeface="Consolas" panose="020B0609020204030204" pitchFamily="49" charset="0"/>
              </a:rPr>
              <a:t>Last-Modified is supported on both containers and blobs.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solidFill>
                  <a:srgbClr val="D4D4D4"/>
                </a:solidFill>
                <a:effectLst/>
                <a:latin typeface="Consolas" panose="020B0609020204030204" pitchFamily="49" charset="0"/>
              </a:rPr>
              <a:t>The </a:t>
            </a:r>
            <a:r>
              <a:rPr lang="en-US" b="0" dirty="0" err="1">
                <a:solidFill>
                  <a:srgbClr val="D4D4D4"/>
                </a:solidFill>
                <a:effectLst/>
                <a:latin typeface="Consolas" panose="020B0609020204030204" pitchFamily="49" charset="0"/>
              </a:rPr>
              <a:t>BlobContainerClient</a:t>
            </a:r>
            <a:r>
              <a:rPr lang="en-US" b="0" dirty="0">
                <a:solidFill>
                  <a:srgbClr val="D4D4D4"/>
                </a:solidFill>
                <a:effectLst/>
                <a:latin typeface="Consolas" panose="020B0609020204030204" pitchFamily="49" charset="0"/>
              </a:rPr>
              <a:t> can be used to manipulate both containers and blobs.</a:t>
            </a:r>
          </a:p>
          <a:p>
            <a:endParaRPr lang="en-US" b="0" dirty="0">
              <a:solidFill>
                <a:srgbClr val="D4D4D4"/>
              </a:solidFill>
              <a:effectLst/>
              <a:latin typeface="Consolas" panose="020B0609020204030204" pitchFamily="49"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dirty="0">
              <a:solidFill>
                <a:srgbClr val="D4D4D4"/>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30</a:t>
            </a:fld>
            <a:endParaRPr lang="en-US"/>
          </a:p>
        </p:txBody>
      </p:sp>
    </p:spTree>
    <p:extLst>
      <p:ext uri="{BB962C8B-B14F-4D97-AF65-F5344CB8AC3E}">
        <p14:creationId xmlns:p14="http://schemas.microsoft.com/office/powerpoint/2010/main" val="2495616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https://learn.microsoft.com/training/modules/explore-azure-blob-storage/</a:t>
            </a:r>
          </a:p>
        </p:txBody>
      </p:sp>
      <p:sp>
        <p:nvSpPr>
          <p:cNvPr id="4" name="Slide Number Placeholder 3"/>
          <p:cNvSpPr>
            <a:spLocks noGrp="1"/>
          </p:cNvSpPr>
          <p:nvPr>
            <p:ph type="sldNum" sz="quarter" idx="5"/>
          </p:nvPr>
        </p:nvSpPr>
        <p:spPr/>
        <p:txBody>
          <a:bodyPr/>
          <a:lstStyle/>
          <a:p>
            <a:fld id="{10B4D7BB-47DA-46D4-B152-A08B9EBCF1F1}" type="slidenum">
              <a:rPr lang="en-US" smtClean="0"/>
              <a:t>3</a:t>
            </a:fld>
            <a:endParaRPr lang="en-US"/>
          </a:p>
        </p:txBody>
      </p:sp>
    </p:spTree>
    <p:extLst>
      <p:ext uri="{BB962C8B-B14F-4D97-AF65-F5344CB8AC3E}">
        <p14:creationId xmlns:p14="http://schemas.microsoft.com/office/powerpoint/2010/main" val="2148486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3E3E3"/>
                </a:solidFill>
                <a:effectLst/>
                <a:latin typeface="Segoe UI" panose="020B0502040204020203" pitchFamily="34" charset="0"/>
              </a:rPr>
              <a:t>An Azure storage account contains all of your Azure Storage data objects: blobs, files, queues, tables, and disks. The storage account provides a unique namespace for your Azure Storage data that is accessible from anywhere in the world over HTTP or HTTPS. Data in your Azure storage account is durable and highly available, secure, and massively scalable.</a:t>
            </a:r>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6</a:t>
            </a:fld>
            <a:endParaRPr lang="en-US"/>
          </a:p>
        </p:txBody>
      </p:sp>
    </p:spTree>
    <p:extLst>
      <p:ext uri="{BB962C8B-B14F-4D97-AF65-F5344CB8AC3E}">
        <p14:creationId xmlns:p14="http://schemas.microsoft.com/office/powerpoint/2010/main" val="834314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71717"/>
                </a:solidFill>
                <a:effectLst/>
                <a:latin typeface="Segoe UI" panose="020B0502040204020203" pitchFamily="34" charset="0"/>
              </a:rPr>
              <a:t>Two performance levels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Standard</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Premium</a:t>
            </a:r>
          </a:p>
          <a:p>
            <a:pPr algn="l"/>
            <a:endParaRPr lang="en-US" b="1" i="0" dirty="0">
              <a:solidFill>
                <a:srgbClr val="171717"/>
              </a:solidFill>
              <a:effectLst/>
              <a:latin typeface="Segoe UI" panose="020B0502040204020203" pitchFamily="34" charset="0"/>
            </a:endParaRPr>
          </a:p>
          <a:p>
            <a:pPr algn="l"/>
            <a:r>
              <a:rPr lang="en-US" b="1" i="0" dirty="0">
                <a:solidFill>
                  <a:srgbClr val="171717"/>
                </a:solidFill>
                <a:effectLst/>
                <a:latin typeface="Segoe UI" panose="020B0502040204020203" pitchFamily="34" charset="0"/>
              </a:rPr>
              <a:t>Types of storage accounts</a:t>
            </a:r>
          </a:p>
          <a:p>
            <a:pPr algn="l"/>
            <a:r>
              <a:rPr lang="en-US" b="0" i="0" dirty="0">
                <a:solidFill>
                  <a:srgbClr val="171717"/>
                </a:solidFill>
                <a:effectLst/>
                <a:latin typeface="Segoe UI" panose="020B0502040204020203" pitchFamily="34" charset="0"/>
              </a:rPr>
              <a:t>Azure Storage offers several types of storage accounts. Each type supports different features and has its own pricing model.</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General-purpose v2 accounts</a:t>
            </a:r>
            <a:r>
              <a:rPr lang="en-US" b="0" i="0" dirty="0">
                <a:solidFill>
                  <a:srgbClr val="171717"/>
                </a:solidFill>
                <a:effectLst/>
                <a:latin typeface="Segoe UI" panose="020B0502040204020203" pitchFamily="34" charset="0"/>
              </a:rPr>
              <a:t>: Basic storage account type for blobs, files, queues, and tables. Recommended for most scenarios using Azure Storage.</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Premium block blob storage accounts</a:t>
            </a:r>
            <a:r>
              <a:rPr lang="en-US" b="0" i="0" dirty="0">
                <a:solidFill>
                  <a:srgbClr val="171717"/>
                </a:solidFill>
                <a:effectLst/>
                <a:latin typeface="Segoe UI" panose="020B0502040204020203" pitchFamily="34" charset="0"/>
              </a:rPr>
              <a:t>: Blob-only storage accounts with premium performance characteristics. Recommended for scenarios with high transactions rates, using smaller objects, or requiring consistently low storage latency.</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b="1" i="0" dirty="0">
                <a:solidFill>
                  <a:srgbClr val="171717"/>
                </a:solidFill>
                <a:effectLst/>
                <a:latin typeface="Segoe UI" panose="020B0502040204020203" pitchFamily="34" charset="0"/>
              </a:rPr>
              <a:t>Premium page blobs:</a:t>
            </a:r>
            <a:r>
              <a:rPr lang="en-US" b="0" i="0" dirty="0">
                <a:solidFill>
                  <a:srgbClr val="171717"/>
                </a:solidFill>
                <a:effectLst/>
                <a:latin typeface="Segoe UI" panose="020B0502040204020203" pitchFamily="34" charset="0"/>
              </a:rPr>
              <a:t> </a:t>
            </a:r>
            <a:r>
              <a:rPr lang="en-US" sz="1200" dirty="0">
                <a:solidFill>
                  <a:schemeClr val="tx1"/>
                </a:solidFill>
              </a:rPr>
              <a:t>Premium storage account type for page blobs only.</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endParaRPr lang="en-US" sz="1200" dirty="0">
              <a:solidFill>
                <a:schemeClr val="tx1"/>
              </a:solidFill>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1200" b="1" dirty="0">
                <a:solidFill>
                  <a:schemeClr val="tx1"/>
                </a:solidFill>
              </a:rPr>
              <a:t>Not listed in chart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1200" b="1" i="0" dirty="0">
                <a:solidFill>
                  <a:srgbClr val="171717"/>
                </a:solidFill>
                <a:effectLst/>
                <a:latin typeface="Segoe UI" panose="020B0502040204020203" pitchFamily="34" charset="0"/>
              </a:rPr>
              <a:t>General-purpose v1 accounts</a:t>
            </a:r>
            <a:r>
              <a:rPr lang="en-US" sz="1200" b="0" i="0" dirty="0">
                <a:solidFill>
                  <a:srgbClr val="171717"/>
                </a:solidFill>
                <a:effectLst/>
                <a:latin typeface="Segoe UI" panose="020B0502040204020203" pitchFamily="34" charset="0"/>
              </a:rPr>
              <a:t>: Legacy account type for blobs, files, queues, and tables. Use general-purpose v2 accounts instead when possible.</a:t>
            </a:r>
          </a:p>
          <a:p>
            <a:pPr marL="171450" indent="-171450" algn="l">
              <a:buFont typeface="Arial" panose="020B0604020202020204" pitchFamily="34" charset="0"/>
              <a:buChar char="•"/>
            </a:pPr>
            <a:r>
              <a:rPr lang="en-US" b="1" i="0" dirty="0">
                <a:solidFill>
                  <a:srgbClr val="171717"/>
                </a:solidFill>
                <a:effectLst/>
                <a:latin typeface="Segoe UI" panose="020B0502040204020203" pitchFamily="34" charset="0"/>
              </a:rPr>
              <a:t>Premium File Storage </a:t>
            </a:r>
            <a:r>
              <a:rPr lang="en-US" b="1" i="0" dirty="0" err="1">
                <a:solidFill>
                  <a:srgbClr val="171717"/>
                </a:solidFill>
                <a:effectLst/>
                <a:latin typeface="Segoe UI" panose="020B0502040204020203" pitchFamily="34" charset="0"/>
              </a:rPr>
              <a:t>storage</a:t>
            </a:r>
            <a:r>
              <a:rPr lang="en-US" b="1" i="0" dirty="0">
                <a:solidFill>
                  <a:srgbClr val="171717"/>
                </a:solidFill>
                <a:effectLst/>
                <a:latin typeface="Segoe UI" panose="020B0502040204020203" pitchFamily="34" charset="0"/>
              </a:rPr>
              <a:t> accounts</a:t>
            </a:r>
            <a:r>
              <a:rPr lang="en-US" b="0" i="0" dirty="0">
                <a:solidFill>
                  <a:srgbClr val="171717"/>
                </a:solidFill>
                <a:effectLst/>
                <a:latin typeface="Segoe UI" panose="020B0502040204020203" pitchFamily="34" charset="0"/>
              </a:rPr>
              <a:t>: Files-only storage accounts with premium performance characteristics. Recommended for enterprise or high-performance scale applications.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7</a:t>
            </a:fld>
            <a:endParaRPr lang="en-US"/>
          </a:p>
        </p:txBody>
      </p:sp>
    </p:spTree>
    <p:extLst>
      <p:ext uri="{BB962C8B-B14F-4D97-AF65-F5344CB8AC3E}">
        <p14:creationId xmlns:p14="http://schemas.microsoft.com/office/powerpoint/2010/main" val="1942210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Segoe UI Light" pitchFamily="34" charset="0"/>
                <a:ea typeface="+mn-ea"/>
                <a:cs typeface="+mn-cs"/>
              </a:rPr>
              <a:t>Azure Blob storage allows access to stored data through its resources. Azure Blob storage contains the following components:</a:t>
            </a:r>
          </a:p>
          <a:p>
            <a:pPr marL="0" marR="0" indent="0" algn="l" defTabSz="914367" rtl="0" eaLnBrk="1" fontAlgn="auto" latinLnBrk="0" hangingPunct="1">
              <a:lnSpc>
                <a:spcPct val="90000"/>
              </a:lnSpc>
              <a:spcBef>
                <a:spcPts val="0"/>
              </a:spcBef>
              <a:spcAft>
                <a:spcPts val="333"/>
              </a:spcAft>
              <a:buClrTx/>
              <a:buSzTx/>
              <a:buFontTx/>
              <a:buNone/>
              <a:tabLst/>
              <a:defRPr/>
            </a:pPr>
            <a:endParaRPr lang="en-US" sz="1200" b="1" kern="1200" dirty="0">
              <a:solidFill>
                <a:schemeClr val="tx1"/>
              </a:solidFill>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1200" b="1" kern="1200" dirty="0">
                <a:solidFill>
                  <a:schemeClr val="tx1"/>
                </a:solidFill>
                <a:latin typeface="Segoe UI Light" pitchFamily="34" charset="0"/>
                <a:ea typeface="+mn-ea"/>
                <a:cs typeface="+mn-cs"/>
              </a:rPr>
              <a:t>Storage account</a:t>
            </a:r>
            <a:r>
              <a:rPr lang="en-US" sz="1200" kern="1200" dirty="0">
                <a:solidFill>
                  <a:schemeClr val="tx1"/>
                </a:solidFill>
                <a:latin typeface="Segoe UI Light" pitchFamily="34" charset="0"/>
                <a:ea typeface="+mn-ea"/>
                <a:cs typeface="+mn-cs"/>
              </a:rPr>
              <a:t>: </a:t>
            </a:r>
            <a:r>
              <a:rPr lang="en-IN" sz="1200" kern="1200" dirty="0">
                <a:solidFill>
                  <a:schemeClr val="tx1"/>
                </a:solidFill>
                <a:latin typeface="Segoe UI Light" pitchFamily="34" charset="0"/>
                <a:ea typeface="+mn-ea"/>
                <a:cs typeface="+mn-cs"/>
              </a:rPr>
              <a:t>This refers to an account that you can use to access Azure Storage.</a:t>
            </a:r>
            <a:r>
              <a:rPr lang="en-US" sz="1200" kern="1200" dirty="0">
                <a:solidFill>
                  <a:schemeClr val="tx1"/>
                </a:solidFill>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In terms of hierarchy, it’s the parent account of the container and blob resources.</a:t>
            </a:r>
            <a:endParaRPr lang="en-IN" sz="1200" kern="1200" dirty="0">
              <a:solidFill>
                <a:schemeClr val="tx1"/>
              </a:solidFill>
              <a:effectLst/>
              <a:latin typeface="Segoe UI Light" pitchFamily="34" charset="0"/>
              <a:ea typeface="+mn-ea"/>
              <a:cs typeface="+mn-cs"/>
            </a:endParaRPr>
          </a:p>
          <a:p>
            <a:pPr marL="0" marR="0" indent="0" algn="l" defTabSz="914367" rtl="0" eaLnBrk="1" fontAlgn="auto" latinLnBrk="0" hangingPunct="1">
              <a:lnSpc>
                <a:spcPct val="90000"/>
              </a:lnSpc>
              <a:spcBef>
                <a:spcPts val="0"/>
              </a:spcBef>
              <a:spcAft>
                <a:spcPts val="333"/>
              </a:spcAft>
              <a:buClrTx/>
              <a:buSzTx/>
              <a:buFontTx/>
              <a:buNone/>
              <a:tabLst/>
              <a:defRPr/>
            </a:pPr>
            <a:r>
              <a:rPr lang="en-US" sz="1200" b="1" kern="1200" dirty="0">
                <a:solidFill>
                  <a:schemeClr val="tx1"/>
                </a:solidFill>
                <a:latin typeface="Segoe UI Light" pitchFamily="34" charset="0"/>
                <a:ea typeface="+mn-ea"/>
                <a:cs typeface="+mn-cs"/>
              </a:rPr>
              <a:t>Container</a:t>
            </a:r>
            <a:r>
              <a:rPr lang="en-US" sz="1200" kern="1200" dirty="0">
                <a:solidFill>
                  <a:schemeClr val="tx1"/>
                </a:solidFill>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This refers to a collection of objects that are grouped together and accessed by using the same base Uniform Resource Identifier (URI). </a:t>
            </a:r>
            <a:endParaRPr lang="en-IN" sz="1200" kern="1200" dirty="0">
              <a:solidFill>
                <a:schemeClr val="tx1"/>
              </a:solidFill>
              <a:effectLst/>
              <a:latin typeface="Segoe UI Light" pitchFamily="34" charset="0"/>
              <a:ea typeface="+mn-ea"/>
              <a:cs typeface="+mn-cs"/>
            </a:endParaRPr>
          </a:p>
          <a:p>
            <a:r>
              <a:rPr lang="en-US" sz="1200" b="1" kern="1200" dirty="0">
                <a:solidFill>
                  <a:schemeClr val="tx1"/>
                </a:solidFill>
                <a:latin typeface="Segoe UI Light" pitchFamily="34" charset="0"/>
                <a:ea typeface="+mn-ea"/>
                <a:cs typeface="+mn-cs"/>
              </a:rPr>
              <a:t>Blob</a:t>
            </a:r>
            <a:r>
              <a:rPr lang="en-US" sz="1200" kern="1200" dirty="0">
                <a:solidFill>
                  <a:schemeClr val="tx1"/>
                </a:solidFill>
                <a:latin typeface="Segoe UI Light" pitchFamily="34" charset="0"/>
                <a:ea typeface="+mn-ea"/>
                <a:cs typeface="+mn-cs"/>
              </a:rPr>
              <a:t>: </a:t>
            </a:r>
            <a:r>
              <a:rPr lang="en-US" sz="1200" kern="1200" dirty="0">
                <a:solidFill>
                  <a:schemeClr val="tx1"/>
                </a:solidFill>
                <a:effectLst/>
                <a:latin typeface="Segoe UI Light" pitchFamily="34" charset="0"/>
                <a:ea typeface="+mn-ea"/>
                <a:cs typeface="+mn-cs"/>
              </a:rPr>
              <a:t>This refers to an object, typically a media file or a disk, that is stored in the container.</a:t>
            </a:r>
            <a:endParaRPr lang="en-IN" sz="1200"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8</a:t>
            </a:fld>
            <a:endParaRPr lang="en-US"/>
          </a:p>
        </p:txBody>
      </p:sp>
    </p:spTree>
    <p:extLst>
      <p:ext uri="{BB962C8B-B14F-4D97-AF65-F5344CB8AC3E}">
        <p14:creationId xmlns:p14="http://schemas.microsoft.com/office/powerpoint/2010/main" val="3214074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solidFill>
                  <a:srgbClr val="D4D4D4"/>
                </a:solidFill>
                <a:effectLst/>
                <a:latin typeface="Consolas" panose="020B0609020204030204" pitchFamily="49" charset="0"/>
              </a:rPr>
              <a:t>Page blobs store random access files up to 8 TB in size, and are used to store virtual hard drive (VHD) files and serve as disks for Azure virtual machines.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dirty="0">
                <a:solidFill>
                  <a:srgbClr val="D4D4D4"/>
                </a:solidFill>
                <a:effectLst/>
                <a:latin typeface="Consolas" panose="020B0609020204030204" pitchFamily="49" charset="0"/>
              </a:rPr>
              <a:t>General-purpose v2. This supports blobs, files, queues, and tables. It's recommended for most scenarios using Azure Storage.</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11</a:t>
            </a:fld>
            <a:endParaRPr lang="en-US"/>
          </a:p>
        </p:txBody>
      </p:sp>
    </p:spTree>
    <p:extLst>
      <p:ext uri="{BB962C8B-B14F-4D97-AF65-F5344CB8AC3E}">
        <p14:creationId xmlns:p14="http://schemas.microsoft.com/office/powerpoint/2010/main" val="2254520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https://learn.microsoft.com/training/modules/manage-azure-blob-storage-lifecycle/</a:t>
            </a:r>
          </a:p>
        </p:txBody>
      </p:sp>
      <p:sp>
        <p:nvSpPr>
          <p:cNvPr id="4" name="Slide Number Placeholder 3"/>
          <p:cNvSpPr>
            <a:spLocks noGrp="1"/>
          </p:cNvSpPr>
          <p:nvPr>
            <p:ph type="sldNum" sz="quarter" idx="5"/>
          </p:nvPr>
        </p:nvSpPr>
        <p:spPr/>
        <p:txBody>
          <a:bodyPr/>
          <a:lstStyle/>
          <a:p>
            <a:fld id="{10B4D7BB-47DA-46D4-B152-A08B9EBCF1F1}" type="slidenum">
              <a:rPr lang="en-US" smtClean="0"/>
              <a:t>12</a:t>
            </a:fld>
            <a:endParaRPr lang="en-US"/>
          </a:p>
        </p:txBody>
      </p:sp>
    </p:spTree>
    <p:extLst>
      <p:ext uri="{BB962C8B-B14F-4D97-AF65-F5344CB8AC3E}">
        <p14:creationId xmlns:p14="http://schemas.microsoft.com/office/powerpoint/2010/main" val="2437233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14</a:t>
            </a:fld>
            <a:endParaRPr lang="en-US"/>
          </a:p>
        </p:txBody>
      </p:sp>
    </p:spTree>
    <p:extLst>
      <p:ext uri="{BB962C8B-B14F-4D97-AF65-F5344CB8AC3E}">
        <p14:creationId xmlns:p14="http://schemas.microsoft.com/office/powerpoint/2010/main" val="264859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The following considerations apply to the different access tiers: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access tier can be set on a blob during or after upload.</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archive access tier can only be set at the blob level.</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Data in the archive access tier is stored offline. The archive tier offers the lowest storage costs but also the highest access costs and latency.</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The archive tier supports only LRS, GRS, and RA-GRS.</a:t>
            </a:r>
          </a:p>
          <a:p>
            <a:pPr marL="171450" indent="-171450" algn="l">
              <a:buFont typeface="Arial" panose="020B0604020202020204" pitchFamily="34" charset="0"/>
              <a:buChar char="•"/>
            </a:pPr>
            <a:r>
              <a:rPr lang="en-US" b="0" i="0" dirty="0">
                <a:solidFill>
                  <a:srgbClr val="171717"/>
                </a:solidFill>
                <a:effectLst/>
                <a:latin typeface="Segoe UI" panose="020B0502040204020203" pitchFamily="34" charset="0"/>
              </a:rPr>
              <a:t>Data storage limits are set at the account level and not per access tier. </a:t>
            </a:r>
            <a:endParaRPr lang="en-US" dirty="0"/>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15</a:t>
            </a:fld>
            <a:endParaRPr lang="en-US"/>
          </a:p>
        </p:txBody>
      </p:sp>
    </p:spTree>
    <p:extLst>
      <p:ext uri="{BB962C8B-B14F-4D97-AF65-F5344CB8AC3E}">
        <p14:creationId xmlns:p14="http://schemas.microsoft.com/office/powerpoint/2010/main" val="2023459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gray - EMF" descr="Microsoft logo, gray text version">
            <a:extLst>
              <a:ext uri="{FF2B5EF4-FFF2-40B4-BE49-F238E27FC236}">
                <a16:creationId xmlns:a16="http://schemas.microsoft.com/office/drawing/2014/main" id="{FB2FE78D-8856-C190-B6B5-5D868C2EF806}"/>
              </a:ext>
            </a:extLst>
          </p:cNvPr>
          <p:cNvPicPr>
            <a:picLocks noChangeAspect="1"/>
          </p:cNvPicPr>
          <p:nvPr userDrawn="1"/>
        </p:nvPicPr>
        <p:blipFill>
          <a:blip r:embed="rId3"/>
          <a:stretch>
            <a:fillRect/>
          </a:stretch>
        </p:blipFill>
        <p:spPr bwMode="black">
          <a:xfrm>
            <a:off x="584200" y="585789"/>
            <a:ext cx="1366440" cy="292608"/>
          </a:xfrm>
          <a:prstGeom prst="rect">
            <a:avLst/>
          </a:prstGeom>
        </p:spPr>
      </p:pic>
      <p:sp>
        <p:nvSpPr>
          <p:cNvPr id="5" name="Title 1">
            <a:extLst>
              <a:ext uri="{FF2B5EF4-FFF2-40B4-BE49-F238E27FC236}">
                <a16:creationId xmlns:a16="http://schemas.microsoft.com/office/drawing/2014/main" id="{827A444A-D3A2-E9EE-45B2-4ADF53D14336}"/>
              </a:ext>
            </a:extLst>
          </p:cNvPr>
          <p:cNvSpPr>
            <a:spLocks noGrp="1"/>
          </p:cNvSpPr>
          <p:nvPr>
            <p:ph type="title" hasCustomPrompt="1"/>
          </p:nvPr>
        </p:nvSpPr>
        <p:spPr>
          <a:xfrm>
            <a:off x="569913" y="3429001"/>
            <a:ext cx="5686955" cy="1231106"/>
          </a:xfrm>
          <a:noFill/>
        </p:spPr>
        <p:txBody>
          <a:bodyPr wrap="square" lIns="0" tIns="0" rIns="0" bIns="0" anchor="b" anchorCtr="0">
            <a:spAutoFit/>
          </a:bodyPr>
          <a:lstStyle>
            <a:lvl1pPr>
              <a:lnSpc>
                <a:spcPct val="100000"/>
              </a:lnSpc>
              <a:defRPr sz="4000" b="0" i="0" spc="-50"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Tree>
    <p:extLst>
      <p:ext uri="{BB962C8B-B14F-4D97-AF65-F5344CB8AC3E}">
        <p14:creationId xmlns:p14="http://schemas.microsoft.com/office/powerpoint/2010/main" val="3785080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E6FD824-E358-67D5-CDC3-74A3BA311E0B}"/>
              </a:ext>
            </a:extLst>
          </p:cNvPr>
          <p:cNvSpPr>
            <a:spLocks noGrp="1"/>
          </p:cNvSpPr>
          <p:nvPr>
            <p:ph type="title" hasCustomPrompt="1"/>
          </p:nvPr>
        </p:nvSpPr>
        <p:spPr>
          <a:xfrm>
            <a:off x="581340" y="3451932"/>
            <a:ext cx="6472474" cy="627864"/>
          </a:xfrm>
          <a:noFill/>
        </p:spPr>
        <p:txBody>
          <a:bodyPr wrap="square" lIns="0" tIns="0" rIns="0" bIns="0" anchor="b" anchorCtr="0">
            <a:spAutoFit/>
          </a:bodyPr>
          <a:lstStyle>
            <a:lvl1pPr>
              <a:lnSpc>
                <a:spcPct val="100000"/>
              </a:lnSpc>
              <a:defRPr sz="4080" b="0" i="0" spc="-51" baseline="0">
                <a:solidFill>
                  <a:schemeClr val="tx1"/>
                </a:solidFill>
                <a:latin typeface="+mn-lt"/>
                <a:cs typeface="Segoe UI" panose="020B0502040204020203" pitchFamily="34" charset="0"/>
              </a:defRPr>
            </a:lvl1pPr>
          </a:lstStyle>
          <a:p>
            <a:r>
              <a:rPr lang="en-US" dirty="0"/>
              <a:t>Section divider title</a:t>
            </a:r>
          </a:p>
        </p:txBody>
      </p:sp>
    </p:spTree>
    <p:extLst>
      <p:ext uri="{BB962C8B-B14F-4D97-AF65-F5344CB8AC3E}">
        <p14:creationId xmlns:p14="http://schemas.microsoft.com/office/powerpoint/2010/main" val="71795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bg>
      <p:bgPr>
        <a:solidFill>
          <a:srgbClr val="E8E6D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hasCustomPrompt="1"/>
          </p:nvPr>
        </p:nvSpPr>
        <p:spPr/>
        <p:txBody>
          <a:bodyPr/>
          <a:lstStyle>
            <a:lvl1pPr>
              <a:defRPr/>
            </a:lvl1pPr>
          </a:lstStyle>
          <a:p>
            <a:r>
              <a:rPr lang="en-US" dirty="0"/>
              <a:t>Click to add text</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noAutofit/>
          </a:bodyPr>
          <a:lstStyle/>
          <a:p>
            <a:pPr lvl="0"/>
            <a:r>
              <a:rPr lang="en-US" dirty="0"/>
              <a:t>Click to edit Master text styles</a:t>
            </a:r>
          </a:p>
        </p:txBody>
      </p:sp>
      <p:cxnSp>
        <p:nvCxnSpPr>
          <p:cNvPr id="3" name="Straight Connector 2">
            <a:extLst>
              <a:ext uri="{FF2B5EF4-FFF2-40B4-BE49-F238E27FC236}">
                <a16:creationId xmlns:a16="http://schemas.microsoft.com/office/drawing/2014/main" id="{47D717A2-A422-51B6-F4ED-1AA291F70426}"/>
              </a:ext>
              <a:ext uri="{C183D7F6-B498-43B3-948B-1728B52AA6E4}">
                <adec:decorative xmlns:adec="http://schemas.microsoft.com/office/drawing/2017/decorative" val="1"/>
              </a:ext>
            </a:extLst>
          </p:cNvPr>
          <p:cNvCxnSpPr>
            <a:cxnSpLocks/>
          </p:cNvCxnSpPr>
          <p:nvPr userDrawn="1"/>
        </p:nvCxnSpPr>
        <p:spPr>
          <a:xfrm>
            <a:off x="457200" y="1050761"/>
            <a:ext cx="11222038" cy="0"/>
          </a:xfrm>
          <a:prstGeom prst="line">
            <a:avLst/>
          </a:prstGeom>
          <a:ln w="76200" cap="rnd">
            <a:gradFill>
              <a:gsLst>
                <a:gs pos="0">
                  <a:schemeClr val="accent3"/>
                </a:gs>
                <a:gs pos="97531">
                  <a:srgbClr val="8DC8E8"/>
                </a:gs>
                <a:gs pos="48000">
                  <a:schemeClr val="accent2"/>
                </a:gs>
                <a:gs pos="22000">
                  <a:srgbClr val="F4364C"/>
                </a:gs>
              </a:gsLst>
              <a:lin ang="3900000" scaled="0"/>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31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rning objective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1803E-6175-4F09-77D0-B8A9B2D92051}"/>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08373D85-141D-9923-C2EE-4CB92E1480FD}"/>
              </a:ext>
            </a:extLst>
          </p:cNvPr>
          <p:cNvSpPr>
            <a:spLocks noGrp="1"/>
          </p:cNvSpPr>
          <p:nvPr>
            <p:ph sz="quarter" idx="10"/>
          </p:nvPr>
        </p:nvSpPr>
        <p:spPr>
          <a:xfrm>
            <a:off x="457200" y="1235075"/>
            <a:ext cx="10796155" cy="4816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Graphic 2">
            <a:extLst>
              <a:ext uri="{FF2B5EF4-FFF2-40B4-BE49-F238E27FC236}">
                <a16:creationId xmlns:a16="http://schemas.microsoft.com/office/drawing/2014/main" id="{B550542F-99B5-2164-E697-89C6F4BC5E32}"/>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192001" cy="3095623"/>
          </a:xfrm>
          <a:prstGeom prst="rect">
            <a:avLst/>
          </a:prstGeom>
        </p:spPr>
      </p:pic>
    </p:spTree>
    <p:extLst>
      <p:ext uri="{BB962C8B-B14F-4D97-AF65-F5344CB8AC3E}">
        <p14:creationId xmlns:p14="http://schemas.microsoft.com/office/powerpoint/2010/main" val="299839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457200" y="1235075"/>
            <a:ext cx="11222038" cy="4816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327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457200" y="998538"/>
            <a:ext cx="11222038" cy="425450"/>
          </a:xfrm>
        </p:spPr>
        <p:txBody>
          <a:bodyPr/>
          <a:lstStyle>
            <a:lvl1pPr marL="0" indent="0">
              <a:buNone/>
              <a:defRPr lang="en-US" sz="2244" kern="1200" spc="0" baseline="0" dirty="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dirty="0"/>
              <a:t>Click to edit Master text styles</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457200" y="1506084"/>
            <a:ext cx="11222038" cy="45243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073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b | Exerci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lab/exercise title</a:t>
            </a:r>
          </a:p>
        </p:txBody>
      </p:sp>
      <p:sp>
        <p:nvSpPr>
          <p:cNvPr id="4" name="Rectangle: Rounded Corners 3">
            <a:extLst>
              <a:ext uri="{FF2B5EF4-FFF2-40B4-BE49-F238E27FC236}">
                <a16:creationId xmlns:a16="http://schemas.microsoft.com/office/drawing/2014/main" id="{4131A17C-0F99-216E-DFAC-C569CB6E38F1}"/>
              </a:ext>
            </a:extLst>
          </p:cNvPr>
          <p:cNvSpPr/>
          <p:nvPr userDrawn="1"/>
        </p:nvSpPr>
        <p:spPr>
          <a:xfrm>
            <a:off x="395187"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EE5EEF9-998D-B6C1-C199-5C59EA71EC87}"/>
              </a:ext>
            </a:extLst>
          </p:cNvPr>
          <p:cNvSpPr>
            <a:spLocks noGrp="1"/>
          </p:cNvSpPr>
          <p:nvPr>
            <p:ph sz="quarter" idx="12"/>
          </p:nvPr>
        </p:nvSpPr>
        <p:spPr>
          <a:xfrm>
            <a:off x="702393" y="1763920"/>
            <a:ext cx="5019675" cy="37623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4">
            <a:extLst>
              <a:ext uri="{FF2B5EF4-FFF2-40B4-BE49-F238E27FC236}">
                <a16:creationId xmlns:a16="http://schemas.microsoft.com/office/drawing/2014/main" id="{7072FF0B-2694-6C4C-C8B5-3E7663D5E799}"/>
              </a:ext>
            </a:extLst>
          </p:cNvPr>
          <p:cNvSpPr>
            <a:spLocks noGrp="1"/>
          </p:cNvSpPr>
          <p:nvPr>
            <p:ph sz="quarter" idx="13"/>
          </p:nvPr>
        </p:nvSpPr>
        <p:spPr>
          <a:xfrm>
            <a:off x="6469932" y="1763920"/>
            <a:ext cx="5019675" cy="37623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105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mmary | K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dirty="0"/>
              <a:t>Click to add summary</a:t>
            </a:r>
          </a:p>
        </p:txBody>
      </p:sp>
      <p:sp>
        <p:nvSpPr>
          <p:cNvPr id="4" name="Rectangle: Rounded Corners 3">
            <a:extLst>
              <a:ext uri="{FF2B5EF4-FFF2-40B4-BE49-F238E27FC236}">
                <a16:creationId xmlns:a16="http://schemas.microsoft.com/office/drawing/2014/main" id="{5D90E651-9BA7-18EB-DB1A-44556A25BECF}"/>
              </a:ext>
            </a:extLst>
          </p:cNvPr>
          <p:cNvSpPr/>
          <p:nvPr userDrawn="1"/>
        </p:nvSpPr>
        <p:spPr>
          <a:xfrm>
            <a:off x="5863473" y="1555423"/>
            <a:ext cx="5816337" cy="4383464"/>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009635B2-897B-0E82-CA91-F20AED8A9E54}"/>
              </a:ext>
            </a:extLst>
          </p:cNvPr>
          <p:cNvSpPr>
            <a:spLocks noGrp="1"/>
          </p:cNvSpPr>
          <p:nvPr>
            <p:ph sz="quarter" idx="12"/>
          </p:nvPr>
        </p:nvSpPr>
        <p:spPr>
          <a:xfrm>
            <a:off x="426610" y="1763920"/>
            <a:ext cx="5019675" cy="3762375"/>
          </a:xfrm>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5931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2F1CD1-DE45-C853-F32D-1EB719760D34}"/>
              </a:ext>
            </a:extLst>
          </p:cNvPr>
          <p:cNvSpPr>
            <a:spLocks noGrp="1"/>
          </p:cNvSpPr>
          <p:nvPr>
            <p:ph type="title"/>
          </p:nvPr>
        </p:nvSpPr>
        <p:spPr>
          <a:xfrm>
            <a:off x="457200" y="411480"/>
            <a:ext cx="11222610" cy="515443"/>
          </a:xfrm>
          <a:prstGeom prst="rect">
            <a:avLst/>
          </a:prstGeom>
        </p:spPr>
        <p:txBody>
          <a:bodyPr vert="horz" lIns="0" tIns="0" rIns="0" bIns="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17572885-CE45-483C-B4F6-098C0BB67326}"/>
              </a:ext>
            </a:extLst>
          </p:cNvPr>
          <p:cNvSpPr>
            <a:spLocks noGrp="1"/>
          </p:cNvSpPr>
          <p:nvPr>
            <p:ph type="body" idx="1"/>
          </p:nvPr>
        </p:nvSpPr>
        <p:spPr>
          <a:xfrm>
            <a:off x="457200" y="1150403"/>
            <a:ext cx="11222610" cy="4351338"/>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a:extLst>
              <a:ext uri="{FF2B5EF4-FFF2-40B4-BE49-F238E27FC236}">
                <a16:creationId xmlns:a16="http://schemas.microsoft.com/office/drawing/2014/main" id="{DCD20144-5ECD-680F-E1E0-37DE7FB35BAC}"/>
              </a:ext>
            </a:extLst>
          </p:cNvPr>
          <p:cNvSpPr txBox="1"/>
          <p:nvPr userDrawn="1"/>
        </p:nvSpPr>
        <p:spPr>
          <a:xfrm>
            <a:off x="457200" y="6411853"/>
            <a:ext cx="3709956" cy="172676"/>
          </a:xfrm>
          <a:prstGeom prst="rect">
            <a:avLst/>
          </a:prstGeom>
          <a:noFill/>
        </p:spPr>
        <p:txBody>
          <a:bodyPr wrap="square" lIns="0" tIns="0" rIns="0" bIns="0">
            <a:spAutoFit/>
          </a:bodyPr>
          <a:lstStyle/>
          <a:p>
            <a:pPr defTabSz="932563">
              <a:defRPr/>
            </a:pPr>
            <a:r>
              <a:rPr lang="en-US" sz="1122" dirty="0">
                <a:solidFill>
                  <a:srgbClr val="000000"/>
                </a:solidFill>
                <a:latin typeface="Segoe UI" panose="020B0502040204020203" pitchFamily="34" charset="0"/>
                <a:cs typeface="Segoe UI" panose="020B0502040204020203" pitchFamily="34" charset="0"/>
              </a:rPr>
              <a:t>© Copyright Microsoft Corporation. All rights reserved.</a:t>
            </a:r>
          </a:p>
        </p:txBody>
      </p:sp>
    </p:spTree>
    <p:extLst>
      <p:ext uri="{BB962C8B-B14F-4D97-AF65-F5344CB8AC3E}">
        <p14:creationId xmlns:p14="http://schemas.microsoft.com/office/powerpoint/2010/main" val="392028117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2" r:id="rId5"/>
    <p:sldLayoutId id="2147483661" r:id="rId6"/>
    <p:sldLayoutId id="2147483669" r:id="rId7"/>
    <p:sldLayoutId id="2147483670" r:id="rId8"/>
  </p:sldLayoutIdLst>
  <p:txStyles>
    <p:titleStyle>
      <a:lvl1pPr algn="l" defTabSz="914400" rtl="0" eaLnBrk="1" latinLnBrk="0" hangingPunct="1">
        <a:lnSpc>
          <a:spcPct val="90000"/>
        </a:lnSpc>
        <a:spcBef>
          <a:spcPct val="0"/>
        </a:spcBef>
        <a:buNone/>
        <a:defRPr sz="3200" kern="1200">
          <a:solidFill>
            <a:schemeClr val="tx1"/>
          </a:solidFill>
          <a:latin typeface="Segoe UI Semibold" panose="020B0702040204020203" pitchFamily="34" charset="0"/>
          <a:ea typeface="+mj-ea"/>
          <a:cs typeface="Segoe UI Semibold" panose="020B0702040204020203" pitchFamily="34" charset="0"/>
        </a:defRPr>
      </a:lvl1pPr>
    </p:titleStyle>
    <p:body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hyperlink" Target="http://aka.ms/az204labs"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7169DE-E95D-FDD6-AED0-B3D218B43841}"/>
              </a:ext>
            </a:extLst>
          </p:cNvPr>
          <p:cNvSpPr>
            <a:spLocks noGrp="1"/>
          </p:cNvSpPr>
          <p:nvPr>
            <p:ph type="title"/>
          </p:nvPr>
        </p:nvSpPr>
        <p:spPr>
          <a:xfrm>
            <a:off x="569913" y="2382560"/>
            <a:ext cx="5686955" cy="2277547"/>
          </a:xfrm>
        </p:spPr>
        <p:txBody>
          <a:bodyPr/>
          <a:lstStyle/>
          <a:p>
            <a:pPr>
              <a:lnSpc>
                <a:spcPct val="100000"/>
              </a:lnSpc>
            </a:pPr>
            <a:r>
              <a:rPr lang="en-US" sz="2800" dirty="0"/>
              <a:t>AZ-204T00A</a:t>
            </a:r>
            <a:br>
              <a:rPr lang="en-US" dirty="0"/>
            </a:br>
            <a:r>
              <a:rPr lang="en-US" sz="4000" dirty="0">
                <a:solidFill>
                  <a:schemeClr val="tx1"/>
                </a:solidFill>
              </a:rPr>
              <a:t>Learning Path 03: Develop solutions that use Blob storage</a:t>
            </a:r>
            <a:endParaRPr lang="en-US" dirty="0"/>
          </a:p>
        </p:txBody>
      </p:sp>
    </p:spTree>
    <p:extLst>
      <p:ext uri="{BB962C8B-B14F-4D97-AF65-F5344CB8AC3E}">
        <p14:creationId xmlns:p14="http://schemas.microsoft.com/office/powerpoint/2010/main" val="3695094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0F868-C2BA-B270-8C43-E8BAA27C3A90}"/>
              </a:ext>
            </a:extLst>
          </p:cNvPr>
          <p:cNvSpPr>
            <a:spLocks noGrp="1"/>
          </p:cNvSpPr>
          <p:nvPr>
            <p:ph type="title"/>
          </p:nvPr>
        </p:nvSpPr>
        <p:spPr/>
        <p:txBody>
          <a:bodyPr/>
          <a:lstStyle/>
          <a:p>
            <a:r>
              <a:rPr lang="en-US" dirty="0"/>
              <a:t>Discover static website hosting in Azure Storage</a:t>
            </a:r>
          </a:p>
        </p:txBody>
      </p:sp>
      <p:sp>
        <p:nvSpPr>
          <p:cNvPr id="3" name="Content Placeholder 2">
            <a:extLst>
              <a:ext uri="{FF2B5EF4-FFF2-40B4-BE49-F238E27FC236}">
                <a16:creationId xmlns:a16="http://schemas.microsoft.com/office/drawing/2014/main" id="{F0CE8AC7-81C0-7CE9-16D7-AC5AF5F26E8D}"/>
              </a:ext>
            </a:extLst>
          </p:cNvPr>
          <p:cNvSpPr>
            <a:spLocks noGrp="1"/>
          </p:cNvSpPr>
          <p:nvPr>
            <p:ph sz="quarter" idx="10"/>
          </p:nvPr>
        </p:nvSpPr>
        <p:spPr>
          <a:xfrm>
            <a:off x="457200" y="1235075"/>
            <a:ext cx="5475767" cy="4816475"/>
          </a:xfrm>
        </p:spPr>
        <p:txBody>
          <a:bodyPr/>
          <a:lstStyle/>
          <a:p>
            <a:pPr marL="0" indent="0">
              <a:spcAft>
                <a:spcPts val="1200"/>
              </a:spcAft>
              <a:buNone/>
            </a:pPr>
            <a:r>
              <a:rPr lang="en-US" sz="2400" dirty="0">
                <a:latin typeface="+mj-lt"/>
              </a:rPr>
              <a:t>Features</a:t>
            </a:r>
          </a:p>
          <a:p>
            <a:pPr>
              <a:spcAft>
                <a:spcPts val="600"/>
              </a:spcAft>
            </a:pPr>
            <a:r>
              <a:rPr lang="en-US" sz="2000" dirty="0"/>
              <a:t>Serve static content directly from a storage container name </a:t>
            </a:r>
            <a:r>
              <a:rPr lang="en-US" sz="2000" i="1" dirty="0"/>
              <a:t>$web</a:t>
            </a:r>
            <a:r>
              <a:rPr lang="en-US" sz="2000" dirty="0"/>
              <a:t>.</a:t>
            </a:r>
          </a:p>
          <a:p>
            <a:pPr>
              <a:spcAft>
                <a:spcPts val="600"/>
              </a:spcAft>
            </a:pPr>
            <a:r>
              <a:rPr lang="en-US" sz="2000" dirty="0"/>
              <a:t>Enables you to use serverless architectures that include Azure Functions.</a:t>
            </a:r>
          </a:p>
          <a:p>
            <a:pPr>
              <a:spcAft>
                <a:spcPts val="600"/>
              </a:spcAft>
            </a:pPr>
            <a:r>
              <a:rPr lang="en-US" sz="2000" dirty="0"/>
              <a:t>Can be made available via a custom domain.</a:t>
            </a:r>
          </a:p>
          <a:p>
            <a:pPr>
              <a:spcAft>
                <a:spcPts val="600"/>
              </a:spcAft>
            </a:pPr>
            <a:r>
              <a:rPr lang="en-US" sz="2000" dirty="0"/>
              <a:t>Enabled in the </a:t>
            </a:r>
            <a:r>
              <a:rPr lang="en-US" sz="2000" b="1" dirty="0"/>
              <a:t>Static website</a:t>
            </a:r>
            <a:r>
              <a:rPr lang="en-US" sz="2000" dirty="0"/>
              <a:t> section of the storage account nav bar.</a:t>
            </a:r>
          </a:p>
          <a:p>
            <a:endParaRPr lang="en-US" sz="2400" dirty="0"/>
          </a:p>
        </p:txBody>
      </p:sp>
      <p:sp>
        <p:nvSpPr>
          <p:cNvPr id="4" name="Content Placeholder 2">
            <a:extLst>
              <a:ext uri="{FF2B5EF4-FFF2-40B4-BE49-F238E27FC236}">
                <a16:creationId xmlns:a16="http://schemas.microsoft.com/office/drawing/2014/main" id="{C256BB0F-BFB3-0E97-1FF6-9C5A6C62D71C}"/>
              </a:ext>
            </a:extLst>
          </p:cNvPr>
          <p:cNvSpPr txBox="1">
            <a:spLocks/>
          </p:cNvSpPr>
          <p:nvPr/>
        </p:nvSpPr>
        <p:spPr>
          <a:xfrm>
            <a:off x="6347637" y="1235075"/>
            <a:ext cx="5475767" cy="4816475"/>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r>
              <a:rPr lang="en-US" sz="2400" dirty="0">
                <a:latin typeface="+mj-lt"/>
              </a:rPr>
              <a:t>Limitations</a:t>
            </a:r>
          </a:p>
          <a:p>
            <a:pPr>
              <a:spcAft>
                <a:spcPts val="600"/>
              </a:spcAft>
            </a:pPr>
            <a:r>
              <a:rPr lang="en-US" sz="2000" dirty="0"/>
              <a:t>No ability to configure headers as part of the static website feature.</a:t>
            </a:r>
          </a:p>
          <a:p>
            <a:pPr>
              <a:spcAft>
                <a:spcPts val="600"/>
              </a:spcAft>
            </a:pPr>
            <a:r>
              <a:rPr lang="en-US" sz="2000" dirty="0" err="1"/>
              <a:t>AuthN</a:t>
            </a:r>
            <a:r>
              <a:rPr lang="en-US" sz="2000" dirty="0"/>
              <a:t> and </a:t>
            </a:r>
            <a:r>
              <a:rPr lang="en-US" sz="2000" dirty="0" err="1"/>
              <a:t>AuthZ</a:t>
            </a:r>
            <a:r>
              <a:rPr lang="en-US" sz="2000" dirty="0"/>
              <a:t> are not supported.</a:t>
            </a:r>
          </a:p>
          <a:p>
            <a:endParaRPr lang="en-US" sz="2400" dirty="0"/>
          </a:p>
        </p:txBody>
      </p:sp>
    </p:spTree>
    <p:extLst>
      <p:ext uri="{BB962C8B-B14F-4D97-AF65-F5344CB8AC3E}">
        <p14:creationId xmlns:p14="http://schemas.microsoft.com/office/powerpoint/2010/main" val="1786374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p:txBody>
          <a:bodyPr/>
          <a:lstStyle/>
          <a:p>
            <a:r>
              <a:rPr lang="en-US" dirty="0"/>
              <a:t>Summary and knowledge check</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457199" y="1752600"/>
            <a:ext cx="5019773" cy="3762375"/>
          </a:xfrm>
        </p:spPr>
        <p:txBody>
          <a:bodyPr>
            <a:normAutofit/>
          </a:bodyPr>
          <a:lstStyle/>
          <a:p>
            <a:pPr marL="0" indent="0">
              <a:spcAft>
                <a:spcPts val="1200"/>
              </a:spcAft>
              <a:buNone/>
            </a:pPr>
            <a:r>
              <a:rPr lang="en-US" sz="2400" dirty="0"/>
              <a:t>In this module, you learned how to:</a:t>
            </a:r>
          </a:p>
          <a:p>
            <a:pPr marL="233363" indent="-233363" defTabSz="457200">
              <a:spcAft>
                <a:spcPts val="600"/>
              </a:spcAft>
              <a:buFont typeface="Arial" panose="020B0604020202020204" pitchFamily="34" charset="0"/>
              <a:buChar char="•"/>
              <a:tabLst>
                <a:tab pos="0" algn="l"/>
              </a:tabLst>
            </a:pPr>
            <a:r>
              <a:rPr lang="en-US" sz="2200" dirty="0"/>
              <a:t>Identify the different types of storage accounts and the resource hierarchy for blob storage.</a:t>
            </a:r>
          </a:p>
          <a:p>
            <a:pPr marL="233363" indent="-233363" defTabSz="457200">
              <a:spcAft>
                <a:spcPts val="600"/>
              </a:spcAft>
              <a:buFont typeface="Arial" panose="020B0604020202020204" pitchFamily="34" charset="0"/>
              <a:buChar char="•"/>
              <a:tabLst>
                <a:tab pos="0" algn="l"/>
              </a:tabLst>
            </a:pPr>
            <a:r>
              <a:rPr lang="en-US" sz="2200" dirty="0"/>
              <a:t>Explain how data is securely stored.</a:t>
            </a:r>
          </a:p>
          <a:p>
            <a:pPr marL="233363" indent="-233363" defTabSz="457200">
              <a:spcAft>
                <a:spcPts val="600"/>
              </a:spcAft>
              <a:buFont typeface="Arial" panose="020B0604020202020204" pitchFamily="34" charset="0"/>
              <a:buChar char="•"/>
              <a:tabLst>
                <a:tab pos="0" algn="l"/>
              </a:tabLst>
            </a:pPr>
            <a:r>
              <a:rPr lang="en-US" sz="2200" dirty="0"/>
              <a:t>Enable a storage account for static website hosting.</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a:spLocks/>
          </p:cNvSpPr>
          <p:nvPr/>
        </p:nvSpPr>
        <p:spPr>
          <a:xfrm>
            <a:off x="6715031" y="2076617"/>
            <a:ext cx="4672440" cy="718803"/>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What type of blobs are used to store virtual hard drive files?</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6107837" y="332216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2</a:t>
            </a:r>
            <a:endParaRPr lang="en-IN" b="1" dirty="0">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a:spLocks/>
          </p:cNvSpPr>
          <p:nvPr/>
        </p:nvSpPr>
        <p:spPr>
          <a:xfrm>
            <a:off x="6715030" y="3322168"/>
            <a:ext cx="4576747" cy="1047813"/>
          </a:xfrm>
          <a:prstGeom prst="rect">
            <a:avLst/>
          </a:prstGeom>
        </p:spPr>
        <p:txBody>
          <a:bodyPr vert="horz" lIns="0" tIns="0" rIns="0" bIns="0" rtlCol="0">
            <a:noAutofit/>
          </a:bodyPr>
          <a:lstStyle>
            <a:defPPr>
              <a:defRPr lang="en-US"/>
            </a:defPPr>
            <a:lvl1pPr indent="0">
              <a:lnSpc>
                <a:spcPct val="100000"/>
              </a:lnSpc>
              <a:spcBef>
                <a:spcPts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ts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ts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ts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en-US" dirty="0"/>
              <a:t>What type of storage accounts is recommended for most scenarios using Azure Storage?</a:t>
            </a:r>
          </a:p>
        </p:txBody>
      </p:sp>
    </p:spTree>
    <p:extLst>
      <p:ext uri="{BB962C8B-B14F-4D97-AF65-F5344CB8AC3E}">
        <p14:creationId xmlns:p14="http://schemas.microsoft.com/office/powerpoint/2010/main" val="2403457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1C6AC2-779C-3086-472D-E342E44A24E8}"/>
              </a:ext>
            </a:extLst>
          </p:cNvPr>
          <p:cNvSpPr>
            <a:spLocks noGrp="1"/>
          </p:cNvSpPr>
          <p:nvPr>
            <p:ph type="title"/>
          </p:nvPr>
        </p:nvSpPr>
        <p:spPr>
          <a:xfrm>
            <a:off x="581340" y="2824068"/>
            <a:ext cx="6472474" cy="1255728"/>
          </a:xfrm>
        </p:spPr>
        <p:txBody>
          <a:bodyPr/>
          <a:lstStyle/>
          <a:p>
            <a:pPr>
              <a:lnSpc>
                <a:spcPct val="100000"/>
              </a:lnSpc>
            </a:pPr>
            <a:r>
              <a:rPr lang="en-US" dirty="0"/>
              <a:t>Module 2: Manage the Azure Blob storage lifecycle</a:t>
            </a:r>
          </a:p>
        </p:txBody>
      </p:sp>
    </p:spTree>
    <p:extLst>
      <p:ext uri="{BB962C8B-B14F-4D97-AF65-F5344CB8AC3E}">
        <p14:creationId xmlns:p14="http://schemas.microsoft.com/office/powerpoint/2010/main" val="1476925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5C10-B97E-E36B-0EC9-3B60A22430A8}"/>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625277A-08B4-2B69-457F-97D143A426A4}"/>
              </a:ext>
            </a:extLst>
          </p:cNvPr>
          <p:cNvSpPr>
            <a:spLocks noGrp="1"/>
          </p:cNvSpPr>
          <p:nvPr>
            <p:ph sz="quarter" idx="10"/>
          </p:nvPr>
        </p:nvSpPr>
        <p:spPr/>
        <p:txBody>
          <a:bodyPr>
            <a:normAutofit/>
          </a:bodyPr>
          <a:lstStyle/>
          <a:p>
            <a:pPr>
              <a:spcAft>
                <a:spcPts val="600"/>
              </a:spcAft>
            </a:pPr>
            <a:r>
              <a:rPr lang="en-US" sz="2400" dirty="0"/>
              <a:t>Describe how each of the access tiers are optimized.</a:t>
            </a:r>
          </a:p>
          <a:p>
            <a:pPr>
              <a:spcAft>
                <a:spcPts val="600"/>
              </a:spcAft>
            </a:pPr>
            <a:r>
              <a:rPr lang="en-US" sz="2400" dirty="0"/>
              <a:t>Create and implement a lifecycle policy.</a:t>
            </a:r>
          </a:p>
          <a:p>
            <a:pPr>
              <a:spcAft>
                <a:spcPts val="600"/>
              </a:spcAft>
            </a:pPr>
            <a:r>
              <a:rPr lang="en-US" sz="2400" dirty="0"/>
              <a:t>Rehydrate blob data stored in an archive tier.</a:t>
            </a:r>
          </a:p>
        </p:txBody>
      </p:sp>
    </p:spTree>
    <p:extLst>
      <p:ext uri="{BB962C8B-B14F-4D97-AF65-F5344CB8AC3E}">
        <p14:creationId xmlns:p14="http://schemas.microsoft.com/office/powerpoint/2010/main" val="2325487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563611-B3B9-745D-36EA-A064B2224AEB}"/>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D77986DA-3FE8-0D69-340A-7BE34BA80DA2}"/>
              </a:ext>
            </a:extLst>
          </p:cNvPr>
          <p:cNvSpPr>
            <a:spLocks noGrp="1"/>
          </p:cNvSpPr>
          <p:nvPr>
            <p:ph sz="quarter" idx="10"/>
          </p:nvPr>
        </p:nvSpPr>
        <p:spPr/>
        <p:txBody>
          <a:bodyPr>
            <a:normAutofit/>
          </a:bodyPr>
          <a:lstStyle/>
          <a:p>
            <a:pPr marL="342900" indent="-342900">
              <a:spcAft>
                <a:spcPts val="1200"/>
              </a:spcAft>
              <a:buFont typeface="Arial" panose="020B0604020202020204" pitchFamily="34" charset="0"/>
              <a:buChar char="•"/>
            </a:pPr>
            <a:r>
              <a:rPr lang="en-US" sz="2400" dirty="0">
                <a:latin typeface="+mn-lt"/>
              </a:rPr>
              <a:t>Data stored in the cloud grows at an exponential pace.</a:t>
            </a:r>
          </a:p>
          <a:p>
            <a:pPr marL="342900" indent="-342900">
              <a:spcAft>
                <a:spcPts val="1200"/>
              </a:spcAft>
              <a:buFont typeface="Arial" panose="020B0604020202020204" pitchFamily="34" charset="0"/>
              <a:buChar char="•"/>
            </a:pPr>
            <a:r>
              <a:rPr lang="en-US" sz="2400" dirty="0">
                <a:latin typeface="+mn-lt"/>
              </a:rPr>
              <a:t>The need for access to data can drop drastically as the data ages.</a:t>
            </a:r>
          </a:p>
          <a:p>
            <a:pPr marL="342900" indent="-342900">
              <a:spcAft>
                <a:spcPts val="1200"/>
              </a:spcAft>
              <a:buFont typeface="Arial" panose="020B0604020202020204" pitchFamily="34" charset="0"/>
              <a:buChar char="•"/>
            </a:pPr>
            <a:r>
              <a:rPr lang="en-US" sz="2400" dirty="0">
                <a:latin typeface="+mn-lt"/>
              </a:rPr>
              <a:t>It can be helpful to organize your data based on how frequently it will be accessed and how long it will be retained to manage.</a:t>
            </a:r>
          </a:p>
        </p:txBody>
      </p:sp>
    </p:spTree>
    <p:extLst>
      <p:ext uri="{BB962C8B-B14F-4D97-AF65-F5344CB8AC3E}">
        <p14:creationId xmlns:p14="http://schemas.microsoft.com/office/powerpoint/2010/main" val="1585867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5437-BDCF-96E4-22AF-A04E04625FBA}"/>
              </a:ext>
            </a:extLst>
          </p:cNvPr>
          <p:cNvSpPr>
            <a:spLocks noGrp="1"/>
          </p:cNvSpPr>
          <p:nvPr>
            <p:ph type="title"/>
          </p:nvPr>
        </p:nvSpPr>
        <p:spPr/>
        <p:txBody>
          <a:bodyPr/>
          <a:lstStyle/>
          <a:p>
            <a:r>
              <a:rPr lang="en-US" dirty="0"/>
              <a:t>Explore the Azure Blob storage lifecycle ( 1 of 2 )</a:t>
            </a:r>
          </a:p>
        </p:txBody>
      </p:sp>
      <p:sp>
        <p:nvSpPr>
          <p:cNvPr id="18" name="Text Placeholder 2">
            <a:extLst>
              <a:ext uri="{FF2B5EF4-FFF2-40B4-BE49-F238E27FC236}">
                <a16:creationId xmlns:a16="http://schemas.microsoft.com/office/drawing/2014/main" id="{DC11F29B-01D0-5116-8A56-B382EECCB07F}"/>
              </a:ext>
            </a:extLst>
          </p:cNvPr>
          <p:cNvSpPr txBox="1">
            <a:spLocks/>
          </p:cNvSpPr>
          <p:nvPr/>
        </p:nvSpPr>
        <p:spPr>
          <a:xfrm>
            <a:off x="4314973" y="1169249"/>
            <a:ext cx="2781942" cy="555397"/>
          </a:xfrm>
          <a:prstGeom prst="rect">
            <a:avLst/>
          </a:prstGeom>
        </p:spPr>
        <p:txBody>
          <a:bodyPr vert="horz" wrap="square" lIns="0" tIns="0" rIns="0" bIns="0" rtlCol="0">
            <a:no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r>
              <a:rPr lang="en-US" dirty="0"/>
              <a:t>Access tiers</a:t>
            </a:r>
          </a:p>
          <a:p>
            <a:pPr marL="0" indent="0">
              <a:buFont typeface="Wingdings" panose="05000000000000000000" pitchFamily="2" charset="2"/>
              <a:buNone/>
            </a:pPr>
            <a:endParaRPr lang="en-US" dirty="0"/>
          </a:p>
        </p:txBody>
      </p:sp>
      <p:sp>
        <p:nvSpPr>
          <p:cNvPr id="19" name="Rectangle 18">
            <a:extLst>
              <a:ext uri="{FF2B5EF4-FFF2-40B4-BE49-F238E27FC236}">
                <a16:creationId xmlns:a16="http://schemas.microsoft.com/office/drawing/2014/main" id="{169EE326-5177-B10F-E4E1-ED4064D0F0C4}"/>
              </a:ext>
            </a:extLst>
          </p:cNvPr>
          <p:cNvSpPr/>
          <p:nvPr/>
        </p:nvSpPr>
        <p:spPr bwMode="auto">
          <a:xfrm>
            <a:off x="1624560" y="3123507"/>
            <a:ext cx="1906508" cy="51544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Hot</a:t>
            </a:r>
          </a:p>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a:ea typeface="+mn-ea"/>
                <a:cs typeface="Segoe UI" panose="020B0502040204020203" pitchFamily="34" charset="0"/>
              </a:rPr>
              <a:t>Frequently </a:t>
            </a:r>
            <a:br>
              <a:rPr kumimoji="0" lang="en-US" sz="16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a:ea typeface="+mn-ea"/>
                <a:cs typeface="Segoe UI" panose="020B0502040204020203" pitchFamily="34" charset="0"/>
              </a:rPr>
            </a:br>
            <a:r>
              <a:rPr kumimoji="0" lang="en-US" sz="16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a:ea typeface="+mn-ea"/>
                <a:cs typeface="Segoe UI" panose="020B0502040204020203" pitchFamily="34" charset="0"/>
              </a:rPr>
              <a:t>accessed data</a:t>
            </a:r>
          </a:p>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 </a:t>
            </a:r>
          </a:p>
        </p:txBody>
      </p:sp>
      <p:sp>
        <p:nvSpPr>
          <p:cNvPr id="7" name="Rectangle 6">
            <a:extLst>
              <a:ext uri="{FF2B5EF4-FFF2-40B4-BE49-F238E27FC236}">
                <a16:creationId xmlns:a16="http://schemas.microsoft.com/office/drawing/2014/main" id="{2533AD20-2D05-9E7F-61A5-0B917C71EDC0}"/>
              </a:ext>
            </a:extLst>
          </p:cNvPr>
          <p:cNvSpPr/>
          <p:nvPr/>
        </p:nvSpPr>
        <p:spPr bwMode="auto">
          <a:xfrm>
            <a:off x="3680734" y="3155307"/>
            <a:ext cx="1933968" cy="4744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Cool</a:t>
            </a:r>
          </a:p>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a:ea typeface="+mn-ea"/>
                <a:cs typeface="Segoe UI" panose="020B0502040204020203" pitchFamily="34" charset="0"/>
              </a:rPr>
              <a:t>Infrequently accessed data</a:t>
            </a:r>
          </a:p>
          <a:p>
            <a:pPr marL="0" marR="0" lvl="0" indent="0" algn="ctr" defTabSz="913400"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endParaRPr>
          </a:p>
        </p:txBody>
      </p:sp>
      <p:sp>
        <p:nvSpPr>
          <p:cNvPr id="20" name="Rectangle 19">
            <a:extLst>
              <a:ext uri="{FF2B5EF4-FFF2-40B4-BE49-F238E27FC236}">
                <a16:creationId xmlns:a16="http://schemas.microsoft.com/office/drawing/2014/main" id="{C7BCFFB8-A11F-30A6-A2CA-5404B23E8D23}"/>
              </a:ext>
            </a:extLst>
          </p:cNvPr>
          <p:cNvSpPr/>
          <p:nvPr/>
        </p:nvSpPr>
        <p:spPr bwMode="auto">
          <a:xfrm>
            <a:off x="5764368" y="3155307"/>
            <a:ext cx="1976488" cy="4744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Cold</a:t>
            </a:r>
          </a:p>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a:ea typeface="+mn-ea"/>
                <a:cs typeface="Segoe UI" panose="020B0502040204020203" pitchFamily="34" charset="0"/>
              </a:rPr>
              <a:t>Rarely accessed data that requires fast retrieval</a:t>
            </a:r>
          </a:p>
          <a:p>
            <a:pPr marL="0" marR="0" lvl="0" indent="0" algn="ctr" defTabSz="913400"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endParaRPr>
          </a:p>
        </p:txBody>
      </p:sp>
      <p:sp>
        <p:nvSpPr>
          <p:cNvPr id="8" name="Rectangle 7">
            <a:extLst>
              <a:ext uri="{FF2B5EF4-FFF2-40B4-BE49-F238E27FC236}">
                <a16:creationId xmlns:a16="http://schemas.microsoft.com/office/drawing/2014/main" id="{C367580B-E89D-1219-9802-4B8DDA89387F}"/>
              </a:ext>
            </a:extLst>
          </p:cNvPr>
          <p:cNvSpPr/>
          <p:nvPr/>
        </p:nvSpPr>
        <p:spPr bwMode="auto">
          <a:xfrm>
            <a:off x="7890522" y="3155306"/>
            <a:ext cx="1933962" cy="170575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p>
            <a:pPr marL="0" marR="0" lvl="0" indent="0" algn="ctr" defTabSz="913400" rtl="0" eaLnBrk="1" fontAlgn="base" latinLnBrk="0" hangingPunct="1">
              <a:lnSpc>
                <a:spcPct val="90000"/>
              </a:lnSpc>
              <a:spcBef>
                <a:spcPct val="0"/>
              </a:spcBef>
              <a:spcAft>
                <a:spcPct val="0"/>
              </a:spcAft>
              <a:buClrTx/>
              <a:buSzTx/>
              <a:buFontTx/>
              <a:buNone/>
              <a:tabLst/>
              <a:defRPr/>
            </a:pPr>
            <a:r>
              <a:rPr kumimoji="0" lang="fr-FR"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rPr>
              <a:t>Archive</a:t>
            </a:r>
          </a:p>
          <a:p>
            <a:pPr marL="0" marR="0" lvl="0" indent="0" algn="ctr" defTabSz="913576"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a:ea typeface="+mn-ea"/>
                <a:cs typeface="Segoe UI" panose="020B0502040204020203" pitchFamily="34" charset="0"/>
              </a:rPr>
              <a:t>Rarely accessed data with flexible latency requirements</a:t>
            </a:r>
          </a:p>
          <a:p>
            <a:pPr marL="0" marR="0" lvl="0" indent="0" algn="ctr" defTabSz="913400"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a:ln>
                <a:noFill/>
              </a:ln>
              <a:gradFill>
                <a:gsLst>
                  <a:gs pos="6195">
                    <a:srgbClr val="E6E6E6">
                      <a:lumMod val="25000"/>
                    </a:srgbClr>
                  </a:gs>
                  <a:gs pos="100000">
                    <a:srgbClr val="E6E6E6">
                      <a:lumMod val="25000"/>
                    </a:srgbClr>
                  </a:gs>
                </a:gsLst>
                <a:lin ang="5400000" scaled="0"/>
              </a:gradFill>
              <a:effectLst/>
              <a:uLnTx/>
              <a:uFillTx/>
              <a:latin typeface="Segoe UI Semilight"/>
              <a:ea typeface="+mn-ea"/>
              <a:cs typeface="Segoe UI" panose="020B0502040204020203" pitchFamily="34" charset="0"/>
            </a:endParaRPr>
          </a:p>
        </p:txBody>
      </p:sp>
      <p:sp>
        <p:nvSpPr>
          <p:cNvPr id="26" name="TextBox 25">
            <a:extLst>
              <a:ext uri="{FF2B5EF4-FFF2-40B4-BE49-F238E27FC236}">
                <a16:creationId xmlns:a16="http://schemas.microsoft.com/office/drawing/2014/main" id="{2A68E6E2-28AF-AAC7-EB69-05E9BB594A77}"/>
              </a:ext>
            </a:extLst>
          </p:cNvPr>
          <p:cNvSpPr txBox="1"/>
          <p:nvPr/>
        </p:nvSpPr>
        <p:spPr>
          <a:xfrm>
            <a:off x="1424763" y="4686800"/>
            <a:ext cx="9494874"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Hot access tier has the lowest access cost, but the highest storage cost. </a:t>
            </a:r>
          </a:p>
          <a:p>
            <a:pPr marL="285750" indent="-285750">
              <a:buFont typeface="Arial" panose="020B0604020202020204" pitchFamily="34" charset="0"/>
              <a:buChar char="•"/>
            </a:pPr>
            <a:r>
              <a:rPr lang="en-US" dirty="0"/>
              <a:t>Moving through the tiers from Hot to Archive the storage costs decrease, but the access costs increase.</a:t>
            </a:r>
          </a:p>
        </p:txBody>
      </p:sp>
      <p:sp>
        <p:nvSpPr>
          <p:cNvPr id="10" name="Temperature_hot">
            <a:extLst>
              <a:ext uri="{FF2B5EF4-FFF2-40B4-BE49-F238E27FC236}">
                <a16:creationId xmlns:a16="http://schemas.microsoft.com/office/drawing/2014/main" id="{0361418B-47CC-303F-FCAD-9EFDA0F0B992}"/>
              </a:ext>
              <a:ext uri="{C183D7F6-B498-43B3-948B-1728B52AA6E4}">
                <adec:decorative xmlns:adec="http://schemas.microsoft.com/office/drawing/2017/decorative" val="1"/>
              </a:ext>
            </a:extLst>
          </p:cNvPr>
          <p:cNvSpPr>
            <a:spLocks noChangeAspect="1" noEditPoints="1"/>
          </p:cNvSpPr>
          <p:nvPr/>
        </p:nvSpPr>
        <p:spPr bwMode="auto">
          <a:xfrm>
            <a:off x="2459615" y="2364684"/>
            <a:ext cx="203349" cy="555398"/>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49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491"/>
                </a:moveTo>
                <a:cubicBezTo>
                  <a:pt x="748" y="2716"/>
                  <a:pt x="748" y="2716"/>
                  <a:pt x="748" y="2716"/>
                </a:cubicBezTo>
              </a:path>
            </a:pathLst>
          </a:custGeom>
          <a:solidFill>
            <a:srgbClr val="FFC000"/>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1" name="Freeform: Shape 10">
            <a:extLst>
              <a:ext uri="{FF2B5EF4-FFF2-40B4-BE49-F238E27FC236}">
                <a16:creationId xmlns:a16="http://schemas.microsoft.com/office/drawing/2014/main" id="{4E9D9C1E-8280-6640-ED5D-D1613B28C3E5}"/>
              </a:ext>
              <a:ext uri="{C183D7F6-B498-43B3-948B-1728B52AA6E4}">
                <adec:decorative xmlns:adec="http://schemas.microsoft.com/office/drawing/2017/decorative" val="1"/>
              </a:ext>
            </a:extLst>
          </p:cNvPr>
          <p:cNvSpPr/>
          <p:nvPr/>
        </p:nvSpPr>
        <p:spPr bwMode="auto">
          <a:xfrm>
            <a:off x="2213262" y="3041673"/>
            <a:ext cx="665492"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9" name="Temperature_mild">
            <a:extLst>
              <a:ext uri="{FF2B5EF4-FFF2-40B4-BE49-F238E27FC236}">
                <a16:creationId xmlns:a16="http://schemas.microsoft.com/office/drawing/2014/main" id="{FC09D550-A641-6205-358F-693A37A35FC4}"/>
              </a:ext>
              <a:ext uri="{C183D7F6-B498-43B3-948B-1728B52AA6E4}">
                <adec:decorative xmlns:adec="http://schemas.microsoft.com/office/drawing/2017/decorative" val="1"/>
              </a:ext>
            </a:extLst>
          </p:cNvPr>
          <p:cNvSpPr>
            <a:spLocks noChangeAspect="1" noEditPoints="1"/>
          </p:cNvSpPr>
          <p:nvPr/>
        </p:nvSpPr>
        <p:spPr bwMode="auto">
          <a:xfrm>
            <a:off x="4546044" y="2364684"/>
            <a:ext cx="203349" cy="555398"/>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93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931"/>
                </a:moveTo>
                <a:cubicBezTo>
                  <a:pt x="748" y="2716"/>
                  <a:pt x="748" y="2716"/>
                  <a:pt x="748" y="2716"/>
                </a:cubicBezTo>
              </a:path>
            </a:pathLst>
          </a:custGeom>
          <a:solidFill>
            <a:schemeClr val="accent1">
              <a:lumMod val="20000"/>
              <a:lumOff val="80000"/>
            </a:schemeClr>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2" name="Freeform: Shape 11">
            <a:extLst>
              <a:ext uri="{FF2B5EF4-FFF2-40B4-BE49-F238E27FC236}">
                <a16:creationId xmlns:a16="http://schemas.microsoft.com/office/drawing/2014/main" id="{F032321A-F367-8B60-190E-A02B59D0C8FE}"/>
              </a:ext>
              <a:ext uri="{C183D7F6-B498-43B3-948B-1728B52AA6E4}">
                <adec:decorative xmlns:adec="http://schemas.microsoft.com/office/drawing/2017/decorative" val="1"/>
              </a:ext>
            </a:extLst>
          </p:cNvPr>
          <p:cNvSpPr/>
          <p:nvPr/>
        </p:nvSpPr>
        <p:spPr bwMode="auto">
          <a:xfrm>
            <a:off x="4314973" y="3041673"/>
            <a:ext cx="665492"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6" name="Archive_F03F">
            <a:extLst>
              <a:ext uri="{FF2B5EF4-FFF2-40B4-BE49-F238E27FC236}">
                <a16:creationId xmlns:a16="http://schemas.microsoft.com/office/drawing/2014/main" id="{4462BD94-2526-BB98-C932-567B3E510565}"/>
              </a:ext>
              <a:ext uri="{C183D7F6-B498-43B3-948B-1728B52AA6E4}">
                <adec:decorative xmlns:adec="http://schemas.microsoft.com/office/drawing/2017/decorative" val="1"/>
              </a:ext>
            </a:extLst>
          </p:cNvPr>
          <p:cNvSpPr>
            <a:spLocks noChangeAspect="1" noEditPoints="1"/>
          </p:cNvSpPr>
          <p:nvPr/>
        </p:nvSpPr>
        <p:spPr bwMode="auto">
          <a:xfrm>
            <a:off x="8593817" y="2426394"/>
            <a:ext cx="521218" cy="493689"/>
          </a:xfrm>
          <a:custGeom>
            <a:avLst/>
            <a:gdLst>
              <a:gd name="T0" fmla="*/ 4721 w 4721"/>
              <a:gd name="T1" fmla="*/ 1260 h 4094"/>
              <a:gd name="T2" fmla="*/ 0 w 4721"/>
              <a:gd name="T3" fmla="*/ 1260 h 4094"/>
              <a:gd name="T4" fmla="*/ 0 w 4721"/>
              <a:gd name="T5" fmla="*/ 0 h 4094"/>
              <a:gd name="T6" fmla="*/ 4721 w 4721"/>
              <a:gd name="T7" fmla="*/ 0 h 4094"/>
              <a:gd name="T8" fmla="*/ 4721 w 4721"/>
              <a:gd name="T9" fmla="*/ 1260 h 4094"/>
              <a:gd name="T10" fmla="*/ 315 w 4721"/>
              <a:gd name="T11" fmla="*/ 1260 h 4094"/>
              <a:gd name="T12" fmla="*/ 315 w 4721"/>
              <a:gd name="T13" fmla="*/ 4094 h 4094"/>
              <a:gd name="T14" fmla="*/ 4407 w 4721"/>
              <a:gd name="T15" fmla="*/ 4094 h 4094"/>
              <a:gd name="T16" fmla="*/ 4407 w 4721"/>
              <a:gd name="T17" fmla="*/ 1260 h 4094"/>
              <a:gd name="T18" fmla="*/ 1417 w 4721"/>
              <a:gd name="T19" fmla="*/ 2205 h 4094"/>
              <a:gd name="T20" fmla="*/ 3305 w 4721"/>
              <a:gd name="T21" fmla="*/ 2205 h 40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21" h="4094">
                <a:moveTo>
                  <a:pt x="4721" y="1260"/>
                </a:moveTo>
                <a:lnTo>
                  <a:pt x="0" y="1260"/>
                </a:lnTo>
                <a:lnTo>
                  <a:pt x="0" y="0"/>
                </a:lnTo>
                <a:lnTo>
                  <a:pt x="4721" y="0"/>
                </a:lnTo>
                <a:lnTo>
                  <a:pt x="4721" y="1260"/>
                </a:lnTo>
                <a:moveTo>
                  <a:pt x="315" y="1260"/>
                </a:moveTo>
                <a:lnTo>
                  <a:pt x="315" y="4094"/>
                </a:lnTo>
                <a:lnTo>
                  <a:pt x="4407" y="4094"/>
                </a:lnTo>
                <a:lnTo>
                  <a:pt x="4407" y="1260"/>
                </a:lnTo>
                <a:moveTo>
                  <a:pt x="1417" y="2205"/>
                </a:moveTo>
                <a:lnTo>
                  <a:pt x="3305" y="2205"/>
                </a:lnTo>
              </a:path>
            </a:pathLst>
          </a:custGeom>
          <a:noFill/>
          <a:ln w="1905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13" name="Freeform: Shape 12">
            <a:extLst>
              <a:ext uri="{FF2B5EF4-FFF2-40B4-BE49-F238E27FC236}">
                <a16:creationId xmlns:a16="http://schemas.microsoft.com/office/drawing/2014/main" id="{EA4D56D8-C143-40CB-EFCE-6B5D25699445}"/>
              </a:ext>
              <a:ext uri="{C183D7F6-B498-43B3-948B-1728B52AA6E4}">
                <adec:decorative xmlns:adec="http://schemas.microsoft.com/office/drawing/2017/decorative" val="1"/>
              </a:ext>
            </a:extLst>
          </p:cNvPr>
          <p:cNvSpPr/>
          <p:nvPr/>
        </p:nvSpPr>
        <p:spPr bwMode="auto">
          <a:xfrm>
            <a:off x="8524758" y="3041673"/>
            <a:ext cx="665492"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
        <p:nvSpPr>
          <p:cNvPr id="17" name="Right Brace 16">
            <a:extLst>
              <a:ext uri="{FF2B5EF4-FFF2-40B4-BE49-F238E27FC236}">
                <a16:creationId xmlns:a16="http://schemas.microsoft.com/office/drawing/2014/main" id="{C2513259-2328-30EC-18B4-8AF852429094}"/>
              </a:ext>
              <a:ext uri="{C183D7F6-B498-43B3-948B-1728B52AA6E4}">
                <adec:decorative xmlns:adec="http://schemas.microsoft.com/office/drawing/2017/decorative" val="1"/>
              </a:ext>
            </a:extLst>
          </p:cNvPr>
          <p:cNvSpPr/>
          <p:nvPr/>
        </p:nvSpPr>
        <p:spPr>
          <a:xfrm rot="16200000">
            <a:off x="5540807" y="-1792190"/>
            <a:ext cx="474493" cy="7517381"/>
          </a:xfrm>
          <a:prstGeom prst="rightBrac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mperature_mild">
            <a:extLst>
              <a:ext uri="{FF2B5EF4-FFF2-40B4-BE49-F238E27FC236}">
                <a16:creationId xmlns:a16="http://schemas.microsoft.com/office/drawing/2014/main" id="{84B33A13-2E7D-0887-5E97-D3D1F2CBE93E}"/>
              </a:ext>
              <a:ext uri="{C183D7F6-B498-43B3-948B-1728B52AA6E4}">
                <adec:decorative xmlns:adec="http://schemas.microsoft.com/office/drawing/2017/decorative" val="1"/>
              </a:ext>
            </a:extLst>
          </p:cNvPr>
          <p:cNvSpPr>
            <a:spLocks noChangeAspect="1" noEditPoints="1"/>
          </p:cNvSpPr>
          <p:nvPr/>
        </p:nvSpPr>
        <p:spPr bwMode="auto">
          <a:xfrm>
            <a:off x="6650938" y="2364684"/>
            <a:ext cx="203349" cy="555398"/>
          </a:xfrm>
          <a:custGeom>
            <a:avLst/>
            <a:gdLst>
              <a:gd name="T0" fmla="*/ 748 w 1496"/>
              <a:gd name="T1" fmla="*/ 3274 h 3743"/>
              <a:gd name="T2" fmla="*/ 469 w 1496"/>
              <a:gd name="T3" fmla="*/ 2995 h 3743"/>
              <a:gd name="T4" fmla="*/ 748 w 1496"/>
              <a:gd name="T5" fmla="*/ 2716 h 3743"/>
              <a:gd name="T6" fmla="*/ 1027 w 1496"/>
              <a:gd name="T7" fmla="*/ 2995 h 3743"/>
              <a:gd name="T8" fmla="*/ 748 w 1496"/>
              <a:gd name="T9" fmla="*/ 3274 h 3743"/>
              <a:gd name="T10" fmla="*/ 1248 w 1496"/>
              <a:gd name="T11" fmla="*/ 2439 h 3743"/>
              <a:gd name="T12" fmla="*/ 1248 w 1496"/>
              <a:gd name="T13" fmla="*/ 500 h 3743"/>
              <a:gd name="T14" fmla="*/ 748 w 1496"/>
              <a:gd name="T15" fmla="*/ 0 h 3743"/>
              <a:gd name="T16" fmla="*/ 748 w 1496"/>
              <a:gd name="T17" fmla="*/ 0 h 3743"/>
              <a:gd name="T18" fmla="*/ 248 w 1496"/>
              <a:gd name="T19" fmla="*/ 500 h 3743"/>
              <a:gd name="T20" fmla="*/ 248 w 1496"/>
              <a:gd name="T21" fmla="*/ 2439 h 3743"/>
              <a:gd name="T22" fmla="*/ 0 w 1496"/>
              <a:gd name="T23" fmla="*/ 2995 h 3743"/>
              <a:gd name="T24" fmla="*/ 748 w 1496"/>
              <a:gd name="T25" fmla="*/ 3743 h 3743"/>
              <a:gd name="T26" fmla="*/ 1496 w 1496"/>
              <a:gd name="T27" fmla="*/ 2995 h 3743"/>
              <a:gd name="T28" fmla="*/ 1248 w 1496"/>
              <a:gd name="T29" fmla="*/ 2439 h 3743"/>
              <a:gd name="T30" fmla="*/ 748 w 1496"/>
              <a:gd name="T31" fmla="*/ 1931 h 3743"/>
              <a:gd name="T32" fmla="*/ 748 w 1496"/>
              <a:gd name="T33" fmla="*/ 2716 h 3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3743">
                <a:moveTo>
                  <a:pt x="748" y="3274"/>
                </a:moveTo>
                <a:cubicBezTo>
                  <a:pt x="594" y="3274"/>
                  <a:pt x="469" y="3149"/>
                  <a:pt x="469" y="2995"/>
                </a:cubicBezTo>
                <a:cubicBezTo>
                  <a:pt x="469" y="2841"/>
                  <a:pt x="594" y="2716"/>
                  <a:pt x="748" y="2716"/>
                </a:cubicBezTo>
                <a:cubicBezTo>
                  <a:pt x="902" y="2716"/>
                  <a:pt x="1027" y="2841"/>
                  <a:pt x="1027" y="2995"/>
                </a:cubicBezTo>
                <a:cubicBezTo>
                  <a:pt x="1027" y="3149"/>
                  <a:pt x="902" y="3274"/>
                  <a:pt x="748" y="3274"/>
                </a:cubicBezTo>
                <a:close/>
                <a:moveTo>
                  <a:pt x="1248" y="2439"/>
                </a:moveTo>
                <a:cubicBezTo>
                  <a:pt x="1248" y="500"/>
                  <a:pt x="1248" y="500"/>
                  <a:pt x="1248" y="500"/>
                </a:cubicBezTo>
                <a:cubicBezTo>
                  <a:pt x="1248" y="224"/>
                  <a:pt x="1024" y="0"/>
                  <a:pt x="748" y="0"/>
                </a:cubicBezTo>
                <a:cubicBezTo>
                  <a:pt x="748" y="0"/>
                  <a:pt x="748" y="0"/>
                  <a:pt x="748" y="0"/>
                </a:cubicBezTo>
                <a:cubicBezTo>
                  <a:pt x="472" y="0"/>
                  <a:pt x="248" y="224"/>
                  <a:pt x="248" y="500"/>
                </a:cubicBezTo>
                <a:cubicBezTo>
                  <a:pt x="248" y="2439"/>
                  <a:pt x="248" y="2439"/>
                  <a:pt x="248" y="2439"/>
                </a:cubicBezTo>
                <a:cubicBezTo>
                  <a:pt x="96" y="2576"/>
                  <a:pt x="0" y="2774"/>
                  <a:pt x="0" y="2995"/>
                </a:cubicBezTo>
                <a:cubicBezTo>
                  <a:pt x="0" y="3408"/>
                  <a:pt x="335" y="3743"/>
                  <a:pt x="748" y="3743"/>
                </a:cubicBezTo>
                <a:cubicBezTo>
                  <a:pt x="1161" y="3743"/>
                  <a:pt x="1496" y="3408"/>
                  <a:pt x="1496" y="2995"/>
                </a:cubicBezTo>
                <a:cubicBezTo>
                  <a:pt x="1496" y="2774"/>
                  <a:pt x="1400" y="2576"/>
                  <a:pt x="1248" y="2439"/>
                </a:cubicBezTo>
                <a:close/>
                <a:moveTo>
                  <a:pt x="748" y="1931"/>
                </a:moveTo>
                <a:cubicBezTo>
                  <a:pt x="748" y="2716"/>
                  <a:pt x="748" y="2716"/>
                  <a:pt x="748" y="2716"/>
                </a:cubicBezTo>
              </a:path>
            </a:pathLst>
          </a:custGeom>
          <a:solidFill>
            <a:schemeClr val="accent1">
              <a:lumMod val="60000"/>
              <a:lumOff val="40000"/>
            </a:schemeClr>
          </a:solidFill>
          <a:ln w="19050" cap="flat">
            <a:solidFill>
              <a:schemeClr val="accent1"/>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353535"/>
              </a:solidFill>
              <a:effectLst/>
              <a:uLnTx/>
              <a:uFillTx/>
              <a:latin typeface="Segoe UI Semilight"/>
              <a:ea typeface="+mn-ea"/>
              <a:cs typeface="+mn-cs"/>
            </a:endParaRPr>
          </a:p>
        </p:txBody>
      </p:sp>
      <p:sp>
        <p:nvSpPr>
          <p:cNvPr id="22" name="Freeform: Shape 21">
            <a:extLst>
              <a:ext uri="{FF2B5EF4-FFF2-40B4-BE49-F238E27FC236}">
                <a16:creationId xmlns:a16="http://schemas.microsoft.com/office/drawing/2014/main" id="{96F00DBF-92D6-5B66-43D1-116BE56F8F6D}"/>
              </a:ext>
              <a:ext uri="{C183D7F6-B498-43B3-948B-1728B52AA6E4}">
                <adec:decorative xmlns:adec="http://schemas.microsoft.com/office/drawing/2017/decorative" val="1"/>
              </a:ext>
            </a:extLst>
          </p:cNvPr>
          <p:cNvSpPr/>
          <p:nvPr/>
        </p:nvSpPr>
        <p:spPr bwMode="auto">
          <a:xfrm>
            <a:off x="6419867" y="3041673"/>
            <a:ext cx="665492" cy="0"/>
          </a:xfrm>
          <a:custGeom>
            <a:avLst/>
            <a:gdLst>
              <a:gd name="connsiteX0" fmla="*/ 0 w 771525"/>
              <a:gd name="connsiteY0" fmla="*/ 0 h 0"/>
              <a:gd name="connsiteX1" fmla="*/ 771525 w 771525"/>
              <a:gd name="connsiteY1" fmla="*/ 0 h 0"/>
            </a:gdLst>
            <a:ahLst/>
            <a:cxnLst>
              <a:cxn ang="0">
                <a:pos x="connsiteX0" y="connsiteY0"/>
              </a:cxn>
              <a:cxn ang="0">
                <a:pos x="connsiteX1" y="connsiteY1"/>
              </a:cxn>
            </a:cxnLst>
            <a:rect l="l" t="t" r="r" b="b"/>
            <a:pathLst>
              <a:path w="771525">
                <a:moveTo>
                  <a:pt x="0" y="0"/>
                </a:moveTo>
                <a:lnTo>
                  <a:pt x="771525" y="0"/>
                </a:lnTo>
              </a:path>
            </a:pathLst>
          </a:custGeom>
          <a:noFill/>
          <a:ln w="12700" cap="rnd">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marL="0" marR="0" lvl="0" indent="0" algn="ctr" defTabSz="914192"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Segoe UI Semilight"/>
              <a:ea typeface="+mn-ea"/>
              <a:cs typeface="+mn-cs"/>
            </a:endParaRPr>
          </a:p>
        </p:txBody>
      </p:sp>
    </p:spTree>
    <p:extLst>
      <p:ext uri="{BB962C8B-B14F-4D97-AF65-F5344CB8AC3E}">
        <p14:creationId xmlns:p14="http://schemas.microsoft.com/office/powerpoint/2010/main" val="527296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EA05E-90EE-DEB3-8C4D-A8FC24B7FD27}"/>
              </a:ext>
            </a:extLst>
          </p:cNvPr>
          <p:cNvSpPr>
            <a:spLocks noGrp="1"/>
          </p:cNvSpPr>
          <p:nvPr>
            <p:ph type="title"/>
          </p:nvPr>
        </p:nvSpPr>
        <p:spPr/>
        <p:txBody>
          <a:bodyPr/>
          <a:lstStyle/>
          <a:p>
            <a:r>
              <a:rPr lang="en-US" dirty="0"/>
              <a:t>Explore the Azure Blob storage lifecycle ( 2 of 2 )</a:t>
            </a:r>
          </a:p>
        </p:txBody>
      </p:sp>
      <p:sp>
        <p:nvSpPr>
          <p:cNvPr id="3" name="Content Placeholder 2">
            <a:extLst>
              <a:ext uri="{FF2B5EF4-FFF2-40B4-BE49-F238E27FC236}">
                <a16:creationId xmlns:a16="http://schemas.microsoft.com/office/drawing/2014/main" id="{DF9AF903-4954-1A99-72A4-53644B9B58F7}"/>
              </a:ext>
            </a:extLst>
          </p:cNvPr>
          <p:cNvSpPr>
            <a:spLocks noGrp="1"/>
          </p:cNvSpPr>
          <p:nvPr>
            <p:ph sz="quarter" idx="10"/>
          </p:nvPr>
        </p:nvSpPr>
        <p:spPr/>
        <p:txBody>
          <a:bodyPr/>
          <a:lstStyle/>
          <a:p>
            <a:pPr>
              <a:spcAft>
                <a:spcPts val="600"/>
              </a:spcAft>
            </a:pPr>
            <a:r>
              <a:rPr lang="en-US" sz="2400" dirty="0"/>
              <a:t>Azure Blob storage lifecycle management offers a rich, rule-based policy for General Purpose v2 and Blob storage accounts.</a:t>
            </a:r>
          </a:p>
          <a:p>
            <a:pPr>
              <a:spcAft>
                <a:spcPts val="600"/>
              </a:spcAft>
            </a:pPr>
            <a:r>
              <a:rPr lang="en-US" sz="2400" dirty="0"/>
              <a:t>Use the policy to transition your data to the appropriate access tiers or expire at the end of the data's lifecycle.</a:t>
            </a:r>
          </a:p>
          <a:p>
            <a:pPr>
              <a:spcAft>
                <a:spcPts val="600"/>
              </a:spcAft>
            </a:pPr>
            <a:r>
              <a:rPr lang="en-US" sz="2400" dirty="0"/>
              <a:t>The lifecycle management policy lets you:</a:t>
            </a:r>
          </a:p>
          <a:p>
            <a:pPr lvl="1">
              <a:spcAft>
                <a:spcPts val="600"/>
              </a:spcAft>
            </a:pPr>
            <a:r>
              <a:rPr lang="en-US" sz="2000" dirty="0"/>
              <a:t>Transition blobs to a cooler storage tier to optimize for performance and cost</a:t>
            </a:r>
          </a:p>
          <a:p>
            <a:pPr lvl="1">
              <a:spcAft>
                <a:spcPts val="600"/>
              </a:spcAft>
            </a:pPr>
            <a:r>
              <a:rPr lang="en-US" sz="2000" dirty="0"/>
              <a:t>Delete blobs at the end of their lifecycles</a:t>
            </a:r>
          </a:p>
          <a:p>
            <a:pPr lvl="1">
              <a:spcAft>
                <a:spcPts val="600"/>
              </a:spcAft>
            </a:pPr>
            <a:r>
              <a:rPr lang="en-US" sz="2000" dirty="0"/>
              <a:t>Define rules to be run once per day at the storage account level</a:t>
            </a:r>
          </a:p>
          <a:p>
            <a:pPr lvl="1">
              <a:spcAft>
                <a:spcPts val="600"/>
              </a:spcAft>
            </a:pPr>
            <a:r>
              <a:rPr lang="en-US" sz="2000" dirty="0"/>
              <a:t>Apply rules to containers or a subset of blobs (using prefixes as filters)</a:t>
            </a:r>
          </a:p>
        </p:txBody>
      </p:sp>
    </p:spTree>
    <p:extLst>
      <p:ext uri="{BB962C8B-B14F-4D97-AF65-F5344CB8AC3E}">
        <p14:creationId xmlns:p14="http://schemas.microsoft.com/office/powerpoint/2010/main" val="31373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3F0F-DE13-81DC-49F9-F0C0E8B85995}"/>
              </a:ext>
            </a:extLst>
          </p:cNvPr>
          <p:cNvSpPr>
            <a:spLocks noGrp="1"/>
          </p:cNvSpPr>
          <p:nvPr>
            <p:ph type="title"/>
          </p:nvPr>
        </p:nvSpPr>
        <p:spPr/>
        <p:txBody>
          <a:bodyPr/>
          <a:lstStyle/>
          <a:p>
            <a:r>
              <a:rPr lang="en-US" dirty="0"/>
              <a:t>Discover Blob storage lifecycle policies ( 1 of 2 )</a:t>
            </a:r>
          </a:p>
        </p:txBody>
      </p:sp>
      <p:sp>
        <p:nvSpPr>
          <p:cNvPr id="3" name="Content Placeholder 2">
            <a:extLst>
              <a:ext uri="{FF2B5EF4-FFF2-40B4-BE49-F238E27FC236}">
                <a16:creationId xmlns:a16="http://schemas.microsoft.com/office/drawing/2014/main" id="{CAD1CEF5-6B02-61E2-9C92-0C23C2E8B004}"/>
              </a:ext>
            </a:extLst>
          </p:cNvPr>
          <p:cNvSpPr>
            <a:spLocks noGrp="1"/>
          </p:cNvSpPr>
          <p:nvPr>
            <p:ph sz="quarter" idx="10"/>
          </p:nvPr>
        </p:nvSpPr>
        <p:spPr>
          <a:xfrm>
            <a:off x="457200" y="1235075"/>
            <a:ext cx="5061098" cy="4816475"/>
          </a:xfrm>
        </p:spPr>
        <p:txBody>
          <a:bodyPr/>
          <a:lstStyle/>
          <a:p>
            <a:pPr marL="0" indent="0">
              <a:spcAft>
                <a:spcPts val="600"/>
              </a:spcAft>
              <a:buNone/>
            </a:pPr>
            <a:r>
              <a:rPr lang="en-US" sz="2400" dirty="0">
                <a:latin typeface="+mj-lt"/>
              </a:rPr>
              <a:t>Policies</a:t>
            </a:r>
          </a:p>
          <a:p>
            <a:pPr>
              <a:spcAft>
                <a:spcPts val="600"/>
              </a:spcAft>
            </a:pPr>
            <a:r>
              <a:rPr lang="en-US" sz="2000" dirty="0"/>
              <a:t>A </a:t>
            </a:r>
            <a:r>
              <a:rPr lang="en-US" sz="2000" i="1" dirty="0"/>
              <a:t>policy</a:t>
            </a:r>
            <a:r>
              <a:rPr lang="en-US" sz="2000" dirty="0"/>
              <a:t> is a collection of </a:t>
            </a:r>
            <a:r>
              <a:rPr lang="en-US" sz="2000" i="1" dirty="0"/>
              <a:t>rules</a:t>
            </a:r>
          </a:p>
          <a:p>
            <a:pPr>
              <a:spcAft>
                <a:spcPts val="600"/>
              </a:spcAft>
            </a:pPr>
            <a:r>
              <a:rPr lang="en-US" sz="2000" dirty="0"/>
              <a:t>Each rule within the policy has several parameters</a:t>
            </a:r>
          </a:p>
          <a:p>
            <a:pPr lvl="1">
              <a:spcAft>
                <a:spcPts val="600"/>
              </a:spcAft>
            </a:pPr>
            <a:r>
              <a:rPr lang="en-US" sz="1800" dirty="0"/>
              <a:t>name</a:t>
            </a:r>
          </a:p>
          <a:p>
            <a:pPr lvl="1">
              <a:spcAft>
                <a:spcPts val="600"/>
              </a:spcAft>
            </a:pPr>
            <a:r>
              <a:rPr lang="en-US" sz="1800" dirty="0"/>
              <a:t>enabled</a:t>
            </a:r>
          </a:p>
          <a:p>
            <a:pPr lvl="1">
              <a:spcAft>
                <a:spcPts val="600"/>
              </a:spcAft>
            </a:pPr>
            <a:r>
              <a:rPr lang="en-US" sz="1800" dirty="0"/>
              <a:t>type</a:t>
            </a:r>
          </a:p>
          <a:p>
            <a:pPr lvl="1">
              <a:spcAft>
                <a:spcPts val="600"/>
              </a:spcAft>
            </a:pPr>
            <a:r>
              <a:rPr lang="en-US" sz="1800" dirty="0"/>
              <a:t>definition</a:t>
            </a:r>
            <a:endParaRPr lang="en-US" sz="2000" dirty="0"/>
          </a:p>
        </p:txBody>
      </p:sp>
      <p:sp>
        <p:nvSpPr>
          <p:cNvPr id="4" name="Content Placeholder 2">
            <a:extLst>
              <a:ext uri="{FF2B5EF4-FFF2-40B4-BE49-F238E27FC236}">
                <a16:creationId xmlns:a16="http://schemas.microsoft.com/office/drawing/2014/main" id="{E0CBED4E-6D71-C3B0-CE7F-C57052033970}"/>
              </a:ext>
            </a:extLst>
          </p:cNvPr>
          <p:cNvSpPr txBox="1">
            <a:spLocks/>
          </p:cNvSpPr>
          <p:nvPr/>
        </p:nvSpPr>
        <p:spPr>
          <a:xfrm>
            <a:off x="5954232" y="1235075"/>
            <a:ext cx="5061098" cy="4816475"/>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2400" dirty="0">
                <a:latin typeface="+mj-lt"/>
              </a:rPr>
              <a:t>Rules</a:t>
            </a:r>
          </a:p>
          <a:p>
            <a:pPr>
              <a:spcAft>
                <a:spcPts val="600"/>
              </a:spcAft>
            </a:pPr>
            <a:r>
              <a:rPr lang="en-US" sz="2000" dirty="0"/>
              <a:t>Each rule definition includes a filter set and an action set. </a:t>
            </a:r>
          </a:p>
          <a:p>
            <a:pPr>
              <a:spcAft>
                <a:spcPts val="600"/>
              </a:spcAft>
            </a:pPr>
            <a:r>
              <a:rPr lang="en-US" sz="2000" dirty="0"/>
              <a:t>The filter set limits rule actions to a certain set of objects within a container or objects names. </a:t>
            </a:r>
          </a:p>
          <a:p>
            <a:pPr>
              <a:spcAft>
                <a:spcPts val="600"/>
              </a:spcAft>
            </a:pPr>
            <a:r>
              <a:rPr lang="en-US" sz="2000" dirty="0"/>
              <a:t>The action set applies the tier or delete actions to the filtered set of objects.</a:t>
            </a:r>
          </a:p>
          <a:p>
            <a:pPr lvl="1">
              <a:spcAft>
                <a:spcPts val="600"/>
              </a:spcAft>
            </a:pPr>
            <a:endParaRPr lang="en-US" sz="2000" dirty="0"/>
          </a:p>
        </p:txBody>
      </p:sp>
    </p:spTree>
    <p:extLst>
      <p:ext uri="{BB962C8B-B14F-4D97-AF65-F5344CB8AC3E}">
        <p14:creationId xmlns:p14="http://schemas.microsoft.com/office/powerpoint/2010/main" val="602982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E1404-CB00-AE1E-0000-15C1973ED1AD}"/>
              </a:ext>
            </a:extLst>
          </p:cNvPr>
          <p:cNvSpPr>
            <a:spLocks noGrp="1"/>
          </p:cNvSpPr>
          <p:nvPr>
            <p:ph type="title"/>
          </p:nvPr>
        </p:nvSpPr>
        <p:spPr/>
        <p:txBody>
          <a:bodyPr/>
          <a:lstStyle/>
          <a:p>
            <a:r>
              <a:rPr lang="en-US" dirty="0"/>
              <a:t>Discover Blob storage lifecycle policies ( 2 of 2 )</a:t>
            </a:r>
          </a:p>
        </p:txBody>
      </p:sp>
      <p:sp>
        <p:nvSpPr>
          <p:cNvPr id="5" name="Text Placeholder 4">
            <a:extLst>
              <a:ext uri="{FF2B5EF4-FFF2-40B4-BE49-F238E27FC236}">
                <a16:creationId xmlns:a16="http://schemas.microsoft.com/office/drawing/2014/main" id="{2DE1282C-33F2-35C6-2E25-6AEE7E1AC2F4}"/>
              </a:ext>
            </a:extLst>
          </p:cNvPr>
          <p:cNvSpPr>
            <a:spLocks noGrp="1"/>
          </p:cNvSpPr>
          <p:nvPr>
            <p:ph type="body" sz="quarter" idx="11"/>
          </p:nvPr>
        </p:nvSpPr>
        <p:spPr/>
        <p:txBody>
          <a:bodyPr/>
          <a:lstStyle/>
          <a:p>
            <a:r>
              <a:rPr lang="en-US" dirty="0"/>
              <a:t>Policy example</a:t>
            </a:r>
          </a:p>
        </p:txBody>
      </p:sp>
      <p:sp>
        <p:nvSpPr>
          <p:cNvPr id="7" name="Content Placeholder 9">
            <a:extLst>
              <a:ext uri="{FF2B5EF4-FFF2-40B4-BE49-F238E27FC236}">
                <a16:creationId xmlns:a16="http://schemas.microsoft.com/office/drawing/2014/main" id="{CA8CAACC-F29E-9489-C4A9-003C2E81F8E2}"/>
              </a:ext>
            </a:extLst>
          </p:cNvPr>
          <p:cNvSpPr txBox="1">
            <a:spLocks/>
          </p:cNvSpPr>
          <p:nvPr/>
        </p:nvSpPr>
        <p:spPr>
          <a:xfrm>
            <a:off x="457200" y="1547598"/>
            <a:ext cx="4630262" cy="3762803"/>
          </a:xfrm>
          <a:prstGeom prst="rect">
            <a:avLst/>
          </a:prstGeom>
          <a:solidFill>
            <a:srgbClr val="FFFFFF"/>
          </a:solidFill>
        </p:spPr>
        <p:txBody>
          <a:bodyPr vert="horz" wrap="square" lIns="137160" tIns="91440" rIns="146304" bIns="91440" rtlCol="0">
            <a:no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49" normalizeH="0" baseline="0" noProof="0" dirty="0">
                <a:ln>
                  <a:noFill/>
                </a:ln>
                <a:solidFill>
                  <a:srgbClr val="0451A5"/>
                </a:solidFill>
                <a:effectLst/>
                <a:uLnTx/>
                <a:uFillTx/>
                <a:latin typeface="Consolas" panose="020B0609020204030204" pitchFamily="49" charset="0"/>
                <a:ea typeface="+mn-ea"/>
                <a:cs typeface="+mn-cs"/>
              </a:rPr>
              <a:t>"rules"</a:t>
            </a: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49" normalizeH="0" baseline="0" noProof="0" dirty="0">
                <a:ln>
                  <a:noFill/>
                </a:ln>
                <a:solidFill>
                  <a:srgbClr val="0451A5"/>
                </a:solidFill>
                <a:effectLst/>
                <a:uLnTx/>
                <a:uFillTx/>
                <a:latin typeface="Consolas" panose="020B0609020204030204" pitchFamily="49" charset="0"/>
                <a:ea typeface="+mn-ea"/>
                <a:cs typeface="+mn-cs"/>
              </a:rPr>
              <a:t>"name"</a:t>
            </a: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49" normalizeH="0" baseline="0" noProof="0" dirty="0">
                <a:ln>
                  <a:noFill/>
                </a:ln>
                <a:solidFill>
                  <a:srgbClr val="A31515"/>
                </a:solidFill>
                <a:effectLst/>
                <a:uLnTx/>
                <a:uFillTx/>
                <a:latin typeface="Consolas" panose="020B0609020204030204" pitchFamily="49" charset="0"/>
                <a:ea typeface="+mn-ea"/>
                <a:cs typeface="+mn-cs"/>
              </a:rPr>
              <a:t>"rule1"</a:t>
            </a: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49" normalizeH="0" baseline="0" noProof="0" dirty="0">
                <a:ln>
                  <a:noFill/>
                </a:ln>
                <a:solidFill>
                  <a:srgbClr val="0451A5"/>
                </a:solidFill>
                <a:effectLst/>
                <a:uLnTx/>
                <a:uFillTx/>
                <a:latin typeface="Consolas" panose="020B0609020204030204" pitchFamily="49" charset="0"/>
                <a:ea typeface="+mn-ea"/>
                <a:cs typeface="+mn-cs"/>
              </a:rPr>
              <a:t>"enabled"</a:t>
            </a: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49" normalizeH="0" baseline="0" noProof="0" dirty="0">
                <a:ln>
                  <a:noFill/>
                </a:ln>
                <a:solidFill>
                  <a:srgbClr val="0000FF"/>
                </a:solidFill>
                <a:effectLst/>
                <a:uLnTx/>
                <a:uFillTx/>
                <a:latin typeface="Consolas" panose="020B0609020204030204" pitchFamily="49" charset="0"/>
                <a:ea typeface="+mn-ea"/>
                <a:cs typeface="+mn-cs"/>
              </a:rPr>
              <a:t>true</a:t>
            </a: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49" normalizeH="0" baseline="0" noProof="0" dirty="0">
                <a:ln>
                  <a:noFill/>
                </a:ln>
                <a:solidFill>
                  <a:srgbClr val="0451A5"/>
                </a:solidFill>
                <a:effectLst/>
                <a:uLnTx/>
                <a:uFillTx/>
                <a:latin typeface="Consolas" panose="020B0609020204030204" pitchFamily="49" charset="0"/>
                <a:ea typeface="+mn-ea"/>
                <a:cs typeface="+mn-cs"/>
              </a:rPr>
              <a:t>"type"</a:t>
            </a: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49" normalizeH="0" baseline="0" noProof="0" dirty="0">
                <a:ln>
                  <a:noFill/>
                </a:ln>
                <a:solidFill>
                  <a:srgbClr val="A31515"/>
                </a:solidFill>
                <a:effectLst/>
                <a:uLnTx/>
                <a:uFillTx/>
                <a:latin typeface="Consolas" panose="020B0609020204030204" pitchFamily="49" charset="0"/>
                <a:ea typeface="+mn-ea"/>
                <a:cs typeface="+mn-cs"/>
              </a:rPr>
              <a:t>"Lifecycle"</a:t>
            </a: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49" normalizeH="0" baseline="0" noProof="0" dirty="0">
                <a:ln>
                  <a:noFill/>
                </a:ln>
                <a:solidFill>
                  <a:srgbClr val="0451A5"/>
                </a:solidFill>
                <a:effectLst/>
                <a:uLnTx/>
                <a:uFillTx/>
                <a:latin typeface="Consolas" panose="020B0609020204030204" pitchFamily="49" charset="0"/>
                <a:ea typeface="+mn-ea"/>
                <a:cs typeface="+mn-cs"/>
              </a:rPr>
              <a:t>"definition"</a:t>
            </a: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49" normalizeH="0" baseline="0" noProof="0" dirty="0">
                <a:ln>
                  <a:noFill/>
                </a:ln>
                <a:solidFill>
                  <a:srgbClr val="CD3131"/>
                </a:solidFill>
                <a:effectLst/>
                <a:uLnTx/>
                <a:uFillTx/>
                <a:latin typeface="Consolas" panose="020B0609020204030204" pitchFamily="49" charset="0"/>
                <a:ea typeface="+mn-ea"/>
                <a:cs typeface="+mn-cs"/>
              </a:rPr>
              <a:t>...</a:t>
            </a: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49" normalizeH="0" baseline="0" noProof="0" dirty="0">
                <a:ln>
                  <a:noFill/>
                </a:ln>
                <a:solidFill>
                  <a:srgbClr val="0451A5"/>
                </a:solidFill>
                <a:effectLst/>
                <a:uLnTx/>
                <a:uFillTx/>
                <a:latin typeface="Consolas" panose="020B0609020204030204" pitchFamily="49" charset="0"/>
                <a:ea typeface="+mn-ea"/>
                <a:cs typeface="+mn-cs"/>
              </a:rPr>
              <a:t>"name"</a:t>
            </a: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49" normalizeH="0" baseline="0" noProof="0" dirty="0">
                <a:ln>
                  <a:noFill/>
                </a:ln>
                <a:solidFill>
                  <a:srgbClr val="A31515"/>
                </a:solidFill>
                <a:effectLst/>
                <a:uLnTx/>
                <a:uFillTx/>
                <a:latin typeface="Consolas" panose="020B0609020204030204" pitchFamily="49" charset="0"/>
                <a:ea typeface="+mn-ea"/>
                <a:cs typeface="+mn-cs"/>
              </a:rPr>
              <a:t>"rule2"</a:t>
            </a: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49" normalizeH="0" baseline="0" noProof="0" dirty="0">
                <a:ln>
                  <a:noFill/>
                </a:ln>
                <a:solidFill>
                  <a:srgbClr val="0451A5"/>
                </a:solidFill>
                <a:effectLst/>
                <a:uLnTx/>
                <a:uFillTx/>
                <a:latin typeface="Consolas" panose="020B0609020204030204" pitchFamily="49" charset="0"/>
                <a:ea typeface="+mn-ea"/>
                <a:cs typeface="+mn-cs"/>
              </a:rPr>
              <a:t>"type"</a:t>
            </a: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49" normalizeH="0" baseline="0" noProof="0" dirty="0">
                <a:ln>
                  <a:noFill/>
                </a:ln>
                <a:solidFill>
                  <a:srgbClr val="A31515"/>
                </a:solidFill>
                <a:effectLst/>
                <a:uLnTx/>
                <a:uFillTx/>
                <a:latin typeface="Consolas" panose="020B0609020204030204" pitchFamily="49" charset="0"/>
                <a:ea typeface="+mn-ea"/>
                <a:cs typeface="+mn-cs"/>
              </a:rPr>
              <a:t>"Lifecycle"</a:t>
            </a: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49" normalizeH="0" baseline="0" noProof="0" dirty="0">
                <a:ln>
                  <a:noFill/>
                </a:ln>
                <a:solidFill>
                  <a:srgbClr val="0451A5"/>
                </a:solidFill>
                <a:effectLst/>
                <a:uLnTx/>
                <a:uFillTx/>
                <a:latin typeface="Consolas" panose="020B0609020204030204" pitchFamily="49" charset="0"/>
                <a:ea typeface="+mn-ea"/>
                <a:cs typeface="+mn-cs"/>
              </a:rPr>
              <a:t>"definition"</a:t>
            </a: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49" normalizeH="0" baseline="0" noProof="0" dirty="0">
                <a:ln>
                  <a:noFill/>
                </a:ln>
                <a:solidFill>
                  <a:srgbClr val="CD3131"/>
                </a:solidFill>
                <a:effectLst/>
                <a:uLnTx/>
                <a:uFillTx/>
                <a:latin typeface="Consolas" panose="020B0609020204030204" pitchFamily="49" charset="0"/>
                <a:ea typeface="+mn-ea"/>
                <a:cs typeface="+mn-cs"/>
              </a:rPr>
              <a:t>...</a:t>
            </a: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  ]</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49" normalizeH="0" baseline="0" noProof="0" dirty="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a:pPr>
            <a:endParaRPr kumimoji="0" lang="en-US" sz="2400" b="0" i="0" u="none" strike="noStrike" kern="1200" cap="none" spc="-49" normalizeH="0" baseline="0" noProof="0" dirty="0">
              <a:ln>
                <a:noFill/>
              </a:ln>
              <a:solidFill>
                <a:srgbClr val="000000"/>
              </a:solidFill>
              <a:effectLst/>
              <a:uLnTx/>
              <a:uFillTx/>
              <a:latin typeface="Segoe UI Semibold"/>
              <a:ea typeface="+mn-ea"/>
              <a:cs typeface="+mn-cs"/>
            </a:endParaRPr>
          </a:p>
        </p:txBody>
      </p:sp>
      <p:graphicFrame>
        <p:nvGraphicFramePr>
          <p:cNvPr id="8" name="Content Placeholder 13">
            <a:extLst>
              <a:ext uri="{FF2B5EF4-FFF2-40B4-BE49-F238E27FC236}">
                <a16:creationId xmlns:a16="http://schemas.microsoft.com/office/drawing/2014/main" id="{401D2321-1F3F-745F-745B-DD2D7E14E45C}"/>
              </a:ext>
            </a:extLst>
          </p:cNvPr>
          <p:cNvGraphicFramePr>
            <a:graphicFrameLocks/>
          </p:cNvGraphicFramePr>
          <p:nvPr>
            <p:extLst>
              <p:ext uri="{D42A27DB-BD31-4B8C-83A1-F6EECF244321}">
                <p14:modId xmlns:p14="http://schemas.microsoft.com/office/powerpoint/2010/main" val="2290173602"/>
              </p:ext>
            </p:extLst>
          </p:nvPr>
        </p:nvGraphicFramePr>
        <p:xfrm>
          <a:off x="5087462" y="1972900"/>
          <a:ext cx="6278743" cy="2199350"/>
        </p:xfrm>
        <a:graphic>
          <a:graphicData uri="http://schemas.openxmlformats.org/drawingml/2006/table">
            <a:tbl>
              <a:tblPr firstRow="1" firstCol="1">
                <a:tableStyleId>{F2DE63D5-997A-4646-A377-4702673A728D}</a:tableStyleId>
              </a:tblPr>
              <a:tblGrid>
                <a:gridCol w="1940659">
                  <a:extLst>
                    <a:ext uri="{9D8B030D-6E8A-4147-A177-3AD203B41FA5}">
                      <a16:colId xmlns:a16="http://schemas.microsoft.com/office/drawing/2014/main" val="3196811669"/>
                    </a:ext>
                  </a:extLst>
                </a:gridCol>
                <a:gridCol w="2916257">
                  <a:extLst>
                    <a:ext uri="{9D8B030D-6E8A-4147-A177-3AD203B41FA5}">
                      <a16:colId xmlns:a16="http://schemas.microsoft.com/office/drawing/2014/main" val="2611657579"/>
                    </a:ext>
                  </a:extLst>
                </a:gridCol>
                <a:gridCol w="1421827">
                  <a:extLst>
                    <a:ext uri="{9D8B030D-6E8A-4147-A177-3AD203B41FA5}">
                      <a16:colId xmlns:a16="http://schemas.microsoft.com/office/drawing/2014/main" val="94463334"/>
                    </a:ext>
                  </a:extLst>
                </a:gridCol>
              </a:tblGrid>
              <a:tr h="146627">
                <a:tc>
                  <a:txBody>
                    <a:bodyPr/>
                    <a:lstStyle/>
                    <a:p>
                      <a:pPr algn="l"/>
                      <a:r>
                        <a:rPr lang="en-US" sz="1800" dirty="0">
                          <a:effectLst/>
                        </a:rPr>
                        <a:t>Parameter name</a:t>
                      </a:r>
                      <a:endParaRPr lang="en-US" sz="1800" b="1" dirty="0">
                        <a:effectLst/>
                      </a:endParaRPr>
                    </a:p>
                  </a:txBody>
                  <a:tcPr marL="26015" marR="26015" marT="30744" marB="30744" anchor="ctr"/>
                </a:tc>
                <a:tc>
                  <a:txBody>
                    <a:bodyPr/>
                    <a:lstStyle/>
                    <a:p>
                      <a:pPr algn="l"/>
                      <a:r>
                        <a:rPr lang="en-US" sz="1800" dirty="0">
                          <a:effectLst/>
                        </a:rPr>
                        <a:t>Parameter type</a:t>
                      </a:r>
                      <a:endParaRPr lang="en-US" sz="1800" b="1" dirty="0">
                        <a:effectLst/>
                      </a:endParaRPr>
                    </a:p>
                  </a:txBody>
                  <a:tcPr marL="26015" marR="26015" marT="30744" marB="30744" anchor="ctr"/>
                </a:tc>
                <a:tc>
                  <a:txBody>
                    <a:bodyPr/>
                    <a:lstStyle/>
                    <a:p>
                      <a:pPr algn="l"/>
                      <a:r>
                        <a:rPr lang="en-US" sz="1800" dirty="0">
                          <a:effectLst/>
                        </a:rPr>
                        <a:t>Required</a:t>
                      </a:r>
                      <a:endParaRPr lang="en-US" sz="1800" b="1" dirty="0">
                        <a:effectLst/>
                      </a:endParaRPr>
                    </a:p>
                  </a:txBody>
                  <a:tcPr marL="26015" marR="26015" marT="30744" marB="30744" anchor="ctr"/>
                </a:tc>
                <a:extLst>
                  <a:ext uri="{0D108BD9-81ED-4DB2-BD59-A6C34878D82A}">
                    <a16:rowId xmlns:a16="http://schemas.microsoft.com/office/drawing/2014/main" val="1792059202"/>
                  </a:ext>
                </a:extLst>
              </a:tr>
              <a:tr h="472991">
                <a:tc>
                  <a:txBody>
                    <a:bodyPr/>
                    <a:lstStyle/>
                    <a:p>
                      <a:pPr algn="l"/>
                      <a:r>
                        <a:rPr lang="en-US" sz="1800" b="0" i="1" dirty="0">
                          <a:effectLst/>
                        </a:rPr>
                        <a:t>name</a:t>
                      </a:r>
                    </a:p>
                  </a:txBody>
                  <a:tcPr marL="30744" marR="30744" marT="23650" marB="23650" anchor="ctr"/>
                </a:tc>
                <a:tc>
                  <a:txBody>
                    <a:bodyPr/>
                    <a:lstStyle/>
                    <a:p>
                      <a:pPr algn="l"/>
                      <a:r>
                        <a:rPr lang="en-US" sz="1800" dirty="0">
                          <a:effectLst/>
                        </a:rPr>
                        <a:t>String</a:t>
                      </a:r>
                    </a:p>
                  </a:txBody>
                  <a:tcPr marL="30744" marR="30744" marT="23650" marB="23650" anchor="ctr"/>
                </a:tc>
                <a:tc>
                  <a:txBody>
                    <a:bodyPr/>
                    <a:lstStyle/>
                    <a:p>
                      <a:pPr algn="r"/>
                      <a:r>
                        <a:rPr lang="en-US" sz="1800" dirty="0">
                          <a:effectLst/>
                          <a:latin typeface="Consolas" panose="020B0609020204030204" pitchFamily="49" charset="0"/>
                        </a:rPr>
                        <a:t>True</a:t>
                      </a:r>
                    </a:p>
                  </a:txBody>
                  <a:tcPr marL="30744" marR="30744" marT="23650" marB="23650" anchor="ctr"/>
                </a:tc>
                <a:extLst>
                  <a:ext uri="{0D108BD9-81ED-4DB2-BD59-A6C34878D82A}">
                    <a16:rowId xmlns:a16="http://schemas.microsoft.com/office/drawing/2014/main" val="4097090851"/>
                  </a:ext>
                </a:extLst>
              </a:tr>
              <a:tr h="472991">
                <a:tc>
                  <a:txBody>
                    <a:bodyPr/>
                    <a:lstStyle/>
                    <a:p>
                      <a:pPr algn="l"/>
                      <a:r>
                        <a:rPr lang="en-US" sz="1800" b="0" i="1" dirty="0">
                          <a:effectLst/>
                        </a:rPr>
                        <a:t>enabled</a:t>
                      </a:r>
                    </a:p>
                  </a:txBody>
                  <a:tcPr marL="30744" marR="30744" marT="23650" marB="23650" anchor="ctr"/>
                </a:tc>
                <a:tc>
                  <a:txBody>
                    <a:bodyPr/>
                    <a:lstStyle/>
                    <a:p>
                      <a:pPr algn="l"/>
                      <a:r>
                        <a:rPr lang="en-US" sz="1800" dirty="0">
                          <a:effectLst/>
                        </a:rPr>
                        <a:t>Boolean</a:t>
                      </a:r>
                    </a:p>
                  </a:txBody>
                  <a:tcPr marL="30744" marR="30744" marT="23650" marB="23650" anchor="ctr"/>
                </a:tc>
                <a:tc>
                  <a:txBody>
                    <a:bodyPr/>
                    <a:lstStyle/>
                    <a:p>
                      <a:pPr algn="r"/>
                      <a:r>
                        <a:rPr lang="en-US" sz="1800" dirty="0">
                          <a:effectLst/>
                          <a:latin typeface="Consolas" panose="020B0609020204030204" pitchFamily="49" charset="0"/>
                        </a:rPr>
                        <a:t>False</a:t>
                      </a:r>
                    </a:p>
                  </a:txBody>
                  <a:tcPr marL="30744" marR="30744" marT="23650" marB="23650" anchor="ctr"/>
                </a:tc>
                <a:extLst>
                  <a:ext uri="{0D108BD9-81ED-4DB2-BD59-A6C34878D82A}">
                    <a16:rowId xmlns:a16="http://schemas.microsoft.com/office/drawing/2014/main" val="592475194"/>
                  </a:ext>
                </a:extLst>
              </a:tr>
              <a:tr h="217576">
                <a:tc>
                  <a:txBody>
                    <a:bodyPr/>
                    <a:lstStyle/>
                    <a:p>
                      <a:pPr algn="l"/>
                      <a:r>
                        <a:rPr lang="en-US" sz="1800" b="0" i="1" dirty="0">
                          <a:effectLst/>
                        </a:rPr>
                        <a:t>type</a:t>
                      </a:r>
                    </a:p>
                  </a:txBody>
                  <a:tcPr marL="30744" marR="30744" marT="23650" marB="23650" anchor="ctr"/>
                </a:tc>
                <a:tc>
                  <a:txBody>
                    <a:bodyPr/>
                    <a:lstStyle/>
                    <a:p>
                      <a:pPr algn="l"/>
                      <a:r>
                        <a:rPr lang="en-US" sz="1800" dirty="0">
                          <a:effectLst/>
                        </a:rPr>
                        <a:t>An enum value</a:t>
                      </a:r>
                    </a:p>
                  </a:txBody>
                  <a:tcPr marL="30744" marR="30744" marT="23650" marB="23650" anchor="ctr"/>
                </a:tc>
                <a:tc>
                  <a:txBody>
                    <a:bodyPr/>
                    <a:lstStyle/>
                    <a:p>
                      <a:pPr algn="r"/>
                      <a:r>
                        <a:rPr lang="en-US" sz="1800" dirty="0">
                          <a:effectLst/>
                          <a:latin typeface="Consolas" panose="020B0609020204030204" pitchFamily="49" charset="0"/>
                        </a:rPr>
                        <a:t>True</a:t>
                      </a:r>
                    </a:p>
                  </a:txBody>
                  <a:tcPr marL="30744" marR="30744" marT="23650" marB="23650" anchor="ctr"/>
                </a:tc>
                <a:extLst>
                  <a:ext uri="{0D108BD9-81ED-4DB2-BD59-A6C34878D82A}">
                    <a16:rowId xmlns:a16="http://schemas.microsoft.com/office/drawing/2014/main" val="2516752567"/>
                  </a:ext>
                </a:extLst>
              </a:tr>
              <a:tr h="302714">
                <a:tc>
                  <a:txBody>
                    <a:bodyPr/>
                    <a:lstStyle/>
                    <a:p>
                      <a:pPr algn="l"/>
                      <a:r>
                        <a:rPr lang="en-US" sz="1800" b="0" i="1" dirty="0">
                          <a:effectLst/>
                        </a:rPr>
                        <a:t>definition</a:t>
                      </a:r>
                    </a:p>
                  </a:txBody>
                  <a:tcPr marL="30744" marR="30744" marT="23650" marB="23650" anchor="ctr"/>
                </a:tc>
                <a:tc>
                  <a:txBody>
                    <a:bodyPr/>
                    <a:lstStyle/>
                    <a:p>
                      <a:pPr algn="l"/>
                      <a:r>
                        <a:rPr lang="en-US" sz="1800" dirty="0">
                          <a:effectLst/>
                        </a:rPr>
                        <a:t>An object that defines the lifecycle rule</a:t>
                      </a:r>
                    </a:p>
                  </a:txBody>
                  <a:tcPr marL="30744" marR="30744" marT="23650" marB="23650" anchor="ctr"/>
                </a:tc>
                <a:tc>
                  <a:txBody>
                    <a:bodyPr/>
                    <a:lstStyle/>
                    <a:p>
                      <a:pPr algn="r"/>
                      <a:r>
                        <a:rPr lang="en-US" sz="1800" dirty="0">
                          <a:effectLst/>
                          <a:latin typeface="Consolas" panose="020B0609020204030204" pitchFamily="49" charset="0"/>
                        </a:rPr>
                        <a:t>True</a:t>
                      </a:r>
                    </a:p>
                  </a:txBody>
                  <a:tcPr marL="30744" marR="30744" marT="23650" marB="23650" anchor="ctr"/>
                </a:tc>
                <a:extLst>
                  <a:ext uri="{0D108BD9-81ED-4DB2-BD59-A6C34878D82A}">
                    <a16:rowId xmlns:a16="http://schemas.microsoft.com/office/drawing/2014/main" val="647672330"/>
                  </a:ext>
                </a:extLst>
              </a:tr>
            </a:tbl>
          </a:graphicData>
        </a:graphic>
      </p:graphicFrame>
    </p:spTree>
    <p:extLst>
      <p:ext uri="{BB962C8B-B14F-4D97-AF65-F5344CB8AC3E}">
        <p14:creationId xmlns:p14="http://schemas.microsoft.com/office/powerpoint/2010/main" val="308314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E35E71-5765-9475-E64F-CDF4E4972762}"/>
              </a:ext>
            </a:extLst>
          </p:cNvPr>
          <p:cNvSpPr>
            <a:spLocks noGrp="1"/>
          </p:cNvSpPr>
          <p:nvPr>
            <p:ph type="title"/>
          </p:nvPr>
        </p:nvSpPr>
        <p:spPr/>
        <p:txBody>
          <a:bodyPr/>
          <a:lstStyle/>
          <a:p>
            <a:r>
              <a:rPr lang="en-US" dirty="0"/>
              <a:t>Implement Blob storage lifecycle policies</a:t>
            </a:r>
          </a:p>
        </p:txBody>
      </p:sp>
      <p:sp>
        <p:nvSpPr>
          <p:cNvPr id="6" name="Content Placeholder 5">
            <a:extLst>
              <a:ext uri="{FF2B5EF4-FFF2-40B4-BE49-F238E27FC236}">
                <a16:creationId xmlns:a16="http://schemas.microsoft.com/office/drawing/2014/main" id="{461FA24E-75CA-C48F-BBED-F17C26DDDB81}"/>
              </a:ext>
            </a:extLst>
          </p:cNvPr>
          <p:cNvSpPr>
            <a:spLocks noGrp="1"/>
          </p:cNvSpPr>
          <p:nvPr>
            <p:ph sz="quarter" idx="10"/>
          </p:nvPr>
        </p:nvSpPr>
        <p:spPr>
          <a:xfrm>
            <a:off x="457200" y="1235075"/>
            <a:ext cx="4763386" cy="4816475"/>
          </a:xfrm>
        </p:spPr>
        <p:txBody>
          <a:bodyPr/>
          <a:lstStyle/>
          <a:p>
            <a:pPr>
              <a:spcAft>
                <a:spcPts val="600"/>
              </a:spcAft>
            </a:pPr>
            <a:r>
              <a:rPr lang="en-US" dirty="0"/>
              <a:t>Azure portal</a:t>
            </a:r>
          </a:p>
          <a:p>
            <a:pPr lvl="1">
              <a:spcAft>
                <a:spcPts val="600"/>
              </a:spcAft>
            </a:pPr>
            <a:r>
              <a:rPr lang="en-US" dirty="0"/>
              <a:t>Azure portal List view</a:t>
            </a:r>
          </a:p>
          <a:p>
            <a:pPr lvl="1">
              <a:spcAft>
                <a:spcPts val="600"/>
              </a:spcAft>
            </a:pPr>
            <a:r>
              <a:rPr lang="en-US" dirty="0"/>
              <a:t>Azure portal Code view</a:t>
            </a:r>
          </a:p>
          <a:p>
            <a:pPr>
              <a:spcAft>
                <a:spcPts val="600"/>
              </a:spcAft>
            </a:pPr>
            <a:r>
              <a:rPr lang="en-US" dirty="0"/>
              <a:t>Command line</a:t>
            </a:r>
          </a:p>
          <a:p>
            <a:pPr lvl="1">
              <a:spcAft>
                <a:spcPts val="600"/>
              </a:spcAft>
            </a:pPr>
            <a:r>
              <a:rPr lang="en-US" dirty="0"/>
              <a:t>PowerShell</a:t>
            </a:r>
          </a:p>
          <a:p>
            <a:pPr lvl="1">
              <a:spcAft>
                <a:spcPts val="600"/>
              </a:spcAft>
            </a:pPr>
            <a:r>
              <a:rPr lang="en-US" dirty="0"/>
              <a:t>Azure CLI</a:t>
            </a:r>
          </a:p>
          <a:p>
            <a:pPr>
              <a:spcAft>
                <a:spcPts val="600"/>
              </a:spcAft>
            </a:pPr>
            <a:r>
              <a:rPr lang="en-US" dirty="0"/>
              <a:t>REST APIs</a:t>
            </a:r>
          </a:p>
        </p:txBody>
      </p:sp>
      <p:sp>
        <p:nvSpPr>
          <p:cNvPr id="9" name="Content Placeholder 1">
            <a:extLst>
              <a:ext uri="{FF2B5EF4-FFF2-40B4-BE49-F238E27FC236}">
                <a16:creationId xmlns:a16="http://schemas.microsoft.com/office/drawing/2014/main" id="{3770C3A6-2A8B-2AA9-C3B8-10C28F2CEF88}"/>
              </a:ext>
            </a:extLst>
          </p:cNvPr>
          <p:cNvSpPr txBox="1">
            <a:spLocks/>
          </p:cNvSpPr>
          <p:nvPr/>
        </p:nvSpPr>
        <p:spPr>
          <a:xfrm>
            <a:off x="5220586" y="1273331"/>
            <a:ext cx="5657850" cy="1292662"/>
          </a:xfrm>
          <a:prstGeom prst="rect">
            <a:avLst/>
          </a:prstGeom>
          <a:noFill/>
          <a:ln w="25400">
            <a:solidFill>
              <a:srgbClr val="0078D4"/>
            </a:solidFill>
          </a:ln>
        </p:spPr>
        <p:txBody>
          <a:bodyPr vert="horz" wrap="square" lIns="91440" tIns="91440" rIns="91440" bIns="91440" rtlCol="0">
            <a:spAutoFit/>
          </a:bodyPr>
          <a:lstStyle>
            <a:lvl1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2400" kern="1200" spc="-49" baseline="0">
                <a:solidFill>
                  <a:srgbClr val="000000"/>
                </a:solidFill>
                <a:latin typeface="+mj-lt"/>
                <a:ea typeface="+mn-ea"/>
                <a:cs typeface="+mn-cs"/>
              </a:defRPr>
            </a:lvl1pPr>
            <a:lvl2pPr marL="336145" marR="0" indent="-224097"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2000" kern="1200" spc="0" baseline="0">
                <a:solidFill>
                  <a:schemeClr val="tx1"/>
                </a:solidFill>
                <a:latin typeface="+mn-lt"/>
                <a:ea typeface="+mn-ea"/>
                <a:cs typeface="+mn-cs"/>
              </a:defRPr>
            </a:lvl2pPr>
            <a:lvl3pPr marL="280121" marR="0" indent="-280121"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600" kern="1200" spc="0" baseline="0">
                <a:solidFill>
                  <a:schemeClr val="tx1"/>
                </a:solidFill>
                <a:latin typeface="+mn-lt"/>
                <a:ea typeface="+mn-ea"/>
                <a:cs typeface="+mn-cs"/>
              </a:defRPr>
            </a:lvl3pPr>
            <a:lvl4pPr marL="672290" marR="0"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sz="1600" kern="1200" spc="0" baseline="0">
                <a:solidFill>
                  <a:schemeClr val="tx1"/>
                </a:solidFill>
                <a:latin typeface="+mn-lt"/>
                <a:ea typeface="+mn-ea"/>
                <a:cs typeface="+mn-cs"/>
              </a:defRPr>
            </a:lvl4pPr>
            <a:lvl5pPr marL="168072" marR="0" indent="-168072"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0"/>
              </a:spcBef>
              <a:spcAft>
                <a:spcPts val="0"/>
              </a:spcAft>
            </a:pPr>
            <a:r>
              <a:rPr lang="en-US" sz="1800">
                <a:solidFill>
                  <a:srgbClr val="0000FF"/>
                </a:solidFill>
                <a:latin typeface="Consolas" panose="020B0609020204030204" pitchFamily="49" charset="0"/>
              </a:rPr>
              <a:t>az storage account management-policy create \</a:t>
            </a:r>
            <a:endParaRPr lang="en-US" sz="1800">
              <a:latin typeface="Consolas" panose="020B0609020204030204" pitchFamily="49" charset="0"/>
            </a:endParaRPr>
          </a:p>
          <a:p>
            <a:pPr>
              <a:spcBef>
                <a:spcPts val="0"/>
              </a:spcBef>
              <a:spcAft>
                <a:spcPts val="0"/>
              </a:spcAft>
            </a:pPr>
            <a:r>
              <a:rPr lang="en-US" sz="1800">
                <a:solidFill>
                  <a:srgbClr val="0000FF"/>
                </a:solidFill>
                <a:latin typeface="Consolas" panose="020B0609020204030204" pitchFamily="49" charset="0"/>
              </a:rPr>
              <a:t>    </a:t>
            </a:r>
            <a:r>
              <a:rPr lang="en-US" sz="1800">
                <a:solidFill>
                  <a:srgbClr val="001080"/>
                </a:solidFill>
                <a:latin typeface="Consolas" panose="020B0609020204030204" pitchFamily="49" charset="0"/>
              </a:rPr>
              <a:t>--account-name </a:t>
            </a:r>
            <a:r>
              <a:rPr lang="en-US" sz="1800">
                <a:solidFill>
                  <a:srgbClr val="A31515"/>
                </a:solidFill>
                <a:latin typeface="Consolas" panose="020B0609020204030204" pitchFamily="49" charset="0"/>
              </a:rPr>
              <a:t>&lt;storage-account&gt; \</a:t>
            </a:r>
            <a:endParaRPr lang="en-US" sz="1800">
              <a:latin typeface="Consolas" panose="020B0609020204030204" pitchFamily="49" charset="0"/>
            </a:endParaRPr>
          </a:p>
          <a:p>
            <a:pPr>
              <a:spcBef>
                <a:spcPts val="0"/>
              </a:spcBef>
              <a:spcAft>
                <a:spcPts val="0"/>
              </a:spcAft>
            </a:pPr>
            <a:r>
              <a:rPr lang="en-US" sz="1800">
                <a:solidFill>
                  <a:srgbClr val="0000FF"/>
                </a:solidFill>
                <a:latin typeface="Consolas" panose="020B0609020204030204" pitchFamily="49" charset="0"/>
              </a:rPr>
              <a:t>    </a:t>
            </a:r>
            <a:r>
              <a:rPr lang="en-US" sz="1800">
                <a:solidFill>
                  <a:srgbClr val="001080"/>
                </a:solidFill>
                <a:latin typeface="Consolas" panose="020B0609020204030204" pitchFamily="49" charset="0"/>
              </a:rPr>
              <a:t>--policy </a:t>
            </a:r>
            <a:r>
              <a:rPr lang="en-US" sz="1800">
                <a:solidFill>
                  <a:srgbClr val="A31515"/>
                </a:solidFill>
                <a:latin typeface="Consolas" panose="020B0609020204030204" pitchFamily="49" charset="0"/>
              </a:rPr>
              <a:t>@policy.json \</a:t>
            </a:r>
            <a:endParaRPr lang="en-US" sz="1800">
              <a:latin typeface="Consolas" panose="020B0609020204030204" pitchFamily="49" charset="0"/>
            </a:endParaRPr>
          </a:p>
          <a:p>
            <a:pPr>
              <a:spcBef>
                <a:spcPts val="0"/>
              </a:spcBef>
              <a:spcAft>
                <a:spcPts val="0"/>
              </a:spcAft>
            </a:pPr>
            <a:r>
              <a:rPr lang="en-US" sz="1800">
                <a:solidFill>
                  <a:srgbClr val="0000FF"/>
                </a:solidFill>
                <a:latin typeface="Consolas" panose="020B0609020204030204" pitchFamily="49" charset="0"/>
              </a:rPr>
              <a:t>    </a:t>
            </a:r>
            <a:r>
              <a:rPr lang="en-US" sz="1800">
                <a:solidFill>
                  <a:srgbClr val="001080"/>
                </a:solidFill>
                <a:latin typeface="Consolas" panose="020B0609020204030204" pitchFamily="49" charset="0"/>
              </a:rPr>
              <a:t>--resource-group </a:t>
            </a:r>
            <a:r>
              <a:rPr lang="en-US" sz="1800">
                <a:solidFill>
                  <a:srgbClr val="A31515"/>
                </a:solidFill>
                <a:latin typeface="Consolas" panose="020B0609020204030204" pitchFamily="49" charset="0"/>
              </a:rPr>
              <a:t>&lt;resource-group&gt;</a:t>
            </a:r>
            <a:endParaRPr lang="en-US" sz="1600" dirty="0">
              <a:latin typeface="Consolas" panose="020B0609020204030204" pitchFamily="49" charset="0"/>
            </a:endParaRPr>
          </a:p>
        </p:txBody>
      </p:sp>
    </p:spTree>
    <p:extLst>
      <p:ext uri="{BB962C8B-B14F-4D97-AF65-F5344CB8AC3E}">
        <p14:creationId xmlns:p14="http://schemas.microsoft.com/office/powerpoint/2010/main" val="1628170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80C33A-7898-579E-B82E-95D16C145A08}"/>
              </a:ext>
            </a:extLst>
          </p:cNvPr>
          <p:cNvSpPr>
            <a:spLocks noGrp="1"/>
          </p:cNvSpPr>
          <p:nvPr>
            <p:ph type="title"/>
          </p:nvPr>
        </p:nvSpPr>
        <p:spPr/>
        <p:txBody>
          <a:bodyPr/>
          <a:lstStyle/>
          <a:p>
            <a:r>
              <a:rPr lang="en-US" dirty="0"/>
              <a:t>Agenda</a:t>
            </a:r>
          </a:p>
        </p:txBody>
      </p:sp>
      <p:sp>
        <p:nvSpPr>
          <p:cNvPr id="5" name="Content Placeholder 4">
            <a:extLst>
              <a:ext uri="{FF2B5EF4-FFF2-40B4-BE49-F238E27FC236}">
                <a16:creationId xmlns:a16="http://schemas.microsoft.com/office/drawing/2014/main" id="{AF1A4846-2FF9-3092-D784-FE20FE375ABF}"/>
              </a:ext>
            </a:extLst>
          </p:cNvPr>
          <p:cNvSpPr>
            <a:spLocks noGrp="1"/>
          </p:cNvSpPr>
          <p:nvPr>
            <p:ph sz="quarter" idx="10"/>
          </p:nvPr>
        </p:nvSpPr>
        <p:spPr/>
        <p:txBody>
          <a:bodyPr/>
          <a:lstStyle/>
          <a:p>
            <a:pPr>
              <a:spcAft>
                <a:spcPts val="600"/>
              </a:spcAft>
            </a:pPr>
            <a:r>
              <a:rPr lang="en-US" dirty="0"/>
              <a:t>Explore Azure Blob storage</a:t>
            </a:r>
          </a:p>
          <a:p>
            <a:pPr>
              <a:spcAft>
                <a:spcPts val="600"/>
              </a:spcAft>
            </a:pPr>
            <a:r>
              <a:rPr lang="en-US" dirty="0"/>
              <a:t>Manage the Azure Blob storage lifecycle</a:t>
            </a:r>
          </a:p>
          <a:p>
            <a:pPr>
              <a:spcAft>
                <a:spcPts val="600"/>
              </a:spcAft>
            </a:pPr>
            <a:r>
              <a:rPr lang="en-US" dirty="0"/>
              <a:t>Work with Azure Blob storage</a:t>
            </a:r>
          </a:p>
          <a:p>
            <a:pPr marL="0" indent="0">
              <a:buNone/>
            </a:pPr>
            <a:endParaRPr lang="en-US" dirty="0"/>
          </a:p>
        </p:txBody>
      </p:sp>
    </p:spTree>
    <p:extLst>
      <p:ext uri="{BB962C8B-B14F-4D97-AF65-F5344CB8AC3E}">
        <p14:creationId xmlns:p14="http://schemas.microsoft.com/office/powerpoint/2010/main" val="2172974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5C6D8-5D20-9EB4-8A1D-49384D2CB125}"/>
              </a:ext>
            </a:extLst>
          </p:cNvPr>
          <p:cNvSpPr>
            <a:spLocks noGrp="1"/>
          </p:cNvSpPr>
          <p:nvPr>
            <p:ph type="title"/>
          </p:nvPr>
        </p:nvSpPr>
        <p:spPr/>
        <p:txBody>
          <a:bodyPr/>
          <a:lstStyle/>
          <a:p>
            <a:r>
              <a:rPr lang="en-US" dirty="0"/>
              <a:t>Rehydrate blob data from the archive tier</a:t>
            </a:r>
          </a:p>
        </p:txBody>
      </p:sp>
      <p:sp>
        <p:nvSpPr>
          <p:cNvPr id="3" name="Content Placeholder 2">
            <a:extLst>
              <a:ext uri="{FF2B5EF4-FFF2-40B4-BE49-F238E27FC236}">
                <a16:creationId xmlns:a16="http://schemas.microsoft.com/office/drawing/2014/main" id="{DD5125DC-7FB4-88C8-354E-98876EC65137}"/>
              </a:ext>
            </a:extLst>
          </p:cNvPr>
          <p:cNvSpPr>
            <a:spLocks noGrp="1"/>
          </p:cNvSpPr>
          <p:nvPr>
            <p:ph sz="quarter" idx="10"/>
          </p:nvPr>
        </p:nvSpPr>
        <p:spPr>
          <a:xfrm>
            <a:off x="457200" y="1235075"/>
            <a:ext cx="4455042" cy="4816475"/>
          </a:xfrm>
        </p:spPr>
        <p:txBody>
          <a:bodyPr/>
          <a:lstStyle/>
          <a:p>
            <a:pPr marL="0" indent="0">
              <a:spcAft>
                <a:spcPts val="600"/>
              </a:spcAft>
              <a:buNone/>
            </a:pPr>
            <a:r>
              <a:rPr lang="en-US" sz="2400" dirty="0">
                <a:latin typeface="+mj-lt"/>
              </a:rPr>
              <a:t>Two options for rehydrating a blob in the archive tier:</a:t>
            </a:r>
          </a:p>
          <a:p>
            <a:pPr>
              <a:spcAft>
                <a:spcPts val="600"/>
              </a:spcAft>
            </a:pPr>
            <a:r>
              <a:rPr lang="en-US" sz="2400" dirty="0"/>
              <a:t>Copy an archived blob to an online tier</a:t>
            </a:r>
          </a:p>
          <a:p>
            <a:pPr>
              <a:spcAft>
                <a:spcPts val="600"/>
              </a:spcAft>
            </a:pPr>
            <a:r>
              <a:rPr lang="en-US" sz="2400" dirty="0"/>
              <a:t>Change a blob's access tier to an online tier</a:t>
            </a:r>
          </a:p>
          <a:p>
            <a:endParaRPr lang="en-US" sz="2400" dirty="0"/>
          </a:p>
        </p:txBody>
      </p:sp>
      <p:sp>
        <p:nvSpPr>
          <p:cNvPr id="4" name="Content Placeholder 2">
            <a:extLst>
              <a:ext uri="{FF2B5EF4-FFF2-40B4-BE49-F238E27FC236}">
                <a16:creationId xmlns:a16="http://schemas.microsoft.com/office/drawing/2014/main" id="{777294B8-81E7-F062-23BD-8090A4E41FF0}"/>
              </a:ext>
            </a:extLst>
          </p:cNvPr>
          <p:cNvSpPr txBox="1">
            <a:spLocks/>
          </p:cNvSpPr>
          <p:nvPr/>
        </p:nvSpPr>
        <p:spPr>
          <a:xfrm>
            <a:off x="5816009" y="1235075"/>
            <a:ext cx="4455042" cy="4816475"/>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2400" dirty="0">
                <a:latin typeface="+mj-lt"/>
              </a:rPr>
              <a:t>Rehydration priority</a:t>
            </a:r>
          </a:p>
          <a:p>
            <a:pPr>
              <a:spcAft>
                <a:spcPts val="600"/>
              </a:spcAft>
            </a:pPr>
            <a:r>
              <a:rPr lang="en-US" sz="2400" dirty="0"/>
              <a:t>Standard priority</a:t>
            </a:r>
          </a:p>
          <a:p>
            <a:pPr>
              <a:spcAft>
                <a:spcPts val="600"/>
              </a:spcAft>
            </a:pPr>
            <a:r>
              <a:rPr lang="en-US" sz="2400" dirty="0"/>
              <a:t>High priority</a:t>
            </a:r>
          </a:p>
          <a:p>
            <a:endParaRPr lang="en-US" sz="2400" dirty="0"/>
          </a:p>
        </p:txBody>
      </p:sp>
    </p:spTree>
    <p:extLst>
      <p:ext uri="{BB962C8B-B14F-4D97-AF65-F5344CB8AC3E}">
        <p14:creationId xmlns:p14="http://schemas.microsoft.com/office/powerpoint/2010/main" val="3319744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556E7A-AFC2-5767-5054-23A24F1C50B2}"/>
              </a:ext>
            </a:extLst>
          </p:cNvPr>
          <p:cNvSpPr>
            <a:spLocks noGrp="1"/>
          </p:cNvSpPr>
          <p:nvPr>
            <p:ph type="title"/>
          </p:nvPr>
        </p:nvSpPr>
        <p:spPr/>
        <p:txBody>
          <a:bodyPr/>
          <a:lstStyle/>
          <a:p>
            <a:r>
              <a:rPr lang="en-US" dirty="0"/>
              <a:t>Summary and knowledge check</a:t>
            </a:r>
          </a:p>
        </p:txBody>
      </p:sp>
      <p:sp>
        <p:nvSpPr>
          <p:cNvPr id="5" name="Content Placeholder 4">
            <a:extLst>
              <a:ext uri="{FF2B5EF4-FFF2-40B4-BE49-F238E27FC236}">
                <a16:creationId xmlns:a16="http://schemas.microsoft.com/office/drawing/2014/main" id="{57B4C48D-9D4E-5A86-D73D-BB9C6354E180}"/>
              </a:ext>
            </a:extLst>
          </p:cNvPr>
          <p:cNvSpPr>
            <a:spLocks noGrp="1"/>
          </p:cNvSpPr>
          <p:nvPr>
            <p:ph sz="quarter" idx="12"/>
          </p:nvPr>
        </p:nvSpPr>
        <p:spPr/>
        <p:txBody>
          <a:bodyPr>
            <a:norm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In this module, you learned how to:</a:t>
            </a:r>
          </a:p>
          <a:p>
            <a:pPr marL="342900" marR="0" lvl="0" indent="-342900" algn="l" defTabSz="914367" rtl="0" eaLnBrk="1" fontAlgn="auto" latinLnBrk="0" hangingPunct="1">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Describe how each of the access tiers are optimized.</a:t>
            </a:r>
          </a:p>
          <a:p>
            <a:pPr marL="342900" marR="0" lvl="0" indent="-342900" algn="l" defTabSz="914367" rtl="0" eaLnBrk="1" fontAlgn="auto" latinLnBrk="0" hangingPunct="1">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and implement a lifecycle policy.</a:t>
            </a:r>
          </a:p>
          <a:p>
            <a:pPr marL="342900" marR="0" lvl="0" indent="-342900" algn="l" defTabSz="914367" rtl="0" eaLnBrk="1" fontAlgn="auto" latinLnBrk="0" hangingPunct="1">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Rehydrate blob data stored in an archive tier.</a:t>
            </a:r>
          </a:p>
          <a:p>
            <a:pPr marL="0" indent="0">
              <a:buNone/>
            </a:pPr>
            <a:endParaRPr lang="en-US" sz="2000" dirty="0"/>
          </a:p>
        </p:txBody>
      </p:sp>
      <p:sp>
        <p:nvSpPr>
          <p:cNvPr id="6" name="Oval 5">
            <a:extLst>
              <a:ext uri="{FF2B5EF4-FFF2-40B4-BE49-F238E27FC236}">
                <a16:creationId xmlns:a16="http://schemas.microsoft.com/office/drawing/2014/main" id="{09F3A03B-79D4-8717-BAEB-DD6F10FC2055}"/>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7" name="Text Placeholder 43">
            <a:extLst>
              <a:ext uri="{FF2B5EF4-FFF2-40B4-BE49-F238E27FC236}">
                <a16:creationId xmlns:a16="http://schemas.microsoft.com/office/drawing/2014/main" id="{7E0570B6-DEC8-9AA3-2C8E-EC5202298CD9}"/>
              </a:ext>
            </a:extLst>
          </p:cNvPr>
          <p:cNvSpPr txBox="1">
            <a:spLocks/>
          </p:cNvSpPr>
          <p:nvPr/>
        </p:nvSpPr>
        <p:spPr>
          <a:xfrm>
            <a:off x="6715031" y="2076617"/>
            <a:ext cx="4672440" cy="718803"/>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Which access tier is considered to be offline and can't be read or modified?</a:t>
            </a:r>
          </a:p>
        </p:txBody>
      </p:sp>
      <p:sp>
        <p:nvSpPr>
          <p:cNvPr id="8" name="Oval 7">
            <a:extLst>
              <a:ext uri="{FF2B5EF4-FFF2-40B4-BE49-F238E27FC236}">
                <a16:creationId xmlns:a16="http://schemas.microsoft.com/office/drawing/2014/main" id="{C4A5D4DF-5106-C11E-76D9-07A5E0C65CF1}"/>
              </a:ext>
              <a:ext uri="{C183D7F6-B498-43B3-948B-1728B52AA6E4}">
                <adec:decorative xmlns:adec="http://schemas.microsoft.com/office/drawing/2017/decorative" val="1"/>
              </a:ext>
            </a:extLst>
          </p:cNvPr>
          <p:cNvSpPr/>
          <p:nvPr/>
        </p:nvSpPr>
        <p:spPr bwMode="auto">
          <a:xfrm>
            <a:off x="6096000" y="2965653"/>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2</a:t>
            </a:r>
            <a:endParaRPr lang="en-IN" b="1" dirty="0">
              <a:solidFill>
                <a:schemeClr val="bg1"/>
              </a:solidFill>
            </a:endParaRPr>
          </a:p>
        </p:txBody>
      </p:sp>
      <p:sp>
        <p:nvSpPr>
          <p:cNvPr id="9" name="Text Placeholder 43">
            <a:extLst>
              <a:ext uri="{FF2B5EF4-FFF2-40B4-BE49-F238E27FC236}">
                <a16:creationId xmlns:a16="http://schemas.microsoft.com/office/drawing/2014/main" id="{A4EF789E-0BEA-443D-5FCB-C62B93A1F313}"/>
              </a:ext>
            </a:extLst>
          </p:cNvPr>
          <p:cNvSpPr txBox="1">
            <a:spLocks/>
          </p:cNvSpPr>
          <p:nvPr/>
        </p:nvSpPr>
        <p:spPr>
          <a:xfrm>
            <a:off x="6715031" y="2965652"/>
            <a:ext cx="4672440" cy="718803"/>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What storage account type supports lifecycle policies?</a:t>
            </a:r>
          </a:p>
        </p:txBody>
      </p:sp>
    </p:spTree>
    <p:extLst>
      <p:ext uri="{BB962C8B-B14F-4D97-AF65-F5344CB8AC3E}">
        <p14:creationId xmlns:p14="http://schemas.microsoft.com/office/powerpoint/2010/main" val="3448223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BE67CB-6183-E92E-CE05-52A878AFC4BC}"/>
              </a:ext>
            </a:extLst>
          </p:cNvPr>
          <p:cNvSpPr>
            <a:spLocks noGrp="1"/>
          </p:cNvSpPr>
          <p:nvPr>
            <p:ph type="title"/>
          </p:nvPr>
        </p:nvSpPr>
        <p:spPr>
          <a:xfrm>
            <a:off x="581340" y="2824068"/>
            <a:ext cx="6472474" cy="1255728"/>
          </a:xfrm>
        </p:spPr>
        <p:txBody>
          <a:bodyPr/>
          <a:lstStyle/>
          <a:p>
            <a:r>
              <a:rPr lang="en-US" dirty="0"/>
              <a:t>Module 3: Work with Azure Blob storage</a:t>
            </a:r>
          </a:p>
        </p:txBody>
      </p:sp>
    </p:spTree>
    <p:extLst>
      <p:ext uri="{BB962C8B-B14F-4D97-AF65-F5344CB8AC3E}">
        <p14:creationId xmlns:p14="http://schemas.microsoft.com/office/powerpoint/2010/main" val="114903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2DA4C-58F5-24CF-9EB3-392F2733C6F9}"/>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FD6BE5F2-BA37-71AB-22AF-253CF66F011E}"/>
              </a:ext>
            </a:extLst>
          </p:cNvPr>
          <p:cNvSpPr>
            <a:spLocks noGrp="1"/>
          </p:cNvSpPr>
          <p:nvPr>
            <p:ph sz="quarter" idx="10"/>
          </p:nvPr>
        </p:nvSpPr>
        <p:spPr/>
        <p:txBody>
          <a:bodyPr/>
          <a:lstStyle/>
          <a:p>
            <a:pPr>
              <a:spcAft>
                <a:spcPts val="1200"/>
              </a:spcAft>
            </a:pPr>
            <a:r>
              <a:rPr lang="en-US" sz="2400" dirty="0"/>
              <a:t>Create an application to create and manipulate data by using the Azure Storage client library for Blob storage.</a:t>
            </a:r>
          </a:p>
          <a:p>
            <a:pPr>
              <a:spcAft>
                <a:spcPts val="1200"/>
              </a:spcAft>
            </a:pPr>
            <a:r>
              <a:rPr lang="en-US" sz="2400" dirty="0"/>
              <a:t>Manage container properties and metadata by using .NET and REST.</a:t>
            </a:r>
          </a:p>
          <a:p>
            <a:pPr>
              <a:spcAft>
                <a:spcPts val="1200"/>
              </a:spcAft>
            </a:pPr>
            <a:endParaRPr lang="en-US" sz="2400" dirty="0"/>
          </a:p>
        </p:txBody>
      </p:sp>
    </p:spTree>
    <p:extLst>
      <p:ext uri="{BB962C8B-B14F-4D97-AF65-F5344CB8AC3E}">
        <p14:creationId xmlns:p14="http://schemas.microsoft.com/office/powerpoint/2010/main" val="1625248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E51BA8-CCCB-DA8D-EFEF-6A0BD3EA6558}"/>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85249C0B-AEA7-577B-90DF-F4C26678BBB4}"/>
              </a:ext>
            </a:extLst>
          </p:cNvPr>
          <p:cNvSpPr>
            <a:spLocks noGrp="1"/>
          </p:cNvSpPr>
          <p:nvPr>
            <p:ph sz="quarter" idx="10"/>
          </p:nvPr>
        </p:nvSpPr>
        <p:spPr/>
        <p:txBody>
          <a:bodyPr/>
          <a:lstStyle/>
          <a:p>
            <a:pPr>
              <a:spcAft>
                <a:spcPts val="1200"/>
              </a:spcAft>
            </a:pPr>
            <a:r>
              <a:rPr lang="en-US" dirty="0"/>
              <a:t>The Azure Storage client libraries for .NET offer a convenient interface for making calls to Azure Storage.</a:t>
            </a:r>
          </a:p>
          <a:p>
            <a:pPr>
              <a:spcAft>
                <a:spcPts val="1200"/>
              </a:spcAft>
            </a:pPr>
            <a:r>
              <a:rPr lang="en-US" dirty="0"/>
              <a:t>The latest version of the Azure Storage client library is version 12.x. </a:t>
            </a:r>
          </a:p>
          <a:p>
            <a:pPr>
              <a:spcAft>
                <a:spcPts val="1200"/>
              </a:spcAft>
            </a:pPr>
            <a:r>
              <a:rPr lang="en-US" dirty="0"/>
              <a:t>Microsoft recommends using version 12.x for new applications.</a:t>
            </a:r>
          </a:p>
        </p:txBody>
      </p:sp>
    </p:spTree>
    <p:extLst>
      <p:ext uri="{BB962C8B-B14F-4D97-AF65-F5344CB8AC3E}">
        <p14:creationId xmlns:p14="http://schemas.microsoft.com/office/powerpoint/2010/main" val="4080833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C180-49D7-0F09-8746-C323BB8FE387}"/>
              </a:ext>
            </a:extLst>
          </p:cNvPr>
          <p:cNvSpPr>
            <a:spLocks noGrp="1"/>
          </p:cNvSpPr>
          <p:nvPr>
            <p:ph type="title"/>
          </p:nvPr>
        </p:nvSpPr>
        <p:spPr/>
        <p:txBody>
          <a:bodyPr/>
          <a:lstStyle/>
          <a:p>
            <a:r>
              <a:rPr lang="en-US" dirty="0"/>
              <a:t>Explore Azure Blob storage client library</a:t>
            </a:r>
          </a:p>
        </p:txBody>
      </p:sp>
      <p:graphicFrame>
        <p:nvGraphicFramePr>
          <p:cNvPr id="4" name="Table 12">
            <a:extLst>
              <a:ext uri="{FF2B5EF4-FFF2-40B4-BE49-F238E27FC236}">
                <a16:creationId xmlns:a16="http://schemas.microsoft.com/office/drawing/2014/main" id="{32BF415B-EA5F-D53D-7094-B66B49D99A90}"/>
              </a:ext>
            </a:extLst>
          </p:cNvPr>
          <p:cNvGraphicFramePr>
            <a:graphicFrameLocks noGrp="1"/>
          </p:cNvGraphicFramePr>
          <p:nvPr>
            <p:extLst>
              <p:ext uri="{D42A27DB-BD31-4B8C-83A1-F6EECF244321}">
                <p14:modId xmlns:p14="http://schemas.microsoft.com/office/powerpoint/2010/main" val="1021632143"/>
              </p:ext>
            </p:extLst>
          </p:nvPr>
        </p:nvGraphicFramePr>
        <p:xfrm>
          <a:off x="418644" y="1457177"/>
          <a:ext cx="11200542" cy="3816430"/>
        </p:xfrm>
        <a:graphic>
          <a:graphicData uri="http://schemas.openxmlformats.org/drawingml/2006/table">
            <a:tbl>
              <a:tblPr firstRow="1" bandRow="1">
                <a:tableStyleId>{5C22544A-7EE6-4342-B048-85BDC9FD1C3A}</a:tableStyleId>
              </a:tblPr>
              <a:tblGrid>
                <a:gridCol w="2513742">
                  <a:extLst>
                    <a:ext uri="{9D8B030D-6E8A-4147-A177-3AD203B41FA5}">
                      <a16:colId xmlns:a16="http://schemas.microsoft.com/office/drawing/2014/main" val="2356772570"/>
                    </a:ext>
                  </a:extLst>
                </a:gridCol>
                <a:gridCol w="8686800">
                  <a:extLst>
                    <a:ext uri="{9D8B030D-6E8A-4147-A177-3AD203B41FA5}">
                      <a16:colId xmlns:a16="http://schemas.microsoft.com/office/drawing/2014/main" val="2248324712"/>
                    </a:ext>
                  </a:extLst>
                </a:gridCol>
              </a:tblGrid>
              <a:tr h="536085">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Class</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Description</a:t>
                      </a: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490569">
                <a:tc>
                  <a:txBody>
                    <a:bodyPr/>
                    <a:lstStyle/>
                    <a:p>
                      <a:r>
                        <a:rPr lang="en-US" sz="1600" dirty="0" err="1">
                          <a:solidFill>
                            <a:schemeClr val="tx1"/>
                          </a:solidFill>
                          <a:latin typeface="Consolas" panose="020B0609020204030204" pitchFamily="49" charset="0"/>
                        </a:rPr>
                        <a:t>BlobClient</a:t>
                      </a:r>
                      <a:endParaRPr lang="en-US" sz="1600" dirty="0">
                        <a:solidFill>
                          <a:schemeClr val="tx1"/>
                        </a:solidFill>
                        <a:latin typeface="Consolas" panose="020B0609020204030204" pitchFamily="49" charset="0"/>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Represents a specific blob and provides general operations to work with the blob.</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496360">
                <a:tc>
                  <a:txBody>
                    <a:bodyPr/>
                    <a:lstStyle/>
                    <a:p>
                      <a:r>
                        <a:rPr lang="en-US" sz="1600" dirty="0" err="1">
                          <a:solidFill>
                            <a:schemeClr val="tx1"/>
                          </a:solidFill>
                          <a:latin typeface="Consolas" panose="020B0609020204030204" pitchFamily="49" charset="0"/>
                        </a:rPr>
                        <a:t>BlobContainerClient</a:t>
                      </a:r>
                      <a:endParaRPr lang="en-US" sz="1600" dirty="0">
                        <a:solidFill>
                          <a:schemeClr val="tx1"/>
                        </a:solidFill>
                        <a:latin typeface="Consolas" panose="020B0609020204030204" pitchFamily="49" charset="0"/>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Represents a specific blob container and provides operations to work with the container and the blobs within.</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r h="496360">
                <a:tc>
                  <a:txBody>
                    <a:bodyPr/>
                    <a:lstStyle/>
                    <a:p>
                      <a:r>
                        <a:rPr lang="en-US" sz="1600" dirty="0" err="1">
                          <a:solidFill>
                            <a:schemeClr val="tx1"/>
                          </a:solidFill>
                          <a:latin typeface="Consolas" panose="020B0609020204030204" pitchFamily="49" charset="0"/>
                        </a:rPr>
                        <a:t>BlobServiceClient</a:t>
                      </a:r>
                      <a:endParaRPr lang="en-US" sz="1600" dirty="0">
                        <a:solidFill>
                          <a:schemeClr val="tx1"/>
                        </a:solidFill>
                        <a:latin typeface="Consolas" panose="020B0609020204030204" pitchFamily="49" charset="0"/>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Represents the storage account, and provides operations to retrieve and configure account properties, and to work with blob containers in the storage account.</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66028110"/>
                  </a:ext>
                </a:extLst>
              </a:tr>
              <a:tr h="496360">
                <a:tc>
                  <a:txBody>
                    <a:bodyPr/>
                    <a:lstStyle/>
                    <a:p>
                      <a:r>
                        <a:rPr lang="en-US" sz="1600" dirty="0" err="1">
                          <a:solidFill>
                            <a:schemeClr val="tx1"/>
                          </a:solidFill>
                          <a:latin typeface="Consolas" panose="020B0609020204030204" pitchFamily="49" charset="0"/>
                        </a:rPr>
                        <a:t>AppendBlobClient</a:t>
                      </a:r>
                      <a:endParaRPr lang="en-US" sz="1600" dirty="0">
                        <a:solidFill>
                          <a:schemeClr val="tx1"/>
                        </a:solidFill>
                        <a:latin typeface="Consolas" panose="020B0609020204030204" pitchFamily="49" charset="0"/>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Represents an append blob, and provides operations specific to append blobs, such as appending log data.</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72498597"/>
                  </a:ext>
                </a:extLst>
              </a:tr>
              <a:tr h="496360">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600" b="0" kern="1200" dirty="0" err="1">
                          <a:solidFill>
                            <a:schemeClr val="dk1"/>
                          </a:solidFill>
                          <a:effectLst/>
                          <a:latin typeface="Consolas" panose="020B0609020204030204" pitchFamily="49" charset="0"/>
                          <a:ea typeface="+mn-ea"/>
                          <a:cs typeface="+mn-cs"/>
                        </a:rPr>
                        <a:t>BlockBlobClient</a:t>
                      </a:r>
                      <a:endParaRPr lang="en-US" sz="1600" b="0" kern="1200" dirty="0">
                        <a:solidFill>
                          <a:schemeClr val="dk1"/>
                        </a:solidFill>
                        <a:effectLst/>
                        <a:latin typeface="Consolas" panose="020B0609020204030204" pitchFamily="49" charset="0"/>
                        <a:ea typeface="+mn-ea"/>
                        <a:cs typeface="+mn-cs"/>
                      </a:endParaRP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Represents a block blob, and provides operations specific to block blobs, such as staging and then committing blocks of data.</a:t>
                      </a:r>
                    </a:p>
                  </a:txBody>
                  <a:tcPr marL="89642" marR="89642"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515008693"/>
                  </a:ext>
                </a:extLst>
              </a:tr>
            </a:tbl>
          </a:graphicData>
        </a:graphic>
      </p:graphicFrame>
    </p:spTree>
    <p:extLst>
      <p:ext uri="{BB962C8B-B14F-4D97-AF65-F5344CB8AC3E}">
        <p14:creationId xmlns:p14="http://schemas.microsoft.com/office/powerpoint/2010/main" val="2872427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D6CD9-8E78-3158-14D0-3506C6B5742F}"/>
              </a:ext>
            </a:extLst>
          </p:cNvPr>
          <p:cNvSpPr>
            <a:spLocks noGrp="1"/>
          </p:cNvSpPr>
          <p:nvPr>
            <p:ph type="title"/>
          </p:nvPr>
        </p:nvSpPr>
        <p:spPr/>
        <p:txBody>
          <a:bodyPr/>
          <a:lstStyle/>
          <a:p>
            <a:r>
              <a:rPr lang="en-US" dirty="0"/>
              <a:t>Create a client object</a:t>
            </a:r>
          </a:p>
        </p:txBody>
      </p:sp>
      <p:sp>
        <p:nvSpPr>
          <p:cNvPr id="3" name="Content Placeholder 2">
            <a:extLst>
              <a:ext uri="{FF2B5EF4-FFF2-40B4-BE49-F238E27FC236}">
                <a16:creationId xmlns:a16="http://schemas.microsoft.com/office/drawing/2014/main" id="{359A79DB-93B3-03BA-636F-B4834FAA885C}"/>
              </a:ext>
            </a:extLst>
          </p:cNvPr>
          <p:cNvSpPr>
            <a:spLocks noGrp="1"/>
          </p:cNvSpPr>
          <p:nvPr>
            <p:ph sz="quarter" idx="10"/>
          </p:nvPr>
        </p:nvSpPr>
        <p:spPr>
          <a:xfrm>
            <a:off x="457200" y="1235075"/>
            <a:ext cx="4178595" cy="4816475"/>
          </a:xfrm>
        </p:spPr>
        <p:txBody>
          <a:bodyPr/>
          <a:lstStyle/>
          <a:p>
            <a:pPr marL="233363" indent="-233363">
              <a:spcAft>
                <a:spcPts val="600"/>
              </a:spcAft>
              <a:buFont typeface="Arial" panose="020B0604020202020204" pitchFamily="34" charset="0"/>
              <a:buChar char="•"/>
            </a:pPr>
            <a:r>
              <a:rPr lang="en-US" sz="2000" dirty="0">
                <a:latin typeface="+mn-lt"/>
              </a:rPr>
              <a:t>When an app creates a client object an endpoint URI is passed.</a:t>
            </a:r>
          </a:p>
          <a:p>
            <a:pPr marL="233363" indent="-233363">
              <a:spcAft>
                <a:spcPts val="600"/>
              </a:spcAft>
              <a:buFont typeface="Arial" panose="020B0604020202020204" pitchFamily="34" charset="0"/>
              <a:buChar char="•"/>
            </a:pPr>
            <a:r>
              <a:rPr lang="en-US" sz="2000" dirty="0">
                <a:latin typeface="+mn-lt"/>
              </a:rPr>
              <a:t>The endpoint string can be constructed manually, as shown in the example, or</a:t>
            </a:r>
          </a:p>
          <a:p>
            <a:pPr marL="233363" indent="-233363">
              <a:spcAft>
                <a:spcPts val="600"/>
              </a:spcAft>
              <a:buFont typeface="Arial" panose="020B0604020202020204" pitchFamily="34" charset="0"/>
              <a:buChar char="•"/>
            </a:pPr>
            <a:r>
              <a:rPr lang="en-US" sz="2000" dirty="0">
                <a:latin typeface="+mn-lt"/>
              </a:rPr>
              <a:t>It can be queried at runtime using the Azure Storage management library.</a:t>
            </a:r>
          </a:p>
          <a:p>
            <a:pPr marL="233363" indent="-233363">
              <a:spcAft>
                <a:spcPts val="600"/>
              </a:spcAft>
              <a:buFont typeface="Arial" panose="020B0604020202020204" pitchFamily="34" charset="0"/>
              <a:buChar char="•"/>
            </a:pPr>
            <a:r>
              <a:rPr lang="en-US" sz="2000" dirty="0">
                <a:latin typeface="+mn-lt"/>
              </a:rPr>
              <a:t>Example code is using the </a:t>
            </a:r>
            <a:r>
              <a:rPr lang="en-US" sz="2000" dirty="0" err="1">
                <a:latin typeface="Consolas" panose="020B0609020204030204" pitchFamily="49" charset="0"/>
              </a:rPr>
              <a:t>DefaultAzureCredential</a:t>
            </a:r>
            <a:r>
              <a:rPr lang="en-US" sz="2000" dirty="0">
                <a:latin typeface="+mn-lt"/>
              </a:rPr>
              <a:t> for authentication.</a:t>
            </a:r>
          </a:p>
          <a:p>
            <a:endParaRPr lang="en-US" sz="2000" dirty="0"/>
          </a:p>
        </p:txBody>
      </p:sp>
      <p:sp>
        <p:nvSpPr>
          <p:cNvPr id="5" name="Content Placeholder 5">
            <a:extLst>
              <a:ext uri="{FF2B5EF4-FFF2-40B4-BE49-F238E27FC236}">
                <a16:creationId xmlns:a16="http://schemas.microsoft.com/office/drawing/2014/main" id="{203BB668-44FC-A774-4A48-1D33055AE36E}"/>
              </a:ext>
            </a:extLst>
          </p:cNvPr>
          <p:cNvSpPr txBox="1">
            <a:spLocks/>
          </p:cNvSpPr>
          <p:nvPr/>
        </p:nvSpPr>
        <p:spPr>
          <a:xfrm>
            <a:off x="4758278" y="1235075"/>
            <a:ext cx="7220197" cy="3671062"/>
          </a:xfrm>
          <a:prstGeom prst="rect">
            <a:avLst/>
          </a:prstGeom>
          <a:ln w="12700">
            <a:solidFill>
              <a:srgbClr val="000000"/>
            </a:solidFill>
          </a:ln>
        </p:spPr>
        <p:txBody>
          <a:bodyPr vert="horz" wrap="square" lIns="182880" tIns="91440" rIns="0"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49" normalizeH="0" baseline="0" noProof="0">
                <a:ln>
                  <a:noFill/>
                </a:ln>
                <a:solidFill>
                  <a:srgbClr val="0000FF"/>
                </a:solidFill>
                <a:effectLst/>
                <a:uLnTx/>
                <a:uFillTx/>
                <a:latin typeface="Consolas" panose="020B0609020204030204" pitchFamily="49" charset="0"/>
                <a:ea typeface="+mn-ea"/>
                <a:cs typeface="+mn-cs"/>
              </a:rPr>
              <a:t>using</a:t>
            </a:r>
            <a:r>
              <a:rPr kumimoji="0" lang="en-US" sz="1600" b="0" i="0" u="none" strike="noStrike" kern="1200" cap="none" spc="-49" normalizeH="0" baseline="0" noProof="0">
                <a:ln>
                  <a:noFill/>
                </a:ln>
                <a:solidFill>
                  <a:srgbClr val="000000"/>
                </a:solidFill>
                <a:effectLst/>
                <a:uLnTx/>
                <a:uFillTx/>
                <a:latin typeface="Consolas" panose="020B0609020204030204" pitchFamily="49" charset="0"/>
                <a:ea typeface="+mn-ea"/>
                <a:cs typeface="+mn-cs"/>
              </a:rPr>
              <a:t> Azure.Identity;</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49" normalizeH="0" baseline="0" noProof="0">
                <a:ln>
                  <a:noFill/>
                </a:ln>
                <a:solidFill>
                  <a:srgbClr val="0000FF"/>
                </a:solidFill>
                <a:effectLst/>
                <a:uLnTx/>
                <a:uFillTx/>
                <a:latin typeface="Consolas" panose="020B0609020204030204" pitchFamily="49" charset="0"/>
                <a:ea typeface="+mn-ea"/>
                <a:cs typeface="+mn-cs"/>
              </a:rPr>
              <a:t>using</a:t>
            </a:r>
            <a:r>
              <a:rPr kumimoji="0" lang="en-US" sz="1600" b="0" i="0" u="none" strike="noStrike" kern="1200" cap="none" spc="-49" normalizeH="0" baseline="0" noProof="0">
                <a:ln>
                  <a:noFill/>
                </a:ln>
                <a:solidFill>
                  <a:srgbClr val="000000"/>
                </a:solidFill>
                <a:effectLst/>
                <a:uLnTx/>
                <a:uFillTx/>
                <a:latin typeface="Consolas" panose="020B0609020204030204" pitchFamily="49" charset="0"/>
                <a:ea typeface="+mn-ea"/>
                <a:cs typeface="+mn-cs"/>
              </a:rPr>
              <a:t> Azure.Storage.Blobs;</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br>
              <a:rPr kumimoji="0" lang="en-US" sz="1600" b="0" i="0" u="none" strike="noStrike" kern="1200" cap="none" spc="-49" normalizeH="0" baseline="0" noProof="0">
                <a:ln>
                  <a:noFill/>
                </a:ln>
                <a:solidFill>
                  <a:srgbClr val="000000"/>
                </a:solidFill>
                <a:effectLst/>
                <a:uLnTx/>
                <a:uFillTx/>
                <a:latin typeface="Consolas" panose="020B0609020204030204" pitchFamily="49" charset="0"/>
                <a:ea typeface="+mn-ea"/>
                <a:cs typeface="+mn-cs"/>
              </a:rPr>
            </a:br>
            <a:r>
              <a:rPr kumimoji="0" lang="en-US" sz="1600" b="0" i="0" u="none" strike="noStrike" kern="1200" cap="none" spc="-49" normalizeH="0" baseline="0" noProof="0">
                <a:ln>
                  <a:noFill/>
                </a:ln>
                <a:solidFill>
                  <a:srgbClr val="0000FF"/>
                </a:solidFill>
                <a:effectLst/>
                <a:uLnTx/>
                <a:uFillTx/>
                <a:latin typeface="Consolas" panose="020B0609020204030204" pitchFamily="49" charset="0"/>
                <a:ea typeface="+mn-ea"/>
                <a:cs typeface="+mn-cs"/>
              </a:rPr>
              <a:t>public</a:t>
            </a:r>
            <a:r>
              <a:rPr kumimoji="0" lang="en-US" sz="1600" b="0" i="0" u="none" strike="noStrike" kern="1200" cap="none" spc="-49" normalizeH="0" baseline="0" noProof="0">
                <a:ln>
                  <a:noFill/>
                </a:ln>
                <a:solidFill>
                  <a:srgbClr val="000000"/>
                </a:solidFill>
                <a:effectLst/>
                <a:uLnTx/>
                <a:uFillTx/>
                <a:latin typeface="Consolas" panose="020B0609020204030204" pitchFamily="49" charset="0"/>
                <a:ea typeface="+mn-ea"/>
                <a:cs typeface="+mn-cs"/>
              </a:rPr>
              <a:t> BlobServiceClient GetBlobServiceClient(</a:t>
            </a:r>
            <a:r>
              <a:rPr kumimoji="0" lang="en-US" sz="1600" b="0" i="0" u="none" strike="noStrike" kern="1200" cap="none" spc="-49" normalizeH="0" baseline="0" noProof="0">
                <a:ln>
                  <a:noFill/>
                </a:ln>
                <a:solidFill>
                  <a:srgbClr val="0000FF"/>
                </a:solidFill>
                <a:effectLst/>
                <a:uLnTx/>
                <a:uFillTx/>
                <a:latin typeface="Consolas" panose="020B0609020204030204" pitchFamily="49" charset="0"/>
                <a:ea typeface="+mn-ea"/>
                <a:cs typeface="+mn-cs"/>
              </a:rPr>
              <a:t>string</a:t>
            </a:r>
            <a:r>
              <a:rPr kumimoji="0" lang="en-US" sz="1600" b="0" i="0" u="none" strike="noStrike" kern="1200" cap="none" spc="-49" normalizeH="0" baseline="0" noProof="0">
                <a:ln>
                  <a:noFill/>
                </a:ln>
                <a:solidFill>
                  <a:srgbClr val="000000"/>
                </a:solidFill>
                <a:effectLst/>
                <a:uLnTx/>
                <a:uFillTx/>
                <a:latin typeface="Consolas" panose="020B0609020204030204" pitchFamily="49" charset="0"/>
                <a:ea typeface="+mn-ea"/>
                <a:cs typeface="+mn-cs"/>
              </a:rPr>
              <a:t> accountName)</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49"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49" normalizeH="0" baseline="0" noProof="0">
                <a:ln>
                  <a:noFill/>
                </a:ln>
                <a:solidFill>
                  <a:srgbClr val="000000"/>
                </a:solidFill>
                <a:effectLst/>
                <a:uLnTx/>
                <a:uFillTx/>
                <a:latin typeface="Consolas" panose="020B0609020204030204" pitchFamily="49" charset="0"/>
                <a:ea typeface="+mn-ea"/>
                <a:cs typeface="+mn-cs"/>
              </a:rPr>
              <a:t>    BlobServiceClient client = new(</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49"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49" normalizeH="0" baseline="0" noProof="0">
                <a:ln>
                  <a:noFill/>
                </a:ln>
                <a:solidFill>
                  <a:srgbClr val="0000FF"/>
                </a:solidFill>
                <a:effectLst/>
                <a:uLnTx/>
                <a:uFillTx/>
                <a:latin typeface="Consolas" panose="020B0609020204030204" pitchFamily="49" charset="0"/>
                <a:ea typeface="+mn-ea"/>
                <a:cs typeface="+mn-cs"/>
              </a:rPr>
              <a:t>new</a:t>
            </a:r>
            <a:r>
              <a:rPr kumimoji="0" lang="en-US" sz="1600" b="0" i="0" u="none" strike="noStrike" kern="1200" cap="none" spc="-49" normalizeH="0" baseline="0" noProof="0">
                <a:ln>
                  <a:noFill/>
                </a:ln>
                <a:solidFill>
                  <a:srgbClr val="000000"/>
                </a:solidFill>
                <a:effectLst/>
                <a:uLnTx/>
                <a:uFillTx/>
                <a:latin typeface="Consolas" panose="020B0609020204030204" pitchFamily="49" charset="0"/>
                <a:ea typeface="+mn-ea"/>
                <a:cs typeface="+mn-cs"/>
              </a:rPr>
              <a:t> Uri(</a:t>
            </a:r>
            <a:r>
              <a:rPr kumimoji="0" lang="en-US" sz="1600" b="0" i="0" u="none" strike="noStrike" kern="1200" cap="none" spc="-49" normalizeH="0" baseline="0" noProof="0">
                <a:ln>
                  <a:noFill/>
                </a:ln>
                <a:solidFill>
                  <a:srgbClr val="A31515"/>
                </a:solidFill>
                <a:effectLst/>
                <a:uLnTx/>
                <a:uFillTx/>
                <a:latin typeface="Consolas" panose="020B0609020204030204" pitchFamily="49" charset="0"/>
                <a:ea typeface="+mn-ea"/>
                <a:cs typeface="+mn-cs"/>
              </a:rPr>
              <a:t>$"https://{accountName}.blob.core.windows.net"</a:t>
            </a:r>
            <a:r>
              <a:rPr kumimoji="0" lang="en-US" sz="1600" b="0" i="0" u="none" strike="noStrike" kern="1200" cap="none" spc="-49"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49"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49" normalizeH="0" baseline="0" noProof="0">
                <a:ln>
                  <a:noFill/>
                </a:ln>
                <a:solidFill>
                  <a:srgbClr val="0000FF"/>
                </a:solidFill>
                <a:effectLst/>
                <a:uLnTx/>
                <a:uFillTx/>
                <a:latin typeface="Consolas" panose="020B0609020204030204" pitchFamily="49" charset="0"/>
                <a:ea typeface="+mn-ea"/>
                <a:cs typeface="+mn-cs"/>
              </a:rPr>
              <a:t>new</a:t>
            </a:r>
            <a:r>
              <a:rPr kumimoji="0" lang="en-US" sz="1600" b="0" i="0" u="none" strike="noStrike" kern="1200" cap="none" spc="-49" normalizeH="0" baseline="0" noProof="0">
                <a:ln>
                  <a:noFill/>
                </a:ln>
                <a:solidFill>
                  <a:srgbClr val="000000"/>
                </a:solidFill>
                <a:effectLst/>
                <a:uLnTx/>
                <a:uFillTx/>
                <a:latin typeface="Consolas" panose="020B0609020204030204" pitchFamily="49" charset="0"/>
                <a:ea typeface="+mn-ea"/>
                <a:cs typeface="+mn-cs"/>
              </a:rPr>
              <a:t> DefaultAzureCredential());</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br>
              <a:rPr kumimoji="0" lang="en-US" sz="1600" b="0" i="0" u="none" strike="noStrike" kern="1200" cap="none" spc="-49" normalizeH="0" baseline="0" noProof="0">
                <a:ln>
                  <a:noFill/>
                </a:ln>
                <a:solidFill>
                  <a:srgbClr val="000000"/>
                </a:solidFill>
                <a:effectLst/>
                <a:uLnTx/>
                <a:uFillTx/>
                <a:latin typeface="Consolas" panose="020B0609020204030204" pitchFamily="49" charset="0"/>
                <a:ea typeface="+mn-ea"/>
                <a:cs typeface="+mn-cs"/>
              </a:rPr>
            </a:br>
            <a:r>
              <a:rPr kumimoji="0" lang="en-US" sz="1600" b="0" i="0" u="none" strike="noStrike" kern="1200" cap="none" spc="-49"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49" normalizeH="0" baseline="0" noProof="0">
                <a:ln>
                  <a:noFill/>
                </a:ln>
                <a:solidFill>
                  <a:srgbClr val="0000FF"/>
                </a:solidFill>
                <a:effectLst/>
                <a:uLnTx/>
                <a:uFillTx/>
                <a:latin typeface="Consolas" panose="020B0609020204030204" pitchFamily="49" charset="0"/>
                <a:ea typeface="+mn-ea"/>
                <a:cs typeface="+mn-cs"/>
              </a:rPr>
              <a:t>return</a:t>
            </a:r>
            <a:r>
              <a:rPr kumimoji="0" lang="en-US" sz="1600" b="0" i="0" u="none" strike="noStrike" kern="1200" cap="none" spc="-49" normalizeH="0" baseline="0" noProof="0">
                <a:ln>
                  <a:noFill/>
                </a:ln>
                <a:solidFill>
                  <a:srgbClr val="000000"/>
                </a:solidFill>
                <a:effectLst/>
                <a:uLnTx/>
                <a:uFillTx/>
                <a:latin typeface="Consolas" panose="020B0609020204030204" pitchFamily="49" charset="0"/>
                <a:ea typeface="+mn-ea"/>
                <a:cs typeface="+mn-cs"/>
              </a:rPr>
              <a:t> client;</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1600" b="0" i="0" u="none" strike="noStrike" kern="1200" cap="none" spc="-49"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a:pPr>
            <a:endParaRPr kumimoji="0" lang="en-US" sz="1600" b="0" i="0" u="none" strike="noStrike" kern="1200" cap="none" spc="-49" normalizeH="0" baseline="0" noProof="0" dirty="0">
              <a:ln>
                <a:noFill/>
              </a:ln>
              <a:solidFill>
                <a:srgbClr val="000000"/>
              </a:solidFill>
              <a:effectLst/>
              <a:uLnTx/>
              <a:uFillTx/>
              <a:latin typeface="Segoe UI Semibold"/>
              <a:ea typeface="+mn-ea"/>
              <a:cs typeface="+mn-cs"/>
            </a:endParaRPr>
          </a:p>
        </p:txBody>
      </p:sp>
    </p:spTree>
    <p:extLst>
      <p:ext uri="{BB962C8B-B14F-4D97-AF65-F5344CB8AC3E}">
        <p14:creationId xmlns:p14="http://schemas.microsoft.com/office/powerpoint/2010/main" val="315107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F79964-90C9-99AF-2F17-7A5429DFB061}"/>
              </a:ext>
            </a:extLst>
          </p:cNvPr>
          <p:cNvSpPr>
            <a:spLocks noGrp="1"/>
          </p:cNvSpPr>
          <p:nvPr>
            <p:ph type="title"/>
          </p:nvPr>
        </p:nvSpPr>
        <p:spPr/>
        <p:txBody>
          <a:bodyPr/>
          <a:lstStyle/>
          <a:p>
            <a:r>
              <a:rPr lang="en-US" sz="2400" dirty="0"/>
              <a:t>Exercise: Create Blob storage resources by using the .NET client library</a:t>
            </a:r>
          </a:p>
        </p:txBody>
      </p:sp>
      <p:sp>
        <p:nvSpPr>
          <p:cNvPr id="4" name="Content Placeholder 3">
            <a:extLst>
              <a:ext uri="{FF2B5EF4-FFF2-40B4-BE49-F238E27FC236}">
                <a16:creationId xmlns:a16="http://schemas.microsoft.com/office/drawing/2014/main" id="{BA41F389-98C4-06CD-3B9F-A0A72CF216EF}"/>
              </a:ext>
            </a:extLst>
          </p:cNvPr>
          <p:cNvSpPr>
            <a:spLocks noGrp="1"/>
          </p:cNvSpPr>
          <p:nvPr>
            <p:ph sz="quarter" idx="12"/>
          </p:nvPr>
        </p:nvSpPr>
        <p:spPr/>
        <p:txBody>
          <a:bodyPr/>
          <a:lstStyle/>
          <a:p>
            <a:pPr marL="0" indent="0">
              <a:buNone/>
            </a:pPr>
            <a:r>
              <a:rPr lang="en-US" dirty="0"/>
              <a:t>In this exercise you learn how to use the Azure Blob storage client library to operations in Azure Blob storage in a console app.</a:t>
            </a:r>
          </a:p>
        </p:txBody>
      </p:sp>
      <p:sp>
        <p:nvSpPr>
          <p:cNvPr id="5" name="Content Placeholder 4">
            <a:extLst>
              <a:ext uri="{FF2B5EF4-FFF2-40B4-BE49-F238E27FC236}">
                <a16:creationId xmlns:a16="http://schemas.microsoft.com/office/drawing/2014/main" id="{6BCA3692-9C6D-4561-53F4-0BBFCD8C62A6}"/>
              </a:ext>
            </a:extLst>
          </p:cNvPr>
          <p:cNvSpPr>
            <a:spLocks noGrp="1"/>
          </p:cNvSpPr>
          <p:nvPr>
            <p:ph sz="quarter" idx="13"/>
          </p:nvPr>
        </p:nvSpPr>
        <p:spPr/>
        <p:txBody>
          <a:body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Objectives</a:t>
            </a:r>
          </a:p>
          <a:p>
            <a:r>
              <a:rPr lang="en-US" dirty="0"/>
              <a:t>Create a container</a:t>
            </a:r>
          </a:p>
          <a:p>
            <a:r>
              <a:rPr lang="en-US" dirty="0"/>
              <a:t>Upload blobs to a container</a:t>
            </a:r>
          </a:p>
          <a:p>
            <a:r>
              <a:rPr lang="en-US" dirty="0"/>
              <a:t>List the blobs in a container</a:t>
            </a:r>
          </a:p>
          <a:p>
            <a:r>
              <a:rPr lang="en-US" dirty="0"/>
              <a:t>Download blobs</a:t>
            </a:r>
          </a:p>
          <a:p>
            <a:r>
              <a:rPr lang="en-US" dirty="0"/>
              <a:t>Delete a container</a:t>
            </a:r>
            <a:endParaRPr lang="en-US" sz="2400" dirty="0"/>
          </a:p>
        </p:txBody>
      </p:sp>
    </p:spTree>
    <p:extLst>
      <p:ext uri="{BB962C8B-B14F-4D97-AF65-F5344CB8AC3E}">
        <p14:creationId xmlns:p14="http://schemas.microsoft.com/office/powerpoint/2010/main" val="14773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DF396-5AF6-5DBE-A1FD-9200BDAD39A1}"/>
              </a:ext>
            </a:extLst>
          </p:cNvPr>
          <p:cNvSpPr>
            <a:spLocks noGrp="1"/>
          </p:cNvSpPr>
          <p:nvPr>
            <p:ph type="title"/>
          </p:nvPr>
        </p:nvSpPr>
        <p:spPr/>
        <p:txBody>
          <a:bodyPr/>
          <a:lstStyle/>
          <a:p>
            <a:r>
              <a:rPr lang="en-US" dirty="0"/>
              <a:t>Manage container properties and metadata by using .NET</a:t>
            </a:r>
          </a:p>
        </p:txBody>
      </p:sp>
      <p:sp>
        <p:nvSpPr>
          <p:cNvPr id="3" name="Content Placeholder 2">
            <a:extLst>
              <a:ext uri="{FF2B5EF4-FFF2-40B4-BE49-F238E27FC236}">
                <a16:creationId xmlns:a16="http://schemas.microsoft.com/office/drawing/2014/main" id="{C6D9FBEA-2B90-7E76-0B05-7A07B95719FA}"/>
              </a:ext>
            </a:extLst>
          </p:cNvPr>
          <p:cNvSpPr>
            <a:spLocks noGrp="1"/>
          </p:cNvSpPr>
          <p:nvPr>
            <p:ph sz="quarter" idx="10"/>
          </p:nvPr>
        </p:nvSpPr>
        <p:spPr/>
        <p:txBody>
          <a:bodyPr/>
          <a:lstStyle/>
          <a:p>
            <a:pPr>
              <a:spcAft>
                <a:spcPts val="600"/>
              </a:spcAft>
            </a:pPr>
            <a:r>
              <a:rPr lang="en-US" dirty="0"/>
              <a:t>Blob containers support system properties and user-defined metadata, in addition to the data they contain.</a:t>
            </a:r>
          </a:p>
          <a:p>
            <a:pPr>
              <a:spcAft>
                <a:spcPts val="600"/>
              </a:spcAft>
            </a:pPr>
            <a:r>
              <a:rPr lang="en-US" dirty="0"/>
              <a:t>Retrieve container properties</a:t>
            </a:r>
          </a:p>
          <a:p>
            <a:pPr lvl="1">
              <a:spcAft>
                <a:spcPts val="600"/>
              </a:spcAft>
            </a:pPr>
            <a:r>
              <a:rPr lang="en-US" dirty="0" err="1">
                <a:latin typeface="Consolas" panose="020B0609020204030204" pitchFamily="49" charset="0"/>
              </a:rPr>
              <a:t>GetProperties</a:t>
            </a:r>
            <a:endParaRPr lang="en-US" dirty="0">
              <a:latin typeface="Consolas" panose="020B0609020204030204" pitchFamily="49" charset="0"/>
            </a:endParaRPr>
          </a:p>
          <a:p>
            <a:pPr lvl="1">
              <a:spcAft>
                <a:spcPts val="600"/>
              </a:spcAft>
            </a:pPr>
            <a:r>
              <a:rPr lang="en-US" dirty="0" err="1">
                <a:latin typeface="Consolas" panose="020B0609020204030204" pitchFamily="49" charset="0"/>
              </a:rPr>
              <a:t>GetPropertiesAsync</a:t>
            </a:r>
            <a:endParaRPr lang="en-US" dirty="0">
              <a:latin typeface="Consolas" panose="020B0609020204030204" pitchFamily="49" charset="0"/>
            </a:endParaRPr>
          </a:p>
          <a:p>
            <a:pPr>
              <a:spcAft>
                <a:spcPts val="600"/>
              </a:spcAft>
            </a:pPr>
            <a:r>
              <a:rPr lang="en-US" dirty="0"/>
              <a:t>Set metadata</a:t>
            </a:r>
          </a:p>
          <a:p>
            <a:pPr lvl="1">
              <a:spcAft>
                <a:spcPts val="600"/>
              </a:spcAft>
            </a:pPr>
            <a:r>
              <a:rPr lang="en-US" dirty="0" err="1">
                <a:latin typeface="Consolas" panose="020B0609020204030204" pitchFamily="49" charset="0"/>
              </a:rPr>
              <a:t>SetMetadata</a:t>
            </a:r>
            <a:endParaRPr lang="en-US" dirty="0">
              <a:latin typeface="Consolas" panose="020B0609020204030204" pitchFamily="49" charset="0"/>
            </a:endParaRPr>
          </a:p>
          <a:p>
            <a:pPr lvl="1">
              <a:spcAft>
                <a:spcPts val="600"/>
              </a:spcAft>
            </a:pPr>
            <a:r>
              <a:rPr lang="en-US" dirty="0" err="1">
                <a:latin typeface="Consolas" panose="020B0609020204030204" pitchFamily="49" charset="0"/>
              </a:rPr>
              <a:t>SetMetadataAsync</a:t>
            </a:r>
            <a:endParaRPr lang="en-US" dirty="0">
              <a:latin typeface="Consolas" panose="020B0609020204030204" pitchFamily="49" charset="0"/>
            </a:endParaRPr>
          </a:p>
        </p:txBody>
      </p:sp>
    </p:spTree>
    <p:extLst>
      <p:ext uri="{BB962C8B-B14F-4D97-AF65-F5344CB8AC3E}">
        <p14:creationId xmlns:p14="http://schemas.microsoft.com/office/powerpoint/2010/main" val="680199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081F6-FFF3-1C8A-CD3F-76BEA98A1B6B}"/>
              </a:ext>
            </a:extLst>
          </p:cNvPr>
          <p:cNvSpPr>
            <a:spLocks noGrp="1"/>
          </p:cNvSpPr>
          <p:nvPr>
            <p:ph type="title"/>
          </p:nvPr>
        </p:nvSpPr>
        <p:spPr>
          <a:xfrm>
            <a:off x="457200" y="244550"/>
            <a:ext cx="11222610" cy="682374"/>
          </a:xfrm>
        </p:spPr>
        <p:txBody>
          <a:bodyPr/>
          <a:lstStyle/>
          <a:p>
            <a:r>
              <a:rPr lang="en-US" sz="2800" dirty="0"/>
              <a:t>Set and retrieve properties and metadata for blob resources by using REST</a:t>
            </a:r>
          </a:p>
        </p:txBody>
      </p:sp>
      <p:sp>
        <p:nvSpPr>
          <p:cNvPr id="3" name="Content Placeholder 2">
            <a:extLst>
              <a:ext uri="{FF2B5EF4-FFF2-40B4-BE49-F238E27FC236}">
                <a16:creationId xmlns:a16="http://schemas.microsoft.com/office/drawing/2014/main" id="{CD669F26-91B1-A04B-E08B-8CBCA3F243A1}"/>
              </a:ext>
            </a:extLst>
          </p:cNvPr>
          <p:cNvSpPr>
            <a:spLocks noGrp="1"/>
          </p:cNvSpPr>
          <p:nvPr>
            <p:ph sz="quarter" idx="10"/>
          </p:nvPr>
        </p:nvSpPr>
        <p:spPr/>
        <p:txBody>
          <a:bodyPr/>
          <a:lstStyle/>
          <a:p>
            <a:pPr>
              <a:spcAft>
                <a:spcPts val="1200"/>
              </a:spcAft>
            </a:pPr>
            <a:r>
              <a:rPr lang="en-US" sz="2400" dirty="0"/>
              <a:t>Metadata header format: </a:t>
            </a:r>
            <a:r>
              <a:rPr lang="en-US" sz="2400" dirty="0" err="1">
                <a:latin typeface="Consolas" panose="020B0609020204030204" pitchFamily="49" charset="0"/>
              </a:rPr>
              <a:t>x-ms-meta-name:string-value</a:t>
            </a:r>
            <a:r>
              <a:rPr lang="en-US" sz="2400" dirty="0"/>
              <a:t> </a:t>
            </a:r>
          </a:p>
          <a:p>
            <a:pPr>
              <a:spcAft>
                <a:spcPts val="600"/>
              </a:spcAft>
            </a:pPr>
            <a:r>
              <a:rPr lang="en-US" sz="2400" dirty="0"/>
              <a:t>URI syntax to retrieve properties and metadata from containers and blobs</a:t>
            </a:r>
          </a:p>
          <a:p>
            <a:pPr lvl="1"/>
            <a:r>
              <a:rPr lang="en-US" sz="1800" dirty="0">
                <a:latin typeface="Consolas" panose="020B0609020204030204" pitchFamily="49" charset="0"/>
              </a:rPr>
              <a:t>GET/HEAD https://myaccount.blob.core.windows.net/mycontainer?restype=container</a:t>
            </a:r>
          </a:p>
          <a:p>
            <a:pPr lvl="1"/>
            <a:r>
              <a:rPr lang="en-US" sz="1800" dirty="0">
                <a:latin typeface="Consolas" panose="020B0609020204030204" pitchFamily="49" charset="0"/>
              </a:rPr>
              <a:t>GET/HEAD https://myaccount.blob.core.windows.net/mycontainer/myblob?comp=metadata</a:t>
            </a:r>
          </a:p>
          <a:p>
            <a:pPr>
              <a:spcBef>
                <a:spcPts val="1200"/>
              </a:spcBef>
              <a:spcAft>
                <a:spcPts val="600"/>
              </a:spcAft>
            </a:pPr>
            <a:r>
              <a:rPr lang="en-US" sz="2400" dirty="0">
                <a:latin typeface="+mn-lt"/>
              </a:rPr>
              <a:t>URI</a:t>
            </a:r>
            <a:r>
              <a:rPr lang="en-US" sz="2800" dirty="0">
                <a:latin typeface="+mn-lt"/>
              </a:rPr>
              <a:t> syntax to set properties and metadata from containers and blobs</a:t>
            </a:r>
          </a:p>
          <a:p>
            <a:pPr lvl="1"/>
            <a:r>
              <a:rPr lang="en-US" sz="1800" dirty="0">
                <a:latin typeface="Consolas" panose="020B0609020204030204" pitchFamily="49" charset="0"/>
              </a:rPr>
              <a:t>PUT https://myaccount.blob.core.windows.net/mycontainer?restype=container</a:t>
            </a:r>
          </a:p>
          <a:p>
            <a:pPr lvl="1"/>
            <a:r>
              <a:rPr lang="en-US" sz="1800" dirty="0">
                <a:latin typeface="Consolas" panose="020B0609020204030204" pitchFamily="49" charset="0"/>
              </a:rPr>
              <a:t>PUT https://myaccount.blob.core.windows.net/mycontainer/myblob?comp=metadata</a:t>
            </a:r>
          </a:p>
          <a:p>
            <a:endParaRPr lang="en-US" dirty="0"/>
          </a:p>
        </p:txBody>
      </p:sp>
    </p:spTree>
    <p:extLst>
      <p:ext uri="{BB962C8B-B14F-4D97-AF65-F5344CB8AC3E}">
        <p14:creationId xmlns:p14="http://schemas.microsoft.com/office/powerpoint/2010/main" val="280477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157CB1-E24A-020B-A45F-59D98B65C8F6}"/>
              </a:ext>
            </a:extLst>
          </p:cNvPr>
          <p:cNvSpPr>
            <a:spLocks noGrp="1"/>
          </p:cNvSpPr>
          <p:nvPr>
            <p:ph type="title"/>
          </p:nvPr>
        </p:nvSpPr>
        <p:spPr>
          <a:xfrm>
            <a:off x="581340" y="2824068"/>
            <a:ext cx="6472474" cy="1255728"/>
          </a:xfrm>
        </p:spPr>
        <p:txBody>
          <a:bodyPr/>
          <a:lstStyle/>
          <a:p>
            <a:pPr>
              <a:lnSpc>
                <a:spcPct val="100000"/>
              </a:lnSpc>
            </a:pPr>
            <a:r>
              <a:rPr lang="en-US" dirty="0"/>
              <a:t>Module 1: Explore Azure Blob storage</a:t>
            </a:r>
          </a:p>
        </p:txBody>
      </p:sp>
    </p:spTree>
    <p:extLst>
      <p:ext uri="{BB962C8B-B14F-4D97-AF65-F5344CB8AC3E}">
        <p14:creationId xmlns:p14="http://schemas.microsoft.com/office/powerpoint/2010/main" val="1928248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556E7A-AFC2-5767-5054-23A24F1C50B2}"/>
              </a:ext>
            </a:extLst>
          </p:cNvPr>
          <p:cNvSpPr>
            <a:spLocks noGrp="1"/>
          </p:cNvSpPr>
          <p:nvPr>
            <p:ph type="title"/>
          </p:nvPr>
        </p:nvSpPr>
        <p:spPr/>
        <p:txBody>
          <a:bodyPr/>
          <a:lstStyle/>
          <a:p>
            <a:r>
              <a:rPr lang="en-US" dirty="0"/>
              <a:t>Summary and knowledge check</a:t>
            </a:r>
          </a:p>
        </p:txBody>
      </p:sp>
      <p:sp>
        <p:nvSpPr>
          <p:cNvPr id="5" name="Content Placeholder 4">
            <a:extLst>
              <a:ext uri="{FF2B5EF4-FFF2-40B4-BE49-F238E27FC236}">
                <a16:creationId xmlns:a16="http://schemas.microsoft.com/office/drawing/2014/main" id="{57B4C48D-9D4E-5A86-D73D-BB9C6354E180}"/>
              </a:ext>
            </a:extLst>
          </p:cNvPr>
          <p:cNvSpPr>
            <a:spLocks noGrp="1"/>
          </p:cNvSpPr>
          <p:nvPr>
            <p:ph sz="quarter" idx="12"/>
          </p:nvPr>
        </p:nvSpPr>
        <p:spPr/>
        <p:txBody>
          <a:bodyPr>
            <a:norm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In this module, you learned how to:</a:t>
            </a:r>
          </a:p>
          <a:p>
            <a:pPr marL="342900" marR="0" lvl="0" indent="-342900" algn="l" defTabSz="914367" rtl="0" eaLnBrk="1" fontAlgn="auto" latinLnBrk="0" hangingPunct="1">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Create an application to create and manipulate data by using the Azure Storage client library for Blob storage.</a:t>
            </a:r>
          </a:p>
          <a:p>
            <a:pPr marL="342900" marR="0" lvl="0" indent="-342900" algn="l" defTabSz="914367" rtl="0" eaLnBrk="1" fontAlgn="auto" latinLnBrk="0" hangingPunct="1">
              <a:spcBef>
                <a:spcPts val="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Manage container properties and metadata by using .NET and REST</a:t>
            </a:r>
          </a:p>
          <a:p>
            <a:pPr marL="0" indent="0">
              <a:buNone/>
            </a:pPr>
            <a:endParaRPr lang="en-US" sz="2000" dirty="0"/>
          </a:p>
        </p:txBody>
      </p:sp>
      <p:sp>
        <p:nvSpPr>
          <p:cNvPr id="6" name="Oval 5">
            <a:extLst>
              <a:ext uri="{FF2B5EF4-FFF2-40B4-BE49-F238E27FC236}">
                <a16:creationId xmlns:a16="http://schemas.microsoft.com/office/drawing/2014/main" id="{09F3A03B-79D4-8717-BAEB-DD6F10FC2055}"/>
              </a:ext>
              <a:ext uri="{C183D7F6-B498-43B3-948B-1728B52AA6E4}">
                <adec:decorative xmlns:adec="http://schemas.microsoft.com/office/drawing/2017/decorative" val="1"/>
              </a:ext>
            </a:extLst>
          </p:cNvPr>
          <p:cNvSpPr/>
          <p:nvPr/>
        </p:nvSpPr>
        <p:spPr bwMode="auto">
          <a:xfrm>
            <a:off x="6096000" y="2076618"/>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1</a:t>
            </a:r>
            <a:endParaRPr lang="en-IN" b="1" dirty="0">
              <a:solidFill>
                <a:schemeClr val="bg1"/>
              </a:solidFill>
            </a:endParaRPr>
          </a:p>
        </p:txBody>
      </p:sp>
      <p:sp>
        <p:nvSpPr>
          <p:cNvPr id="7" name="Text Placeholder 43">
            <a:extLst>
              <a:ext uri="{FF2B5EF4-FFF2-40B4-BE49-F238E27FC236}">
                <a16:creationId xmlns:a16="http://schemas.microsoft.com/office/drawing/2014/main" id="{7E0570B6-DEC8-9AA3-2C8E-EC5202298CD9}"/>
              </a:ext>
            </a:extLst>
          </p:cNvPr>
          <p:cNvSpPr txBox="1">
            <a:spLocks/>
          </p:cNvSpPr>
          <p:nvPr/>
        </p:nvSpPr>
        <p:spPr>
          <a:xfrm>
            <a:off x="6715031" y="2076617"/>
            <a:ext cx="4672440" cy="718803"/>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What standard HTTP headers are supported for both containers and blobs when setting properties by using REST?</a:t>
            </a:r>
          </a:p>
        </p:txBody>
      </p:sp>
      <p:sp>
        <p:nvSpPr>
          <p:cNvPr id="8" name="Oval 7">
            <a:extLst>
              <a:ext uri="{FF2B5EF4-FFF2-40B4-BE49-F238E27FC236}">
                <a16:creationId xmlns:a16="http://schemas.microsoft.com/office/drawing/2014/main" id="{C4A5D4DF-5106-C11E-76D9-07A5E0C65CF1}"/>
              </a:ext>
              <a:ext uri="{C183D7F6-B498-43B3-948B-1728B52AA6E4}">
                <adec:decorative xmlns:adec="http://schemas.microsoft.com/office/drawing/2017/decorative" val="1"/>
              </a:ext>
            </a:extLst>
          </p:cNvPr>
          <p:cNvSpPr/>
          <p:nvPr/>
        </p:nvSpPr>
        <p:spPr bwMode="auto">
          <a:xfrm>
            <a:off x="6096000" y="3210207"/>
            <a:ext cx="458142" cy="45814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r>
              <a:rPr lang="en-US" b="1" dirty="0">
                <a:solidFill>
                  <a:schemeClr val="bg1"/>
                </a:solidFill>
              </a:rPr>
              <a:t>2</a:t>
            </a:r>
            <a:endParaRPr lang="en-IN" b="1" dirty="0">
              <a:solidFill>
                <a:schemeClr val="bg1"/>
              </a:solidFill>
            </a:endParaRPr>
          </a:p>
        </p:txBody>
      </p:sp>
      <p:sp>
        <p:nvSpPr>
          <p:cNvPr id="9" name="Text Placeholder 43">
            <a:extLst>
              <a:ext uri="{FF2B5EF4-FFF2-40B4-BE49-F238E27FC236}">
                <a16:creationId xmlns:a16="http://schemas.microsoft.com/office/drawing/2014/main" id="{A4EF789E-0BEA-443D-5FCB-C62B93A1F313}"/>
              </a:ext>
            </a:extLst>
          </p:cNvPr>
          <p:cNvSpPr txBox="1">
            <a:spLocks/>
          </p:cNvSpPr>
          <p:nvPr/>
        </p:nvSpPr>
        <p:spPr>
          <a:xfrm>
            <a:off x="6715031" y="3210206"/>
            <a:ext cx="4672440" cy="1000287"/>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Font typeface="Arial" panose="020B0604020202020204" pitchFamily="34" charset="0"/>
              <a:buNone/>
            </a:pPr>
            <a:r>
              <a:rPr lang="en-US" sz="1800" dirty="0">
                <a:latin typeface="+mn-lt"/>
              </a:rPr>
              <a:t>What class of the Azure Storage client library for .NET allows you to manipulate both Azure Storage containers and their blobs?</a:t>
            </a:r>
          </a:p>
        </p:txBody>
      </p:sp>
    </p:spTree>
    <p:extLst>
      <p:ext uri="{BB962C8B-B14F-4D97-AF65-F5344CB8AC3E}">
        <p14:creationId xmlns:p14="http://schemas.microsoft.com/office/powerpoint/2010/main" val="3943916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EC3F5-459D-EDF9-0B20-50B313E88057}"/>
              </a:ext>
            </a:extLst>
          </p:cNvPr>
          <p:cNvSpPr>
            <a:spLocks noGrp="1"/>
          </p:cNvSpPr>
          <p:nvPr>
            <p:ph type="title"/>
          </p:nvPr>
        </p:nvSpPr>
        <p:spPr/>
        <p:txBody>
          <a:bodyPr/>
          <a:lstStyle/>
          <a:p>
            <a:r>
              <a:rPr lang="en-US" dirty="0"/>
              <a:t>Discussion and lab</a:t>
            </a:r>
          </a:p>
        </p:txBody>
      </p:sp>
    </p:spTree>
    <p:extLst>
      <p:ext uri="{BB962C8B-B14F-4D97-AF65-F5344CB8AC3E}">
        <p14:creationId xmlns:p14="http://schemas.microsoft.com/office/powerpoint/2010/main" val="15782615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D38E73-2109-66DD-E229-E7109681A5C3}"/>
              </a:ext>
            </a:extLst>
          </p:cNvPr>
          <p:cNvSpPr>
            <a:spLocks noGrp="1"/>
          </p:cNvSpPr>
          <p:nvPr>
            <p:ph type="title"/>
          </p:nvPr>
        </p:nvSpPr>
        <p:spPr/>
        <p:txBody>
          <a:bodyPr/>
          <a:lstStyle/>
          <a:p>
            <a:r>
              <a:rPr lang="en-US" dirty="0"/>
              <a:t>Group discussion questions</a:t>
            </a:r>
          </a:p>
        </p:txBody>
      </p:sp>
      <p:sp>
        <p:nvSpPr>
          <p:cNvPr id="5" name="Content Placeholder 4">
            <a:extLst>
              <a:ext uri="{FF2B5EF4-FFF2-40B4-BE49-F238E27FC236}">
                <a16:creationId xmlns:a16="http://schemas.microsoft.com/office/drawing/2014/main" id="{F232AD4E-336F-4656-0E6A-261693F29563}"/>
              </a:ext>
            </a:extLst>
          </p:cNvPr>
          <p:cNvSpPr>
            <a:spLocks noGrp="1"/>
          </p:cNvSpPr>
          <p:nvPr>
            <p:ph sz="quarter" idx="10"/>
          </p:nvPr>
        </p:nvSpPr>
        <p:spPr/>
        <p:txBody>
          <a:bodyPr>
            <a:normAutofit/>
          </a:bodyPr>
          <a:lstStyle/>
          <a:p>
            <a:pPr>
              <a:spcAft>
                <a:spcPts val="1200"/>
              </a:spcAft>
            </a:pPr>
            <a:r>
              <a:rPr lang="en-US" sz="2400" dirty="0"/>
              <a:t>How would/could you apply access tiers and lifecycle management policies to data your apps are currently using?</a:t>
            </a:r>
          </a:p>
          <a:p>
            <a:pPr>
              <a:spcAft>
                <a:spcPts val="1200"/>
              </a:spcAft>
            </a:pPr>
            <a:r>
              <a:rPr lang="en-US" sz="2400" dirty="0"/>
              <a:t>Contoso Inc wants to manage the data encryption in their storage account with their own keys. Can you describe a scenario where they would want to use a customer-managed key over a customer-provided key?</a:t>
            </a:r>
          </a:p>
        </p:txBody>
      </p:sp>
    </p:spTree>
    <p:extLst>
      <p:ext uri="{BB962C8B-B14F-4D97-AF65-F5344CB8AC3E}">
        <p14:creationId xmlns:p14="http://schemas.microsoft.com/office/powerpoint/2010/main" val="1288457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D77A7B-155B-2ED5-3C62-1DB7A61FC8AB}"/>
              </a:ext>
            </a:extLst>
          </p:cNvPr>
          <p:cNvSpPr>
            <a:spLocks noGrp="1"/>
          </p:cNvSpPr>
          <p:nvPr>
            <p:ph type="title"/>
          </p:nvPr>
        </p:nvSpPr>
        <p:spPr/>
        <p:txBody>
          <a:bodyPr>
            <a:noAutofit/>
          </a:bodyPr>
          <a:lstStyle/>
          <a:p>
            <a:r>
              <a:rPr lang="en-US" sz="2400" dirty="0"/>
              <a:t>Lab 03: Retrieve Azure Storage resources and metadata by using the Azure Storage SDK for .NET</a:t>
            </a:r>
          </a:p>
        </p:txBody>
      </p:sp>
      <p:sp>
        <p:nvSpPr>
          <p:cNvPr id="4" name="Content Placeholder 3">
            <a:extLst>
              <a:ext uri="{FF2B5EF4-FFF2-40B4-BE49-F238E27FC236}">
                <a16:creationId xmlns:a16="http://schemas.microsoft.com/office/drawing/2014/main" id="{9044587F-EB3F-C362-2330-AD9717DF1488}"/>
              </a:ext>
            </a:extLst>
          </p:cNvPr>
          <p:cNvSpPr>
            <a:spLocks noGrp="1"/>
          </p:cNvSpPr>
          <p:nvPr>
            <p:ph sz="quarter" idx="12"/>
          </p:nvPr>
        </p:nvSpPr>
        <p:spPr/>
        <p:txBody>
          <a:bodyPr>
            <a:normAutofit/>
          </a:bodyPr>
          <a:lstStyle/>
          <a:p>
            <a:pPr marL="0" indent="0">
              <a:buNone/>
            </a:pPr>
            <a:r>
              <a:rPr lang="en-US" sz="2000" dirty="0"/>
              <a:t>In this lab, you will learn how to use the Azure Storage SDK to access Azure Storage containers within a C# application. You will also learn how to access metadata and expose URI information to gain access to the contents of the containers in the storage account.</a:t>
            </a:r>
          </a:p>
          <a:p>
            <a:pPr marL="0" indent="0">
              <a:buNone/>
            </a:pPr>
            <a:endParaRPr lang="en-US" sz="2000" dirty="0"/>
          </a:p>
          <a:p>
            <a:pPr marL="0" indent="0">
              <a:buNone/>
            </a:pPr>
            <a:r>
              <a:rPr lang="en-US" sz="2000" dirty="0">
                <a:hlinkClick r:id="rId2"/>
              </a:rPr>
              <a:t>http://aka.ms/az204labs</a:t>
            </a:r>
            <a:endParaRPr lang="en-US" sz="2000" dirty="0"/>
          </a:p>
        </p:txBody>
      </p:sp>
      <p:sp>
        <p:nvSpPr>
          <p:cNvPr id="5" name="Content Placeholder 4">
            <a:extLst>
              <a:ext uri="{FF2B5EF4-FFF2-40B4-BE49-F238E27FC236}">
                <a16:creationId xmlns:a16="http://schemas.microsoft.com/office/drawing/2014/main" id="{4C00AFA0-D892-F50F-8026-F49A80C4719D}"/>
              </a:ext>
            </a:extLst>
          </p:cNvPr>
          <p:cNvSpPr>
            <a:spLocks noGrp="1"/>
          </p:cNvSpPr>
          <p:nvPr>
            <p:ph sz="quarter" idx="13"/>
          </p:nvPr>
        </p:nvSpPr>
        <p:spPr/>
        <p:txBody>
          <a:bodyPr>
            <a:normAutofit/>
          </a:bodyPr>
          <a:lstStyle/>
          <a:p>
            <a:pPr>
              <a:spcAft>
                <a:spcPts val="600"/>
              </a:spcAft>
            </a:pPr>
            <a:r>
              <a:rPr lang="en-US" sz="1800" b="0" i="0" dirty="0">
                <a:solidFill>
                  <a:srgbClr val="222222"/>
                </a:solidFill>
                <a:effectLst/>
                <a:latin typeface="segoe-ui_semibold"/>
              </a:rPr>
              <a:t>Exercise 1: Create Azure resources</a:t>
            </a:r>
          </a:p>
          <a:p>
            <a:pPr>
              <a:spcAft>
                <a:spcPts val="600"/>
              </a:spcAft>
            </a:pPr>
            <a:r>
              <a:rPr lang="en-US" sz="1800" b="0" i="0" dirty="0">
                <a:solidFill>
                  <a:srgbClr val="222222"/>
                </a:solidFill>
                <a:effectLst/>
                <a:latin typeface="segoe-ui_semibold"/>
              </a:rPr>
              <a:t>Exercise 2: Upload a blob into a container</a:t>
            </a:r>
          </a:p>
          <a:p>
            <a:pPr>
              <a:spcAft>
                <a:spcPts val="600"/>
              </a:spcAft>
            </a:pPr>
            <a:r>
              <a:rPr lang="en-US" sz="1800" b="0" i="0" dirty="0">
                <a:solidFill>
                  <a:srgbClr val="222222"/>
                </a:solidFill>
                <a:effectLst/>
                <a:latin typeface="segoe-ui_semibold"/>
              </a:rPr>
              <a:t>Exercise 3: Access containers by using the .NET SDK</a:t>
            </a:r>
          </a:p>
          <a:p>
            <a:pPr>
              <a:spcAft>
                <a:spcPts val="600"/>
              </a:spcAft>
            </a:pPr>
            <a:r>
              <a:rPr lang="en-US" sz="1800" b="0" i="0" dirty="0">
                <a:solidFill>
                  <a:srgbClr val="222222"/>
                </a:solidFill>
                <a:effectLst/>
                <a:latin typeface="segoe-ui_semibold"/>
              </a:rPr>
              <a:t>Exercise 4: Retrieve blob Uniform Resource Identifiers (URIs) by using the .NET SDK</a:t>
            </a:r>
          </a:p>
        </p:txBody>
      </p:sp>
    </p:spTree>
    <p:extLst>
      <p:ext uri="{BB962C8B-B14F-4D97-AF65-F5344CB8AC3E}">
        <p14:creationId xmlns:p14="http://schemas.microsoft.com/office/powerpoint/2010/main" val="36119060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59DBB8-F862-E1A8-7EE8-232C20477907}"/>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179078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4307-2B52-CC26-A73C-75BB4431946E}"/>
              </a:ext>
            </a:extLst>
          </p:cNvPr>
          <p:cNvSpPr>
            <a:spLocks noGrp="1"/>
          </p:cNvSpPr>
          <p:nvPr>
            <p:ph type="title"/>
          </p:nvPr>
        </p:nvSpPr>
        <p:spPr/>
        <p:txBody>
          <a:bodyPr/>
          <a:lstStyle/>
          <a:p>
            <a:r>
              <a:rPr lang="en-US" dirty="0"/>
              <a:t>Learning objectives</a:t>
            </a:r>
          </a:p>
        </p:txBody>
      </p:sp>
      <p:sp>
        <p:nvSpPr>
          <p:cNvPr id="4" name="Content Placeholder 3">
            <a:extLst>
              <a:ext uri="{FF2B5EF4-FFF2-40B4-BE49-F238E27FC236}">
                <a16:creationId xmlns:a16="http://schemas.microsoft.com/office/drawing/2014/main" id="{1E46F1AE-BC25-3010-4623-C2C96043AD55}"/>
              </a:ext>
            </a:extLst>
          </p:cNvPr>
          <p:cNvSpPr>
            <a:spLocks noGrp="1"/>
          </p:cNvSpPr>
          <p:nvPr>
            <p:ph sz="quarter" idx="10"/>
          </p:nvPr>
        </p:nvSpPr>
        <p:spPr/>
        <p:txBody>
          <a:bodyPr>
            <a:normAutofit/>
          </a:bodyPr>
          <a:lstStyle/>
          <a:p>
            <a:pPr>
              <a:spcAft>
                <a:spcPts val="600"/>
              </a:spcAft>
            </a:pPr>
            <a:r>
              <a:rPr lang="en-US" sz="2400" dirty="0"/>
              <a:t>Identify the different types of storage accounts and the resource hierarchy for blob storage.</a:t>
            </a:r>
          </a:p>
          <a:p>
            <a:pPr>
              <a:spcAft>
                <a:spcPts val="600"/>
              </a:spcAft>
            </a:pPr>
            <a:r>
              <a:rPr lang="en-US" sz="2400" dirty="0"/>
              <a:t>Explain how data is securely stored and protected through redundancy.</a:t>
            </a:r>
          </a:p>
          <a:p>
            <a:pPr>
              <a:spcAft>
                <a:spcPts val="600"/>
              </a:spcAft>
            </a:pPr>
            <a:r>
              <a:rPr lang="en-US" sz="2400" dirty="0"/>
              <a:t>Enable a storage account for static website hosting.</a:t>
            </a:r>
          </a:p>
        </p:txBody>
      </p:sp>
    </p:spTree>
    <p:extLst>
      <p:ext uri="{BB962C8B-B14F-4D97-AF65-F5344CB8AC3E}">
        <p14:creationId xmlns:p14="http://schemas.microsoft.com/office/powerpoint/2010/main" val="210690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6B3455-99E7-B812-9543-6373B8A834E3}"/>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7027BD6B-BCE1-8627-2C6E-7B8C39412990}"/>
              </a:ext>
            </a:extLst>
          </p:cNvPr>
          <p:cNvSpPr>
            <a:spLocks noGrp="1"/>
          </p:cNvSpPr>
          <p:nvPr>
            <p:ph sz="quarter" idx="10"/>
          </p:nvPr>
        </p:nvSpPr>
        <p:spPr/>
        <p:txBody>
          <a:bodyPr>
            <a:normAutofit/>
          </a:bodyPr>
          <a:lstStyle/>
          <a:p>
            <a:pPr>
              <a:spcAft>
                <a:spcPts val="600"/>
              </a:spcAft>
            </a:pPr>
            <a:r>
              <a:rPr lang="en-US" sz="2400" dirty="0"/>
              <a:t>Azure Blob storage is Microsoft's object storage solution for the cloud.</a:t>
            </a:r>
          </a:p>
          <a:p>
            <a:pPr>
              <a:spcAft>
                <a:spcPts val="600"/>
              </a:spcAft>
            </a:pPr>
            <a:r>
              <a:rPr lang="en-US" sz="2400" dirty="0"/>
              <a:t>Blob storage is optimized for storing massive amounts of unstructured data.</a:t>
            </a:r>
          </a:p>
          <a:p>
            <a:pPr>
              <a:spcAft>
                <a:spcPts val="600"/>
              </a:spcAft>
            </a:pPr>
            <a:r>
              <a:rPr lang="en-US" sz="2400" dirty="0"/>
              <a:t>Blob storage is designed for:</a:t>
            </a:r>
          </a:p>
          <a:p>
            <a:pPr lvl="1">
              <a:spcAft>
                <a:spcPts val="600"/>
              </a:spcAft>
            </a:pPr>
            <a:r>
              <a:rPr lang="en-US" sz="2000" dirty="0"/>
              <a:t>Serving images or documents directly to a browser.</a:t>
            </a:r>
          </a:p>
          <a:p>
            <a:pPr lvl="1">
              <a:spcAft>
                <a:spcPts val="600"/>
              </a:spcAft>
            </a:pPr>
            <a:r>
              <a:rPr lang="en-US" sz="2000" dirty="0"/>
              <a:t>Storing files for distributed access.</a:t>
            </a:r>
          </a:p>
          <a:p>
            <a:pPr lvl="1">
              <a:spcAft>
                <a:spcPts val="600"/>
              </a:spcAft>
            </a:pPr>
            <a:r>
              <a:rPr lang="en-US" sz="2000" dirty="0"/>
              <a:t>Streaming video and audio.</a:t>
            </a:r>
          </a:p>
          <a:p>
            <a:pPr lvl="1">
              <a:spcAft>
                <a:spcPts val="600"/>
              </a:spcAft>
            </a:pPr>
            <a:r>
              <a:rPr lang="en-US" sz="2000" dirty="0"/>
              <a:t>Writing to log files.</a:t>
            </a:r>
          </a:p>
          <a:p>
            <a:pPr lvl="1">
              <a:spcAft>
                <a:spcPts val="600"/>
              </a:spcAft>
            </a:pPr>
            <a:r>
              <a:rPr lang="en-US" sz="2000" dirty="0"/>
              <a:t>Storing data for backup and restore, disaster recovery, and archiving.</a:t>
            </a:r>
          </a:p>
          <a:p>
            <a:pPr lvl="1">
              <a:spcAft>
                <a:spcPts val="600"/>
              </a:spcAft>
            </a:pPr>
            <a:r>
              <a:rPr lang="en-US" sz="2000" dirty="0"/>
              <a:t>Storing data for analysis by an on-premises or Azure-hosted service.</a:t>
            </a:r>
          </a:p>
        </p:txBody>
      </p:sp>
    </p:spTree>
    <p:extLst>
      <p:ext uri="{BB962C8B-B14F-4D97-AF65-F5344CB8AC3E}">
        <p14:creationId xmlns:p14="http://schemas.microsoft.com/office/powerpoint/2010/main" val="3482530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9A89D-17D7-4A02-599F-8F37974F62DF}"/>
              </a:ext>
            </a:extLst>
          </p:cNvPr>
          <p:cNvSpPr>
            <a:spLocks noGrp="1"/>
          </p:cNvSpPr>
          <p:nvPr>
            <p:ph type="title"/>
          </p:nvPr>
        </p:nvSpPr>
        <p:spPr/>
        <p:txBody>
          <a:bodyPr/>
          <a:lstStyle/>
          <a:p>
            <a:r>
              <a:rPr lang="en-US" dirty="0"/>
              <a:t>Explore Azure Blob storage ( 1 of 2 )</a:t>
            </a:r>
          </a:p>
        </p:txBody>
      </p:sp>
      <p:sp>
        <p:nvSpPr>
          <p:cNvPr id="51" name="Rectangle 50">
            <a:extLst>
              <a:ext uri="{FF2B5EF4-FFF2-40B4-BE49-F238E27FC236}">
                <a16:creationId xmlns:a16="http://schemas.microsoft.com/office/drawing/2014/main" id="{4BB34C22-2225-3A6E-137F-9A6AF620F9BF}"/>
              </a:ext>
            </a:extLst>
          </p:cNvPr>
          <p:cNvSpPr/>
          <p:nvPr/>
        </p:nvSpPr>
        <p:spPr bwMode="auto">
          <a:xfrm>
            <a:off x="418643" y="1156541"/>
            <a:ext cx="1871375" cy="365777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ts val="1200"/>
              </a:spcAft>
              <a:buClrTx/>
              <a:buSzTx/>
              <a:buFontTx/>
              <a:buNone/>
              <a:tabLst/>
              <a:defRPr/>
            </a:pPr>
            <a:r>
              <a:rPr lang="en-US" sz="2400" b="1" dirty="0">
                <a:solidFill>
                  <a:schemeClr val="tx1"/>
                </a:solidFill>
                <a:ea typeface="Segoe UI" pitchFamily="34" charset="0"/>
                <a:cs typeface="Segoe UI" pitchFamily="34" charset="0"/>
              </a:rPr>
              <a:t>Disks</a:t>
            </a:r>
            <a:br>
              <a:rPr lang="en-US" sz="2400" dirty="0">
                <a:solidFill>
                  <a:schemeClr val="tx1"/>
                </a:solidFill>
                <a:ea typeface="Segoe UI" pitchFamily="34" charset="0"/>
                <a:cs typeface="Segoe UI" pitchFamily="34" charset="0"/>
              </a:rPr>
            </a:br>
            <a:br>
              <a:rPr lang="en-US" sz="2400" dirty="0">
                <a:solidFill>
                  <a:schemeClr val="tx1"/>
                </a:solidFill>
                <a:ea typeface="Segoe UI" pitchFamily="34" charset="0"/>
                <a:cs typeface="Segoe UI" pitchFamily="34" charset="0"/>
              </a:rPr>
            </a:br>
            <a:r>
              <a:rPr kumimoji="0" lang="en-US" sz="1400" b="0" i="0" u="none" strike="noStrike" kern="1200" cap="none" spc="0" normalizeH="0" baseline="0" noProof="0" dirty="0">
                <a:ln>
                  <a:noFill/>
                </a:ln>
                <a:solidFill>
                  <a:prstClr val="black"/>
                </a:solidFill>
                <a:effectLst/>
                <a:uLnTx/>
                <a:uFillTx/>
                <a:latin typeface="Segoe UI"/>
                <a:ea typeface="+mn-ea"/>
                <a:cs typeface="Segoe UI" pitchFamily="34" charset="0"/>
              </a:rPr>
              <a:t>Persistent disks for Azure IaaS VMs</a:t>
            </a:r>
          </a:p>
          <a:p>
            <a:pPr marL="0" marR="0" lvl="0" indent="0" algn="l" defTabSz="932472" rtl="0" eaLnBrk="1" fontAlgn="base" latinLnBrk="0" hangingPunct="1">
              <a:lnSpc>
                <a:spcPct val="100000"/>
              </a:lnSpc>
              <a:spcBef>
                <a:spcPct val="0"/>
              </a:spcBef>
              <a:spcAft>
                <a:spcPts val="120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Segoe UI"/>
                <a:ea typeface="+mn-ea"/>
                <a:cs typeface="Segoe UI" pitchFamily="34" charset="0"/>
              </a:rPr>
              <a:t>Premium storage disk options</a:t>
            </a:r>
          </a:p>
          <a:p>
            <a:pPr algn="l" defTabSz="932472" fontAlgn="base">
              <a:spcBef>
                <a:spcPct val="0"/>
              </a:spcBef>
              <a:spcAft>
                <a:spcPct val="0"/>
              </a:spcAft>
            </a:pPr>
            <a:endParaRPr lang="en-US" sz="2400" dirty="0">
              <a:solidFill>
                <a:schemeClr val="tx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1FA93921-5805-CDD4-8FB5-EFFA53C9C4AF}"/>
              </a:ext>
            </a:extLst>
          </p:cNvPr>
          <p:cNvSpPr/>
          <p:nvPr/>
        </p:nvSpPr>
        <p:spPr bwMode="auto">
          <a:xfrm>
            <a:off x="2380963" y="1156542"/>
            <a:ext cx="7758335" cy="59011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Storage Accounts</a:t>
            </a:r>
          </a:p>
        </p:txBody>
      </p:sp>
      <p:sp>
        <p:nvSpPr>
          <p:cNvPr id="53" name="Rectangle 52">
            <a:extLst>
              <a:ext uri="{FF2B5EF4-FFF2-40B4-BE49-F238E27FC236}">
                <a16:creationId xmlns:a16="http://schemas.microsoft.com/office/drawing/2014/main" id="{E89A5000-9ECC-E15A-0413-158B0AEEF8F7}"/>
              </a:ext>
            </a:extLst>
          </p:cNvPr>
          <p:cNvSpPr/>
          <p:nvPr/>
        </p:nvSpPr>
        <p:spPr bwMode="auto">
          <a:xfrm>
            <a:off x="2380963" y="1820725"/>
            <a:ext cx="1871374" cy="299359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Files</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Fully managed file shares in the cloud</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SMB and REST access</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"Lift and shift" legacy apps</a:t>
            </a:r>
          </a:p>
          <a:p>
            <a:pPr algn="l" defTabSz="932472" fontAlgn="base">
              <a:spcBef>
                <a:spcPct val="0"/>
              </a:spcBef>
              <a:spcAft>
                <a:spcPts val="1200"/>
              </a:spcAft>
            </a:pPr>
            <a:r>
              <a:rPr lang="en-US" sz="1400" dirty="0">
                <a:gradFill>
                  <a:gsLst>
                    <a:gs pos="0">
                      <a:srgbClr val="FFFFFF"/>
                    </a:gs>
                    <a:gs pos="100000">
                      <a:srgbClr val="FFFFFF"/>
                    </a:gs>
                  </a:gsLst>
                  <a:lin ang="5400000" scaled="0"/>
                </a:gradFill>
                <a:ea typeface="Segoe UI" pitchFamily="34" charset="0"/>
                <a:cs typeface="Segoe UI" pitchFamily="34" charset="0"/>
              </a:rPr>
              <a:t>Sync with on-premises</a:t>
            </a:r>
          </a:p>
        </p:txBody>
      </p:sp>
      <p:sp>
        <p:nvSpPr>
          <p:cNvPr id="54" name="Rectangle 53">
            <a:extLst>
              <a:ext uri="{FF2B5EF4-FFF2-40B4-BE49-F238E27FC236}">
                <a16:creationId xmlns:a16="http://schemas.microsoft.com/office/drawing/2014/main" id="{A20333CF-B649-45B0-BD8B-B61690AF5B35}"/>
              </a:ext>
            </a:extLst>
          </p:cNvPr>
          <p:cNvSpPr/>
          <p:nvPr/>
        </p:nvSpPr>
        <p:spPr bwMode="auto">
          <a:xfrm>
            <a:off x="4343283" y="1820725"/>
            <a:ext cx="1871374" cy="299359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Blobs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Highly scalable, REST-based cloud object store</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Block blobs: Sequential file I/O</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Page blobs: Random-write pattern data</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Append blobs</a:t>
            </a:r>
          </a:p>
        </p:txBody>
      </p:sp>
      <p:sp>
        <p:nvSpPr>
          <p:cNvPr id="55" name="Rectangle 54">
            <a:extLst>
              <a:ext uri="{FF2B5EF4-FFF2-40B4-BE49-F238E27FC236}">
                <a16:creationId xmlns:a16="http://schemas.microsoft.com/office/drawing/2014/main" id="{29880163-C9F5-D192-60DD-3A28BAE7C282}"/>
              </a:ext>
            </a:extLst>
          </p:cNvPr>
          <p:cNvSpPr/>
          <p:nvPr/>
        </p:nvSpPr>
        <p:spPr bwMode="auto">
          <a:xfrm>
            <a:off x="6305603" y="1820725"/>
            <a:ext cx="1871374" cy="299359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Tables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Massive auto-scaling NoSQL store</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Dynamic scaling based on load</a:t>
            </a:r>
          </a:p>
          <a:p>
            <a:pPr algn="l" defTabSz="932472" fontAlgn="base">
              <a:spcBef>
                <a:spcPct val="0"/>
              </a:spcBef>
              <a:spcAft>
                <a:spcPct val="0"/>
              </a:spcAft>
            </a:pPr>
            <a:endParaRPr lang="en-US" sz="1400" dirty="0">
              <a:gradFill>
                <a:gsLst>
                  <a:gs pos="0">
                    <a:srgbClr val="FFFFFF"/>
                  </a:gs>
                  <a:gs pos="100000">
                    <a:srgbClr val="FFFFFF"/>
                  </a:gs>
                </a:gsLst>
                <a:lin ang="5400000" scaled="0"/>
              </a:gradFill>
              <a:cs typeface="Segoe UI" pitchFamily="34" charset="0"/>
            </a:endParaRPr>
          </a:p>
        </p:txBody>
      </p:sp>
      <p:sp>
        <p:nvSpPr>
          <p:cNvPr id="56" name="Rectangle 55">
            <a:extLst>
              <a:ext uri="{FF2B5EF4-FFF2-40B4-BE49-F238E27FC236}">
                <a16:creationId xmlns:a16="http://schemas.microsoft.com/office/drawing/2014/main" id="{88F769FC-C398-E661-B397-189B5C9EDD3F}"/>
              </a:ext>
            </a:extLst>
          </p:cNvPr>
          <p:cNvSpPr/>
          <p:nvPr/>
        </p:nvSpPr>
        <p:spPr bwMode="auto">
          <a:xfrm>
            <a:off x="8267924" y="1820725"/>
            <a:ext cx="1871374" cy="2993590"/>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Queues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Reliable queues at scale for cloud services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Decouple and scale components</a:t>
            </a:r>
          </a:p>
          <a:p>
            <a:pPr defTabSz="932472" fontAlgn="base">
              <a:spcBef>
                <a:spcPct val="0"/>
              </a:spcBef>
              <a:spcAft>
                <a:spcPts val="1200"/>
              </a:spcAft>
            </a:pPr>
            <a:r>
              <a:rPr lang="en-US" sz="1400" dirty="0">
                <a:gradFill>
                  <a:gsLst>
                    <a:gs pos="0">
                      <a:srgbClr val="FFFFFF"/>
                    </a:gs>
                    <a:gs pos="100000">
                      <a:srgbClr val="FFFFFF"/>
                    </a:gs>
                  </a:gsLst>
                  <a:lin ang="5400000" scaled="0"/>
                </a:gradFill>
                <a:cs typeface="Segoe UI" pitchFamily="34" charset="0"/>
              </a:rPr>
              <a:t>Message visibility</a:t>
            </a:r>
          </a:p>
        </p:txBody>
      </p:sp>
      <p:sp>
        <p:nvSpPr>
          <p:cNvPr id="58" name="Rectangle 57">
            <a:extLst>
              <a:ext uri="{FF2B5EF4-FFF2-40B4-BE49-F238E27FC236}">
                <a16:creationId xmlns:a16="http://schemas.microsoft.com/office/drawing/2014/main" id="{87DFA099-9392-F688-4FA4-1D541B440317}"/>
              </a:ext>
            </a:extLst>
          </p:cNvPr>
          <p:cNvSpPr/>
          <p:nvPr/>
        </p:nvSpPr>
        <p:spPr bwMode="auto">
          <a:xfrm>
            <a:off x="418643" y="4901558"/>
            <a:ext cx="9720655" cy="799906"/>
          </a:xfrm>
          <a:prstGeom prst="rect">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Built on a unified Distributed Storage System</a:t>
            </a:r>
          </a:p>
          <a:p>
            <a:pPr algn="ctr" defTabSz="932472" fontAlgn="base">
              <a:spcBef>
                <a:spcPct val="0"/>
              </a:spcBef>
              <a:spcAft>
                <a:spcPct val="0"/>
              </a:spcAft>
            </a:pPr>
            <a:r>
              <a:rPr lang="en-US" sz="1400" dirty="0">
                <a:gradFill>
                  <a:gsLst>
                    <a:gs pos="0">
                      <a:srgbClr val="FFFFFF"/>
                    </a:gs>
                    <a:gs pos="100000">
                      <a:srgbClr val="FFFFFF"/>
                    </a:gs>
                  </a:gsLst>
                  <a:lin ang="5400000" scaled="0"/>
                </a:gradFill>
                <a:ea typeface="Segoe UI" pitchFamily="34" charset="0"/>
                <a:cs typeface="Segoe UI" pitchFamily="34" charset="0"/>
              </a:rPr>
              <a:t>Durability, Encryption at Rest, Strongly Consistent Replication, Fault Tolerance, Auto Load-Balancing</a:t>
            </a:r>
          </a:p>
        </p:txBody>
      </p:sp>
    </p:spTree>
    <p:extLst>
      <p:ext uri="{BB962C8B-B14F-4D97-AF65-F5344CB8AC3E}">
        <p14:creationId xmlns:p14="http://schemas.microsoft.com/office/powerpoint/2010/main" val="35182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9A89D-17D7-4A02-599F-8F37974F62DF}"/>
              </a:ext>
            </a:extLst>
          </p:cNvPr>
          <p:cNvSpPr>
            <a:spLocks noGrp="1"/>
          </p:cNvSpPr>
          <p:nvPr>
            <p:ph type="title"/>
          </p:nvPr>
        </p:nvSpPr>
        <p:spPr/>
        <p:txBody>
          <a:bodyPr/>
          <a:lstStyle/>
          <a:p>
            <a:r>
              <a:rPr lang="en-US" dirty="0"/>
              <a:t>Explore Azure Blob storage ( 2 of 2 )</a:t>
            </a:r>
          </a:p>
        </p:txBody>
      </p:sp>
      <p:graphicFrame>
        <p:nvGraphicFramePr>
          <p:cNvPr id="6" name="Table 12">
            <a:extLst>
              <a:ext uri="{FF2B5EF4-FFF2-40B4-BE49-F238E27FC236}">
                <a16:creationId xmlns:a16="http://schemas.microsoft.com/office/drawing/2014/main" id="{C6B17348-4484-0747-4FF0-C7BAED27842B}"/>
              </a:ext>
            </a:extLst>
          </p:cNvPr>
          <p:cNvGraphicFramePr>
            <a:graphicFrameLocks noGrp="1"/>
          </p:cNvGraphicFramePr>
          <p:nvPr>
            <p:extLst>
              <p:ext uri="{D42A27DB-BD31-4B8C-83A1-F6EECF244321}">
                <p14:modId xmlns:p14="http://schemas.microsoft.com/office/powerpoint/2010/main" val="480288332"/>
              </p:ext>
            </p:extLst>
          </p:nvPr>
        </p:nvGraphicFramePr>
        <p:xfrm>
          <a:off x="418644" y="1235075"/>
          <a:ext cx="11113713" cy="2323300"/>
        </p:xfrm>
        <a:graphic>
          <a:graphicData uri="http://schemas.openxmlformats.org/drawingml/2006/table">
            <a:tbl>
              <a:tblPr firstRow="1">
                <a:tableStyleId>{5C22544A-7EE6-4342-B048-85BDC9FD1C3A}</a:tableStyleId>
              </a:tblPr>
              <a:tblGrid>
                <a:gridCol w="2261926">
                  <a:extLst>
                    <a:ext uri="{9D8B030D-6E8A-4147-A177-3AD203B41FA5}">
                      <a16:colId xmlns:a16="http://schemas.microsoft.com/office/drawing/2014/main" val="1695194842"/>
                    </a:ext>
                  </a:extLst>
                </a:gridCol>
                <a:gridCol w="3092433">
                  <a:extLst>
                    <a:ext uri="{9D8B030D-6E8A-4147-A177-3AD203B41FA5}">
                      <a16:colId xmlns:a16="http://schemas.microsoft.com/office/drawing/2014/main" val="2356772570"/>
                    </a:ext>
                  </a:extLst>
                </a:gridCol>
                <a:gridCol w="5759354">
                  <a:extLst>
                    <a:ext uri="{9D8B030D-6E8A-4147-A177-3AD203B41FA5}">
                      <a16:colId xmlns:a16="http://schemas.microsoft.com/office/drawing/2014/main" val="2248324712"/>
                    </a:ext>
                  </a:extLst>
                </a:gridCol>
              </a:tblGrid>
              <a:tr h="0">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Performance level</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Storage account type</a:t>
                      </a:r>
                    </a:p>
                  </a:txBody>
                  <a:tcPr marL="89642" marR="89642"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mj-lt"/>
                          <a:ea typeface="+mn-ea"/>
                          <a:cs typeface="+mn-cs"/>
                        </a:rPr>
                        <a:t>Supported storage services</a:t>
                      </a:r>
                    </a:p>
                  </a:txBody>
                  <a:tcPr marL="89642" marR="89642" marT="89642" marB="89642">
                    <a:lnL w="6350" cap="flat" cmpd="sng" algn="ctr">
                      <a:solidFill>
                        <a:schemeClr val="bg1"/>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4185272790"/>
                  </a:ext>
                </a:extLst>
              </a:tr>
              <a:tr h="630756">
                <a:tc>
                  <a:txBody>
                    <a:bodyPr/>
                    <a:lstStyle/>
                    <a:p>
                      <a:r>
                        <a:rPr lang="en-US" sz="1700" dirty="0">
                          <a:solidFill>
                            <a:schemeClr val="tx1"/>
                          </a:solidFill>
                        </a:rPr>
                        <a:t>Standard</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700" dirty="0">
                          <a:solidFill>
                            <a:schemeClr val="tx1"/>
                          </a:solidFill>
                        </a:rPr>
                        <a:t>Standard general-purpose v2</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700" dirty="0">
                          <a:solidFill>
                            <a:schemeClr val="tx1"/>
                          </a:solidFill>
                        </a:rPr>
                        <a:t>Blob, Queue, and Table storage, Azure Files</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27020401"/>
                  </a:ext>
                </a:extLst>
              </a:tr>
              <a:tr h="552773">
                <a:tc>
                  <a:txBody>
                    <a:bodyPr/>
                    <a:lstStyle/>
                    <a:p>
                      <a:r>
                        <a:rPr lang="en-US" dirty="0"/>
                        <a:t>Premium</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Premium block blobs</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Blob storage</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60495186"/>
                  </a:ext>
                </a:extLst>
              </a:tr>
              <a:tr h="655687">
                <a:tc>
                  <a:txBody>
                    <a:bodyPr/>
                    <a:lstStyle/>
                    <a:p>
                      <a:r>
                        <a:rPr lang="en-US" dirty="0"/>
                        <a:t>Premium</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Premium page blobs</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1700" dirty="0">
                          <a:solidFill>
                            <a:schemeClr val="tx1"/>
                          </a:solidFill>
                        </a:rPr>
                        <a:t>Page blobs only</a:t>
                      </a:r>
                    </a:p>
                  </a:txBody>
                  <a:tcPr marL="89642" marR="89642"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554734"/>
                  </a:ext>
                </a:extLst>
              </a:tr>
            </a:tbl>
          </a:graphicData>
        </a:graphic>
      </p:graphicFrame>
      <p:sp>
        <p:nvSpPr>
          <p:cNvPr id="2" name="Content Placeholder 1">
            <a:extLst>
              <a:ext uri="{FF2B5EF4-FFF2-40B4-BE49-F238E27FC236}">
                <a16:creationId xmlns:a16="http://schemas.microsoft.com/office/drawing/2014/main" id="{BE116823-71A5-E915-1FE9-0E31ED3CC8A6}"/>
              </a:ext>
            </a:extLst>
          </p:cNvPr>
          <p:cNvSpPr>
            <a:spLocks noGrp="1"/>
          </p:cNvSpPr>
          <p:nvPr>
            <p:ph sz="quarter" idx="10"/>
          </p:nvPr>
        </p:nvSpPr>
        <p:spPr>
          <a:xfrm>
            <a:off x="417500" y="3866527"/>
            <a:ext cx="11222038" cy="2119603"/>
          </a:xfrm>
        </p:spPr>
        <p:txBody>
          <a:bodyPr/>
          <a:lstStyle/>
          <a:p>
            <a:pPr marL="0" indent="0">
              <a:spcAft>
                <a:spcPts val="1200"/>
              </a:spcAft>
              <a:buNone/>
            </a:pPr>
            <a:r>
              <a:rPr lang="en-US" sz="2000" dirty="0">
                <a:latin typeface="+mj-lt"/>
              </a:rPr>
              <a:t>Access tiers for block blob data</a:t>
            </a:r>
          </a:p>
          <a:p>
            <a:pPr>
              <a:spcAft>
                <a:spcPts val="600"/>
              </a:spcAft>
            </a:pPr>
            <a:r>
              <a:rPr lang="en-US" sz="1800" dirty="0">
                <a:latin typeface="+mj-lt"/>
              </a:rPr>
              <a:t>Hot:</a:t>
            </a:r>
            <a:r>
              <a:rPr lang="en-US" sz="1800" dirty="0"/>
              <a:t> for frequent access of objects in the storage account</a:t>
            </a:r>
          </a:p>
          <a:p>
            <a:pPr>
              <a:spcAft>
                <a:spcPts val="600"/>
              </a:spcAft>
            </a:pPr>
            <a:r>
              <a:rPr lang="en-US" sz="1800" dirty="0">
                <a:latin typeface="+mj-lt"/>
              </a:rPr>
              <a:t>Cool:</a:t>
            </a:r>
            <a:r>
              <a:rPr lang="en-US" sz="1800" dirty="0"/>
              <a:t> for storing large amounts of data that is infrequently accessed and stored for at least 30 days. </a:t>
            </a:r>
          </a:p>
          <a:p>
            <a:pPr>
              <a:spcAft>
                <a:spcPts val="600"/>
              </a:spcAft>
            </a:pPr>
            <a:r>
              <a:rPr lang="en-US" sz="1800" dirty="0">
                <a:latin typeface="+mj-lt"/>
              </a:rPr>
              <a:t>Cold:</a:t>
            </a:r>
            <a:r>
              <a:rPr lang="en-US" sz="1800" dirty="0"/>
              <a:t> for storing data that is infrequently accessed and stored for a minimum of 90 days.</a:t>
            </a:r>
          </a:p>
          <a:p>
            <a:pPr>
              <a:spcAft>
                <a:spcPts val="600"/>
              </a:spcAft>
            </a:pPr>
            <a:r>
              <a:rPr lang="en-US" sz="1800" dirty="0">
                <a:latin typeface="+mj-lt"/>
              </a:rPr>
              <a:t>Archive</a:t>
            </a:r>
            <a:r>
              <a:rPr lang="en-US" sz="1800" dirty="0"/>
              <a:t>: available only for individual block blobs and is optimized for data that can tolerate several hours of retrieval latency and will remain in the Archive tier for at least 180 days.</a:t>
            </a:r>
          </a:p>
        </p:txBody>
      </p:sp>
    </p:spTree>
    <p:extLst>
      <p:ext uri="{BB962C8B-B14F-4D97-AF65-F5344CB8AC3E}">
        <p14:creationId xmlns:p14="http://schemas.microsoft.com/office/powerpoint/2010/main" val="1345652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82F39-AE09-E3A0-C251-E607ED57D4F8}"/>
              </a:ext>
            </a:extLst>
          </p:cNvPr>
          <p:cNvSpPr>
            <a:spLocks noGrp="1"/>
          </p:cNvSpPr>
          <p:nvPr>
            <p:ph type="title"/>
          </p:nvPr>
        </p:nvSpPr>
        <p:spPr/>
        <p:txBody>
          <a:bodyPr/>
          <a:lstStyle/>
          <a:p>
            <a:r>
              <a:rPr lang="en-US" dirty="0"/>
              <a:t>Discover Azure Blob storage resource types</a:t>
            </a:r>
          </a:p>
        </p:txBody>
      </p:sp>
      <p:sp>
        <p:nvSpPr>
          <p:cNvPr id="5" name="Rectangle 4">
            <a:extLst>
              <a:ext uri="{FF2B5EF4-FFF2-40B4-BE49-F238E27FC236}">
                <a16:creationId xmlns:a16="http://schemas.microsoft.com/office/drawing/2014/main" id="{8F9FBCFB-1F8A-88AC-C73E-EBC59F371085}"/>
              </a:ext>
            </a:extLst>
          </p:cNvPr>
          <p:cNvSpPr/>
          <p:nvPr/>
        </p:nvSpPr>
        <p:spPr bwMode="auto">
          <a:xfrm>
            <a:off x="1456221" y="1380437"/>
            <a:ext cx="2078599" cy="4094273"/>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82880" rIns="0" bIns="146304" numCol="1" spcCol="0" rtlCol="0" fromWordArt="0" anchor="t" anchorCtr="0" forceAA="0" compatLnSpc="1">
            <a:prstTxWarp prst="textNoShape">
              <a:avLst/>
            </a:prstTxWarp>
            <a:noAutofit/>
          </a:bodyPr>
          <a:lstStyle/>
          <a:p>
            <a:pPr lvl="0" algn="ctr"/>
            <a:r>
              <a:rPr lang="en-US" sz="1800" dirty="0">
                <a:solidFill>
                  <a:schemeClr val="tx1"/>
                </a:solidFill>
                <a:latin typeface="+mj-lt"/>
              </a:rPr>
              <a:t>Storage account</a:t>
            </a:r>
          </a:p>
        </p:txBody>
      </p:sp>
      <p:sp>
        <p:nvSpPr>
          <p:cNvPr id="7" name="Rectangle 6">
            <a:extLst>
              <a:ext uri="{FF2B5EF4-FFF2-40B4-BE49-F238E27FC236}">
                <a16:creationId xmlns:a16="http://schemas.microsoft.com/office/drawing/2014/main" id="{B7F50BEF-328D-9668-810C-9C0C3DBA221A}"/>
              </a:ext>
            </a:extLst>
          </p:cNvPr>
          <p:cNvSpPr/>
          <p:nvPr/>
        </p:nvSpPr>
        <p:spPr bwMode="auto">
          <a:xfrm>
            <a:off x="1673564" y="2498752"/>
            <a:ext cx="1643911" cy="659656"/>
          </a:xfrm>
          <a:prstGeom prst="rect">
            <a:avLst/>
          </a:prstGeom>
          <a:solidFill>
            <a:srgbClr val="A8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dirty="0">
                <a:solidFill>
                  <a:schemeClr val="bg1"/>
                </a:solidFill>
              </a:rPr>
              <a:t>Media</a:t>
            </a:r>
          </a:p>
        </p:txBody>
      </p:sp>
      <p:sp>
        <p:nvSpPr>
          <p:cNvPr id="8" name="Rectangle 7">
            <a:extLst>
              <a:ext uri="{FF2B5EF4-FFF2-40B4-BE49-F238E27FC236}">
                <a16:creationId xmlns:a16="http://schemas.microsoft.com/office/drawing/2014/main" id="{1DB0DC49-AE68-B256-CEB8-61B787E37C9F}"/>
              </a:ext>
            </a:extLst>
          </p:cNvPr>
          <p:cNvSpPr/>
          <p:nvPr/>
        </p:nvSpPr>
        <p:spPr bwMode="auto">
          <a:xfrm>
            <a:off x="4571486" y="1380437"/>
            <a:ext cx="2078599" cy="4097126"/>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82880" rIns="0" bIns="146304" numCol="1" spcCol="0" rtlCol="0" fromWordArt="0" anchor="t" anchorCtr="0" forceAA="0" compatLnSpc="1">
            <a:prstTxWarp prst="textNoShape">
              <a:avLst/>
            </a:prstTxWarp>
            <a:noAutofit/>
          </a:bodyPr>
          <a:lstStyle/>
          <a:p>
            <a:pPr lvl="0" algn="ctr"/>
            <a:r>
              <a:rPr lang="en-US" dirty="0">
                <a:solidFill>
                  <a:schemeClr val="tx1"/>
                </a:solidFill>
                <a:latin typeface="+mj-lt"/>
              </a:rPr>
              <a:t>Container</a:t>
            </a:r>
          </a:p>
        </p:txBody>
      </p:sp>
      <p:sp>
        <p:nvSpPr>
          <p:cNvPr id="9" name="Rectangle 8">
            <a:extLst>
              <a:ext uri="{FF2B5EF4-FFF2-40B4-BE49-F238E27FC236}">
                <a16:creationId xmlns:a16="http://schemas.microsoft.com/office/drawing/2014/main" id="{A9E8612F-7E25-AB75-C9C3-84028FCEA327}"/>
              </a:ext>
            </a:extLst>
          </p:cNvPr>
          <p:cNvSpPr/>
          <p:nvPr/>
        </p:nvSpPr>
        <p:spPr bwMode="auto">
          <a:xfrm>
            <a:off x="4788829" y="2503417"/>
            <a:ext cx="1643911" cy="659656"/>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dirty="0">
                <a:solidFill>
                  <a:schemeClr val="bg1"/>
                </a:solidFill>
              </a:rPr>
              <a:t>Images</a:t>
            </a:r>
          </a:p>
        </p:txBody>
      </p:sp>
      <p:sp>
        <p:nvSpPr>
          <p:cNvPr id="10" name="Rectangle 9">
            <a:extLst>
              <a:ext uri="{FF2B5EF4-FFF2-40B4-BE49-F238E27FC236}">
                <a16:creationId xmlns:a16="http://schemas.microsoft.com/office/drawing/2014/main" id="{DE2240C3-6B8C-E027-E70D-0C2736EAB79E}"/>
              </a:ext>
            </a:extLst>
          </p:cNvPr>
          <p:cNvSpPr/>
          <p:nvPr/>
        </p:nvSpPr>
        <p:spPr bwMode="auto">
          <a:xfrm>
            <a:off x="4788830" y="4253145"/>
            <a:ext cx="1643911" cy="659656"/>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noAutofit/>
          </a:bodyPr>
          <a:lstStyle/>
          <a:p>
            <a:pPr lvl="0" algn="ctr"/>
            <a:r>
              <a:rPr lang="en-US" dirty="0">
                <a:solidFill>
                  <a:schemeClr val="bg1"/>
                </a:solidFill>
              </a:rPr>
              <a:t>Videos</a:t>
            </a:r>
          </a:p>
        </p:txBody>
      </p:sp>
      <p:sp>
        <p:nvSpPr>
          <p:cNvPr id="11" name="Rectangle 10">
            <a:extLst>
              <a:ext uri="{FF2B5EF4-FFF2-40B4-BE49-F238E27FC236}">
                <a16:creationId xmlns:a16="http://schemas.microsoft.com/office/drawing/2014/main" id="{6A7C0A7E-43A5-80C9-459D-43579AD1E9EF}"/>
              </a:ext>
            </a:extLst>
          </p:cNvPr>
          <p:cNvSpPr/>
          <p:nvPr/>
        </p:nvSpPr>
        <p:spPr bwMode="auto">
          <a:xfrm>
            <a:off x="7686751" y="1380437"/>
            <a:ext cx="2078599" cy="4093965"/>
          </a:xfrm>
          <a:prstGeom prst="rect">
            <a:avLst/>
          </a:prstGeom>
          <a:solidFill>
            <a:srgbClr val="E6E6E6"/>
          </a:solidFill>
          <a:ln>
            <a:solidFill>
              <a:srgbClr val="D2D2D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82880" rIns="0" bIns="146304" numCol="1" spcCol="0" rtlCol="0" fromWordArt="0" anchor="t" anchorCtr="0" forceAA="0" compatLnSpc="1">
            <a:prstTxWarp prst="textNoShape">
              <a:avLst/>
            </a:prstTxWarp>
            <a:noAutofit/>
          </a:bodyPr>
          <a:lstStyle/>
          <a:p>
            <a:pPr lvl="0" algn="ctr"/>
            <a:r>
              <a:rPr lang="en-US" dirty="0">
                <a:solidFill>
                  <a:schemeClr val="tx1"/>
                </a:solidFill>
                <a:latin typeface="+mj-lt"/>
              </a:rPr>
              <a:t>Blob</a:t>
            </a:r>
          </a:p>
        </p:txBody>
      </p:sp>
      <p:sp>
        <p:nvSpPr>
          <p:cNvPr id="12" name="Rectangle 11">
            <a:extLst>
              <a:ext uri="{FF2B5EF4-FFF2-40B4-BE49-F238E27FC236}">
                <a16:creationId xmlns:a16="http://schemas.microsoft.com/office/drawing/2014/main" id="{B863661F-ABD5-CF99-8EDF-2C63FB12D869}"/>
              </a:ext>
            </a:extLst>
          </p:cNvPr>
          <p:cNvSpPr/>
          <p:nvPr/>
        </p:nvSpPr>
        <p:spPr bwMode="auto">
          <a:xfrm>
            <a:off x="7904095" y="2552783"/>
            <a:ext cx="1643911" cy="495108"/>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dirty="0">
                <a:solidFill>
                  <a:schemeClr val="bg1"/>
                </a:solidFill>
              </a:rPr>
              <a:t>Header.jpg</a:t>
            </a:r>
          </a:p>
        </p:txBody>
      </p:sp>
      <p:sp>
        <p:nvSpPr>
          <p:cNvPr id="13" name="Rectangle 12">
            <a:extLst>
              <a:ext uri="{FF2B5EF4-FFF2-40B4-BE49-F238E27FC236}">
                <a16:creationId xmlns:a16="http://schemas.microsoft.com/office/drawing/2014/main" id="{85B0C1D9-E374-CF2D-D8C7-06CF0D01A138}"/>
              </a:ext>
            </a:extLst>
          </p:cNvPr>
          <p:cNvSpPr/>
          <p:nvPr/>
        </p:nvSpPr>
        <p:spPr bwMode="auto">
          <a:xfrm>
            <a:off x="7904095" y="3419222"/>
            <a:ext cx="1643911" cy="495108"/>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dirty="0">
                <a:solidFill>
                  <a:schemeClr val="bg1"/>
                </a:solidFill>
              </a:rPr>
              <a:t>Ad1.png</a:t>
            </a:r>
          </a:p>
        </p:txBody>
      </p:sp>
      <p:sp>
        <p:nvSpPr>
          <p:cNvPr id="14" name="Rectangle 13">
            <a:extLst>
              <a:ext uri="{FF2B5EF4-FFF2-40B4-BE49-F238E27FC236}">
                <a16:creationId xmlns:a16="http://schemas.microsoft.com/office/drawing/2014/main" id="{97AC7778-C6B0-21BD-A386-ED90BCBC57BC}"/>
              </a:ext>
            </a:extLst>
          </p:cNvPr>
          <p:cNvSpPr/>
          <p:nvPr/>
        </p:nvSpPr>
        <p:spPr bwMode="auto">
          <a:xfrm>
            <a:off x="7904095" y="4323035"/>
            <a:ext cx="1643911" cy="495108"/>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16000" tIns="108000" rIns="216000" bIns="108000" numCol="1" spcCol="0" rtlCol="0" fromWordArt="0" anchor="ctr" anchorCtr="1" forceAA="0" compatLnSpc="1">
            <a:prstTxWarp prst="textNoShape">
              <a:avLst/>
            </a:prstTxWarp>
            <a:spAutoFit/>
          </a:bodyPr>
          <a:lstStyle/>
          <a:p>
            <a:pPr lvl="0" algn="ctr">
              <a:spcAft>
                <a:spcPts val="600"/>
              </a:spcAft>
            </a:pPr>
            <a:r>
              <a:rPr lang="en-US" dirty="0">
                <a:solidFill>
                  <a:schemeClr val="bg1"/>
                </a:solidFill>
              </a:rPr>
              <a:t>Intro.mp4</a:t>
            </a:r>
          </a:p>
        </p:txBody>
      </p:sp>
      <p:cxnSp>
        <p:nvCxnSpPr>
          <p:cNvPr id="17" name="Straight Connector 16">
            <a:extLst>
              <a:ext uri="{FF2B5EF4-FFF2-40B4-BE49-F238E27FC236}">
                <a16:creationId xmlns:a16="http://schemas.microsoft.com/office/drawing/2014/main" id="{893BF984-39D2-FD7B-D0A6-E5F301AB67A2}"/>
              </a:ext>
              <a:ext uri="{C183D7F6-B498-43B3-948B-1728B52AA6E4}">
                <adec:decorative xmlns:adec="http://schemas.microsoft.com/office/drawing/2017/decorative" val="1"/>
              </a:ext>
            </a:extLst>
          </p:cNvPr>
          <p:cNvCxnSpPr>
            <a:cxnSpLocks/>
            <a:stCxn id="7" idx="3"/>
            <a:endCxn id="9" idx="1"/>
          </p:cNvCxnSpPr>
          <p:nvPr/>
        </p:nvCxnSpPr>
        <p:spPr>
          <a:xfrm>
            <a:off x="3317475" y="2828580"/>
            <a:ext cx="1471354" cy="4665"/>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ED0DEF8-0E3E-18CB-DFA4-93EB8702C35A}"/>
              </a:ext>
              <a:ext uri="{C183D7F6-B498-43B3-948B-1728B52AA6E4}">
                <adec:decorative xmlns:adec="http://schemas.microsoft.com/office/drawing/2017/decorative" val="1"/>
              </a:ext>
            </a:extLst>
          </p:cNvPr>
          <p:cNvCxnSpPr>
            <a:stCxn id="7" idx="3"/>
            <a:endCxn id="10" idx="1"/>
          </p:cNvCxnSpPr>
          <p:nvPr/>
        </p:nvCxnSpPr>
        <p:spPr>
          <a:xfrm>
            <a:off x="3317475" y="2828580"/>
            <a:ext cx="1471355" cy="1754393"/>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498F97D-DBC4-FDAA-5298-AA70D0246F71}"/>
              </a:ext>
              <a:ext uri="{C183D7F6-B498-43B3-948B-1728B52AA6E4}">
                <adec:decorative xmlns:adec="http://schemas.microsoft.com/office/drawing/2017/decorative" val="1"/>
              </a:ext>
            </a:extLst>
          </p:cNvPr>
          <p:cNvCxnSpPr>
            <a:cxnSpLocks/>
            <a:stCxn id="9" idx="3"/>
            <a:endCxn id="12" idx="1"/>
          </p:cNvCxnSpPr>
          <p:nvPr/>
        </p:nvCxnSpPr>
        <p:spPr>
          <a:xfrm flipV="1">
            <a:off x="6432740" y="2800337"/>
            <a:ext cx="1471355" cy="32908"/>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D63ECCB-0D12-ABEB-0064-CC4B0D7C9476}"/>
              </a:ext>
              <a:ext uri="{C183D7F6-B498-43B3-948B-1728B52AA6E4}">
                <adec:decorative xmlns:adec="http://schemas.microsoft.com/office/drawing/2017/decorative" val="1"/>
              </a:ext>
            </a:extLst>
          </p:cNvPr>
          <p:cNvCxnSpPr>
            <a:cxnSpLocks/>
            <a:stCxn id="9" idx="3"/>
            <a:endCxn id="13" idx="1"/>
          </p:cNvCxnSpPr>
          <p:nvPr/>
        </p:nvCxnSpPr>
        <p:spPr>
          <a:xfrm>
            <a:off x="6432740" y="2833245"/>
            <a:ext cx="1471355" cy="833531"/>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73D3FDF-3989-31AA-1EF5-6DD8C9FB9A96}"/>
              </a:ext>
              <a:ext uri="{C183D7F6-B498-43B3-948B-1728B52AA6E4}">
                <adec:decorative xmlns:adec="http://schemas.microsoft.com/office/drawing/2017/decorative" val="1"/>
              </a:ext>
            </a:extLst>
          </p:cNvPr>
          <p:cNvCxnSpPr>
            <a:stCxn id="10" idx="3"/>
            <a:endCxn id="14" idx="1"/>
          </p:cNvCxnSpPr>
          <p:nvPr/>
        </p:nvCxnSpPr>
        <p:spPr>
          <a:xfrm flipV="1">
            <a:off x="6432741" y="4570589"/>
            <a:ext cx="1471354" cy="12384"/>
          </a:xfrm>
          <a:prstGeom prst="line">
            <a:avLst/>
          </a:prstGeom>
          <a:ln w="38100">
            <a:solidFill>
              <a:srgbClr val="D73B0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2362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0F868-C2BA-B270-8C43-E8BAA27C3A90}"/>
              </a:ext>
            </a:extLst>
          </p:cNvPr>
          <p:cNvSpPr>
            <a:spLocks noGrp="1"/>
          </p:cNvSpPr>
          <p:nvPr>
            <p:ph type="title"/>
          </p:nvPr>
        </p:nvSpPr>
        <p:spPr/>
        <p:txBody>
          <a:bodyPr/>
          <a:lstStyle/>
          <a:p>
            <a:r>
              <a:rPr lang="en-US" dirty="0"/>
              <a:t>Explore Azure Storage security features</a:t>
            </a:r>
          </a:p>
        </p:txBody>
      </p:sp>
      <p:sp>
        <p:nvSpPr>
          <p:cNvPr id="3" name="Content Placeholder 2">
            <a:extLst>
              <a:ext uri="{FF2B5EF4-FFF2-40B4-BE49-F238E27FC236}">
                <a16:creationId xmlns:a16="http://schemas.microsoft.com/office/drawing/2014/main" id="{F0CE8AC7-81C0-7CE9-16D7-AC5AF5F26E8D}"/>
              </a:ext>
            </a:extLst>
          </p:cNvPr>
          <p:cNvSpPr>
            <a:spLocks noGrp="1"/>
          </p:cNvSpPr>
          <p:nvPr>
            <p:ph sz="quarter" idx="10"/>
          </p:nvPr>
        </p:nvSpPr>
        <p:spPr>
          <a:xfrm>
            <a:off x="457200" y="1235075"/>
            <a:ext cx="5475767" cy="4816475"/>
          </a:xfrm>
        </p:spPr>
        <p:txBody>
          <a:bodyPr/>
          <a:lstStyle/>
          <a:p>
            <a:pPr marL="0" indent="0">
              <a:spcAft>
                <a:spcPts val="1200"/>
              </a:spcAft>
              <a:buNone/>
            </a:pPr>
            <a:r>
              <a:rPr lang="en-US" sz="2000" dirty="0">
                <a:latin typeface="+mj-lt"/>
              </a:rPr>
              <a:t>Azure Storage provides a comprehensive set of security capabilities:</a:t>
            </a:r>
          </a:p>
          <a:p>
            <a:pPr>
              <a:spcAft>
                <a:spcPts val="600"/>
              </a:spcAft>
            </a:pPr>
            <a:r>
              <a:rPr lang="en-US" sz="2000" dirty="0"/>
              <a:t>Microsoft Entra ID and Role-Based Access Control (RBAC) are supported for Azure Storage</a:t>
            </a:r>
          </a:p>
          <a:p>
            <a:pPr>
              <a:spcAft>
                <a:spcPts val="600"/>
              </a:spcAft>
            </a:pPr>
            <a:r>
              <a:rPr lang="en-US" sz="2000" dirty="0"/>
              <a:t>Data can be secured in transit between an application and Azure </a:t>
            </a:r>
          </a:p>
          <a:p>
            <a:pPr>
              <a:spcAft>
                <a:spcPts val="600"/>
              </a:spcAft>
            </a:pPr>
            <a:r>
              <a:rPr lang="en-US" sz="2000" dirty="0"/>
              <a:t>Delegated access to the data objects in Azure Storage can be granted using a shared access signature</a:t>
            </a:r>
          </a:p>
          <a:p>
            <a:endParaRPr lang="en-US" sz="2000" dirty="0"/>
          </a:p>
        </p:txBody>
      </p:sp>
      <p:sp>
        <p:nvSpPr>
          <p:cNvPr id="4" name="Content Placeholder 2">
            <a:extLst>
              <a:ext uri="{FF2B5EF4-FFF2-40B4-BE49-F238E27FC236}">
                <a16:creationId xmlns:a16="http://schemas.microsoft.com/office/drawing/2014/main" id="{C256BB0F-BFB3-0E97-1FF6-9C5A6C62D71C}"/>
              </a:ext>
            </a:extLst>
          </p:cNvPr>
          <p:cNvSpPr txBox="1">
            <a:spLocks/>
          </p:cNvSpPr>
          <p:nvPr/>
        </p:nvSpPr>
        <p:spPr>
          <a:xfrm>
            <a:off x="6347637" y="1235075"/>
            <a:ext cx="5475767" cy="4816475"/>
          </a:xfrm>
          <a:prstGeom prst="rect">
            <a:avLst/>
          </a:prstGeom>
        </p:spPr>
        <p:txBody>
          <a:bodyPr vert="horz" lIns="0" tIns="0" rIns="0" bIns="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Font typeface="Arial" panose="020B0604020202020204" pitchFamily="34" charset="0"/>
              <a:buNone/>
            </a:pPr>
            <a:r>
              <a:rPr lang="en-US" sz="2000" dirty="0">
                <a:latin typeface="+mj-lt"/>
              </a:rPr>
              <a:t>Azure Storage encryption for data at rest</a:t>
            </a:r>
          </a:p>
          <a:p>
            <a:pPr>
              <a:spcAft>
                <a:spcPts val="600"/>
              </a:spcAft>
            </a:pPr>
            <a:r>
              <a:rPr lang="en-US" sz="2000" dirty="0"/>
              <a:t>Azure Storage encryption is enabled for all new and existing storage accounts, cannot be disabled, and does not affect Azure Storage performance. </a:t>
            </a:r>
          </a:p>
          <a:p>
            <a:pPr>
              <a:spcAft>
                <a:spcPts val="600"/>
              </a:spcAft>
            </a:pPr>
            <a:r>
              <a:rPr lang="en-US" sz="2000" dirty="0"/>
              <a:t>Can use either a </a:t>
            </a:r>
            <a:r>
              <a:rPr lang="en-US" sz="2000" i="1" dirty="0"/>
              <a:t>Microsoft-managed</a:t>
            </a:r>
            <a:r>
              <a:rPr lang="en-US" sz="2000" dirty="0"/>
              <a:t> key for encryption or your own keys. </a:t>
            </a:r>
          </a:p>
          <a:p>
            <a:pPr>
              <a:spcAft>
                <a:spcPts val="600"/>
              </a:spcAft>
            </a:pPr>
            <a:r>
              <a:rPr lang="en-US" sz="2000" dirty="0"/>
              <a:t>Two options for using your own keys: </a:t>
            </a:r>
          </a:p>
          <a:p>
            <a:pPr lvl="1">
              <a:spcAft>
                <a:spcPts val="600"/>
              </a:spcAft>
            </a:pPr>
            <a:r>
              <a:rPr lang="en-US" sz="1600" dirty="0"/>
              <a:t>A </a:t>
            </a:r>
            <a:r>
              <a:rPr lang="en-US" sz="1600" i="1" dirty="0"/>
              <a:t>customer-managed key</a:t>
            </a:r>
            <a:r>
              <a:rPr lang="en-US" sz="1600" dirty="0"/>
              <a:t> is used for encrypting all data in the storage account.</a:t>
            </a:r>
          </a:p>
          <a:p>
            <a:pPr lvl="1">
              <a:spcAft>
                <a:spcPts val="600"/>
              </a:spcAft>
            </a:pPr>
            <a:r>
              <a:rPr lang="en-US" sz="1600" dirty="0"/>
              <a:t>A </a:t>
            </a:r>
            <a:r>
              <a:rPr lang="en-US" sz="1600" i="1" dirty="0"/>
              <a:t>customer-provided key</a:t>
            </a:r>
            <a:r>
              <a:rPr lang="en-US" sz="1600" dirty="0"/>
              <a:t>  is used during read/write operations and allows granular control over how blob data is encrypted/decrypted.</a:t>
            </a:r>
          </a:p>
          <a:p>
            <a:endParaRPr lang="en-US" sz="2000" dirty="0"/>
          </a:p>
        </p:txBody>
      </p:sp>
    </p:spTree>
    <p:extLst>
      <p:ext uri="{BB962C8B-B14F-4D97-AF65-F5344CB8AC3E}">
        <p14:creationId xmlns:p14="http://schemas.microsoft.com/office/powerpoint/2010/main" val="2174514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ILT Templat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3683</Words>
  <Application>Microsoft Office PowerPoint</Application>
  <PresentationFormat>Widescreen</PresentationFormat>
  <Paragraphs>412</Paragraphs>
  <Slides>34</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Aptos</vt:lpstr>
      <vt:lpstr>Arial</vt:lpstr>
      <vt:lpstr>Consolas</vt:lpstr>
      <vt:lpstr>Segoe UI</vt:lpstr>
      <vt:lpstr>Segoe UI Light</vt:lpstr>
      <vt:lpstr>Segoe UI Semibold</vt:lpstr>
      <vt:lpstr>Segoe UI Semilight</vt:lpstr>
      <vt:lpstr>segoe-ui_semibold</vt:lpstr>
      <vt:lpstr>Wingdings</vt:lpstr>
      <vt:lpstr>Office Theme</vt:lpstr>
      <vt:lpstr>AZ-204T00A Learning Path 03: Develop solutions that use Blob storage</vt:lpstr>
      <vt:lpstr>Agenda</vt:lpstr>
      <vt:lpstr>Module 1: Explore Azure Blob storage</vt:lpstr>
      <vt:lpstr>Learning objectives</vt:lpstr>
      <vt:lpstr>Introduction</vt:lpstr>
      <vt:lpstr>Explore Azure Blob storage ( 1 of 2 )</vt:lpstr>
      <vt:lpstr>Explore Azure Blob storage ( 2 of 2 )</vt:lpstr>
      <vt:lpstr>Discover Azure Blob storage resource types</vt:lpstr>
      <vt:lpstr>Explore Azure Storage security features</vt:lpstr>
      <vt:lpstr>Discover static website hosting in Azure Storage</vt:lpstr>
      <vt:lpstr>Summary and knowledge check</vt:lpstr>
      <vt:lpstr>Module 2: Manage the Azure Blob storage lifecycle</vt:lpstr>
      <vt:lpstr>Learning objectives</vt:lpstr>
      <vt:lpstr>Introduction</vt:lpstr>
      <vt:lpstr>Explore the Azure Blob storage lifecycle ( 1 of 2 )</vt:lpstr>
      <vt:lpstr>Explore the Azure Blob storage lifecycle ( 2 of 2 )</vt:lpstr>
      <vt:lpstr>Discover Blob storage lifecycle policies ( 1 of 2 )</vt:lpstr>
      <vt:lpstr>Discover Blob storage lifecycle policies ( 2 of 2 )</vt:lpstr>
      <vt:lpstr>Implement Blob storage lifecycle policies</vt:lpstr>
      <vt:lpstr>Rehydrate blob data from the archive tier</vt:lpstr>
      <vt:lpstr>Summary and knowledge check</vt:lpstr>
      <vt:lpstr>Module 3: Work with Azure Blob storage</vt:lpstr>
      <vt:lpstr>Learning objectives</vt:lpstr>
      <vt:lpstr>Introduction</vt:lpstr>
      <vt:lpstr>Explore Azure Blob storage client library</vt:lpstr>
      <vt:lpstr>Create a client object</vt:lpstr>
      <vt:lpstr>Exercise: Create Blob storage resources by using the .NET client library</vt:lpstr>
      <vt:lpstr>Manage container properties and metadata by using .NET</vt:lpstr>
      <vt:lpstr>Set and retrieve properties and metadata for blob resources by using REST</vt:lpstr>
      <vt:lpstr>Summary and knowledge check</vt:lpstr>
      <vt:lpstr>Discussion and lab</vt:lpstr>
      <vt:lpstr>Group discussion questions</vt:lpstr>
      <vt:lpstr>Lab 03: Retrieve Azure Storage resources and metadata by using the Azure Storage SDK for .NET</vt:lpstr>
      <vt:lpstr>End of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2023-12-14T00:33:19Z</dcterms:created>
  <dcterms:modified xsi:type="dcterms:W3CDTF">2023-12-14T00:33:25Z</dcterms:modified>
</cp:coreProperties>
</file>