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58" r:id="rId2"/>
    <p:sldId id="259" r:id="rId3"/>
    <p:sldId id="261" r:id="rId4"/>
    <p:sldId id="271" r:id="rId5"/>
    <p:sldId id="262" r:id="rId6"/>
    <p:sldId id="342" r:id="rId7"/>
    <p:sldId id="344" r:id="rId8"/>
    <p:sldId id="343" r:id="rId9"/>
    <p:sldId id="345" r:id="rId10"/>
    <p:sldId id="346" r:id="rId11"/>
    <p:sldId id="347" r:id="rId12"/>
    <p:sldId id="348" r:id="rId13"/>
    <p:sldId id="349" r:id="rId14"/>
    <p:sldId id="350" r:id="rId15"/>
    <p:sldId id="268" r:id="rId16"/>
    <p:sldId id="269" r:id="rId17"/>
    <p:sldId id="272" r:id="rId18"/>
    <p:sldId id="27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279" r:id="rId33"/>
    <p:sldId id="437" r:id="rId34"/>
    <p:sldId id="299" r:id="rId35"/>
    <p:sldId id="282" r:id="rId36"/>
    <p:sldId id="28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F5"/>
    <a:srgbClr val="E8E6DF"/>
    <a:srgbClr val="003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56" autoAdjust="0"/>
    <p:restoredTop sz="84606" autoAdjust="0"/>
  </p:normalViewPr>
  <p:slideViewPr>
    <p:cSldViewPr snapToGrid="0">
      <p:cViewPr varScale="1">
        <p:scale>
          <a:sx n="90" d="100"/>
          <a:sy n="90" d="100"/>
        </p:scale>
        <p:origin x="264"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8D156-4B2E-4C57-9C33-59F659D18680}"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4D7BB-47DA-46D4-B152-A08B9EBCF1F1}" type="slidenum">
              <a:rPr lang="en-US" smtClean="0"/>
              <a:t>‹#›</a:t>
            </a:fld>
            <a:endParaRPr lang="en-US"/>
          </a:p>
        </p:txBody>
      </p:sp>
    </p:spTree>
    <p:extLst>
      <p:ext uri="{BB962C8B-B14F-4D97-AF65-F5344CB8AC3E}">
        <p14:creationId xmlns:p14="http://schemas.microsoft.com/office/powerpoint/2010/main" val="46254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Learn modules are part of the </a:t>
            </a:r>
            <a:r>
              <a:rPr lang="en-US" b="1" i="0" dirty="0">
                <a:solidFill>
                  <a:srgbClr val="171717"/>
                </a:solidFill>
                <a:effectLst/>
                <a:latin typeface="Segoe UI" panose="020B0502040204020203" pitchFamily="34" charset="0"/>
              </a:rPr>
              <a:t>AZ-204: </a:t>
            </a:r>
            <a:r>
              <a:rPr lang="en-US" b="1" i="0" dirty="0">
                <a:solidFill>
                  <a:srgbClr val="E6E6E6"/>
                </a:solidFill>
                <a:effectLst/>
                <a:latin typeface="Segoe UI" panose="020B0502040204020203" pitchFamily="34" charset="0"/>
              </a:rPr>
              <a:t>Develop solutions that use Azure Cosmos DB</a:t>
            </a:r>
            <a:r>
              <a:rPr lang="en-US" b="0" i="0" dirty="0">
                <a:solidFill>
                  <a:srgbClr val="171717"/>
                </a:solidFill>
                <a:effectLst/>
                <a:latin typeface="Segoe UI" panose="020B0502040204020203" pitchFamily="34" charset="0"/>
              </a:rPr>
              <a:t> (</a:t>
            </a:r>
            <a:r>
              <a:rPr lang="en-US" dirty="0"/>
              <a:t>https://learn.microsoft.com/training/paths/az-204-develop-solutions-that-use-azure-cosmos-db/</a:t>
            </a:r>
            <a:r>
              <a:rPr lang="en-US" b="0" i="0" dirty="0">
                <a:solidFill>
                  <a:srgbClr val="171717"/>
                </a:solidFill>
                <a:effectLst/>
                <a:latin typeface="Segoe UI" panose="020B0502040204020203" pitchFamily="34" charset="0"/>
              </a:rPr>
              <a:t>) learning path. </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a:t>
            </a:fld>
            <a:endParaRPr lang="en-US"/>
          </a:p>
        </p:txBody>
      </p:sp>
    </p:spTree>
    <p:extLst>
      <p:ext uri="{BB962C8B-B14F-4D97-AF65-F5344CB8AC3E}">
        <p14:creationId xmlns:p14="http://schemas.microsoft.com/office/powerpoint/2010/main" val="426223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https://learn.microsoft.com/training/modules/work-with-cosmos-db/</a:t>
            </a:r>
          </a:p>
        </p:txBody>
      </p:sp>
      <p:sp>
        <p:nvSpPr>
          <p:cNvPr id="4" name="Slide Number Placeholder 3"/>
          <p:cNvSpPr>
            <a:spLocks noGrp="1"/>
          </p:cNvSpPr>
          <p:nvPr>
            <p:ph type="sldNum" sz="quarter" idx="5"/>
          </p:nvPr>
        </p:nvSpPr>
        <p:spPr/>
        <p:txBody>
          <a:bodyPr/>
          <a:lstStyle/>
          <a:p>
            <a:fld id="{10B4D7BB-47DA-46D4-B152-A08B9EBCF1F1}" type="slidenum">
              <a:rPr lang="en-US" smtClean="0"/>
              <a:t>16</a:t>
            </a:fld>
            <a:endParaRPr lang="en-US"/>
          </a:p>
        </p:txBody>
      </p:sp>
    </p:spTree>
    <p:extLst>
      <p:ext uri="{BB962C8B-B14F-4D97-AF65-F5344CB8AC3E}">
        <p14:creationId xmlns:p14="http://schemas.microsoft.com/office/powerpoint/2010/main" val="2437233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18</a:t>
            </a:fld>
            <a:endParaRPr lang="en-US"/>
          </a:p>
        </p:txBody>
      </p:sp>
    </p:spTree>
    <p:extLst>
      <p:ext uri="{BB962C8B-B14F-4D97-AF65-F5344CB8AC3E}">
        <p14:creationId xmlns:p14="http://schemas.microsoft.com/office/powerpoint/2010/main" val="264859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Now, you can use the </a:t>
            </a:r>
            <a:r>
              <a:rPr lang="en-US" sz="1200" b="1" i="0" kern="1200" dirty="0" err="1">
                <a:solidFill>
                  <a:schemeClr val="tx1"/>
                </a:solidFill>
                <a:effectLst/>
                <a:latin typeface="Segoe UI Light" pitchFamily="34" charset="0"/>
                <a:ea typeface="+mn-ea"/>
                <a:cs typeface="+mn-cs"/>
              </a:rPr>
              <a:t>CreateItemAsync</a:t>
            </a:r>
            <a:r>
              <a:rPr lang="en-US" sz="1200" b="1" i="0" kern="1200" dirty="0">
                <a:solidFill>
                  <a:schemeClr val="tx1"/>
                </a:solidFill>
                <a:effectLst/>
                <a:latin typeface="Segoe UI Light" pitchFamily="34" charset="0"/>
                <a:ea typeface="+mn-ea"/>
                <a:cs typeface="+mn-cs"/>
              </a:rPr>
              <a:t> </a:t>
            </a:r>
            <a:r>
              <a:rPr lang="en-US" sz="1200" b="0" i="0" kern="1200" dirty="0">
                <a:solidFill>
                  <a:schemeClr val="tx1"/>
                </a:solidFill>
                <a:effectLst/>
                <a:latin typeface="Segoe UI Light" pitchFamily="34" charset="0"/>
                <a:ea typeface="+mn-ea"/>
                <a:cs typeface="+mn-cs"/>
              </a:rPr>
              <a:t>method of the </a:t>
            </a:r>
            <a:r>
              <a:rPr lang="en-US" sz="1200" b="1" i="0" kern="1200" dirty="0">
                <a:solidFill>
                  <a:schemeClr val="tx1"/>
                </a:solidFill>
                <a:effectLst/>
                <a:latin typeface="Segoe UI Light" pitchFamily="34" charset="0"/>
                <a:ea typeface="+mn-ea"/>
                <a:cs typeface="+mn-cs"/>
              </a:rPr>
              <a:t>Container </a:t>
            </a:r>
            <a:r>
              <a:rPr lang="en-US" sz="1200" b="0" i="0" kern="1200" dirty="0">
                <a:solidFill>
                  <a:schemeClr val="tx1"/>
                </a:solidFill>
                <a:effectLst/>
                <a:latin typeface="Segoe UI Light" pitchFamily="34" charset="0"/>
                <a:ea typeface="+mn-ea"/>
                <a:cs typeface="+mn-cs"/>
              </a:rPr>
              <a:t>class to insert a C# object into the collection. You can use any C# type you want for your items because the SDK doesn't require a specific base type. </a:t>
            </a:r>
          </a:p>
          <a:p>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Alternatively, you can use </a:t>
            </a:r>
            <a:r>
              <a:rPr lang="en-US" sz="1200" b="1" i="0" kern="1200" dirty="0" err="1">
                <a:solidFill>
                  <a:schemeClr val="tx1"/>
                </a:solidFill>
                <a:effectLst/>
                <a:latin typeface="Segoe UI Light" pitchFamily="34" charset="0"/>
                <a:ea typeface="+mn-ea"/>
                <a:cs typeface="+mn-cs"/>
              </a:rPr>
              <a:t>UpsertItemAsync</a:t>
            </a:r>
            <a:r>
              <a:rPr lang="en-US" sz="1200" b="1" i="0" kern="1200" dirty="0">
                <a:solidFill>
                  <a:schemeClr val="tx1"/>
                </a:solidFill>
                <a:effectLst/>
                <a:latin typeface="Segoe UI Light" pitchFamily="34" charset="0"/>
                <a:ea typeface="+mn-ea"/>
                <a:cs typeface="+mn-cs"/>
              </a:rPr>
              <a:t> </a:t>
            </a:r>
            <a:r>
              <a:rPr lang="en-US" sz="1200" b="0" i="0" kern="1200" dirty="0">
                <a:solidFill>
                  <a:schemeClr val="tx1"/>
                </a:solidFill>
                <a:effectLst/>
                <a:latin typeface="Segoe UI Light" pitchFamily="34" charset="0"/>
                <a:ea typeface="+mn-ea"/>
                <a:cs typeface="+mn-cs"/>
              </a:rPr>
              <a:t>to </a:t>
            </a:r>
            <a:r>
              <a:rPr lang="en-US" sz="1200" b="1" i="0" kern="1200" dirty="0">
                <a:solidFill>
                  <a:schemeClr val="tx1"/>
                </a:solidFill>
                <a:effectLst/>
                <a:latin typeface="Segoe UI Light" pitchFamily="34" charset="0"/>
                <a:ea typeface="+mn-ea"/>
                <a:cs typeface="+mn-cs"/>
              </a:rPr>
              <a:t>create or replace</a:t>
            </a:r>
            <a:r>
              <a:rPr lang="en-US" sz="1200" b="0" i="0" kern="1200" dirty="0">
                <a:solidFill>
                  <a:schemeClr val="tx1"/>
                </a:solidFill>
                <a:effectLst/>
                <a:latin typeface="Segoe UI Light" pitchFamily="34" charset="0"/>
                <a:ea typeface="+mn-ea"/>
                <a:cs typeface="+mn-cs"/>
              </a:rPr>
              <a:t> the item based on the unique identifier.</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19</a:t>
            </a:fld>
            <a:endParaRPr lang="en-US"/>
          </a:p>
        </p:txBody>
      </p:sp>
    </p:spTree>
    <p:extLst>
      <p:ext uri="{BB962C8B-B14F-4D97-AF65-F5344CB8AC3E}">
        <p14:creationId xmlns:p14="http://schemas.microsoft.com/office/powerpoint/2010/main" val="307161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access individual items (documents) by referencing their unique </a:t>
            </a:r>
            <a:r>
              <a:rPr lang="en-US" b="1" dirty="0"/>
              <a:t>id</a:t>
            </a:r>
            <a:r>
              <a:rPr lang="en-US" b="0" dirty="0"/>
              <a:t> property and their </a:t>
            </a:r>
            <a:r>
              <a:rPr lang="en-US" b="1" dirty="0"/>
              <a:t>partition key</a:t>
            </a:r>
            <a:r>
              <a:rPr lang="en-US" b="0" dirty="0"/>
              <a:t>.</a:t>
            </a:r>
            <a:endParaRPr lang="en-US" dirty="0"/>
          </a:p>
          <a:p>
            <a:endParaRPr lang="en-US" dirty="0"/>
          </a:p>
          <a:p>
            <a:r>
              <a:rPr lang="en-US" dirty="0"/>
              <a:t>In this example, you serialize a document into a specific C# type.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20</a:t>
            </a:fld>
            <a:endParaRPr lang="en-US"/>
          </a:p>
        </p:txBody>
      </p:sp>
    </p:spTree>
    <p:extLst>
      <p:ext uri="{BB962C8B-B14F-4D97-AF65-F5344CB8AC3E}">
        <p14:creationId xmlns:p14="http://schemas.microsoft.com/office/powerpoint/2010/main" val="2076584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Segoe UI Light" pitchFamily="34" charset="0"/>
                <a:ea typeface="+mn-ea"/>
                <a:cs typeface="+mn-cs"/>
              </a:rPr>
              <a:t>If you want to query the database, you can perform SQL queries by using the </a:t>
            </a:r>
            <a:r>
              <a:rPr lang="en-US" sz="2000" b="1" kern="1200" dirty="0" err="1">
                <a:solidFill>
                  <a:schemeClr val="tx1"/>
                </a:solidFill>
                <a:effectLst/>
                <a:latin typeface="+mn-lt"/>
                <a:ea typeface="+mn-ea"/>
                <a:cs typeface="+mn-cs"/>
              </a:rPr>
              <a:t>GetItemQueryIterator</a:t>
            </a:r>
            <a:r>
              <a:rPr lang="en-US" sz="2000" b="0" i="0" kern="1200" dirty="0">
                <a:solidFill>
                  <a:schemeClr val="tx1"/>
                </a:solidFill>
                <a:effectLst/>
                <a:latin typeface="+mn-lt"/>
                <a:ea typeface="+mn-ea"/>
                <a:cs typeface="+mn-cs"/>
              </a:rPr>
              <a:t> method of the </a:t>
            </a:r>
            <a:r>
              <a:rPr lang="en-US" sz="2000" b="1" i="0" kern="1200" dirty="0">
                <a:solidFill>
                  <a:schemeClr val="tx1"/>
                </a:solidFill>
                <a:effectLst/>
                <a:latin typeface="+mn-lt"/>
                <a:ea typeface="+mn-ea"/>
                <a:cs typeface="+mn-cs"/>
              </a:rPr>
              <a:t>Container </a:t>
            </a:r>
            <a:r>
              <a:rPr lang="en-US" sz="2000" b="0" i="0" kern="1200" dirty="0">
                <a:solidFill>
                  <a:schemeClr val="tx1"/>
                </a:solidFill>
                <a:effectLst/>
                <a:latin typeface="+mn-lt"/>
                <a:ea typeface="+mn-ea"/>
                <a:cs typeface="+mn-cs"/>
              </a:rPr>
              <a:t>class</a:t>
            </a:r>
            <a:r>
              <a:rPr lang="en-US" sz="1200" b="0" i="0" kern="1200" dirty="0">
                <a:solidFill>
                  <a:schemeClr val="tx1"/>
                </a:solidFill>
                <a:effectLst/>
                <a:latin typeface="Segoe UI Light" pitchFamily="34" charset="0"/>
                <a:ea typeface="+mn-ea"/>
                <a:cs typeface="+mn-cs"/>
              </a:rPr>
              <a:t>.</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21</a:t>
            </a:fld>
            <a:endParaRPr lang="en-US"/>
          </a:p>
        </p:txBody>
      </p:sp>
    </p:spTree>
    <p:extLst>
      <p:ext uri="{BB962C8B-B14F-4D97-AF65-F5344CB8AC3E}">
        <p14:creationId xmlns:p14="http://schemas.microsoft.com/office/powerpoint/2010/main" val="2461934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https://learn.microsoft.com/training/modules/work-with-cosmos-db/3-exercise-work-cosmos-db-dotnet</a:t>
            </a:r>
          </a:p>
        </p:txBody>
      </p:sp>
      <p:sp>
        <p:nvSpPr>
          <p:cNvPr id="4" name="Slide Number Placeholder 3"/>
          <p:cNvSpPr>
            <a:spLocks noGrp="1"/>
          </p:cNvSpPr>
          <p:nvPr>
            <p:ph type="sldNum" sz="quarter" idx="5"/>
          </p:nvPr>
        </p:nvSpPr>
        <p:spPr/>
        <p:txBody>
          <a:bodyPr/>
          <a:lstStyle/>
          <a:p>
            <a:fld id="{10B4D7BB-47DA-46D4-B152-A08B9EBCF1F1}" type="slidenum">
              <a:rPr lang="en-US" smtClean="0"/>
              <a:t>22</a:t>
            </a:fld>
            <a:endParaRPr lang="en-US"/>
          </a:p>
        </p:txBody>
      </p:sp>
    </p:spTree>
    <p:extLst>
      <p:ext uri="{BB962C8B-B14F-4D97-AF65-F5344CB8AC3E}">
        <p14:creationId xmlns:p14="http://schemas.microsoft.com/office/powerpoint/2010/main" val="882631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 typical database, a transaction can be defined as a sequence of operations that are performed as a single, logical unit of work. Each transaction provides atomicity, consistency, isolation, and durability (ACID) guarantees. Let’s understand ACID in some detail. </a:t>
            </a:r>
          </a:p>
          <a:p>
            <a:endParaRPr lang="en-US" dirty="0"/>
          </a:p>
          <a:p>
            <a:r>
              <a:rPr lang="en-US" b="1" dirty="0"/>
              <a:t>ACID</a:t>
            </a:r>
            <a:r>
              <a:rPr lang="en-US" b="0" dirty="0"/>
              <a:t>:</a:t>
            </a:r>
          </a:p>
          <a:p>
            <a:pPr marL="171450" lvl="0" indent="-171450">
              <a:lnSpc>
                <a:spcPct val="107000"/>
              </a:lnSpc>
              <a:spcAft>
                <a:spcPts val="800"/>
              </a:spcAft>
              <a:buFont typeface="Arial" panose="020B0604020202020204" pitchFamily="34" charset="0"/>
              <a:buChar char="•"/>
              <a:tabLst>
                <a:tab pos="457200" algn="l"/>
              </a:tabLst>
            </a:pPr>
            <a:r>
              <a:rPr lang="en-US" sz="1200" i="1" dirty="0">
                <a:effectLst/>
                <a:latin typeface="Calibri" panose="020F0502020204030204" pitchFamily="34" charset="0"/>
                <a:ea typeface="Calibri" panose="020F0502020204030204" pitchFamily="34" charset="0"/>
                <a:cs typeface="Times New Roman" panose="02020603050405020304" pitchFamily="18" charset="0"/>
              </a:rPr>
              <a:t>Atomicity</a:t>
            </a:r>
            <a:r>
              <a:rPr lang="en-US" sz="1200" dirty="0">
                <a:effectLst/>
                <a:latin typeface="Calibri" panose="020F0502020204030204" pitchFamily="34" charset="0"/>
                <a:ea typeface="Calibri" panose="020F0502020204030204" pitchFamily="34" charset="0"/>
                <a:cs typeface="Times New Roman" panose="02020603050405020304" pitchFamily="18" charset="0"/>
              </a:rPr>
              <a:t> guarantees that all the work done inside a transaction is treated as a single unit where either all of it is committed or none is.</a:t>
            </a:r>
          </a:p>
          <a:p>
            <a:pPr marL="171450" lvl="0" indent="-171450">
              <a:lnSpc>
                <a:spcPct val="107000"/>
              </a:lnSpc>
              <a:spcAft>
                <a:spcPts val="800"/>
              </a:spcAft>
              <a:buFont typeface="Arial" panose="020B0604020202020204" pitchFamily="34" charset="0"/>
              <a:buChar char="•"/>
              <a:tabLst>
                <a:tab pos="457200" algn="l"/>
              </a:tabLst>
            </a:pPr>
            <a:r>
              <a:rPr lang="en-US" sz="1200" i="1" dirty="0">
                <a:effectLst/>
                <a:latin typeface="Calibri" panose="020F0502020204030204" pitchFamily="34" charset="0"/>
                <a:ea typeface="Calibri" panose="020F0502020204030204" pitchFamily="34" charset="0"/>
                <a:cs typeface="Times New Roman" panose="02020603050405020304" pitchFamily="18" charset="0"/>
              </a:rPr>
              <a:t>Consistency</a:t>
            </a:r>
            <a:r>
              <a:rPr lang="en-US" sz="1200" dirty="0">
                <a:effectLst/>
                <a:latin typeface="Calibri" panose="020F0502020204030204" pitchFamily="34" charset="0"/>
                <a:ea typeface="Calibri" panose="020F0502020204030204" pitchFamily="34" charset="0"/>
                <a:cs typeface="Times New Roman" panose="02020603050405020304" pitchFamily="18" charset="0"/>
              </a:rPr>
              <a:t> makes sure that the data is always in a good internal state across transactions.</a:t>
            </a:r>
          </a:p>
          <a:p>
            <a:pPr marL="171450" lvl="0" indent="-171450">
              <a:lnSpc>
                <a:spcPct val="107000"/>
              </a:lnSpc>
              <a:spcAft>
                <a:spcPts val="800"/>
              </a:spcAft>
              <a:buFont typeface="Arial" panose="020B0604020202020204" pitchFamily="34" charset="0"/>
              <a:buChar char="•"/>
              <a:tabLst>
                <a:tab pos="457200" algn="l"/>
              </a:tabLst>
            </a:pPr>
            <a:r>
              <a:rPr lang="en-US" sz="1200" i="1" dirty="0">
                <a:effectLst/>
                <a:latin typeface="Calibri" panose="020F0502020204030204" pitchFamily="34" charset="0"/>
                <a:ea typeface="Calibri" panose="020F0502020204030204" pitchFamily="34" charset="0"/>
                <a:cs typeface="Times New Roman" panose="02020603050405020304" pitchFamily="18" charset="0"/>
              </a:rPr>
              <a:t>Isolation</a:t>
            </a:r>
            <a:r>
              <a:rPr lang="en-US" sz="1200" dirty="0">
                <a:effectLst/>
                <a:latin typeface="Calibri" panose="020F0502020204030204" pitchFamily="34" charset="0"/>
                <a:ea typeface="Calibri" panose="020F0502020204030204" pitchFamily="34" charset="0"/>
                <a:cs typeface="Times New Roman" panose="02020603050405020304" pitchFamily="18" charset="0"/>
              </a:rPr>
              <a:t> guarantees that no two transactions interfere with each other. Generally, most commercial systems provide multiple isolation levels that can be used as per the application needs.</a:t>
            </a:r>
          </a:p>
          <a:p>
            <a:pPr marL="171450" lvl="0" indent="-171450">
              <a:lnSpc>
                <a:spcPct val="107000"/>
              </a:lnSpc>
              <a:spcAft>
                <a:spcPts val="800"/>
              </a:spcAft>
              <a:buFont typeface="Arial" panose="020B0604020202020204" pitchFamily="34" charset="0"/>
              <a:buChar char="•"/>
              <a:tabLst>
                <a:tab pos="457200" algn="l"/>
              </a:tabLst>
            </a:pPr>
            <a:r>
              <a:rPr lang="en-US" sz="1200" i="1" dirty="0">
                <a:effectLst/>
                <a:latin typeface="Calibri" panose="020F0502020204030204" pitchFamily="34" charset="0"/>
                <a:ea typeface="Calibri" panose="020F0502020204030204" pitchFamily="34" charset="0"/>
                <a:cs typeface="Times New Roman" panose="02020603050405020304" pitchFamily="18" charset="0"/>
              </a:rPr>
              <a:t>Durability</a:t>
            </a:r>
            <a:r>
              <a:rPr lang="en-US" sz="1200" dirty="0">
                <a:effectLst/>
                <a:latin typeface="Calibri" panose="020F0502020204030204" pitchFamily="34" charset="0"/>
                <a:ea typeface="Calibri" panose="020F0502020204030204" pitchFamily="34" charset="0"/>
                <a:cs typeface="Times New Roman" panose="02020603050405020304" pitchFamily="18" charset="0"/>
              </a:rPr>
              <a:t> ensures that any change that is committed in the database will always be present.</a:t>
            </a: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Because requests made within stored procedures and triggers run in the same scope of a database session, the services guarantee ACID for all operations that are part of a single stored procedure trigger.</a:t>
            </a: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This diagram illustrates the process of running a stored JavaScript procedure on Azure Cosmos DB servers and common tasks that might run within the stored procedures’ scoped transaction, such as creating, querying, updating, or deleting documents.</a:t>
            </a: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23</a:t>
            </a:fld>
            <a:endParaRPr lang="en-US"/>
          </a:p>
        </p:txBody>
      </p:sp>
    </p:spTree>
    <p:extLst>
      <p:ext uri="{BB962C8B-B14F-4D97-AF65-F5344CB8AC3E}">
        <p14:creationId xmlns:p14="http://schemas.microsoft.com/office/powerpoint/2010/main" val="1873448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This stored procedure takes an input parameter named </a:t>
            </a:r>
            <a:r>
              <a:rPr lang="en-US" b="1" dirty="0" err="1"/>
              <a:t>documentToCreate</a:t>
            </a:r>
            <a:r>
              <a:rPr lang="en-US" b="0" dirty="0"/>
              <a:t>. In this example, the parameter’s value is</a:t>
            </a:r>
            <a:r>
              <a:rPr lang="en-US" dirty="0"/>
              <a:t> the body of a document to be created in the current collection. </a:t>
            </a:r>
          </a:p>
          <a:p>
            <a:endParaRPr lang="en-US" dirty="0"/>
          </a:p>
          <a:p>
            <a:r>
              <a:rPr lang="en-US" dirty="0"/>
              <a:t>All operations are asynchronous and depend on JavaScript function callbacks. The callback function has two parameters:</a:t>
            </a:r>
          </a:p>
          <a:p>
            <a:pPr marL="228600" indent="-228600">
              <a:buFont typeface="Arial" panose="020B0604020202020204" pitchFamily="34" charset="0"/>
              <a:buChar char="•"/>
            </a:pPr>
            <a:r>
              <a:rPr lang="en-US" dirty="0"/>
              <a:t>One for the error object in case the operation fails.</a:t>
            </a:r>
          </a:p>
          <a:p>
            <a:pPr marL="228600" indent="-228600">
              <a:buFont typeface="Arial" panose="020B0604020202020204" pitchFamily="34" charset="0"/>
              <a:buChar char="•"/>
            </a:pPr>
            <a:r>
              <a:rPr lang="en-US" dirty="0"/>
              <a:t>One for the created object. </a:t>
            </a:r>
          </a:p>
          <a:p>
            <a:pPr marL="228600" indent="-228600">
              <a:buFont typeface="+mj-lt"/>
              <a:buAutoNum type="arabicPeriod"/>
            </a:pPr>
            <a:endParaRPr lang="en-US" dirty="0"/>
          </a:p>
          <a:p>
            <a:pPr marL="0" indent="0">
              <a:buFont typeface="+mj-lt"/>
              <a:buNone/>
            </a:pPr>
            <a:r>
              <a:rPr lang="en-US" dirty="0"/>
              <a:t>Inside the callback, users can either handle the exception or throw an error. In case a callback isn’t provided and there’s an error, the Azure Cosmos DB runtime throws an error.</a:t>
            </a:r>
          </a:p>
          <a:p>
            <a:endParaRPr lang="en-US" dirty="0"/>
          </a:p>
          <a:p>
            <a:r>
              <a:rPr lang="en-US" dirty="0"/>
              <a:t>In the example on the slide, the callback throws an error if the operation fails. Otherwise, it sets the id of the created document as the body of the response to the client.</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24</a:t>
            </a:fld>
            <a:endParaRPr lang="en-US"/>
          </a:p>
        </p:txBody>
      </p:sp>
    </p:spTree>
    <p:extLst>
      <p:ext uri="{BB962C8B-B14F-4D97-AF65-F5344CB8AC3E}">
        <p14:creationId xmlns:p14="http://schemas.microsoft.com/office/powerpoint/2010/main" val="619395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Specifically, stored procedures have a limited amount of time to run on the server</a:t>
            </a:r>
          </a:p>
          <a:p>
            <a:pPr algn="l"/>
            <a:endParaRPr lang="en-US" dirty="0"/>
          </a:p>
          <a:p>
            <a:pPr algn="l"/>
            <a:r>
              <a:rPr lang="en-US" dirty="0"/>
              <a:t>If an operation doesn’t complete within this time limit, the transaction is rolled back.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All functions under the collection object (for create, read, replace, and delete documents and attachments) return a Boolean value that represents whether that operation will complete or not.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25</a:t>
            </a:fld>
            <a:endParaRPr lang="en-US"/>
          </a:p>
        </p:txBody>
      </p:sp>
    </p:spTree>
    <p:extLst>
      <p:ext uri="{BB962C8B-B14F-4D97-AF65-F5344CB8AC3E}">
        <p14:creationId xmlns:p14="http://schemas.microsoft.com/office/powerpoint/2010/main" val="1642542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Functions can return any value. You can use this value to resume long-running functions after the server-specified time is over. For example, you might have a function to upload millions of documents. If the server-specified time is over before all documents upload, you can return a pointer to indicate how far your function progressed in the document upload. This will make it easier to resume processing in a new function iteration. </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26</a:t>
            </a:fld>
            <a:endParaRPr lang="en-US"/>
          </a:p>
        </p:txBody>
      </p:sp>
    </p:spTree>
    <p:extLst>
      <p:ext uri="{BB962C8B-B14F-4D97-AF65-F5344CB8AC3E}">
        <p14:creationId xmlns:p14="http://schemas.microsoft.com/office/powerpoint/2010/main" val="3365832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https://learn.microsoft.com/training/modules/explore-azure-cosmos-db/</a:t>
            </a:r>
          </a:p>
        </p:txBody>
      </p:sp>
      <p:sp>
        <p:nvSpPr>
          <p:cNvPr id="4" name="Slide Number Placeholder 3"/>
          <p:cNvSpPr>
            <a:spLocks noGrp="1"/>
          </p:cNvSpPr>
          <p:nvPr>
            <p:ph type="sldNum" sz="quarter" idx="5"/>
          </p:nvPr>
        </p:nvSpPr>
        <p:spPr/>
        <p:txBody>
          <a:bodyPr/>
          <a:lstStyle/>
          <a:p>
            <a:fld id="{10B4D7BB-47DA-46D4-B152-A08B9EBCF1F1}" type="slidenum">
              <a:rPr lang="en-US" smtClean="0"/>
              <a:t>3</a:t>
            </a:fld>
            <a:endParaRPr lang="en-US"/>
          </a:p>
        </p:txBody>
      </p:sp>
    </p:spTree>
    <p:extLst>
      <p:ext uri="{BB962C8B-B14F-4D97-AF65-F5344CB8AC3E}">
        <p14:creationId xmlns:p14="http://schemas.microsoft.com/office/powerpoint/2010/main" val="2148486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27</a:t>
            </a:fld>
            <a:endParaRPr lang="en-US"/>
          </a:p>
        </p:txBody>
      </p:sp>
    </p:spTree>
    <p:extLst>
      <p:ext uri="{BB962C8B-B14F-4D97-AF65-F5344CB8AC3E}">
        <p14:creationId xmlns:p14="http://schemas.microsoft.com/office/powerpoint/2010/main" val="3426646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example shows how a pre-trigger is used to validate the properties of an Azure Cosmos item that is being created, it adds a timestamp property to a newly added item if it doesn't contain one. </a:t>
            </a:r>
          </a:p>
          <a:p>
            <a:endParaRPr lang="en-US" dirty="0"/>
          </a:p>
          <a:p>
            <a:r>
              <a:rPr lang="en-US" dirty="0"/>
              <a:t>In the example on the slide, the callback throws an error if the operation fails. Otherwise, it sets the id of the created document as the body of the response to the client.</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28</a:t>
            </a:fld>
            <a:endParaRPr lang="en-US"/>
          </a:p>
        </p:txBody>
      </p:sp>
    </p:spTree>
    <p:extLst>
      <p:ext uri="{BB962C8B-B14F-4D97-AF65-F5344CB8AC3E}">
        <p14:creationId xmlns:p14="http://schemas.microsoft.com/office/powerpoint/2010/main" val="2412841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008000"/>
                </a:solidFill>
                <a:effectLst/>
                <a:latin typeface="Consolas" panose="020B0609020204030204" pitchFamily="49" charset="0"/>
              </a:rPr>
              <a:t>Start the Change Feed Processor to listen for changes and process them with the </a:t>
            </a:r>
            <a:r>
              <a:rPr lang="en-US" sz="1200" b="0" dirty="0" err="1">
                <a:solidFill>
                  <a:srgbClr val="008000"/>
                </a:solidFill>
                <a:effectLst/>
                <a:latin typeface="Consolas" panose="020B0609020204030204" pitchFamily="49" charset="0"/>
              </a:rPr>
              <a:t>HandleChangesAsync</a:t>
            </a:r>
            <a:r>
              <a:rPr lang="en-US" sz="1200" b="0" dirty="0">
                <a:solidFill>
                  <a:srgbClr val="008000"/>
                </a:solidFill>
                <a:effectLst/>
                <a:latin typeface="Consolas" panose="020B0609020204030204" pitchFamily="49" charset="0"/>
              </a:rPr>
              <a:t> implementation.</a:t>
            </a:r>
            <a:endParaRPr lang="en-US" sz="1200" b="0" dirty="0">
              <a:solidFill>
                <a:srgbClr val="000000"/>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31</a:t>
            </a:fld>
            <a:endParaRPr lang="en-US"/>
          </a:p>
        </p:txBody>
      </p:sp>
    </p:spTree>
    <p:extLst>
      <p:ext uri="{BB962C8B-B14F-4D97-AF65-F5344CB8AC3E}">
        <p14:creationId xmlns:p14="http://schemas.microsoft.com/office/powerpoint/2010/main" val="3890609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dirty="0">
                <a:solidFill>
                  <a:srgbClr val="D4D4D4"/>
                </a:solidFill>
                <a:effectLst/>
                <a:latin typeface="Consolas" panose="020B0609020204030204" pitchFamily="49" charset="0"/>
              </a:rPr>
              <a:t>When defining a stored procedure in Azure portal, input parameters are always sent as a string to the stored procedure.</a:t>
            </a:r>
          </a:p>
          <a:p>
            <a:pPr marL="228600" indent="-228600">
              <a:buAutoNum type="arabicPeriod"/>
            </a:pPr>
            <a:r>
              <a:rPr lang="en-US" b="0" dirty="0" err="1">
                <a:solidFill>
                  <a:srgbClr val="D4D4D4"/>
                </a:solidFill>
                <a:effectLst/>
                <a:latin typeface="Consolas" panose="020B0609020204030204" pitchFamily="49" charset="0"/>
              </a:rPr>
              <a:t>Pretriggers</a:t>
            </a:r>
            <a:r>
              <a:rPr lang="en-US" b="0" dirty="0">
                <a:solidFill>
                  <a:srgbClr val="D4D4D4"/>
                </a:solidFill>
                <a:effectLst/>
                <a:latin typeface="Consolas" panose="020B0609020204030204" pitchFamily="49" charset="0"/>
              </a:rPr>
              <a:t> can be used to conform data before it's added to the container.</a:t>
            </a:r>
          </a:p>
          <a:p>
            <a:endParaRPr lang="en-US" b="0" dirty="0">
              <a:solidFill>
                <a:srgbClr val="D4D4D4"/>
              </a:solidFill>
              <a:effectLs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32</a:t>
            </a:fld>
            <a:endParaRPr lang="en-US"/>
          </a:p>
        </p:txBody>
      </p:sp>
    </p:spTree>
    <p:extLst>
      <p:ext uri="{BB962C8B-B14F-4D97-AF65-F5344CB8AC3E}">
        <p14:creationId xmlns:p14="http://schemas.microsoft.com/office/powerpoint/2010/main" val="353032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Database accounts contain one or more databases.</a:t>
            </a:r>
          </a:p>
          <a:p>
            <a:pPr marL="171450" indent="-171450">
              <a:buFont typeface="Arial" panose="020B0604020202020204" pitchFamily="34" charset="0"/>
              <a:buChar char="•"/>
            </a:pPr>
            <a:r>
              <a:rPr lang="en-US" dirty="0"/>
              <a:t>Databases contain one or more containers.</a:t>
            </a:r>
          </a:p>
          <a:p>
            <a:pPr marL="171450" indent="-171450">
              <a:buFont typeface="Arial" panose="020B0604020202020204" pitchFamily="34" charset="0"/>
              <a:buChar char="•"/>
            </a:pPr>
            <a:r>
              <a:rPr lang="en-US" dirty="0"/>
              <a:t>The Cosmos API determines how containers and items are realized.</a:t>
            </a:r>
          </a:p>
        </p:txBody>
      </p:sp>
      <p:sp>
        <p:nvSpPr>
          <p:cNvPr id="4" name="Slide Number Placeholder 3"/>
          <p:cNvSpPr>
            <a:spLocks noGrp="1"/>
          </p:cNvSpPr>
          <p:nvPr>
            <p:ph type="sldNum" sz="quarter" idx="5"/>
          </p:nvPr>
        </p:nvSpPr>
        <p:spPr/>
        <p:txBody>
          <a:bodyPr/>
          <a:lstStyle/>
          <a:p>
            <a:fld id="{10B4D7BB-47DA-46D4-B152-A08B9EBCF1F1}" type="slidenum">
              <a:rPr lang="en-US" smtClean="0"/>
              <a:t>8</a:t>
            </a:fld>
            <a:endParaRPr lang="en-US"/>
          </a:p>
        </p:txBody>
      </p:sp>
    </p:spTree>
    <p:extLst>
      <p:ext uri="{BB962C8B-B14F-4D97-AF65-F5344CB8AC3E}">
        <p14:creationId xmlns:p14="http://schemas.microsoft.com/office/powerpoint/2010/main" val="2165277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consistency and eventual consistency are at the ends of the spectrum, but there are many consistency choices along the spectrum.</a:t>
            </a:r>
          </a:p>
          <a:p>
            <a:endParaRPr lang="en-US" dirty="0"/>
          </a:p>
          <a:p>
            <a:r>
              <a:rPr lang="en-US" dirty="0"/>
              <a:t>The consistency levels are region-agnostic and are guaranteed for all operations regardless of the region from which the reads and writes are served, </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9</a:t>
            </a:fld>
            <a:endParaRPr lang="en-US"/>
          </a:p>
        </p:txBody>
      </p:sp>
    </p:spTree>
    <p:extLst>
      <p:ext uri="{BB962C8B-B14F-4D97-AF65-F5344CB8AC3E}">
        <p14:creationId xmlns:p14="http://schemas.microsoft.com/office/powerpoint/2010/main" val="292314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Segoe UI Light" pitchFamily="34" charset="0"/>
                <a:ea typeface="+mn-ea"/>
                <a:cs typeface="+mn-cs"/>
              </a:rPr>
              <a:t>The consistency levels range from very strong consistency—where reads are guaranteed to be visible across replicas before a write is fully committed across all replicas—to eventual consistency, where writes are readable immediately, and replicas are eventually consistent with the primary.</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10</a:t>
            </a:fld>
            <a:endParaRPr lang="en-US"/>
          </a:p>
        </p:txBody>
      </p:sp>
    </p:spTree>
    <p:extLst>
      <p:ext uri="{BB962C8B-B14F-4D97-AF65-F5344CB8AC3E}">
        <p14:creationId xmlns:p14="http://schemas.microsoft.com/office/powerpoint/2010/main" val="219610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For details on consistency level mapping between Cassandra API or the API for MongoDB and Azure Cosmos DB's consistency levels see, </a:t>
            </a:r>
            <a:r>
              <a:rPr lang="en-US" b="1" dirty="0">
                <a:solidFill>
                  <a:srgbClr val="CE9178"/>
                </a:solidFill>
                <a:effectLst/>
                <a:latin typeface="Consolas" panose="020B0609020204030204" pitchFamily="49" charset="0"/>
              </a:rPr>
              <a:t>Cassandra API consistency mapping</a:t>
            </a:r>
            <a:r>
              <a:rPr lang="en-US" b="0" dirty="0">
                <a:solidFill>
                  <a:srgbClr val="CE9178"/>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https://docs.microsoft.com/azure/cosmos-db/cassandra/apache-cassandra-consistency-mapping</a:t>
            </a:r>
            <a:r>
              <a:rPr lang="en-US" b="0" dirty="0">
                <a:solidFill>
                  <a:srgbClr val="D4D4D4"/>
                </a:solidFill>
                <a:effectLst/>
                <a:latin typeface="Consolas" panose="020B0609020204030204" pitchFamily="49" charset="0"/>
              </a:rPr>
              <a:t>) and </a:t>
            </a:r>
            <a:r>
              <a:rPr lang="en-US" b="1" dirty="0">
                <a:solidFill>
                  <a:srgbClr val="CE9178"/>
                </a:solidFill>
                <a:effectLst/>
                <a:latin typeface="Consolas" panose="020B0609020204030204" pitchFamily="49" charset="0"/>
              </a:rPr>
              <a:t>API for MongoDB consistency mapping</a:t>
            </a:r>
            <a:r>
              <a:rPr lang="en-US" b="0" dirty="0">
                <a:solidFill>
                  <a:srgbClr val="CE9178"/>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https://docs.microsoft.com/azure/cosmos-db/mongodb/consistency-mapping</a:t>
            </a:r>
            <a:r>
              <a:rPr lang="en-US" b="0" dirty="0">
                <a:solidFill>
                  <a:srgbClr val="D4D4D4"/>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3976671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0" dirty="0">
                <a:solidFill>
                  <a:srgbClr val="D4D4D4"/>
                </a:solidFill>
                <a:effectLst/>
                <a:latin typeface="Consolas" panose="020B0609020204030204" pitchFamily="49" charset="0"/>
              </a:rPr>
              <a:t>The type of Azure Cosmos account you're using determines the way consumed RUs get charged. There are three modes in which you can create an account: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sz="1200" b="1" dirty="0">
                <a:solidFill>
                  <a:srgbClr val="569CD6"/>
                </a:solidFill>
                <a:effectLst/>
                <a:latin typeface="Consolas" panose="020B0609020204030204" pitchFamily="49" charset="0"/>
              </a:rPr>
              <a:t>Provisioned throughput mode</a:t>
            </a:r>
            <a:r>
              <a:rPr lang="en-US" sz="1200" b="0" dirty="0">
                <a:solidFill>
                  <a:srgbClr val="D4D4D4"/>
                </a:solidFill>
                <a:effectLst/>
                <a:latin typeface="Consolas" panose="020B0609020204030204" pitchFamily="49" charset="0"/>
              </a:rPr>
              <a:t>: In this mode, you provision the number of RUs for your application on a per-second basis in increments of 100 RUs per second. To scale the provisioned throughput for your application, you can increase or decrease the number of RUs at any time in increments or decrements of 100 </a:t>
            </a:r>
            <a:r>
              <a:rPr lang="en-US" sz="1200" b="0" dirty="0" err="1">
                <a:solidFill>
                  <a:srgbClr val="D4D4D4"/>
                </a:solidFill>
                <a:effectLst/>
                <a:latin typeface="Consolas" panose="020B0609020204030204" pitchFamily="49" charset="0"/>
              </a:rPr>
              <a:t>RUs.</a:t>
            </a:r>
            <a:r>
              <a:rPr lang="en-US" sz="1200" b="0" dirty="0">
                <a:solidFill>
                  <a:srgbClr val="D4D4D4"/>
                </a:solidFill>
                <a:effectLst/>
                <a:latin typeface="Consolas" panose="020B0609020204030204" pitchFamily="49" charset="0"/>
              </a:rPr>
              <a:t> You can make your changes either programmatically or by using the Azure portal. You can provision throughput at container and database granularity level.</a:t>
            </a:r>
          </a:p>
          <a:p>
            <a:pPr marL="171450" indent="-171450">
              <a:buFont typeface="Arial" panose="020B0604020202020204" pitchFamily="34" charset="0"/>
              <a:buChar char="•"/>
            </a:pPr>
            <a:r>
              <a:rPr lang="en-US" sz="1200" b="1" dirty="0">
                <a:solidFill>
                  <a:srgbClr val="569CD6"/>
                </a:solidFill>
                <a:effectLst/>
                <a:latin typeface="Consolas" panose="020B0609020204030204" pitchFamily="49" charset="0"/>
              </a:rPr>
              <a:t>Serverless mode</a:t>
            </a:r>
            <a:r>
              <a:rPr lang="en-US" sz="1200" b="0" dirty="0">
                <a:solidFill>
                  <a:srgbClr val="D4D4D4"/>
                </a:solidFill>
                <a:effectLst/>
                <a:latin typeface="Consolas" panose="020B0609020204030204" pitchFamily="49" charset="0"/>
              </a:rPr>
              <a:t>: In this mode, you don't have to provision any throughput when creating resources in your Azure Cosmos account. At the end of your billing period, you get billed for the amount of request units that has been consumed by your database operations.</a:t>
            </a:r>
          </a:p>
          <a:p>
            <a:pPr marL="171450" indent="-171450">
              <a:buFont typeface="Arial" panose="020B0604020202020204" pitchFamily="34" charset="0"/>
              <a:buChar char="•"/>
            </a:pPr>
            <a:r>
              <a:rPr lang="en-US" sz="1200" b="1" dirty="0" err="1">
                <a:solidFill>
                  <a:srgbClr val="569CD6"/>
                </a:solidFill>
                <a:effectLst/>
                <a:latin typeface="Consolas" panose="020B0609020204030204" pitchFamily="49" charset="0"/>
              </a:rPr>
              <a:t>Autoscale</a:t>
            </a:r>
            <a:r>
              <a:rPr lang="en-US" sz="1200" b="1" dirty="0">
                <a:solidFill>
                  <a:srgbClr val="569CD6"/>
                </a:solidFill>
                <a:effectLst/>
                <a:latin typeface="Consolas" panose="020B0609020204030204" pitchFamily="49" charset="0"/>
              </a:rPr>
              <a:t> mode</a:t>
            </a:r>
            <a:r>
              <a:rPr lang="en-US" sz="1200" b="0" dirty="0">
                <a:solidFill>
                  <a:srgbClr val="D4D4D4"/>
                </a:solidFill>
                <a:effectLst/>
                <a:latin typeface="Consolas" panose="020B0609020204030204" pitchFamily="49" charset="0"/>
              </a:rPr>
              <a:t>: In this mode, you can automatically and instantly scale the throughput (RU/s) of your database or container based on its usage. This mode is well suited for mission-critical workloads that have variable or unpredictable traffic patterns, and require SLAs on high performance and scale.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13</a:t>
            </a:fld>
            <a:endParaRPr lang="en-US"/>
          </a:p>
        </p:txBody>
      </p:sp>
    </p:spTree>
    <p:extLst>
      <p:ext uri="{BB962C8B-B14F-4D97-AF65-F5344CB8AC3E}">
        <p14:creationId xmlns:p14="http://schemas.microsoft.com/office/powerpoint/2010/main" val="3666629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https://learn.microsoft.com/training/modules/explore-azure-cosmos-db/8-create-cosmos-db-resources-portal</a:t>
            </a:r>
          </a:p>
        </p:txBody>
      </p:sp>
      <p:sp>
        <p:nvSpPr>
          <p:cNvPr id="4" name="Slide Number Placeholder 3"/>
          <p:cNvSpPr>
            <a:spLocks noGrp="1"/>
          </p:cNvSpPr>
          <p:nvPr>
            <p:ph type="sldNum" sz="quarter" idx="5"/>
          </p:nvPr>
        </p:nvSpPr>
        <p:spPr/>
        <p:txBody>
          <a:bodyPr/>
          <a:lstStyle/>
          <a:p>
            <a:fld id="{10B4D7BB-47DA-46D4-B152-A08B9EBCF1F1}" type="slidenum">
              <a:rPr lang="en-US" smtClean="0"/>
              <a:t>14</a:t>
            </a:fld>
            <a:endParaRPr lang="en-US"/>
          </a:p>
        </p:txBody>
      </p:sp>
    </p:spTree>
    <p:extLst>
      <p:ext uri="{BB962C8B-B14F-4D97-AF65-F5344CB8AC3E}">
        <p14:creationId xmlns:p14="http://schemas.microsoft.com/office/powerpoint/2010/main" val="4158901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D4D4D4"/>
                </a:solidFill>
                <a:effectLst/>
                <a:latin typeface="Consolas" panose="020B0609020204030204" pitchFamily="49" charset="0"/>
              </a:rPr>
              <a:t>The eventual consistency level offers the greatest throughput at the cost of weaker consistency.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D4D4D4"/>
                </a:solidFill>
                <a:effectLst/>
                <a:latin typeface="Consolas" panose="020B0609020204030204" pitchFamily="49" charset="0"/>
              </a:rPr>
              <a:t>RUs represent the normalized cost of all database operations in Azure Cosmos DB, including writes, point reads, and queries.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15</a:t>
            </a:fld>
            <a:endParaRPr lang="en-US"/>
          </a:p>
        </p:txBody>
      </p:sp>
    </p:spTree>
    <p:extLst>
      <p:ext uri="{BB962C8B-B14F-4D97-AF65-F5344CB8AC3E}">
        <p14:creationId xmlns:p14="http://schemas.microsoft.com/office/powerpoint/2010/main" val="22545203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B2FE78D-8856-C190-B6B5-5D868C2EF806}"/>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
        <p:nvSpPr>
          <p:cNvPr id="5" name="Title 1">
            <a:extLst>
              <a:ext uri="{FF2B5EF4-FFF2-40B4-BE49-F238E27FC236}">
                <a16:creationId xmlns:a16="http://schemas.microsoft.com/office/drawing/2014/main" id="{827A444A-D3A2-E9EE-45B2-4ADF53D14336}"/>
              </a:ext>
            </a:extLst>
          </p:cNvPr>
          <p:cNvSpPr>
            <a:spLocks noGrp="1"/>
          </p:cNvSpPr>
          <p:nvPr>
            <p:ph type="title" hasCustomPrompt="1"/>
          </p:nvPr>
        </p:nvSpPr>
        <p:spPr>
          <a:xfrm>
            <a:off x="569913" y="3429001"/>
            <a:ext cx="5686955" cy="1231106"/>
          </a:xfrm>
          <a:noFill/>
        </p:spPr>
        <p:txBody>
          <a:bodyPr wrap="square" lIns="0" tIns="0" rIns="0" bIns="0" anchor="b" anchorCtr="0">
            <a:spAutoFit/>
          </a:bodyPr>
          <a:lstStyle>
            <a:lvl1pPr>
              <a:lnSpc>
                <a:spcPct val="100000"/>
              </a:lnSpc>
              <a:defRPr sz="4000" b="0" i="0" spc="-50"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Tree>
    <p:extLst>
      <p:ext uri="{BB962C8B-B14F-4D97-AF65-F5344CB8AC3E}">
        <p14:creationId xmlns:p14="http://schemas.microsoft.com/office/powerpoint/2010/main" val="378508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6FD824-E358-67D5-CDC3-74A3BA311E0B}"/>
              </a:ext>
            </a:extLst>
          </p:cNvPr>
          <p:cNvSpPr>
            <a:spLocks noGrp="1"/>
          </p:cNvSpPr>
          <p:nvPr>
            <p:ph type="title" hasCustomPrompt="1"/>
          </p:nvPr>
        </p:nvSpPr>
        <p:spPr>
          <a:xfrm>
            <a:off x="581340" y="3451932"/>
            <a:ext cx="6472474" cy="627864"/>
          </a:xfrm>
          <a:noFill/>
        </p:spPr>
        <p:txBody>
          <a:bodyPr wrap="square" lIns="0" tIns="0" rIns="0" bIns="0" anchor="b" anchorCtr="0">
            <a:spAutoFit/>
          </a:bodyPr>
          <a:lstStyle>
            <a:lvl1pPr>
              <a:lnSpc>
                <a:spcPct val="100000"/>
              </a:lnSpc>
              <a:defRPr sz="4080" b="0" i="0" spc="-51" baseline="0">
                <a:solidFill>
                  <a:schemeClr val="tx1"/>
                </a:solidFill>
                <a:latin typeface="+mn-lt"/>
                <a:cs typeface="Segoe UI" panose="020B0502040204020203" pitchFamily="34" charset="0"/>
              </a:defRPr>
            </a:lvl1pPr>
          </a:lstStyle>
          <a:p>
            <a:r>
              <a:rPr lang="en-US" dirty="0"/>
              <a:t>Section divider title</a:t>
            </a:r>
          </a:p>
        </p:txBody>
      </p:sp>
    </p:spTree>
    <p:extLst>
      <p:ext uri="{BB962C8B-B14F-4D97-AF65-F5344CB8AC3E}">
        <p14:creationId xmlns:p14="http://schemas.microsoft.com/office/powerpoint/2010/main" val="71795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E8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hasCustomPrompt="1"/>
          </p:nvPr>
        </p:nvSpPr>
        <p:spPr/>
        <p:txBody>
          <a:bodyPr/>
          <a:lstStyle>
            <a:lvl1pPr>
              <a:defRPr/>
            </a:lvl1pPr>
          </a:lstStyle>
          <a:p>
            <a:r>
              <a:rPr lang="en-US" dirty="0"/>
              <a:t>Click to add text</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p>
            <a:pPr lvl="0"/>
            <a:r>
              <a:rPr lang="en-US" dirty="0"/>
              <a:t>Click to edit Master text styles</a:t>
            </a:r>
          </a:p>
        </p:txBody>
      </p:sp>
      <p:cxnSp>
        <p:nvCxnSpPr>
          <p:cNvPr id="3" name="Straight Connector 2">
            <a:extLst>
              <a:ext uri="{FF2B5EF4-FFF2-40B4-BE49-F238E27FC236}">
                <a16:creationId xmlns:a16="http://schemas.microsoft.com/office/drawing/2014/main" id="{47D717A2-A422-51B6-F4ED-1AA291F70426}"/>
              </a:ext>
              <a:ext uri="{C183D7F6-B498-43B3-948B-1728B52AA6E4}">
                <adec:decorative xmlns:adec="http://schemas.microsoft.com/office/drawing/2017/decorative" val="1"/>
              </a:ext>
            </a:extLst>
          </p:cNvPr>
          <p:cNvCxnSpPr>
            <a:cxnSpLocks/>
          </p:cNvCxnSpPr>
          <p:nvPr userDrawn="1"/>
        </p:nvCxnSpPr>
        <p:spPr>
          <a:xfrm>
            <a:off x="457200" y="1050761"/>
            <a:ext cx="11222038" cy="0"/>
          </a:xfrm>
          <a:prstGeom prst="line">
            <a:avLst/>
          </a:prstGeom>
          <a:ln w="76200" cap="rnd">
            <a:gradFill>
              <a:gsLst>
                <a:gs pos="0">
                  <a:schemeClr val="accent3"/>
                </a:gs>
                <a:gs pos="97531">
                  <a:srgbClr val="8DC8E8"/>
                </a:gs>
                <a:gs pos="48000">
                  <a:schemeClr val="accent2"/>
                </a:gs>
                <a:gs pos="22000">
                  <a:srgbClr val="F4364C"/>
                </a:gs>
              </a:gsLst>
              <a:lin ang="3900000" scaled="0"/>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31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1649-663F-01A0-A3BE-4A36C78E8C0F}"/>
              </a:ext>
            </a:extLst>
          </p:cNvPr>
          <p:cNvSpPr>
            <a:spLocks noGrp="1"/>
          </p:cNvSpPr>
          <p:nvPr>
            <p:ph type="title" hasCustomPrompt="1"/>
          </p:nvPr>
        </p:nvSpPr>
        <p:spPr/>
        <p:txBody>
          <a:bodyPr/>
          <a:lstStyle>
            <a:lvl1pPr>
              <a:defRPr/>
            </a:lvl1pPr>
          </a:lstStyle>
          <a:p>
            <a:r>
              <a:rPr lang="en-US" dirty="0"/>
              <a:t>Learning objectives</a:t>
            </a:r>
          </a:p>
        </p:txBody>
      </p:sp>
      <p:sp>
        <p:nvSpPr>
          <p:cNvPr id="4" name="Content Placeholder 3">
            <a:extLst>
              <a:ext uri="{FF2B5EF4-FFF2-40B4-BE49-F238E27FC236}">
                <a16:creationId xmlns:a16="http://schemas.microsoft.com/office/drawing/2014/main" id="{08373D85-141D-9923-C2EE-4CB92E1480FD}"/>
              </a:ext>
            </a:extLst>
          </p:cNvPr>
          <p:cNvSpPr>
            <a:spLocks noGrp="1"/>
          </p:cNvSpPr>
          <p:nvPr>
            <p:ph sz="quarter" idx="10"/>
          </p:nvPr>
        </p:nvSpPr>
        <p:spPr>
          <a:xfrm>
            <a:off x="457200" y="1235075"/>
            <a:ext cx="10796155" cy="4816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B550542F-99B5-2164-E697-89C6F4BC5E3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192001" cy="3095623"/>
          </a:xfrm>
          <a:prstGeom prst="rect">
            <a:avLst/>
          </a:prstGeom>
        </p:spPr>
      </p:pic>
    </p:spTree>
    <p:extLst>
      <p:ext uri="{BB962C8B-B14F-4D97-AF65-F5344CB8AC3E}">
        <p14:creationId xmlns:p14="http://schemas.microsoft.com/office/powerpoint/2010/main" val="299839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327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11222038" cy="45243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07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395187"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702393" y="1763920"/>
            <a:ext cx="5019675" cy="37623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6469932" y="1763920"/>
            <a:ext cx="5019675" cy="37623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105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5863473"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426610" y="1763920"/>
            <a:ext cx="5019675" cy="37623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593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F1CD1-DE45-C853-F32D-1EB719760D34}"/>
              </a:ext>
            </a:extLst>
          </p:cNvPr>
          <p:cNvSpPr>
            <a:spLocks noGrp="1"/>
          </p:cNvSpPr>
          <p:nvPr>
            <p:ph type="title"/>
          </p:nvPr>
        </p:nvSpPr>
        <p:spPr>
          <a:xfrm>
            <a:off x="457200" y="411480"/>
            <a:ext cx="11222610" cy="515443"/>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7572885-CE45-483C-B4F6-098C0BB67326}"/>
              </a:ext>
            </a:extLst>
          </p:cNvPr>
          <p:cNvSpPr>
            <a:spLocks noGrp="1"/>
          </p:cNvSpPr>
          <p:nvPr>
            <p:ph type="body" idx="1"/>
          </p:nvPr>
        </p:nvSpPr>
        <p:spPr>
          <a:xfrm>
            <a:off x="457200" y="1150403"/>
            <a:ext cx="1122261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DCD20144-5ECD-680F-E1E0-37DE7FB35BAC}"/>
              </a:ext>
            </a:extLst>
          </p:cNvPr>
          <p:cNvSpPr txBox="1"/>
          <p:nvPr userDrawn="1"/>
        </p:nvSpPr>
        <p:spPr>
          <a:xfrm>
            <a:off x="457200" y="6411853"/>
            <a:ext cx="3709956" cy="172676"/>
          </a:xfrm>
          <a:prstGeom prst="rect">
            <a:avLst/>
          </a:prstGeom>
          <a:noFill/>
        </p:spPr>
        <p:txBody>
          <a:bodyPr wrap="square" lIns="0" tIns="0" rIns="0" bIns="0">
            <a:spAutoFit/>
          </a:bodyPr>
          <a:lstStyle/>
          <a:p>
            <a:pPr defTabSz="932563">
              <a:defRPr/>
            </a:pPr>
            <a:r>
              <a:rPr lang="en-US" sz="1122" dirty="0">
                <a:solidFill>
                  <a:srgbClr val="000000"/>
                </a:solidFill>
                <a:latin typeface="Segoe UI" panose="020B0502040204020203" pitchFamily="34" charset="0"/>
                <a:cs typeface="Segoe UI" panose="020B0502040204020203" pitchFamily="34" charset="0"/>
              </a:rPr>
              <a:t>© Copyright Microsoft Corporation. All rights reserved.</a:t>
            </a:r>
          </a:p>
        </p:txBody>
      </p:sp>
    </p:spTree>
    <p:extLst>
      <p:ext uri="{BB962C8B-B14F-4D97-AF65-F5344CB8AC3E}">
        <p14:creationId xmlns:p14="http://schemas.microsoft.com/office/powerpoint/2010/main" val="39202811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2" r:id="rId5"/>
    <p:sldLayoutId id="2147483661" r:id="rId6"/>
    <p:sldLayoutId id="2147483669" r:id="rId7"/>
    <p:sldLayoutId id="2147483670" r:id="rId8"/>
  </p:sldLayoutIdLst>
  <p:txStyles>
    <p:title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emf"/><Relationship Id="rId7" Type="http://schemas.openxmlformats.org/officeDocument/2006/relationships/image" Target="../media/image10.sv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hyperlink" Target="http://aka.ms/az204labs"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169DE-E95D-FDD6-AED0-B3D218B43841}"/>
              </a:ext>
            </a:extLst>
          </p:cNvPr>
          <p:cNvSpPr>
            <a:spLocks noGrp="1"/>
          </p:cNvSpPr>
          <p:nvPr>
            <p:ph type="title"/>
          </p:nvPr>
        </p:nvSpPr>
        <p:spPr>
          <a:xfrm>
            <a:off x="569913" y="2382560"/>
            <a:ext cx="5686955" cy="2277547"/>
          </a:xfrm>
        </p:spPr>
        <p:txBody>
          <a:bodyPr/>
          <a:lstStyle/>
          <a:p>
            <a:pPr>
              <a:lnSpc>
                <a:spcPct val="100000"/>
              </a:lnSpc>
            </a:pPr>
            <a:r>
              <a:rPr lang="en-US" sz="2800" dirty="0"/>
              <a:t>AZ-204T00A</a:t>
            </a:r>
            <a:br>
              <a:rPr lang="en-US" dirty="0"/>
            </a:br>
            <a:r>
              <a:rPr lang="en-US" sz="4000" dirty="0">
                <a:solidFill>
                  <a:schemeClr val="tx1"/>
                </a:solidFill>
              </a:rPr>
              <a:t>Learning Path 04: Develop solutions that use Azure Cosmos DB</a:t>
            </a:r>
            <a:endParaRPr lang="en-US" dirty="0"/>
          </a:p>
        </p:txBody>
      </p:sp>
    </p:spTree>
    <p:extLst>
      <p:ext uri="{BB962C8B-B14F-4D97-AF65-F5344CB8AC3E}">
        <p14:creationId xmlns:p14="http://schemas.microsoft.com/office/powerpoint/2010/main" val="3695094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17B7-1E3D-A4EA-A9FE-263FB09C9938}"/>
              </a:ext>
            </a:extLst>
          </p:cNvPr>
          <p:cNvSpPr>
            <a:spLocks noGrp="1"/>
          </p:cNvSpPr>
          <p:nvPr>
            <p:ph type="title"/>
          </p:nvPr>
        </p:nvSpPr>
        <p:spPr/>
        <p:txBody>
          <a:bodyPr/>
          <a:lstStyle/>
          <a:p>
            <a:r>
              <a:rPr lang="en-US" dirty="0"/>
              <a:t>Explore consistency levels ( 2 of 2 )</a:t>
            </a:r>
          </a:p>
        </p:txBody>
      </p:sp>
      <p:graphicFrame>
        <p:nvGraphicFramePr>
          <p:cNvPr id="5" name="Table 4" descr="Table that lists the 5 consistency levels and their descriptions.">
            <a:extLst>
              <a:ext uri="{FF2B5EF4-FFF2-40B4-BE49-F238E27FC236}">
                <a16:creationId xmlns:a16="http://schemas.microsoft.com/office/drawing/2014/main" id="{CE8DA3BD-6ACA-9C09-264C-4B31BF1DBB5E}"/>
              </a:ext>
            </a:extLst>
          </p:cNvPr>
          <p:cNvGraphicFramePr>
            <a:graphicFrameLocks noGrp="1"/>
          </p:cNvGraphicFramePr>
          <p:nvPr>
            <p:extLst>
              <p:ext uri="{D42A27DB-BD31-4B8C-83A1-F6EECF244321}">
                <p14:modId xmlns:p14="http://schemas.microsoft.com/office/powerpoint/2010/main" val="3394199470"/>
              </p:ext>
            </p:extLst>
          </p:nvPr>
        </p:nvGraphicFramePr>
        <p:xfrm>
          <a:off x="457200" y="1230837"/>
          <a:ext cx="11022583" cy="5104531"/>
        </p:xfrm>
        <a:graphic>
          <a:graphicData uri="http://schemas.openxmlformats.org/drawingml/2006/table">
            <a:tbl>
              <a:tblPr firstRow="1">
                <a:tableStyleId>{B301B821-A1FF-4177-AEE7-76D212191A09}</a:tableStyleId>
              </a:tblPr>
              <a:tblGrid>
                <a:gridCol w="1996675">
                  <a:extLst>
                    <a:ext uri="{9D8B030D-6E8A-4147-A177-3AD203B41FA5}">
                      <a16:colId xmlns:a16="http://schemas.microsoft.com/office/drawing/2014/main" val="2903341599"/>
                    </a:ext>
                  </a:extLst>
                </a:gridCol>
                <a:gridCol w="9025908">
                  <a:extLst>
                    <a:ext uri="{9D8B030D-6E8A-4147-A177-3AD203B41FA5}">
                      <a16:colId xmlns:a16="http://schemas.microsoft.com/office/drawing/2014/main" val="354805125"/>
                    </a:ext>
                  </a:extLst>
                </a:gridCol>
              </a:tblGrid>
              <a:tr h="430378">
                <a:tc>
                  <a:txBody>
                    <a:bodyPr/>
                    <a:lstStyle/>
                    <a:p>
                      <a:pPr marL="0" marR="0">
                        <a:lnSpc>
                          <a:spcPct val="107000"/>
                        </a:lnSpc>
                        <a:spcBef>
                          <a:spcPts val="0"/>
                        </a:spcBef>
                        <a:spcAft>
                          <a:spcPts val="0"/>
                        </a:spcAft>
                      </a:pPr>
                      <a:r>
                        <a:rPr lang="en-US" sz="1600" dirty="0">
                          <a:solidFill>
                            <a:schemeClr val="bg1"/>
                          </a:solidFill>
                          <a:effectLst/>
                        </a:rPr>
                        <a:t>Consistency Level</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1899509653"/>
                  </a:ext>
                </a:extLst>
              </a:tr>
              <a:tr h="895953">
                <a:tc>
                  <a:txBody>
                    <a:bodyPr/>
                    <a:lstStyle/>
                    <a:p>
                      <a:pPr marL="0" marR="0">
                        <a:lnSpc>
                          <a:spcPct val="107000"/>
                        </a:lnSpc>
                        <a:spcBef>
                          <a:spcPts val="0"/>
                        </a:spcBef>
                        <a:spcAft>
                          <a:spcPts val="0"/>
                        </a:spcAft>
                      </a:pPr>
                      <a:r>
                        <a:rPr lang="en-US" sz="1600" dirty="0">
                          <a:effectLst/>
                          <a:latin typeface="+mj-lt"/>
                        </a:rPr>
                        <a:t>Strong</a:t>
                      </a:r>
                      <a:endParaRPr lang="en-US" sz="1600" dirty="0">
                        <a:effectLst/>
                        <a:latin typeface="+mj-lt"/>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spc="0" baseline="0" dirty="0">
                          <a:effectLst/>
                        </a:rPr>
                        <a:t>When writes are performed on your primary database, the operation is replicated to the replica instances. The write operation is committed (and visible) on the primary only after it has been committed and confirmed by all replicas.</a:t>
                      </a:r>
                      <a:endParaRPr lang="en-US" sz="1600" spc="0" baseline="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3529573353"/>
                  </a:ext>
                </a:extLst>
              </a:tr>
              <a:tr h="917231">
                <a:tc>
                  <a:txBody>
                    <a:bodyPr/>
                    <a:lstStyle/>
                    <a:p>
                      <a:pPr marL="0" marR="0">
                        <a:lnSpc>
                          <a:spcPct val="107000"/>
                        </a:lnSpc>
                        <a:spcBef>
                          <a:spcPts val="0"/>
                        </a:spcBef>
                        <a:spcAft>
                          <a:spcPts val="0"/>
                        </a:spcAft>
                      </a:pPr>
                      <a:r>
                        <a:rPr lang="en-US" sz="1600" dirty="0">
                          <a:effectLst/>
                          <a:latin typeface="+mj-lt"/>
                        </a:rPr>
                        <a:t>Bounded Staleness</a:t>
                      </a:r>
                      <a:endParaRPr lang="en-US" sz="1600" dirty="0">
                        <a:effectLst/>
                        <a:latin typeface="+mj-lt"/>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spc="0" baseline="0" dirty="0">
                          <a:effectLst/>
                        </a:rPr>
                        <a:t>Like the Strong level with the difference that you can configure how stale documents can be within replicas. Staleness is the quantity of time (or the version count) a replica document can be behind the primary document.</a:t>
                      </a:r>
                      <a:endParaRPr lang="en-US" sz="1600" spc="0" baseline="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1526019770"/>
                  </a:ext>
                </a:extLst>
              </a:tr>
              <a:tr h="645719">
                <a:tc>
                  <a:txBody>
                    <a:bodyPr/>
                    <a:lstStyle/>
                    <a:p>
                      <a:pPr marL="0" marR="0">
                        <a:lnSpc>
                          <a:spcPct val="107000"/>
                        </a:lnSpc>
                        <a:spcBef>
                          <a:spcPts val="0"/>
                        </a:spcBef>
                        <a:spcAft>
                          <a:spcPts val="0"/>
                        </a:spcAft>
                      </a:pPr>
                      <a:r>
                        <a:rPr lang="en-US" sz="1600" dirty="0">
                          <a:effectLst/>
                          <a:latin typeface="+mj-lt"/>
                        </a:rPr>
                        <a:t>Session</a:t>
                      </a:r>
                      <a:endParaRPr lang="en-US" sz="1600" dirty="0">
                        <a:effectLst/>
                        <a:latin typeface="+mj-lt"/>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spc="0" baseline="0" dirty="0">
                          <a:effectLst/>
                        </a:rPr>
                        <a:t>This level guarantees that all read and write operations are consistent within a user session. Within the user session, all reads and writes are monotonic and guaranteed to be consistent across primary and replica instances.</a:t>
                      </a:r>
                      <a:endParaRPr lang="en-US" sz="1600" spc="0" baseline="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3749584366"/>
                  </a:ext>
                </a:extLst>
              </a:tr>
              <a:tr h="665022">
                <a:tc>
                  <a:txBody>
                    <a:bodyPr/>
                    <a:lstStyle/>
                    <a:p>
                      <a:pPr marL="0" marR="0">
                        <a:lnSpc>
                          <a:spcPct val="107000"/>
                        </a:lnSpc>
                        <a:spcBef>
                          <a:spcPts val="0"/>
                        </a:spcBef>
                        <a:spcAft>
                          <a:spcPts val="0"/>
                        </a:spcAft>
                      </a:pPr>
                      <a:r>
                        <a:rPr lang="en-US" sz="1600" dirty="0">
                          <a:effectLst/>
                          <a:latin typeface="+mj-lt"/>
                        </a:rPr>
                        <a:t>Consistent Prefix</a:t>
                      </a:r>
                      <a:endParaRPr lang="en-US" sz="1600" dirty="0">
                        <a:effectLst/>
                        <a:latin typeface="+mj-lt"/>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spc="0" baseline="0" dirty="0">
                          <a:effectLst/>
                        </a:rPr>
                        <a:t>This level has loose consistency but guarantees that when updates show up in replicas, they will show up in the correct order (that is, as prefixes of other updates) without any gaps.</a:t>
                      </a:r>
                      <a:endParaRPr lang="en-US" sz="1600" spc="0" baseline="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2357137341"/>
                  </a:ext>
                </a:extLst>
              </a:tr>
              <a:tr h="1264786">
                <a:tc>
                  <a:txBody>
                    <a:bodyPr/>
                    <a:lstStyle/>
                    <a:p>
                      <a:pPr marL="0" marR="0">
                        <a:lnSpc>
                          <a:spcPct val="107000"/>
                        </a:lnSpc>
                        <a:spcBef>
                          <a:spcPts val="0"/>
                        </a:spcBef>
                        <a:spcAft>
                          <a:spcPts val="0"/>
                        </a:spcAft>
                      </a:pPr>
                      <a:r>
                        <a:rPr lang="en-US" sz="1600" dirty="0">
                          <a:effectLst/>
                          <a:latin typeface="+mj-lt"/>
                        </a:rPr>
                        <a:t>Eventual</a:t>
                      </a:r>
                      <a:endParaRPr lang="en-US" sz="1600" dirty="0">
                        <a:effectLst/>
                        <a:latin typeface="+mj-lt"/>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spc="0" baseline="0" dirty="0">
                          <a:effectLst/>
                        </a:rPr>
                        <a:t>This level has the loosest consistency and essentially commits any write operation against the primary immediately. Replica transactions are asynchronously handled and will eventually (over time) be consistent with the primary. This tier has the best performance, because the primary database does not need to wait for replicas to commit to finalize its transactions.</a:t>
                      </a:r>
                      <a:endParaRPr lang="en-US" sz="1600" spc="0" baseline="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409776196"/>
                  </a:ext>
                </a:extLst>
              </a:tr>
            </a:tbl>
          </a:graphicData>
        </a:graphic>
      </p:graphicFrame>
    </p:spTree>
    <p:extLst>
      <p:ext uri="{BB962C8B-B14F-4D97-AF65-F5344CB8AC3E}">
        <p14:creationId xmlns:p14="http://schemas.microsoft.com/office/powerpoint/2010/main" val="1454241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EA6ED-AED2-090C-7A61-B787B0B6C6F7}"/>
              </a:ext>
            </a:extLst>
          </p:cNvPr>
          <p:cNvSpPr>
            <a:spLocks noGrp="1"/>
          </p:cNvSpPr>
          <p:nvPr>
            <p:ph type="title"/>
          </p:nvPr>
        </p:nvSpPr>
        <p:spPr/>
        <p:txBody>
          <a:bodyPr/>
          <a:lstStyle/>
          <a:p>
            <a:r>
              <a:rPr lang="en-US" dirty="0"/>
              <a:t>Choose the right consistency level</a:t>
            </a:r>
          </a:p>
        </p:txBody>
      </p:sp>
      <p:graphicFrame>
        <p:nvGraphicFramePr>
          <p:cNvPr id="4" name="Content Placeholder 3">
            <a:extLst>
              <a:ext uri="{FF2B5EF4-FFF2-40B4-BE49-F238E27FC236}">
                <a16:creationId xmlns:a16="http://schemas.microsoft.com/office/drawing/2014/main" id="{6CB29FC1-B783-7917-D485-5E43E83EF590}"/>
              </a:ext>
            </a:extLst>
          </p:cNvPr>
          <p:cNvGraphicFramePr>
            <a:graphicFrameLocks noGrp="1"/>
          </p:cNvGraphicFramePr>
          <p:nvPr>
            <p:ph sz="quarter" idx="10"/>
            <p:extLst>
              <p:ext uri="{D42A27DB-BD31-4B8C-83A1-F6EECF244321}">
                <p14:modId xmlns:p14="http://schemas.microsoft.com/office/powerpoint/2010/main" val="55200840"/>
              </p:ext>
            </p:extLst>
          </p:nvPr>
        </p:nvGraphicFramePr>
        <p:xfrm>
          <a:off x="457200" y="1235074"/>
          <a:ext cx="3636335" cy="4946092"/>
        </p:xfrm>
        <a:graphic>
          <a:graphicData uri="http://schemas.openxmlformats.org/drawingml/2006/table">
            <a:tbl>
              <a:tblPr firstRow="1">
                <a:tableStyleId>{5C22544A-7EE6-4342-B048-85BDC9FD1C3A}</a:tableStyleId>
              </a:tblPr>
              <a:tblGrid>
                <a:gridCol w="3636335">
                  <a:extLst>
                    <a:ext uri="{9D8B030D-6E8A-4147-A177-3AD203B41FA5}">
                      <a16:colId xmlns:a16="http://schemas.microsoft.com/office/drawing/2014/main" val="438912733"/>
                    </a:ext>
                  </a:extLst>
                </a:gridCol>
              </a:tblGrid>
              <a:tr h="1061559">
                <a:tc>
                  <a:txBody>
                    <a:bodyPr/>
                    <a:lstStyle/>
                    <a:p>
                      <a:pPr lvl="0"/>
                      <a:r>
                        <a:rPr lang="en-US" sz="1600" b="0" kern="1200" dirty="0">
                          <a:solidFill>
                            <a:schemeClr val="lt1"/>
                          </a:solidFill>
                          <a:latin typeface="+mj-lt"/>
                          <a:ea typeface="+mn-ea"/>
                          <a:cs typeface="+mn-cs"/>
                        </a:rPr>
                        <a:t>Azure Cosmos DB for NoSQL</a:t>
                      </a:r>
                    </a:p>
                    <a:p>
                      <a:pPr lvl="0"/>
                      <a:r>
                        <a:rPr lang="en-US" sz="1600" b="0" kern="1200" dirty="0">
                          <a:solidFill>
                            <a:schemeClr val="lt1"/>
                          </a:solidFill>
                          <a:latin typeface="+mj-lt"/>
                          <a:ea typeface="+mn-ea"/>
                          <a:cs typeface="+mn-cs"/>
                        </a:rPr>
                        <a:t>Azure Cosmos DB for Table</a:t>
                      </a:r>
                    </a:p>
                  </a:txBody>
                  <a:tcPr anchor="ctr"/>
                </a:tc>
                <a:extLst>
                  <a:ext uri="{0D108BD9-81ED-4DB2-BD59-A6C34878D82A}">
                    <a16:rowId xmlns:a16="http://schemas.microsoft.com/office/drawing/2014/main" val="2245668699"/>
                  </a:ext>
                </a:extLst>
              </a:tr>
              <a:tr h="1177131">
                <a:tc>
                  <a:txBody>
                    <a:bodyPr/>
                    <a:lstStyle/>
                    <a:p>
                      <a:r>
                        <a:rPr lang="en-US" sz="1600" dirty="0"/>
                        <a:t>For many real-world scenarios, session consistency is optimal and it's the recommended option.</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8005718"/>
                  </a:ext>
                </a:extLst>
              </a:tr>
              <a:tr h="1530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If your application requires strong consistency, it is recommended that you use bounded staleness consistency level.</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9043133"/>
                  </a:ext>
                </a:extLst>
              </a:tr>
              <a:tr h="11771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If you need the highest availability and the lowest latency, then use eventual consistency level.</a:t>
                      </a: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53562123"/>
                  </a:ext>
                </a:extLst>
              </a:tr>
            </a:tbl>
          </a:graphicData>
        </a:graphic>
      </p:graphicFrame>
      <p:graphicFrame>
        <p:nvGraphicFramePr>
          <p:cNvPr id="5" name="Content Placeholder 3">
            <a:extLst>
              <a:ext uri="{FF2B5EF4-FFF2-40B4-BE49-F238E27FC236}">
                <a16:creationId xmlns:a16="http://schemas.microsoft.com/office/drawing/2014/main" id="{E63EBE78-2C7B-8DB0-E0AA-FC8C3F9EE8BA}"/>
              </a:ext>
            </a:extLst>
          </p:cNvPr>
          <p:cNvGraphicFramePr>
            <a:graphicFrameLocks/>
          </p:cNvGraphicFramePr>
          <p:nvPr>
            <p:extLst>
              <p:ext uri="{D42A27DB-BD31-4B8C-83A1-F6EECF244321}">
                <p14:modId xmlns:p14="http://schemas.microsoft.com/office/powerpoint/2010/main" val="1792606698"/>
              </p:ext>
            </p:extLst>
          </p:nvPr>
        </p:nvGraphicFramePr>
        <p:xfrm>
          <a:off x="4277832" y="1235074"/>
          <a:ext cx="3636335" cy="4951333"/>
        </p:xfrm>
        <a:graphic>
          <a:graphicData uri="http://schemas.openxmlformats.org/drawingml/2006/table">
            <a:tbl>
              <a:tblPr firstRow="1">
                <a:tableStyleId>{5C22544A-7EE6-4342-B048-85BDC9FD1C3A}</a:tableStyleId>
              </a:tblPr>
              <a:tblGrid>
                <a:gridCol w="3636335">
                  <a:extLst>
                    <a:ext uri="{9D8B030D-6E8A-4147-A177-3AD203B41FA5}">
                      <a16:colId xmlns:a16="http://schemas.microsoft.com/office/drawing/2014/main" val="438912733"/>
                    </a:ext>
                  </a:extLst>
                </a:gridCol>
              </a:tblGrid>
              <a:tr h="823992">
                <a:tc>
                  <a:txBody>
                    <a:bodyPr/>
                    <a:lstStyle/>
                    <a:p>
                      <a:pPr lvl="0"/>
                      <a:r>
                        <a:rPr lang="en-US" sz="1600" b="0" dirty="0">
                          <a:latin typeface="+mj-lt"/>
                        </a:rPr>
                        <a:t>Azure Cosmos DB for Cassandra Azure Cosmos DB for MongoDB Azure Cosmos DB for Apache Gremlin</a:t>
                      </a:r>
                    </a:p>
                  </a:txBody>
                  <a:tcPr anchor="ctr"/>
                </a:tc>
                <a:extLst>
                  <a:ext uri="{0D108BD9-81ED-4DB2-BD59-A6C34878D82A}">
                    <a16:rowId xmlns:a16="http://schemas.microsoft.com/office/drawing/2014/main" val="2245668699"/>
                  </a:ext>
                </a:extLst>
              </a:tr>
              <a:tr h="1177131">
                <a:tc>
                  <a:txBody>
                    <a:bodyPr/>
                    <a:lstStyle/>
                    <a:p>
                      <a:r>
                        <a:rPr lang="en-US" sz="1600" dirty="0"/>
                        <a:t>Azure Cosmos DB provides native support for wire protocol-compatible APIs for popular databases. </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8005718"/>
                  </a:ext>
                </a:extLst>
              </a:tr>
              <a:tr h="1530271">
                <a:tc>
                  <a:txBody>
                    <a:bodyPr/>
                    <a:lstStyle/>
                    <a:p>
                      <a:r>
                        <a:rPr lang="en-US" sz="1600" b="0" i="0" dirty="0">
                          <a:solidFill>
                            <a:srgbClr val="171717"/>
                          </a:solidFill>
                          <a:effectLst/>
                          <a:latin typeface="Segoe UI" panose="020B0502040204020203" pitchFamily="34" charset="0"/>
                        </a:rPr>
                        <a:t>These include API for MongoDB, API for Apache Cassandra, and API for Apache Gremlin. </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9043133"/>
                  </a:ext>
                </a:extLst>
              </a:tr>
              <a:tr h="1177131">
                <a:tc>
                  <a:txBody>
                    <a:bodyPr/>
                    <a:lstStyle/>
                    <a:p>
                      <a:r>
                        <a:rPr lang="en-US" sz="1600" b="0" i="0" dirty="0">
                          <a:solidFill>
                            <a:srgbClr val="171717"/>
                          </a:solidFill>
                          <a:effectLst/>
                          <a:latin typeface="Segoe UI" panose="020B0502040204020203" pitchFamily="34" charset="0"/>
                        </a:rPr>
                        <a:t>When using API for Apache Gremlin the default consistency level configured on the Azure Cosmos account is used.</a:t>
                      </a:r>
                      <a:endParaRPr lang="en-US" sz="1600" dirty="0"/>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53562123"/>
                  </a:ext>
                </a:extLst>
              </a:tr>
            </a:tbl>
          </a:graphicData>
        </a:graphic>
      </p:graphicFrame>
      <p:graphicFrame>
        <p:nvGraphicFramePr>
          <p:cNvPr id="6" name="Content Placeholder 3">
            <a:extLst>
              <a:ext uri="{FF2B5EF4-FFF2-40B4-BE49-F238E27FC236}">
                <a16:creationId xmlns:a16="http://schemas.microsoft.com/office/drawing/2014/main" id="{D161C6E2-42E9-05D1-A406-79090C6D33D8}"/>
              </a:ext>
            </a:extLst>
          </p:cNvPr>
          <p:cNvGraphicFramePr>
            <a:graphicFrameLocks/>
          </p:cNvGraphicFramePr>
          <p:nvPr>
            <p:extLst>
              <p:ext uri="{D42A27DB-BD31-4B8C-83A1-F6EECF244321}">
                <p14:modId xmlns:p14="http://schemas.microsoft.com/office/powerpoint/2010/main" val="362477296"/>
              </p:ext>
            </p:extLst>
          </p:nvPr>
        </p:nvGraphicFramePr>
        <p:xfrm>
          <a:off x="8098465" y="1235074"/>
          <a:ext cx="3636335" cy="4949993"/>
        </p:xfrm>
        <a:graphic>
          <a:graphicData uri="http://schemas.openxmlformats.org/drawingml/2006/table">
            <a:tbl>
              <a:tblPr firstRow="1">
                <a:tableStyleId>{5C22544A-7EE6-4342-B048-85BDC9FD1C3A}</a:tableStyleId>
              </a:tblPr>
              <a:tblGrid>
                <a:gridCol w="3636335">
                  <a:extLst>
                    <a:ext uri="{9D8B030D-6E8A-4147-A177-3AD203B41FA5}">
                      <a16:colId xmlns:a16="http://schemas.microsoft.com/office/drawing/2014/main" val="438912733"/>
                    </a:ext>
                  </a:extLst>
                </a:gridCol>
              </a:tblGrid>
              <a:tr h="1061559">
                <a:tc>
                  <a:txBody>
                    <a:bodyPr/>
                    <a:lstStyle/>
                    <a:p>
                      <a:pPr marL="0" lvl="0" algn="l" defTabSz="914400" rtl="0" eaLnBrk="1" latinLnBrk="0" hangingPunct="1"/>
                      <a:r>
                        <a:rPr lang="en-US" sz="1600" b="0" kern="1200" dirty="0">
                          <a:solidFill>
                            <a:schemeClr val="lt1"/>
                          </a:solidFill>
                          <a:latin typeface="+mj-lt"/>
                          <a:ea typeface="+mn-ea"/>
                          <a:cs typeface="+mn-cs"/>
                        </a:rPr>
                        <a:t>Consistency guarantees in practice</a:t>
                      </a:r>
                    </a:p>
                  </a:txBody>
                  <a:tcPr anchor="ctr"/>
                </a:tc>
                <a:extLst>
                  <a:ext uri="{0D108BD9-81ED-4DB2-BD59-A6C34878D82A}">
                    <a16:rowId xmlns:a16="http://schemas.microsoft.com/office/drawing/2014/main" val="2245668699"/>
                  </a:ext>
                </a:extLst>
              </a:tr>
              <a:tr h="1212112">
                <a:tc>
                  <a:txBody>
                    <a:bodyPr/>
                    <a:lstStyle/>
                    <a:p>
                      <a:r>
                        <a:rPr lang="en-US" sz="1600" dirty="0"/>
                        <a:t>Consistency guarantees for a read operation correspond to the freshness and ordering of the database state that you request. </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8005718"/>
                  </a:ext>
                </a:extLst>
              </a:tr>
              <a:tr h="1499191">
                <a:tc>
                  <a:txBody>
                    <a:bodyPr/>
                    <a:lstStyle/>
                    <a:p>
                      <a:r>
                        <a:rPr lang="en-US" sz="1600" dirty="0"/>
                        <a:t>Read-consistency is tied to the ordering and propagation of the write/update operations.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9043133"/>
                  </a:ext>
                </a:extLst>
              </a:tr>
              <a:tr h="1177131">
                <a:tc>
                  <a:txBody>
                    <a:bodyPr/>
                    <a:lstStyle/>
                    <a:p>
                      <a:r>
                        <a:rPr lang="en-US" sz="1600" dirty="0"/>
                        <a:t>The Probabilistically Bounded Staleness metric provides an insight into how often you can get a stronger consistency than the configured level. </a:t>
                      </a: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53562123"/>
                  </a:ext>
                </a:extLst>
              </a:tr>
            </a:tbl>
          </a:graphicData>
        </a:graphic>
      </p:graphicFrame>
    </p:spTree>
    <p:extLst>
      <p:ext uri="{BB962C8B-B14F-4D97-AF65-F5344CB8AC3E}">
        <p14:creationId xmlns:p14="http://schemas.microsoft.com/office/powerpoint/2010/main" val="121230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D77F-B163-7256-4CFA-3BAC8F133396}"/>
              </a:ext>
            </a:extLst>
          </p:cNvPr>
          <p:cNvSpPr>
            <a:spLocks noGrp="1"/>
          </p:cNvSpPr>
          <p:nvPr>
            <p:ph type="title"/>
          </p:nvPr>
        </p:nvSpPr>
        <p:spPr/>
        <p:txBody>
          <a:bodyPr/>
          <a:lstStyle/>
          <a:p>
            <a:r>
              <a:rPr lang="en-US" dirty="0"/>
              <a:t>Explore supported APIs</a:t>
            </a:r>
          </a:p>
        </p:txBody>
      </p:sp>
      <p:sp>
        <p:nvSpPr>
          <p:cNvPr id="3" name="Content Placeholder 2">
            <a:extLst>
              <a:ext uri="{FF2B5EF4-FFF2-40B4-BE49-F238E27FC236}">
                <a16:creationId xmlns:a16="http://schemas.microsoft.com/office/drawing/2014/main" id="{C14ED0B3-62C2-5B05-3728-5628580B57A2}"/>
              </a:ext>
            </a:extLst>
          </p:cNvPr>
          <p:cNvSpPr>
            <a:spLocks noGrp="1"/>
          </p:cNvSpPr>
          <p:nvPr>
            <p:ph sz="quarter" idx="10"/>
          </p:nvPr>
        </p:nvSpPr>
        <p:spPr/>
        <p:txBody>
          <a:bodyPr/>
          <a:lstStyle/>
          <a:p>
            <a:pPr>
              <a:spcAft>
                <a:spcPts val="1200"/>
              </a:spcAft>
            </a:pPr>
            <a:r>
              <a:rPr lang="en-US" sz="2000" b="1" dirty="0"/>
              <a:t>API for NoSQL: </a:t>
            </a:r>
            <a:r>
              <a:rPr lang="en-US" sz="2000" dirty="0"/>
              <a:t>This API stores data in document format. It offers the best end-to-end experience as we have full control over the interface, service, and the SDK client libraries.</a:t>
            </a:r>
          </a:p>
          <a:p>
            <a:pPr>
              <a:spcAft>
                <a:spcPts val="1200"/>
              </a:spcAft>
            </a:pPr>
            <a:r>
              <a:rPr lang="en-US" sz="2000" b="1" dirty="0"/>
              <a:t>API for MongoDB: </a:t>
            </a:r>
            <a:r>
              <a:rPr lang="en-US" sz="2000" dirty="0"/>
              <a:t>This API stores data in a document structure, via BSON format. It is compatible with MongoDB wire protocol.</a:t>
            </a:r>
          </a:p>
          <a:p>
            <a:pPr>
              <a:spcAft>
                <a:spcPts val="1200"/>
              </a:spcAft>
            </a:pPr>
            <a:r>
              <a:rPr lang="en-US" sz="2000" b="1" dirty="0"/>
              <a:t>API for Apache Cassandra: </a:t>
            </a:r>
            <a:r>
              <a:rPr lang="en-US" sz="2000" dirty="0"/>
              <a:t>This API stores data in column-oriented schema and is wire protocol compatible with Apache Cassandra.</a:t>
            </a:r>
          </a:p>
          <a:p>
            <a:pPr>
              <a:spcAft>
                <a:spcPts val="1200"/>
              </a:spcAft>
            </a:pPr>
            <a:r>
              <a:rPr lang="en-US" sz="2000" b="1" dirty="0"/>
              <a:t>API for Table: </a:t>
            </a:r>
            <a:r>
              <a:rPr lang="en-US" sz="2000" dirty="0"/>
              <a:t>This API stores data in key/value format.</a:t>
            </a:r>
          </a:p>
          <a:p>
            <a:pPr>
              <a:spcAft>
                <a:spcPts val="1200"/>
              </a:spcAft>
            </a:pPr>
            <a:r>
              <a:rPr lang="en-US" sz="2000" b="1" dirty="0"/>
              <a:t>API for Apache Gremlin: </a:t>
            </a:r>
            <a:r>
              <a:rPr lang="en-US" sz="2000" dirty="0"/>
              <a:t>This API allows users to make graph queries and stores data as edges and vertices.</a:t>
            </a:r>
          </a:p>
          <a:p>
            <a:pPr>
              <a:spcAft>
                <a:spcPts val="1200"/>
              </a:spcAft>
            </a:pPr>
            <a:r>
              <a:rPr lang="en-US" sz="2000" b="1" dirty="0"/>
              <a:t>API for PostgreSQL: </a:t>
            </a:r>
            <a:r>
              <a:rPr lang="en-US" sz="2000" dirty="0"/>
              <a:t>Stores data either on a single node, or distributed in a multi-node configuration</a:t>
            </a:r>
          </a:p>
          <a:p>
            <a:endParaRPr lang="en-US" sz="2000" dirty="0"/>
          </a:p>
        </p:txBody>
      </p:sp>
    </p:spTree>
    <p:extLst>
      <p:ext uri="{BB962C8B-B14F-4D97-AF65-F5344CB8AC3E}">
        <p14:creationId xmlns:p14="http://schemas.microsoft.com/office/powerpoint/2010/main" val="2882509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02F1-C0F1-B664-72AD-EAAD71CBF3A7}"/>
              </a:ext>
            </a:extLst>
          </p:cNvPr>
          <p:cNvSpPr>
            <a:spLocks noGrp="1"/>
          </p:cNvSpPr>
          <p:nvPr>
            <p:ph type="title"/>
          </p:nvPr>
        </p:nvSpPr>
        <p:spPr/>
        <p:txBody>
          <a:bodyPr/>
          <a:lstStyle/>
          <a:p>
            <a:r>
              <a:rPr lang="en-US" dirty="0"/>
              <a:t>Discover request units</a:t>
            </a:r>
          </a:p>
        </p:txBody>
      </p:sp>
      <p:sp>
        <p:nvSpPr>
          <p:cNvPr id="3" name="Content Placeholder 2">
            <a:extLst>
              <a:ext uri="{FF2B5EF4-FFF2-40B4-BE49-F238E27FC236}">
                <a16:creationId xmlns:a16="http://schemas.microsoft.com/office/drawing/2014/main" id="{38D42B0B-1B73-A2D7-119E-52557D2DD2D4}"/>
              </a:ext>
            </a:extLst>
          </p:cNvPr>
          <p:cNvSpPr>
            <a:spLocks noGrp="1"/>
          </p:cNvSpPr>
          <p:nvPr>
            <p:ph sz="quarter" idx="10"/>
          </p:nvPr>
        </p:nvSpPr>
        <p:spPr/>
        <p:txBody>
          <a:bodyPr/>
          <a:lstStyle/>
          <a:p>
            <a:pPr marL="0" indent="0">
              <a:spcAft>
                <a:spcPts val="600"/>
              </a:spcAft>
              <a:buNone/>
            </a:pPr>
            <a:r>
              <a:rPr lang="en-US" sz="2400" dirty="0">
                <a:latin typeface="+mj-lt"/>
              </a:rPr>
              <a:t>Account types and Request Units</a:t>
            </a:r>
          </a:p>
          <a:p>
            <a:pPr marL="0" indent="0">
              <a:spcAft>
                <a:spcPts val="600"/>
              </a:spcAft>
              <a:buNone/>
            </a:pPr>
            <a:r>
              <a:rPr lang="en-US" sz="2000" dirty="0">
                <a:latin typeface="+mn-lt"/>
              </a:rPr>
              <a:t>The type of Azure Cosmos DB account created determines the way RUs are charged, there are three modes of account creation:</a:t>
            </a:r>
          </a:p>
          <a:p>
            <a:pPr marL="342900" indent="-342900">
              <a:spcAft>
                <a:spcPts val="600"/>
              </a:spcAft>
              <a:buFont typeface="Arial" panose="020B0604020202020204" pitchFamily="34" charset="0"/>
              <a:buChar char="•"/>
            </a:pPr>
            <a:r>
              <a:rPr lang="en-US" sz="2000" b="1" dirty="0">
                <a:latin typeface="+mn-lt"/>
              </a:rPr>
              <a:t>Provisioned throughput:</a:t>
            </a:r>
            <a:r>
              <a:rPr lang="en-US" sz="2000" dirty="0">
                <a:latin typeface="+mn-lt"/>
              </a:rPr>
              <a:t> You manage the number of RUs for your app in 100 RUs per second increments.</a:t>
            </a:r>
          </a:p>
          <a:p>
            <a:pPr marL="342900" indent="-342900">
              <a:spcAft>
                <a:spcPts val="600"/>
              </a:spcAft>
              <a:buFont typeface="Arial" panose="020B0604020202020204" pitchFamily="34" charset="0"/>
              <a:buChar char="•"/>
            </a:pPr>
            <a:r>
              <a:rPr lang="en-US" sz="2000" b="1" dirty="0">
                <a:latin typeface="+mn-lt"/>
              </a:rPr>
              <a:t>Serverless: </a:t>
            </a:r>
            <a:r>
              <a:rPr lang="en-US" sz="2000" dirty="0">
                <a:latin typeface="+mn-lt"/>
              </a:rPr>
              <a:t>Billed for the number of RUs consumed by your database operations.</a:t>
            </a:r>
          </a:p>
          <a:p>
            <a:pPr marL="342900" indent="-342900">
              <a:spcAft>
                <a:spcPts val="600"/>
              </a:spcAft>
              <a:buFont typeface="Arial" panose="020B0604020202020204" pitchFamily="34" charset="0"/>
              <a:buChar char="•"/>
            </a:pPr>
            <a:r>
              <a:rPr lang="en-US" sz="2000" b="1" dirty="0" err="1">
                <a:latin typeface="+mn-lt"/>
              </a:rPr>
              <a:t>Autoscale</a:t>
            </a:r>
            <a:r>
              <a:rPr lang="en-US" sz="2000" b="1" dirty="0">
                <a:latin typeface="+mn-lt"/>
              </a:rPr>
              <a:t>:</a:t>
            </a:r>
            <a:r>
              <a:rPr lang="en-US" sz="2000" dirty="0">
                <a:latin typeface="+mn-lt"/>
              </a:rPr>
              <a:t> Automatically and instantly scale RUs based on usage.</a:t>
            </a:r>
          </a:p>
          <a:p>
            <a:pPr marL="0" indent="0">
              <a:buNone/>
            </a:pPr>
            <a:endParaRPr lang="en-US" sz="2400" dirty="0"/>
          </a:p>
        </p:txBody>
      </p:sp>
    </p:spTree>
    <p:extLst>
      <p:ext uri="{BB962C8B-B14F-4D97-AF65-F5344CB8AC3E}">
        <p14:creationId xmlns:p14="http://schemas.microsoft.com/office/powerpoint/2010/main" val="492647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01D8B3-E277-56D6-7405-7E27A1611F40}"/>
              </a:ext>
            </a:extLst>
          </p:cNvPr>
          <p:cNvSpPr>
            <a:spLocks noGrp="1"/>
          </p:cNvSpPr>
          <p:nvPr>
            <p:ph type="title"/>
          </p:nvPr>
        </p:nvSpPr>
        <p:spPr/>
        <p:txBody>
          <a:bodyPr/>
          <a:lstStyle/>
          <a:p>
            <a:r>
              <a:rPr lang="en-US" dirty="0"/>
              <a:t>Exercise: Create Azure Cosmos DB resources by using the Azure portal</a:t>
            </a:r>
          </a:p>
        </p:txBody>
      </p:sp>
      <p:sp>
        <p:nvSpPr>
          <p:cNvPr id="5" name="Content Placeholder 4">
            <a:extLst>
              <a:ext uri="{FF2B5EF4-FFF2-40B4-BE49-F238E27FC236}">
                <a16:creationId xmlns:a16="http://schemas.microsoft.com/office/drawing/2014/main" id="{1CA09E3F-3093-7F21-F340-8569543DB7F6}"/>
              </a:ext>
            </a:extLst>
          </p:cNvPr>
          <p:cNvSpPr>
            <a:spLocks noGrp="1"/>
          </p:cNvSpPr>
          <p:nvPr>
            <p:ph sz="quarter" idx="12"/>
          </p:nvPr>
        </p:nvSpPr>
        <p:spPr/>
        <p:txBody>
          <a:bodyPr/>
          <a:lstStyle/>
          <a:p>
            <a:pPr marL="0" indent="0">
              <a:buNone/>
            </a:pPr>
            <a:r>
              <a:rPr lang="en-US" dirty="0"/>
              <a:t>In this exercise you learn how to create an Azure Cosmos DB account and add data. </a:t>
            </a:r>
          </a:p>
        </p:txBody>
      </p:sp>
      <p:sp>
        <p:nvSpPr>
          <p:cNvPr id="6" name="Content Placeholder 5">
            <a:extLst>
              <a:ext uri="{FF2B5EF4-FFF2-40B4-BE49-F238E27FC236}">
                <a16:creationId xmlns:a16="http://schemas.microsoft.com/office/drawing/2014/main" id="{834FF2B0-B872-09A7-D849-02CA9C15C3A0}"/>
              </a:ext>
            </a:extLst>
          </p:cNvPr>
          <p:cNvSpPr>
            <a:spLocks noGrp="1"/>
          </p:cNvSpPr>
          <p:nvPr>
            <p:ph sz="quarter" idx="13"/>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Objectives</a:t>
            </a:r>
          </a:p>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Create an Azure Cosmos DB account</a:t>
            </a:r>
          </a:p>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Add a database and a container</a:t>
            </a:r>
          </a:p>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Add data to your database</a:t>
            </a:r>
          </a:p>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Clean up resources</a:t>
            </a:r>
          </a:p>
        </p:txBody>
      </p:sp>
    </p:spTree>
    <p:extLst>
      <p:ext uri="{BB962C8B-B14F-4D97-AF65-F5344CB8AC3E}">
        <p14:creationId xmlns:p14="http://schemas.microsoft.com/office/powerpoint/2010/main" val="741701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en-US" dirty="0"/>
              <a:t>Summary and knowledge check</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57199" y="1752600"/>
            <a:ext cx="5019773" cy="3762375"/>
          </a:xfrm>
        </p:spPr>
        <p:txBody>
          <a:bodyPr>
            <a:noAutofit/>
          </a:bodyPr>
          <a:lstStyle/>
          <a:p>
            <a:pPr marL="0" indent="0">
              <a:spcAft>
                <a:spcPts val="1200"/>
              </a:spcAft>
              <a:buNone/>
            </a:pPr>
            <a:r>
              <a:rPr lang="en-US" sz="2400" dirty="0"/>
              <a:t>In this module, you learned how to:</a:t>
            </a:r>
          </a:p>
          <a:p>
            <a:r>
              <a:rPr lang="en-US" sz="2000" dirty="0"/>
              <a:t>Identify the key benefits provided by Azure Cosmos DB.</a:t>
            </a:r>
          </a:p>
          <a:p>
            <a:r>
              <a:rPr lang="en-US" sz="2000" dirty="0"/>
              <a:t>Describe the elements in an Azure Cosmos DB account and how they are organized.</a:t>
            </a:r>
          </a:p>
          <a:p>
            <a:r>
              <a:rPr lang="en-US" sz="2000" dirty="0"/>
              <a:t>Explain the different consistency levels and choose the correct one for your project.</a:t>
            </a:r>
          </a:p>
          <a:p>
            <a:r>
              <a:rPr lang="en-US" sz="2000" dirty="0"/>
              <a:t>Explore the APIs supported in Azure Cosmos DB and choose the appropriate API for your solution.</a:t>
            </a:r>
          </a:p>
          <a:p>
            <a:r>
              <a:rPr lang="en-US" sz="2000" dirty="0"/>
              <a:t>Describe how request units impact costs.</a:t>
            </a:r>
          </a:p>
          <a:p>
            <a:r>
              <a:rPr lang="en-US" sz="2000" dirty="0"/>
              <a:t>Create Azure Cosmos DB resources by using the Azure portal.</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a:spLocks/>
          </p:cNvSpPr>
          <p:nvPr/>
        </p:nvSpPr>
        <p:spPr>
          <a:xfrm>
            <a:off x="6715031" y="2076617"/>
            <a:ext cx="4672440" cy="71880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consistency level offers the greatest throughput?</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6107837" y="332216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a:spLocks/>
          </p:cNvSpPr>
          <p:nvPr/>
        </p:nvSpPr>
        <p:spPr>
          <a:xfrm>
            <a:off x="6715030" y="3322168"/>
            <a:ext cx="4576747" cy="1047813"/>
          </a:xfrm>
          <a:prstGeom prst="rect">
            <a:avLst/>
          </a:prstGeom>
        </p:spPr>
        <p:txBody>
          <a:bodyPr vert="horz" lIns="0" tIns="0" rIns="0" bIns="0" rtlCol="0">
            <a:noAutofit/>
          </a:bodyPr>
          <a:lstStyle>
            <a:defPPr>
              <a:defRPr lang="en-US"/>
            </a:defPPr>
            <a:lvl1pPr indent="0">
              <a:lnSpc>
                <a:spcPct val="100000"/>
              </a:lnSpc>
              <a:spcBef>
                <a:spcPts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ts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ts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dirty="0"/>
              <a:t>What are request units (RUs) in Azure Cosmos DB?</a:t>
            </a:r>
          </a:p>
        </p:txBody>
      </p:sp>
    </p:spTree>
    <p:extLst>
      <p:ext uri="{BB962C8B-B14F-4D97-AF65-F5344CB8AC3E}">
        <p14:creationId xmlns:p14="http://schemas.microsoft.com/office/powerpoint/2010/main" val="2403457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1C6AC2-779C-3086-472D-E342E44A24E8}"/>
              </a:ext>
            </a:extLst>
          </p:cNvPr>
          <p:cNvSpPr>
            <a:spLocks noGrp="1"/>
          </p:cNvSpPr>
          <p:nvPr>
            <p:ph type="title"/>
          </p:nvPr>
        </p:nvSpPr>
        <p:spPr>
          <a:xfrm>
            <a:off x="581340" y="2824068"/>
            <a:ext cx="6472474" cy="1255728"/>
          </a:xfrm>
        </p:spPr>
        <p:txBody>
          <a:bodyPr/>
          <a:lstStyle/>
          <a:p>
            <a:pPr>
              <a:lnSpc>
                <a:spcPct val="100000"/>
              </a:lnSpc>
            </a:pPr>
            <a:r>
              <a:rPr lang="en-US" dirty="0"/>
              <a:t>Module 2: Work with Azure Cosmos DB</a:t>
            </a:r>
          </a:p>
        </p:txBody>
      </p:sp>
    </p:spTree>
    <p:extLst>
      <p:ext uri="{BB962C8B-B14F-4D97-AF65-F5344CB8AC3E}">
        <p14:creationId xmlns:p14="http://schemas.microsoft.com/office/powerpoint/2010/main" val="1476925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5FC9-0E5D-2082-3C46-343FB14E6692}"/>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625277A-08B4-2B69-457F-97D143A426A4}"/>
              </a:ext>
            </a:extLst>
          </p:cNvPr>
          <p:cNvSpPr>
            <a:spLocks noGrp="1"/>
          </p:cNvSpPr>
          <p:nvPr>
            <p:ph sz="quarter" idx="10"/>
          </p:nvPr>
        </p:nvSpPr>
        <p:spPr/>
        <p:txBody>
          <a:bodyPr>
            <a:normAutofit/>
          </a:bodyPr>
          <a:lstStyle/>
          <a:p>
            <a:pPr>
              <a:spcAft>
                <a:spcPts val="600"/>
              </a:spcAft>
            </a:pPr>
            <a:r>
              <a:rPr lang="en-US" sz="2400" dirty="0"/>
              <a:t>Identify classes and methods used to create resources.</a:t>
            </a:r>
          </a:p>
          <a:p>
            <a:pPr>
              <a:spcAft>
                <a:spcPts val="600"/>
              </a:spcAft>
            </a:pPr>
            <a:r>
              <a:rPr lang="en-US" sz="2400" dirty="0"/>
              <a:t>Create resources by using the Azure Cosmos DB .NET v3 SDK.</a:t>
            </a:r>
          </a:p>
          <a:p>
            <a:pPr>
              <a:spcAft>
                <a:spcPts val="600"/>
              </a:spcAft>
            </a:pPr>
            <a:r>
              <a:rPr lang="en-US" sz="2400" dirty="0"/>
              <a:t>Write stored procedures, triggers, and user-defined functions by using JavaScript.</a:t>
            </a:r>
          </a:p>
          <a:p>
            <a:pPr>
              <a:spcAft>
                <a:spcPts val="600"/>
              </a:spcAft>
            </a:pPr>
            <a:r>
              <a:rPr lang="en-US" sz="2400" dirty="0"/>
              <a:t>Implement change feed notifications</a:t>
            </a:r>
          </a:p>
        </p:txBody>
      </p:sp>
    </p:spTree>
    <p:extLst>
      <p:ext uri="{BB962C8B-B14F-4D97-AF65-F5344CB8AC3E}">
        <p14:creationId xmlns:p14="http://schemas.microsoft.com/office/powerpoint/2010/main" val="2325487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563611-B3B9-745D-36EA-A064B2224AEB}"/>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D77986DA-3FE8-0D69-340A-7BE34BA80DA2}"/>
              </a:ext>
            </a:extLst>
          </p:cNvPr>
          <p:cNvSpPr>
            <a:spLocks noGrp="1"/>
          </p:cNvSpPr>
          <p:nvPr>
            <p:ph sz="quarter" idx="10"/>
          </p:nvPr>
        </p:nvSpPr>
        <p:spPr/>
        <p:txBody>
          <a:bodyPr>
            <a:normAutofit/>
          </a:bodyPr>
          <a:lstStyle/>
          <a:p>
            <a:pPr marL="342900" indent="-342900">
              <a:spcAft>
                <a:spcPts val="1200"/>
              </a:spcAft>
              <a:buFont typeface="Arial" panose="020B0604020202020204" pitchFamily="34" charset="0"/>
              <a:buChar char="•"/>
            </a:pPr>
            <a:r>
              <a:rPr lang="en-US" sz="2400" dirty="0">
                <a:latin typeface="+mn-lt"/>
              </a:rPr>
              <a:t>This module focuses on Azure Cosmos DB .NET SDK v3 for API for NoSQL.</a:t>
            </a:r>
          </a:p>
          <a:p>
            <a:pPr marL="342900" indent="-342900">
              <a:spcAft>
                <a:spcPts val="1200"/>
              </a:spcAft>
              <a:buFont typeface="Arial" panose="020B0604020202020204" pitchFamily="34" charset="0"/>
              <a:buChar char="•"/>
            </a:pPr>
            <a:r>
              <a:rPr lang="en-US" sz="2400" dirty="0">
                <a:latin typeface="+mn-lt"/>
              </a:rPr>
              <a:t>Because Azure Cosmos DB supports multiple API models, version 3 of the .NET SDK uses the generic terms "container" and "item".</a:t>
            </a:r>
          </a:p>
          <a:p>
            <a:pPr marL="342900" indent="-342900">
              <a:spcAft>
                <a:spcPts val="1200"/>
              </a:spcAft>
              <a:buFont typeface="Arial" panose="020B0604020202020204" pitchFamily="34" charset="0"/>
              <a:buChar char="•"/>
            </a:pPr>
            <a:r>
              <a:rPr lang="en-US" sz="2400" dirty="0">
                <a:latin typeface="+mn-lt"/>
              </a:rPr>
              <a:t>This module also covers JavaScript when discussing stored procedures, triggers, and user-defined functions.</a:t>
            </a:r>
          </a:p>
        </p:txBody>
      </p:sp>
    </p:spTree>
    <p:extLst>
      <p:ext uri="{BB962C8B-B14F-4D97-AF65-F5344CB8AC3E}">
        <p14:creationId xmlns:p14="http://schemas.microsoft.com/office/powerpoint/2010/main" val="1585867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3920-7882-67F2-931E-0B097ECA8E16}"/>
              </a:ext>
            </a:extLst>
          </p:cNvPr>
          <p:cNvSpPr>
            <a:spLocks noGrp="1"/>
          </p:cNvSpPr>
          <p:nvPr>
            <p:ph type="title"/>
          </p:nvPr>
        </p:nvSpPr>
        <p:spPr/>
        <p:txBody>
          <a:bodyPr/>
          <a:lstStyle/>
          <a:p>
            <a:r>
              <a:rPr lang="en-US" sz="3000" dirty="0"/>
              <a:t>Explore Microsoft .NET SDK v3 for Azure Cosmos DB ( 1 of 3 )</a:t>
            </a:r>
          </a:p>
        </p:txBody>
      </p:sp>
      <p:sp>
        <p:nvSpPr>
          <p:cNvPr id="5" name="Text Placeholder 4">
            <a:extLst>
              <a:ext uri="{FF2B5EF4-FFF2-40B4-BE49-F238E27FC236}">
                <a16:creationId xmlns:a16="http://schemas.microsoft.com/office/drawing/2014/main" id="{3583042F-0960-9754-87F2-743C4AFD1210}"/>
              </a:ext>
            </a:extLst>
          </p:cNvPr>
          <p:cNvSpPr>
            <a:spLocks noGrp="1"/>
          </p:cNvSpPr>
          <p:nvPr>
            <p:ph type="body" sz="quarter" idx="11"/>
          </p:nvPr>
        </p:nvSpPr>
        <p:spPr/>
        <p:txBody>
          <a:bodyPr/>
          <a:lstStyle/>
          <a:p>
            <a:r>
              <a:rPr lang="en-US" dirty="0"/>
              <a:t>Creating items</a:t>
            </a:r>
          </a:p>
        </p:txBody>
      </p:sp>
      <p:sp>
        <p:nvSpPr>
          <p:cNvPr id="6" name="Text Placeholder 5">
            <a:extLst>
              <a:ext uri="{FF2B5EF4-FFF2-40B4-BE49-F238E27FC236}">
                <a16:creationId xmlns:a16="http://schemas.microsoft.com/office/drawing/2014/main" id="{9300C62B-FC65-92C5-FDCD-3A2132B72BB8}"/>
              </a:ext>
            </a:extLst>
          </p:cNvPr>
          <p:cNvSpPr txBox="1">
            <a:spLocks/>
          </p:cNvSpPr>
          <p:nvPr/>
        </p:nvSpPr>
        <p:spPr>
          <a:xfrm>
            <a:off x="418643" y="1457325"/>
            <a:ext cx="11222039" cy="4231928"/>
          </a:xfrm>
          <a:prstGeom prst="rect">
            <a:avLst/>
          </a:prstGeom>
          <a:ln w="19050">
            <a:solidFill>
              <a:srgbClr val="0078D4"/>
            </a:solidFill>
          </a:ln>
        </p:spPr>
        <p:txBody>
          <a:bodyPr vert="horz" wrap="square" lIns="182880" tIns="182880" rIns="182880" bIns="18288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400" dirty="0">
                <a:solidFill>
                  <a:srgbClr val="008000"/>
                </a:solidFill>
                <a:latin typeface="Consolas" panose="020B0609020204030204" pitchFamily="49" charset="0"/>
              </a:rPr>
              <a:t>// Get container reference</a:t>
            </a:r>
          </a:p>
          <a:p>
            <a:r>
              <a:rPr lang="en-US" sz="1400" dirty="0" err="1">
                <a:solidFill>
                  <a:srgbClr val="267F99"/>
                </a:solidFill>
                <a:latin typeface="Consolas" panose="020B0609020204030204" pitchFamily="49" charset="0"/>
              </a:rPr>
              <a:t>CosmosClient</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client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67F99"/>
                </a:solidFill>
                <a:latin typeface="Consolas" panose="020B0609020204030204" pitchFamily="49" charset="0"/>
              </a:rPr>
              <a:t>CosmosClient</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endpoint</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key</a:t>
            </a:r>
            <a:r>
              <a:rPr lang="en-US" sz="1400" dirty="0">
                <a:solidFill>
                  <a:srgbClr val="000000"/>
                </a:solidFill>
                <a:latin typeface="Consolas" panose="020B0609020204030204" pitchFamily="49" charset="0"/>
              </a:rPr>
              <a:t>);</a:t>
            </a:r>
          </a:p>
          <a:p>
            <a:r>
              <a:rPr lang="en-US" sz="1400" dirty="0">
                <a:solidFill>
                  <a:srgbClr val="267F99"/>
                </a:solidFill>
                <a:latin typeface="Consolas" panose="020B0609020204030204" pitchFamily="49" charset="0"/>
              </a:rPr>
              <a:t>Container</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container</a:t>
            </a:r>
            <a:r>
              <a:rPr lang="en-US" sz="1400" dirty="0">
                <a:solidFill>
                  <a:srgbClr val="000000"/>
                </a:solidFill>
                <a:latin typeface="Consolas" panose="020B0609020204030204" pitchFamily="49" charset="0"/>
              </a:rPr>
              <a:t> = </a:t>
            </a:r>
            <a:r>
              <a:rPr lang="en-US" sz="1400" dirty="0" err="1">
                <a:solidFill>
                  <a:srgbClr val="001080"/>
                </a:solidFill>
                <a:latin typeface="Consolas" panose="020B0609020204030204" pitchFamily="49" charset="0"/>
              </a:rPr>
              <a:t>client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GetContainer</a:t>
            </a:r>
            <a:r>
              <a:rPr lang="en-US" sz="1400" dirty="0">
                <a:solidFill>
                  <a:srgbClr val="000000"/>
                </a:solidFill>
                <a:latin typeface="Consolas" panose="020B0609020204030204" pitchFamily="49" charset="0"/>
              </a:rPr>
              <a:t>(</a:t>
            </a:r>
            <a:r>
              <a:rPr lang="en-US" sz="1400" dirty="0" err="1">
                <a:solidFill>
                  <a:srgbClr val="001080"/>
                </a:solidFill>
                <a:latin typeface="Consolas" panose="020B0609020204030204" pitchFamily="49" charset="0"/>
              </a:rPr>
              <a:t>databaseName</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collectionName</a:t>
            </a:r>
            <a:r>
              <a:rPr lang="en-US" sz="1400" dirty="0">
                <a:solidFill>
                  <a:srgbClr val="000000"/>
                </a:solidFill>
                <a:latin typeface="Consolas" panose="020B0609020204030204" pitchFamily="49" charset="0"/>
              </a:rPr>
              <a:t>);</a:t>
            </a:r>
          </a:p>
          <a:p>
            <a:endParaRPr lang="en-US" sz="1400" dirty="0">
              <a:solidFill>
                <a:srgbClr val="008000"/>
              </a:solidFill>
              <a:latin typeface="Consolas" panose="020B0609020204030204" pitchFamily="49" charset="0"/>
            </a:endParaRPr>
          </a:p>
          <a:p>
            <a:r>
              <a:rPr lang="en-US" sz="1400" dirty="0">
                <a:solidFill>
                  <a:srgbClr val="008000"/>
                </a:solidFill>
                <a:latin typeface="Consolas" panose="020B0609020204030204" pitchFamily="49" charset="0"/>
              </a:rPr>
              <a:t>// create anonymous type in .NET</a:t>
            </a:r>
            <a:endParaRPr lang="en-US" sz="1400" dirty="0">
              <a:solidFill>
                <a:srgbClr val="000000"/>
              </a:solidFill>
              <a:latin typeface="Consolas" panose="020B0609020204030204" pitchFamily="49" charset="0"/>
            </a:endParaRPr>
          </a:p>
          <a:p>
            <a:r>
              <a:rPr lang="en-US" sz="1400" dirty="0">
                <a:solidFill>
                  <a:srgbClr val="267F99"/>
                </a:solidFill>
                <a:latin typeface="Consolas" panose="020B0609020204030204" pitchFamily="49" charset="0"/>
              </a:rPr>
              <a:t>Product</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orangeSoda</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Product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id</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"7cc3212d-0e2c-4a13-b348-f2d879c43342"</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name</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"Orange Soda"</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group</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"Beverages"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diet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false</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price</a:t>
            </a:r>
            <a:r>
              <a:rPr lang="en-US" sz="1400" dirty="0">
                <a:solidFill>
                  <a:srgbClr val="000000"/>
                </a:solidFill>
                <a:latin typeface="Consolas" panose="020B0609020204030204" pitchFamily="49" charset="0"/>
              </a:rPr>
              <a:t> = </a:t>
            </a:r>
            <a:r>
              <a:rPr lang="en-US" sz="1400" dirty="0">
                <a:solidFill>
                  <a:srgbClr val="09885A"/>
                </a:solidFill>
                <a:latin typeface="Consolas" panose="020B0609020204030204" pitchFamily="49" charset="0"/>
              </a:rPr>
              <a:t>1.50m</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quantity</a:t>
            </a:r>
            <a:r>
              <a:rPr lang="en-US" sz="1400" dirty="0">
                <a:solidFill>
                  <a:srgbClr val="000000"/>
                </a:solidFill>
                <a:latin typeface="Consolas" panose="020B0609020204030204" pitchFamily="49" charset="0"/>
              </a:rPr>
              <a:t> = </a:t>
            </a:r>
            <a:r>
              <a:rPr lang="en-US" sz="1400" dirty="0">
                <a:solidFill>
                  <a:srgbClr val="09885A"/>
                </a:solidFill>
                <a:latin typeface="Consolas" panose="020B0609020204030204" pitchFamily="49" charset="0"/>
              </a:rPr>
              <a:t>2000</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8000"/>
                </a:solidFill>
                <a:latin typeface="Consolas" panose="020B0609020204030204" pitchFamily="49" charset="0"/>
              </a:rPr>
              <a:t>// Upload item</a:t>
            </a:r>
            <a:br>
              <a:rPr lang="en-US" sz="1400" dirty="0">
                <a:solidFill>
                  <a:srgbClr val="000000"/>
                </a:solidFill>
                <a:latin typeface="Consolas" panose="020B0609020204030204" pitchFamily="49" charset="0"/>
              </a:rPr>
            </a:br>
            <a:r>
              <a:rPr lang="en-US" sz="1400" dirty="0">
                <a:solidFill>
                  <a:srgbClr val="267F99"/>
                </a:solidFill>
                <a:latin typeface="Consolas" panose="020B0609020204030204" pitchFamily="49" charset="0"/>
              </a:rPr>
              <a:t>Product</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item</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await</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container</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CreateItemAsync</a:t>
            </a:r>
            <a:r>
              <a:rPr lang="en-US" sz="1400" dirty="0">
                <a:solidFill>
                  <a:srgbClr val="000000"/>
                </a:solidFill>
                <a:latin typeface="Consolas" panose="020B0609020204030204" pitchFamily="49" charset="0"/>
              </a:rPr>
              <a:t>(</a:t>
            </a:r>
            <a:r>
              <a:rPr lang="en-US" sz="1400" dirty="0" err="1">
                <a:solidFill>
                  <a:srgbClr val="001080"/>
                </a:solidFill>
                <a:latin typeface="Consolas" panose="020B0609020204030204" pitchFamily="49" charset="0"/>
              </a:rPr>
              <a:t>orangeSoda</a:t>
            </a:r>
            <a:r>
              <a:rPr lang="en-US" sz="1400" dirty="0">
                <a:solidFill>
                  <a:srgbClr val="000000"/>
                </a:solidFill>
                <a:latin typeface="Consolas" panose="020B0609020204030204" pitchFamily="49" charset="0"/>
              </a:rPr>
              <a:t>);</a:t>
            </a:r>
          </a:p>
          <a:p>
            <a:r>
              <a:rPr lang="en-US" sz="1400" dirty="0">
                <a:solidFill>
                  <a:srgbClr val="267F99"/>
                </a:solidFill>
                <a:latin typeface="Consolas" panose="020B0609020204030204" pitchFamily="49" charset="0"/>
              </a:rPr>
              <a:t>Product</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item</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await</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container</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UpsertItemAsync</a:t>
            </a:r>
            <a:r>
              <a:rPr lang="en-US" sz="1400" dirty="0">
                <a:solidFill>
                  <a:srgbClr val="000000"/>
                </a:solidFill>
                <a:latin typeface="Consolas" panose="020B0609020204030204" pitchFamily="49" charset="0"/>
              </a:rPr>
              <a:t>(</a:t>
            </a:r>
            <a:r>
              <a:rPr lang="en-US" sz="1400" dirty="0" err="1">
                <a:solidFill>
                  <a:srgbClr val="001080"/>
                </a:solidFill>
                <a:latin typeface="Consolas" panose="020B0609020204030204" pitchFamily="49" charset="0"/>
              </a:rPr>
              <a:t>orangeSoda</a:t>
            </a:r>
            <a:r>
              <a:rPr lang="en-US" sz="1400" dirty="0">
                <a:solidFill>
                  <a:srgbClr val="000000"/>
                </a:solidFill>
                <a:latin typeface="Consolas" panose="020B0609020204030204" pitchFamily="49" charset="0"/>
              </a:rPr>
              <a:t>);</a:t>
            </a:r>
            <a:endParaRPr lang="en-US" sz="1400" dirty="0">
              <a:latin typeface="Consolas" panose="020B0609020204030204" pitchFamily="49" charset="0"/>
            </a:endParaRPr>
          </a:p>
        </p:txBody>
      </p:sp>
    </p:spTree>
    <p:extLst>
      <p:ext uri="{BB962C8B-B14F-4D97-AF65-F5344CB8AC3E}">
        <p14:creationId xmlns:p14="http://schemas.microsoft.com/office/powerpoint/2010/main" val="319298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0C33A-7898-579E-B82E-95D16C145A08}"/>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AF1A4846-2FF9-3092-D784-FE20FE375ABF}"/>
              </a:ext>
            </a:extLst>
          </p:cNvPr>
          <p:cNvSpPr>
            <a:spLocks noGrp="1"/>
          </p:cNvSpPr>
          <p:nvPr>
            <p:ph sz="quarter" idx="10"/>
          </p:nvPr>
        </p:nvSpPr>
        <p:spPr/>
        <p:txBody>
          <a:bodyPr/>
          <a:lstStyle/>
          <a:p>
            <a:pPr>
              <a:spcAft>
                <a:spcPts val="600"/>
              </a:spcAft>
            </a:pPr>
            <a:r>
              <a:rPr lang="en-US" dirty="0"/>
              <a:t>Explore Azure Cosmos DB</a:t>
            </a:r>
          </a:p>
          <a:p>
            <a:pPr>
              <a:spcAft>
                <a:spcPts val="600"/>
              </a:spcAft>
            </a:pPr>
            <a:r>
              <a:rPr lang="en-US" dirty="0"/>
              <a:t>Work with Azure Cosmos DB</a:t>
            </a:r>
          </a:p>
        </p:txBody>
      </p:sp>
    </p:spTree>
    <p:extLst>
      <p:ext uri="{BB962C8B-B14F-4D97-AF65-F5344CB8AC3E}">
        <p14:creationId xmlns:p14="http://schemas.microsoft.com/office/powerpoint/2010/main" val="217297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BFBF-C4A8-E80C-E421-E0A84B5E5CBD}"/>
              </a:ext>
            </a:extLst>
          </p:cNvPr>
          <p:cNvSpPr>
            <a:spLocks noGrp="1"/>
          </p:cNvSpPr>
          <p:nvPr>
            <p:ph type="title"/>
          </p:nvPr>
        </p:nvSpPr>
        <p:spPr/>
        <p:txBody>
          <a:bodyPr/>
          <a:lstStyle/>
          <a:p>
            <a:r>
              <a:rPr kumimoji="0" lang="en-US" sz="3000" b="0" i="0" u="none" strike="noStrike" kern="1200" cap="none" spc="0" normalizeH="0" baseline="0" noProof="0" dirty="0">
                <a:ln>
                  <a:noFill/>
                </a:ln>
                <a:solidFill>
                  <a:prstClr val="black"/>
                </a:solidFill>
                <a:effectLst/>
                <a:uLnTx/>
                <a:uFillTx/>
                <a:latin typeface="Segoe UI Semibold" panose="020B0702040204020203" pitchFamily="34" charset="0"/>
                <a:ea typeface="+mj-ea"/>
                <a:cs typeface="Segoe UI Semibold" panose="020B0702040204020203" pitchFamily="34" charset="0"/>
              </a:rPr>
              <a:t>Explore Microsoft .NET SDK v3 for Azure Cosmos DB ( 2 of 3 )</a:t>
            </a:r>
            <a:endParaRPr lang="en-US" dirty="0"/>
          </a:p>
        </p:txBody>
      </p:sp>
      <p:sp>
        <p:nvSpPr>
          <p:cNvPr id="3" name="Text Placeholder 2">
            <a:extLst>
              <a:ext uri="{FF2B5EF4-FFF2-40B4-BE49-F238E27FC236}">
                <a16:creationId xmlns:a16="http://schemas.microsoft.com/office/drawing/2014/main" id="{B9409A74-70FD-72E9-946C-4501D886E3F4}"/>
              </a:ext>
            </a:extLst>
          </p:cNvPr>
          <p:cNvSpPr>
            <a:spLocks noGrp="1"/>
          </p:cNvSpPr>
          <p:nvPr>
            <p:ph type="body" sz="quarter" idx="11"/>
          </p:nvPr>
        </p:nvSpPr>
        <p:spPr/>
        <p:txBody>
          <a:bodyPr/>
          <a:lstStyle/>
          <a:p>
            <a:r>
              <a:rPr lang="en-US" dirty="0"/>
              <a:t>Reading items</a:t>
            </a:r>
          </a:p>
        </p:txBody>
      </p:sp>
      <p:sp>
        <p:nvSpPr>
          <p:cNvPr id="5" name="Text Placeholder 5">
            <a:extLst>
              <a:ext uri="{FF2B5EF4-FFF2-40B4-BE49-F238E27FC236}">
                <a16:creationId xmlns:a16="http://schemas.microsoft.com/office/drawing/2014/main" id="{DB25BF91-BC4B-A1A6-510C-A6D83B90F46C}"/>
              </a:ext>
            </a:extLst>
          </p:cNvPr>
          <p:cNvSpPr txBox="1">
            <a:spLocks/>
          </p:cNvSpPr>
          <p:nvPr/>
        </p:nvSpPr>
        <p:spPr>
          <a:xfrm>
            <a:off x="418643" y="1457325"/>
            <a:ext cx="11222039" cy="4370427"/>
          </a:xfrm>
          <a:prstGeom prst="rect">
            <a:avLst/>
          </a:prstGeom>
          <a:ln w="19050">
            <a:solidFill>
              <a:srgbClr val="0078D4"/>
            </a:solidFill>
          </a:ln>
        </p:spPr>
        <p:txBody>
          <a:bodyPr vert="horz" wrap="square" lIns="182880" tIns="182880" rIns="182880" bIns="18288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400" dirty="0">
                <a:solidFill>
                  <a:srgbClr val="008000"/>
                </a:solidFill>
                <a:latin typeface="Consolas" panose="020B0609020204030204" pitchFamily="49" charset="0"/>
              </a:rPr>
              <a:t>// Get container reference</a:t>
            </a:r>
          </a:p>
          <a:p>
            <a:r>
              <a:rPr lang="en-US" sz="1400" dirty="0" err="1">
                <a:solidFill>
                  <a:srgbClr val="267F99"/>
                </a:solidFill>
                <a:latin typeface="Consolas" panose="020B0609020204030204" pitchFamily="49" charset="0"/>
              </a:rPr>
              <a:t>CosmosClient</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client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67F99"/>
                </a:solidFill>
                <a:latin typeface="Consolas" panose="020B0609020204030204" pitchFamily="49" charset="0"/>
              </a:rPr>
              <a:t>CosmosClient</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endpoint</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key</a:t>
            </a:r>
            <a:r>
              <a:rPr lang="en-US" sz="1400" dirty="0">
                <a:solidFill>
                  <a:srgbClr val="000000"/>
                </a:solidFill>
                <a:latin typeface="Consolas" panose="020B0609020204030204" pitchFamily="49" charset="0"/>
              </a:rPr>
              <a:t>);</a:t>
            </a:r>
          </a:p>
          <a:p>
            <a:r>
              <a:rPr lang="en-US" sz="1400" dirty="0">
                <a:solidFill>
                  <a:srgbClr val="267F99"/>
                </a:solidFill>
                <a:latin typeface="Consolas" panose="020B0609020204030204" pitchFamily="49" charset="0"/>
              </a:rPr>
              <a:t>Container</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container</a:t>
            </a:r>
            <a:r>
              <a:rPr lang="en-US" sz="1400" dirty="0">
                <a:solidFill>
                  <a:srgbClr val="000000"/>
                </a:solidFill>
                <a:latin typeface="Consolas" panose="020B0609020204030204" pitchFamily="49" charset="0"/>
              </a:rPr>
              <a:t> = </a:t>
            </a:r>
            <a:r>
              <a:rPr lang="en-US" sz="1400" dirty="0" err="1">
                <a:solidFill>
                  <a:srgbClr val="001080"/>
                </a:solidFill>
                <a:latin typeface="Consolas" panose="020B0609020204030204" pitchFamily="49" charset="0"/>
              </a:rPr>
              <a:t>client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GetContainer</a:t>
            </a:r>
            <a:r>
              <a:rPr lang="en-US" sz="1400" dirty="0">
                <a:solidFill>
                  <a:srgbClr val="000000"/>
                </a:solidFill>
                <a:latin typeface="Consolas" panose="020B0609020204030204" pitchFamily="49" charset="0"/>
              </a:rPr>
              <a:t>(</a:t>
            </a:r>
            <a:r>
              <a:rPr lang="en-US" sz="1400" dirty="0" err="1">
                <a:solidFill>
                  <a:srgbClr val="001080"/>
                </a:solidFill>
                <a:latin typeface="Consolas" panose="020B0609020204030204" pitchFamily="49" charset="0"/>
              </a:rPr>
              <a:t>databaseName</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collectionName</a:t>
            </a:r>
            <a:r>
              <a:rPr lang="en-US" sz="1400" dirty="0">
                <a:solidFill>
                  <a:srgbClr val="000000"/>
                </a:solidFill>
                <a:latin typeface="Consolas" panose="020B0609020204030204" pitchFamily="49" charset="0"/>
              </a:rPr>
              <a:t>);</a:t>
            </a:r>
          </a:p>
          <a:p>
            <a:endParaRPr lang="en-US" sz="1400" dirty="0">
              <a:solidFill>
                <a:srgbClr val="008000"/>
              </a:solidFill>
              <a:latin typeface="Consolas" panose="020B0609020204030204" pitchFamily="49" charset="0"/>
            </a:endParaRPr>
          </a:p>
          <a:p>
            <a:r>
              <a:rPr lang="en-US" sz="1400" dirty="0">
                <a:solidFill>
                  <a:srgbClr val="008000"/>
                </a:solidFill>
                <a:latin typeface="Consolas" panose="020B0609020204030204" pitchFamily="49" charset="0"/>
              </a:rPr>
              <a:t>// Get unique fields</a:t>
            </a: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id</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"7cc3212d-0e2c-4a13-b348-f2d879c43342"</a:t>
            </a:r>
            <a:r>
              <a:rPr lang="en-US" sz="1400" dirty="0">
                <a:solidFill>
                  <a:srgbClr val="000000"/>
                </a:solidFill>
                <a:latin typeface="Consolas" panose="020B0609020204030204" pitchFamily="49" charset="0"/>
              </a:rPr>
              <a:t>;</a:t>
            </a:r>
          </a:p>
          <a:p>
            <a:r>
              <a:rPr lang="en-US" sz="1400" dirty="0" err="1">
                <a:solidFill>
                  <a:srgbClr val="267F99"/>
                </a:solidFill>
                <a:latin typeface="Consolas" panose="020B0609020204030204" pitchFamily="49" charset="0"/>
              </a:rPr>
              <a:t>PartitionKey</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partitionKey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67F99"/>
                </a:solidFill>
                <a:latin typeface="Consolas" panose="020B0609020204030204" pitchFamily="49" charset="0"/>
              </a:rPr>
              <a:t>PartitionKey</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"Beverages"</a:t>
            </a:r>
            <a:r>
              <a:rPr lang="en-US" sz="1400" dirty="0">
                <a:solidFill>
                  <a:srgbClr val="000000"/>
                </a:solidFill>
                <a:latin typeface="Consolas" panose="020B0609020204030204" pitchFamily="49" charset="0"/>
              </a:rPr>
              <a:t>);</a:t>
            </a:r>
          </a:p>
          <a:p>
            <a:endParaRPr lang="en-US" sz="1400" dirty="0">
              <a:solidFill>
                <a:srgbClr val="008000"/>
              </a:solidFill>
              <a:latin typeface="Consolas" panose="020B0609020204030204" pitchFamily="49" charset="0"/>
            </a:endParaRPr>
          </a:p>
          <a:p>
            <a:r>
              <a:rPr lang="en-US" sz="1400" dirty="0">
                <a:solidFill>
                  <a:srgbClr val="008000"/>
                </a:solidFill>
                <a:latin typeface="Consolas" panose="020B0609020204030204" pitchFamily="49" charset="0"/>
              </a:rPr>
              <a:t>// Read item using unique id</a:t>
            </a:r>
            <a:br>
              <a:rPr lang="en-US" sz="1400" dirty="0">
                <a:solidFill>
                  <a:srgbClr val="000000"/>
                </a:solidFill>
                <a:latin typeface="Consolas" panose="020B0609020204030204" pitchFamily="49" charset="0"/>
              </a:rPr>
            </a:br>
            <a:r>
              <a:rPr lang="en-US" sz="1400" dirty="0" err="1">
                <a:solidFill>
                  <a:srgbClr val="267F99"/>
                </a:solidFill>
                <a:latin typeface="Consolas" panose="020B0609020204030204" pitchFamily="49" charset="0"/>
              </a:rPr>
              <a:t>ItemResponse</a:t>
            </a:r>
            <a:r>
              <a:rPr lang="en-US" sz="1400" dirty="0">
                <a:solidFill>
                  <a:srgbClr val="000000"/>
                </a:solidFill>
                <a:latin typeface="Consolas" panose="020B0609020204030204" pitchFamily="49" charset="0"/>
              </a:rPr>
              <a:t>&lt;</a:t>
            </a:r>
            <a:r>
              <a:rPr lang="en-US" sz="1400" dirty="0">
                <a:solidFill>
                  <a:srgbClr val="267F99"/>
                </a:solidFill>
                <a:latin typeface="Consolas" panose="020B0609020204030204" pitchFamily="49" charset="0"/>
              </a:rPr>
              <a:t>Product</a:t>
            </a:r>
            <a:r>
              <a:rPr lang="en-US" sz="1400" dirty="0">
                <a:solidFill>
                  <a:srgbClr val="000000"/>
                </a:solidFill>
                <a:latin typeface="Consolas" panose="020B0609020204030204" pitchFamily="49" charset="0"/>
              </a:rPr>
              <a:t>&gt; </a:t>
            </a:r>
            <a:r>
              <a:rPr lang="en-US" sz="1400" dirty="0">
                <a:solidFill>
                  <a:srgbClr val="001080"/>
                </a:solidFill>
                <a:latin typeface="Consolas" panose="020B0609020204030204" pitchFamily="49" charset="0"/>
              </a:rPr>
              <a:t>response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await</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container</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ReadItemAsync</a:t>
            </a:r>
            <a:r>
              <a:rPr lang="en-US" sz="1400" dirty="0">
                <a:solidFill>
                  <a:srgbClr val="000000"/>
                </a:solidFill>
                <a:latin typeface="Consolas" panose="020B0609020204030204" pitchFamily="49" charset="0"/>
              </a:rPr>
              <a:t>&lt;</a:t>
            </a:r>
            <a:r>
              <a:rPr lang="en-US" sz="1400" dirty="0">
                <a:solidFill>
                  <a:srgbClr val="267F99"/>
                </a:solidFill>
                <a:latin typeface="Consolas" panose="020B0609020204030204" pitchFamily="49" charset="0"/>
              </a:rPr>
              <a:t>Product</a:t>
            </a:r>
            <a:r>
              <a:rPr lang="en-US" sz="1400" dirty="0">
                <a:solidFill>
                  <a:srgbClr val="000000"/>
                </a:solidFill>
                <a:latin typeface="Consolas" panose="020B0609020204030204" pitchFamily="49" charset="0"/>
              </a:rPr>
              <a:t>&gt;(</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id</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partitionKey</a:t>
            </a:r>
            <a:r>
              <a:rPr lang="en-US" sz="1400" dirty="0">
                <a:solidFill>
                  <a:srgbClr val="001080"/>
                </a:solidFill>
                <a:latin typeface="Consolas" panose="020B0609020204030204" pitchFamily="49" charset="0"/>
              </a:rPr>
              <a:t> </a:t>
            </a:r>
            <a:r>
              <a:rPr lang="en-US" sz="1400" dirty="0">
                <a:solidFill>
                  <a:srgbClr val="000000"/>
                </a:solidFill>
                <a:latin typeface="Consolas" panose="020B0609020204030204" pitchFamily="49" charset="0"/>
              </a:rPr>
              <a:t>);</a:t>
            </a:r>
          </a:p>
          <a:p>
            <a:endParaRPr lang="en-US" sz="1400" dirty="0">
              <a:solidFill>
                <a:srgbClr val="008000"/>
              </a:solidFill>
              <a:latin typeface="Consolas" panose="020B0609020204030204" pitchFamily="49" charset="0"/>
            </a:endParaRPr>
          </a:p>
          <a:p>
            <a:r>
              <a:rPr lang="en-US" sz="1400" dirty="0">
                <a:solidFill>
                  <a:srgbClr val="008000"/>
                </a:solidFill>
                <a:latin typeface="Consolas" panose="020B0609020204030204" pitchFamily="49" charset="0"/>
              </a:rPr>
              <a:t>// Serialize response</a:t>
            </a:r>
            <a:br>
              <a:rPr lang="en-US" sz="1400" dirty="0">
                <a:solidFill>
                  <a:srgbClr val="000000"/>
                </a:solidFill>
                <a:latin typeface="Consolas" panose="020B0609020204030204" pitchFamily="49" charset="0"/>
              </a:rPr>
            </a:br>
            <a:r>
              <a:rPr lang="en-US" sz="1400" dirty="0">
                <a:solidFill>
                  <a:srgbClr val="267F99"/>
                </a:solidFill>
                <a:latin typeface="Consolas" panose="020B0609020204030204" pitchFamily="49" charset="0"/>
              </a:rPr>
              <a:t>Product</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item</a:t>
            </a:r>
            <a:r>
              <a:rPr lang="en-US" sz="1400" dirty="0">
                <a:solidFill>
                  <a:srgbClr val="000000"/>
                </a:solidFill>
                <a:latin typeface="Consolas" panose="020B0609020204030204" pitchFamily="49" charset="0"/>
              </a:rPr>
              <a:t> = </a:t>
            </a:r>
            <a:r>
              <a:rPr lang="en-US" sz="1400" dirty="0" err="1">
                <a:solidFill>
                  <a:srgbClr val="001080"/>
                </a:solidFill>
                <a:latin typeface="Consolas" panose="020B0609020204030204" pitchFamily="49" charset="0"/>
              </a:rPr>
              <a:t>response</a:t>
            </a:r>
            <a:r>
              <a:rPr lang="en-US" sz="1400" dirty="0" err="1">
                <a:solidFill>
                  <a:srgbClr val="000000"/>
                </a:solidFill>
                <a:latin typeface="Consolas" panose="020B0609020204030204" pitchFamily="49" charset="0"/>
              </a:rPr>
              <a:t>.</a:t>
            </a:r>
            <a:r>
              <a:rPr lang="en-US" sz="1400" dirty="0" err="1">
                <a:solidFill>
                  <a:srgbClr val="001080"/>
                </a:solidFill>
                <a:latin typeface="Consolas" panose="020B0609020204030204" pitchFamily="49" charset="0"/>
              </a:rPr>
              <a:t>Resource</a:t>
            </a:r>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662513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B986-09FC-37C3-4A99-70F41F946CC8}"/>
              </a:ext>
            </a:extLst>
          </p:cNvPr>
          <p:cNvSpPr>
            <a:spLocks noGrp="1"/>
          </p:cNvSpPr>
          <p:nvPr>
            <p:ph type="title"/>
          </p:nvPr>
        </p:nvSpPr>
        <p:spPr/>
        <p:txBody>
          <a:bodyPr/>
          <a:lstStyle/>
          <a:p>
            <a:r>
              <a:rPr kumimoji="0" lang="en-US" sz="3000" b="0" i="0" u="none" strike="noStrike" kern="1200" cap="none" spc="0" normalizeH="0" baseline="0" noProof="0" dirty="0">
                <a:ln>
                  <a:noFill/>
                </a:ln>
                <a:solidFill>
                  <a:prstClr val="black"/>
                </a:solidFill>
                <a:effectLst/>
                <a:uLnTx/>
                <a:uFillTx/>
                <a:latin typeface="Segoe UI Semibold" panose="020B0702040204020203" pitchFamily="34" charset="0"/>
                <a:ea typeface="+mj-ea"/>
                <a:cs typeface="Segoe UI Semibold" panose="020B0702040204020203" pitchFamily="34" charset="0"/>
              </a:rPr>
              <a:t>Explore Microsoft .NET SDK v3 for Azure Cosmos DB ( 2 of 3 )</a:t>
            </a:r>
            <a:endParaRPr lang="en-US" dirty="0"/>
          </a:p>
        </p:txBody>
      </p:sp>
      <p:sp>
        <p:nvSpPr>
          <p:cNvPr id="3" name="Text Placeholder 2">
            <a:extLst>
              <a:ext uri="{FF2B5EF4-FFF2-40B4-BE49-F238E27FC236}">
                <a16:creationId xmlns:a16="http://schemas.microsoft.com/office/drawing/2014/main" id="{B24B81F4-1A5F-D64A-2590-6E2664EDFFE6}"/>
              </a:ext>
            </a:extLst>
          </p:cNvPr>
          <p:cNvSpPr>
            <a:spLocks noGrp="1"/>
          </p:cNvSpPr>
          <p:nvPr>
            <p:ph type="body" sz="quarter" idx="11"/>
          </p:nvPr>
        </p:nvSpPr>
        <p:spPr/>
        <p:txBody>
          <a:bodyPr/>
          <a:lstStyle/>
          <a:p>
            <a:r>
              <a:rPr lang="en-US" dirty="0"/>
              <a:t>Query items</a:t>
            </a:r>
          </a:p>
        </p:txBody>
      </p:sp>
      <p:sp>
        <p:nvSpPr>
          <p:cNvPr id="5" name="Text Placeholder 5">
            <a:extLst>
              <a:ext uri="{FF2B5EF4-FFF2-40B4-BE49-F238E27FC236}">
                <a16:creationId xmlns:a16="http://schemas.microsoft.com/office/drawing/2014/main" id="{B37C0096-0EE8-125F-AF03-96888527C5DC}"/>
              </a:ext>
            </a:extLst>
          </p:cNvPr>
          <p:cNvSpPr txBox="1">
            <a:spLocks/>
          </p:cNvSpPr>
          <p:nvPr/>
        </p:nvSpPr>
        <p:spPr>
          <a:xfrm>
            <a:off x="418644" y="1457325"/>
            <a:ext cx="11222038" cy="4601260"/>
          </a:xfrm>
          <a:prstGeom prst="rect">
            <a:avLst/>
          </a:prstGeom>
          <a:ln w="19050">
            <a:solidFill>
              <a:srgbClr val="0078D4"/>
            </a:solidFill>
          </a:ln>
        </p:spPr>
        <p:txBody>
          <a:bodyPr vert="horz" wrap="square" lIns="182880" tIns="182880" rIns="182880" bIns="18288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400" dirty="0">
                <a:solidFill>
                  <a:srgbClr val="008000"/>
                </a:solidFill>
                <a:latin typeface="Consolas" panose="020B0609020204030204" pitchFamily="49" charset="0"/>
              </a:rPr>
              <a:t>// Get container reference</a:t>
            </a:r>
          </a:p>
          <a:p>
            <a:r>
              <a:rPr lang="en-US" sz="1400" dirty="0" err="1">
                <a:solidFill>
                  <a:srgbClr val="267F99"/>
                </a:solidFill>
                <a:latin typeface="Consolas" panose="020B0609020204030204" pitchFamily="49" charset="0"/>
              </a:rPr>
              <a:t>CosmosClient</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client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67F99"/>
                </a:solidFill>
                <a:latin typeface="Consolas" panose="020B0609020204030204" pitchFamily="49" charset="0"/>
              </a:rPr>
              <a:t>CosmosClient</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endpoint</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key</a:t>
            </a:r>
            <a:r>
              <a:rPr lang="en-US" sz="1400" dirty="0">
                <a:solidFill>
                  <a:srgbClr val="000000"/>
                </a:solidFill>
                <a:latin typeface="Consolas" panose="020B0609020204030204" pitchFamily="49" charset="0"/>
              </a:rPr>
              <a:t>);</a:t>
            </a:r>
          </a:p>
          <a:p>
            <a:r>
              <a:rPr lang="en-US" sz="1400" dirty="0">
                <a:solidFill>
                  <a:srgbClr val="267F99"/>
                </a:solidFill>
                <a:latin typeface="Consolas" panose="020B0609020204030204" pitchFamily="49" charset="0"/>
              </a:rPr>
              <a:t>Container</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container</a:t>
            </a:r>
            <a:r>
              <a:rPr lang="en-US" sz="1400" dirty="0">
                <a:solidFill>
                  <a:srgbClr val="000000"/>
                </a:solidFill>
                <a:latin typeface="Consolas" panose="020B0609020204030204" pitchFamily="49" charset="0"/>
              </a:rPr>
              <a:t> = </a:t>
            </a:r>
            <a:r>
              <a:rPr lang="en-US" sz="1400" dirty="0" err="1">
                <a:solidFill>
                  <a:srgbClr val="001080"/>
                </a:solidFill>
                <a:latin typeface="Consolas" panose="020B0609020204030204" pitchFamily="49" charset="0"/>
              </a:rPr>
              <a:t>client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GetContainer</a:t>
            </a:r>
            <a:r>
              <a:rPr lang="en-US" sz="1400" dirty="0">
                <a:solidFill>
                  <a:srgbClr val="000000"/>
                </a:solidFill>
                <a:latin typeface="Consolas" panose="020B0609020204030204" pitchFamily="49" charset="0"/>
              </a:rPr>
              <a:t>(</a:t>
            </a:r>
            <a:r>
              <a:rPr lang="en-US" sz="1400" dirty="0" err="1">
                <a:solidFill>
                  <a:srgbClr val="001080"/>
                </a:solidFill>
                <a:latin typeface="Consolas" panose="020B0609020204030204" pitchFamily="49" charset="0"/>
              </a:rPr>
              <a:t>databaseName</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collectionName</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8000"/>
                </a:solidFill>
                <a:latin typeface="Consolas" panose="020B0609020204030204" pitchFamily="49" charset="0"/>
              </a:rPr>
              <a:t>// Use SQL query language</a:t>
            </a:r>
          </a:p>
          <a:p>
            <a:r>
              <a:rPr lang="en-US" sz="1400" dirty="0" err="1">
                <a:solidFill>
                  <a:srgbClr val="267F99"/>
                </a:solidFill>
                <a:latin typeface="Consolas" panose="020B0609020204030204" pitchFamily="49" charset="0"/>
              </a:rPr>
              <a:t>FeedIterator</a:t>
            </a:r>
            <a:r>
              <a:rPr lang="en-US" sz="1400" dirty="0">
                <a:solidFill>
                  <a:srgbClr val="000000"/>
                </a:solidFill>
                <a:latin typeface="Consolas" panose="020B0609020204030204" pitchFamily="49" charset="0"/>
              </a:rPr>
              <a:t>&lt;</a:t>
            </a:r>
            <a:r>
              <a:rPr lang="en-US" sz="1400" dirty="0">
                <a:solidFill>
                  <a:srgbClr val="267F99"/>
                </a:solidFill>
                <a:latin typeface="Consolas" panose="020B0609020204030204" pitchFamily="49" charset="0"/>
              </a:rPr>
              <a:t>Product</a:t>
            </a:r>
            <a:r>
              <a:rPr lang="en-US" sz="1400" dirty="0">
                <a:solidFill>
                  <a:srgbClr val="000000"/>
                </a:solidFill>
                <a:latin typeface="Consolas" panose="020B0609020204030204" pitchFamily="49" charset="0"/>
              </a:rPr>
              <a:t>&gt; </a:t>
            </a:r>
            <a:r>
              <a:rPr lang="en-US" sz="1400" dirty="0">
                <a:solidFill>
                  <a:srgbClr val="001080"/>
                </a:solidFill>
                <a:latin typeface="Consolas" panose="020B0609020204030204" pitchFamily="49" charset="0"/>
              </a:rPr>
              <a:t>iterator</a:t>
            </a:r>
            <a:r>
              <a:rPr lang="en-US" sz="1400" dirty="0">
                <a:solidFill>
                  <a:srgbClr val="000000"/>
                </a:solidFill>
                <a:latin typeface="Consolas" panose="020B0609020204030204" pitchFamily="49" charset="0"/>
              </a:rPr>
              <a:t> = </a:t>
            </a:r>
            <a:r>
              <a:rPr lang="en-US" sz="1400" dirty="0" err="1">
                <a:solidFill>
                  <a:srgbClr val="001080"/>
                </a:solidFill>
                <a:latin typeface="Consolas" panose="020B0609020204030204" pitchFamily="49" charset="0"/>
              </a:rPr>
              <a:t>container</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GetItemQueryIterator</a:t>
            </a:r>
            <a:r>
              <a:rPr lang="en-US" sz="1400" dirty="0">
                <a:solidFill>
                  <a:srgbClr val="000000"/>
                </a:solidFill>
                <a:latin typeface="Consolas" panose="020B0609020204030204" pitchFamily="49" charset="0"/>
              </a:rPr>
              <a:t>&lt;</a:t>
            </a:r>
            <a:r>
              <a:rPr lang="en-US" sz="1400" dirty="0">
                <a:solidFill>
                  <a:srgbClr val="267F99"/>
                </a:solidFill>
                <a:latin typeface="Consolas" panose="020B0609020204030204" pitchFamily="49" charset="0"/>
              </a:rPr>
              <a:t>Product</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"SELECT * FROM products p WHERE </a:t>
            </a:r>
            <a:r>
              <a:rPr lang="en-US" sz="1400" dirty="0" err="1">
                <a:solidFill>
                  <a:srgbClr val="A31515"/>
                </a:solidFill>
                <a:latin typeface="Consolas" panose="020B0609020204030204" pitchFamily="49" charset="0"/>
              </a:rPr>
              <a:t>p.diet</a:t>
            </a:r>
            <a:r>
              <a:rPr lang="en-US" sz="1400" dirty="0">
                <a:solidFill>
                  <a:srgbClr val="A31515"/>
                </a:solidFill>
                <a:latin typeface="Consolas" panose="020B0609020204030204" pitchFamily="49" charset="0"/>
              </a:rPr>
              <a:t> = false"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8000"/>
                </a:solidFill>
                <a:latin typeface="Consolas" panose="020B0609020204030204" pitchFamily="49" charset="0"/>
              </a:rPr>
              <a:t>// Iterate over results</a:t>
            </a:r>
          </a:p>
          <a:p>
            <a:r>
              <a:rPr lang="en-US" sz="1400" dirty="0">
                <a:solidFill>
                  <a:srgbClr val="AF00DB"/>
                </a:solidFill>
                <a:latin typeface="Consolas" panose="020B0609020204030204" pitchFamily="49" charset="0"/>
              </a:rPr>
              <a:t>while</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iterator</a:t>
            </a:r>
            <a:r>
              <a:rPr lang="en-US" sz="1400" dirty="0" err="1">
                <a:solidFill>
                  <a:srgbClr val="000000"/>
                </a:solidFill>
                <a:latin typeface="Consolas" panose="020B0609020204030204" pitchFamily="49" charset="0"/>
              </a:rPr>
              <a:t>.</a:t>
            </a:r>
            <a:r>
              <a:rPr lang="en-US" sz="1400" dirty="0" err="1">
                <a:solidFill>
                  <a:srgbClr val="001080"/>
                </a:solidFill>
                <a:latin typeface="Consolas" panose="020B0609020204030204" pitchFamily="49" charset="0"/>
              </a:rPr>
              <a:t>HasMoreResults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267F99"/>
                </a:solidFill>
                <a:latin typeface="Consolas" panose="020B0609020204030204" pitchFamily="49" charset="0"/>
              </a:rPr>
              <a:t>FeedResponse</a:t>
            </a:r>
            <a:r>
              <a:rPr lang="en-US" sz="1400" dirty="0">
                <a:solidFill>
                  <a:srgbClr val="000000"/>
                </a:solidFill>
                <a:latin typeface="Consolas" panose="020B0609020204030204" pitchFamily="49" charset="0"/>
              </a:rPr>
              <a:t>&lt;</a:t>
            </a:r>
            <a:r>
              <a:rPr lang="en-US" sz="1400" dirty="0">
                <a:solidFill>
                  <a:srgbClr val="267F99"/>
                </a:solidFill>
                <a:latin typeface="Consolas" panose="020B0609020204030204" pitchFamily="49" charset="0"/>
              </a:rPr>
              <a:t>Product</a:t>
            </a:r>
            <a:r>
              <a:rPr lang="en-US" sz="1400" dirty="0">
                <a:solidFill>
                  <a:srgbClr val="000000"/>
                </a:solidFill>
                <a:latin typeface="Consolas" panose="020B0609020204030204" pitchFamily="49" charset="0"/>
              </a:rPr>
              <a:t>&gt; </a:t>
            </a:r>
            <a:r>
              <a:rPr lang="en-US" sz="1400" dirty="0">
                <a:solidFill>
                  <a:srgbClr val="001080"/>
                </a:solidFill>
                <a:latin typeface="Consolas" panose="020B0609020204030204" pitchFamily="49" charset="0"/>
              </a:rPr>
              <a:t>batch</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await</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iterator</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ReadNextAsync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foreach</a:t>
            </a:r>
            <a:r>
              <a:rPr lang="en-US" sz="1400" dirty="0">
                <a:solidFill>
                  <a:srgbClr val="000000"/>
                </a:solidFill>
                <a:latin typeface="Consolas" panose="020B0609020204030204" pitchFamily="49" charset="0"/>
              </a:rPr>
              <a:t>(</a:t>
            </a:r>
            <a:r>
              <a:rPr lang="en-US" sz="1400" dirty="0">
                <a:solidFill>
                  <a:srgbClr val="267F99"/>
                </a:solidFill>
                <a:latin typeface="Consolas" panose="020B0609020204030204" pitchFamily="49" charset="0"/>
              </a:rPr>
              <a:t>Product</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item</a:t>
            </a:r>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batch</a:t>
            </a:r>
            <a:r>
              <a:rPr lang="en-US" sz="1400" dirty="0">
                <a:solidFill>
                  <a:srgbClr val="000000"/>
                </a:solidFill>
                <a:latin typeface="Consolas" panose="020B0609020204030204" pitchFamily="49" charset="0"/>
              </a:rPr>
              <a:t>)  { }</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357244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3C0F12-8C74-9DC0-3CB3-4DCB26F08868}"/>
              </a:ext>
            </a:extLst>
          </p:cNvPr>
          <p:cNvSpPr>
            <a:spLocks noGrp="1"/>
          </p:cNvSpPr>
          <p:nvPr>
            <p:ph type="title"/>
          </p:nvPr>
        </p:nvSpPr>
        <p:spPr/>
        <p:txBody>
          <a:bodyPr/>
          <a:lstStyle/>
          <a:p>
            <a:r>
              <a:rPr lang="en-US" sz="3000" dirty="0"/>
              <a:t>Exercise : Create resources by using the Microsoft .NET SDK v3</a:t>
            </a:r>
          </a:p>
        </p:txBody>
      </p:sp>
      <p:sp>
        <p:nvSpPr>
          <p:cNvPr id="6" name="Content Placeholder 5">
            <a:extLst>
              <a:ext uri="{FF2B5EF4-FFF2-40B4-BE49-F238E27FC236}">
                <a16:creationId xmlns:a16="http://schemas.microsoft.com/office/drawing/2014/main" id="{D67F4FC7-5A2F-46BD-A8F8-84B44615C949}"/>
              </a:ext>
            </a:extLst>
          </p:cNvPr>
          <p:cNvSpPr>
            <a:spLocks noGrp="1"/>
          </p:cNvSpPr>
          <p:nvPr>
            <p:ph sz="quarter" idx="12"/>
          </p:nvPr>
        </p:nvSpPr>
        <p:spPr/>
        <p:txBody>
          <a:bodyPr/>
          <a:lstStyle/>
          <a:p>
            <a:pPr marL="0" indent="0">
              <a:buNone/>
            </a:pPr>
            <a:r>
              <a:rPr lang="en-US" dirty="0"/>
              <a:t>In this exercise you create an Azure Cosmos DB account and then perform operations on the account through a console app.</a:t>
            </a:r>
          </a:p>
        </p:txBody>
      </p:sp>
      <p:sp>
        <p:nvSpPr>
          <p:cNvPr id="7" name="Content Placeholder 6">
            <a:extLst>
              <a:ext uri="{FF2B5EF4-FFF2-40B4-BE49-F238E27FC236}">
                <a16:creationId xmlns:a16="http://schemas.microsoft.com/office/drawing/2014/main" id="{2AACF85D-F69B-4677-27BD-EF3BF6F47DE2}"/>
              </a:ext>
            </a:extLst>
          </p:cNvPr>
          <p:cNvSpPr>
            <a:spLocks noGrp="1"/>
          </p:cNvSpPr>
          <p:nvPr>
            <p:ph sz="quarter" idx="13"/>
          </p:nvPr>
        </p:nvSpPr>
        <p:spPr/>
        <p:txBody>
          <a:bodyPr/>
          <a:lstStyle/>
          <a:p>
            <a:pPr marL="0" indent="0">
              <a:spcAft>
                <a:spcPts val="1200"/>
              </a:spcAft>
              <a:buNone/>
            </a:pPr>
            <a:r>
              <a:rPr lang="en-US" sz="2400" dirty="0"/>
              <a:t>Objectives</a:t>
            </a:r>
          </a:p>
          <a:p>
            <a:r>
              <a:rPr lang="en-US" sz="2000" dirty="0"/>
              <a:t>Create resources in Azure</a:t>
            </a:r>
          </a:p>
          <a:p>
            <a:r>
              <a:rPr lang="en-US" sz="2000" dirty="0"/>
              <a:t>Set up and build the console application</a:t>
            </a:r>
          </a:p>
          <a:p>
            <a:r>
              <a:rPr lang="en-US" sz="2000" dirty="0"/>
              <a:t>Add code to connect to an Azure Cosmos DB account</a:t>
            </a:r>
          </a:p>
          <a:p>
            <a:r>
              <a:rPr lang="en-US" sz="2000" dirty="0"/>
              <a:t>Create a database</a:t>
            </a:r>
          </a:p>
          <a:p>
            <a:r>
              <a:rPr lang="en-US" sz="2000" dirty="0"/>
              <a:t>Create a container</a:t>
            </a:r>
          </a:p>
        </p:txBody>
      </p:sp>
    </p:spTree>
    <p:extLst>
      <p:ext uri="{BB962C8B-B14F-4D97-AF65-F5344CB8AC3E}">
        <p14:creationId xmlns:p14="http://schemas.microsoft.com/office/powerpoint/2010/main" val="3395432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27D4C7-E786-43F8-C351-053661745E53}"/>
              </a:ext>
            </a:extLst>
          </p:cNvPr>
          <p:cNvSpPr>
            <a:spLocks noGrp="1"/>
          </p:cNvSpPr>
          <p:nvPr>
            <p:ph type="title"/>
          </p:nvPr>
        </p:nvSpPr>
        <p:spPr/>
        <p:txBody>
          <a:bodyPr/>
          <a:lstStyle/>
          <a:p>
            <a:r>
              <a:rPr lang="en-US" dirty="0"/>
              <a:t>Create stored procedures ( 1 of 4 )</a:t>
            </a:r>
          </a:p>
        </p:txBody>
      </p:sp>
      <p:sp>
        <p:nvSpPr>
          <p:cNvPr id="6" name="Content Placeholder 5">
            <a:extLst>
              <a:ext uri="{FF2B5EF4-FFF2-40B4-BE49-F238E27FC236}">
                <a16:creationId xmlns:a16="http://schemas.microsoft.com/office/drawing/2014/main" id="{AD49AC70-D5F5-3E98-FE0B-F2E6C58D6ACB}"/>
              </a:ext>
            </a:extLst>
          </p:cNvPr>
          <p:cNvSpPr>
            <a:spLocks noGrp="1"/>
          </p:cNvSpPr>
          <p:nvPr>
            <p:ph sz="quarter" idx="10"/>
          </p:nvPr>
        </p:nvSpPr>
        <p:spPr>
          <a:xfrm>
            <a:off x="457200" y="1235076"/>
            <a:ext cx="11222038" cy="1752673"/>
          </a:xfrm>
        </p:spPr>
        <p:txBody>
          <a:bodyPr/>
          <a:lstStyle/>
          <a:p>
            <a:r>
              <a:rPr lang="en-US" sz="2400" dirty="0"/>
              <a:t>In Azure Cosmos DB, JavaScript is hosted in the same memory space as the database</a:t>
            </a:r>
          </a:p>
          <a:p>
            <a:r>
              <a:rPr lang="en-US" sz="2400" dirty="0"/>
              <a:t>Requests made within stored procedures and triggers run in the same scope of a database session</a:t>
            </a:r>
          </a:p>
          <a:p>
            <a:endParaRPr lang="en-US" sz="2400" dirty="0"/>
          </a:p>
        </p:txBody>
      </p:sp>
      <p:grpSp>
        <p:nvGrpSpPr>
          <p:cNvPr id="7" name="Group 6" descr="This diagram depicts the process of running server-side JavaScript in Azure Cosmos DB to perform common, long-running tasks, such as creating, deleting, and updating multiple documents or querying large document sets.">
            <a:extLst>
              <a:ext uri="{FF2B5EF4-FFF2-40B4-BE49-F238E27FC236}">
                <a16:creationId xmlns:a16="http://schemas.microsoft.com/office/drawing/2014/main" id="{7831CFC6-5A57-2A3F-424E-5CBAA4C702A9}"/>
              </a:ext>
            </a:extLst>
          </p:cNvPr>
          <p:cNvGrpSpPr/>
          <p:nvPr/>
        </p:nvGrpSpPr>
        <p:grpSpPr>
          <a:xfrm>
            <a:off x="1461450" y="3095214"/>
            <a:ext cx="8842633" cy="2244900"/>
            <a:chOff x="862199" y="3535682"/>
            <a:chExt cx="10705827" cy="2717913"/>
          </a:xfrm>
        </p:grpSpPr>
        <p:pic>
          <p:nvPicPr>
            <p:cNvPr id="8" name="Picture 7" descr="Server rack.png">
              <a:extLst>
                <a:ext uri="{FF2B5EF4-FFF2-40B4-BE49-F238E27FC236}">
                  <a16:creationId xmlns:a16="http://schemas.microsoft.com/office/drawing/2014/main" id="{2E7064D1-4106-C864-2AC9-08A1CC2C0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078" y="3535682"/>
              <a:ext cx="900098" cy="900098"/>
            </a:xfrm>
            <a:prstGeom prst="rect">
              <a:avLst/>
            </a:prstGeom>
          </p:spPr>
        </p:pic>
        <p:pic>
          <p:nvPicPr>
            <p:cNvPr id="9" name="Picture 8">
              <a:extLst>
                <a:ext uri="{FF2B5EF4-FFF2-40B4-BE49-F238E27FC236}">
                  <a16:creationId xmlns:a16="http://schemas.microsoft.com/office/drawing/2014/main" id="{80199C14-BD88-83FA-6EB4-CB29232A6B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2199" y="3578696"/>
              <a:ext cx="1292083" cy="819151"/>
            </a:xfrm>
            <a:prstGeom prst="rect">
              <a:avLst/>
            </a:prstGeom>
          </p:spPr>
        </p:pic>
        <p:grpSp>
          <p:nvGrpSpPr>
            <p:cNvPr id="10" name="Group 9">
              <a:extLst>
                <a:ext uri="{FF2B5EF4-FFF2-40B4-BE49-F238E27FC236}">
                  <a16:creationId xmlns:a16="http://schemas.microsoft.com/office/drawing/2014/main" id="{B91D8B24-9FEA-5033-F265-21F8E6EA1A4E}"/>
                </a:ext>
              </a:extLst>
            </p:cNvPr>
            <p:cNvGrpSpPr/>
            <p:nvPr/>
          </p:nvGrpSpPr>
          <p:grpSpPr>
            <a:xfrm>
              <a:off x="9886218" y="4425705"/>
              <a:ext cx="1681808" cy="1781963"/>
              <a:chOff x="9033362" y="2887711"/>
              <a:chExt cx="1681808" cy="1781963"/>
            </a:xfrm>
          </p:grpSpPr>
          <p:pic>
            <p:nvPicPr>
              <p:cNvPr id="23" name="Picture 22" descr="Database server.png">
                <a:extLst>
                  <a:ext uri="{FF2B5EF4-FFF2-40B4-BE49-F238E27FC236}">
                    <a16:creationId xmlns:a16="http://schemas.microsoft.com/office/drawing/2014/main" id="{3E0BDD4C-70B1-D143-D29B-8C0D1FAA40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24" name="Graphic 23">
                <a:extLst>
                  <a:ext uri="{FF2B5EF4-FFF2-40B4-BE49-F238E27FC236}">
                    <a16:creationId xmlns:a16="http://schemas.microsoft.com/office/drawing/2014/main" id="{79FDEA36-0E34-6942-5AD7-52B691693C3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21126" y="2887711"/>
                <a:ext cx="794044" cy="794044"/>
              </a:xfrm>
              <a:prstGeom prst="rect">
                <a:avLst/>
              </a:prstGeom>
            </p:spPr>
          </p:pic>
        </p:grpSp>
        <p:pic>
          <p:nvPicPr>
            <p:cNvPr id="11" name="Picture 10">
              <a:extLst>
                <a:ext uri="{FF2B5EF4-FFF2-40B4-BE49-F238E27FC236}">
                  <a16:creationId xmlns:a16="http://schemas.microsoft.com/office/drawing/2014/main" id="{A0CC4B7A-BE43-BD9B-C407-0D7D0C3C86B0}"/>
                </a:ext>
              </a:extLst>
            </p:cNvPr>
            <p:cNvPicPr>
              <a:picLocks noChangeAspect="1"/>
            </p:cNvPicPr>
            <p:nvPr/>
          </p:nvPicPr>
          <p:blipFill>
            <a:blip r:embed="rId8"/>
            <a:srcRect/>
            <a:stretch/>
          </p:blipFill>
          <p:spPr>
            <a:xfrm>
              <a:off x="3953376" y="3578647"/>
              <a:ext cx="1113916" cy="819248"/>
            </a:xfrm>
            <a:prstGeom prst="rect">
              <a:avLst/>
            </a:prstGeom>
          </p:spPr>
        </p:pic>
        <p:grpSp>
          <p:nvGrpSpPr>
            <p:cNvPr id="12" name="Group 11">
              <a:extLst>
                <a:ext uri="{FF2B5EF4-FFF2-40B4-BE49-F238E27FC236}">
                  <a16:creationId xmlns:a16="http://schemas.microsoft.com/office/drawing/2014/main" id="{CAACAD5E-639F-523C-A57F-988FC06F3982}"/>
                </a:ext>
              </a:extLst>
            </p:cNvPr>
            <p:cNvGrpSpPr/>
            <p:nvPr/>
          </p:nvGrpSpPr>
          <p:grpSpPr>
            <a:xfrm>
              <a:off x="3392905" y="4860758"/>
              <a:ext cx="6027821" cy="1392837"/>
              <a:chOff x="2815389" y="4836694"/>
              <a:chExt cx="6196263" cy="1431759"/>
            </a:xfrm>
          </p:grpSpPr>
          <p:sp>
            <p:nvSpPr>
              <p:cNvPr id="17" name="Rectangle 16">
                <a:extLst>
                  <a:ext uri="{FF2B5EF4-FFF2-40B4-BE49-F238E27FC236}">
                    <a16:creationId xmlns:a16="http://schemas.microsoft.com/office/drawing/2014/main" id="{21395DD2-CB45-4A2C-80B8-4FFCC1A4089C}"/>
                  </a:ext>
                </a:extLst>
              </p:cNvPr>
              <p:cNvSpPr/>
              <p:nvPr/>
            </p:nvSpPr>
            <p:spPr bwMode="auto">
              <a:xfrm>
                <a:off x="2815389" y="4836694"/>
                <a:ext cx="6196263" cy="1431759"/>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800" dirty="0">
                  <a:solidFill>
                    <a:schemeClr val="tx1"/>
                  </a:soli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42CD2613-8059-13B4-4667-173E95DE8102}"/>
                  </a:ext>
                </a:extLst>
              </p:cNvPr>
              <p:cNvGrpSpPr/>
              <p:nvPr/>
            </p:nvGrpSpPr>
            <p:grpSpPr>
              <a:xfrm>
                <a:off x="2944711" y="5005954"/>
                <a:ext cx="5880725" cy="1080000"/>
                <a:chOff x="3000585" y="3453663"/>
                <a:chExt cx="5880725" cy="1080000"/>
              </a:xfrm>
            </p:grpSpPr>
            <p:sp>
              <p:nvSpPr>
                <p:cNvPr id="19" name="Rectangle 18">
                  <a:extLst>
                    <a:ext uri="{FF2B5EF4-FFF2-40B4-BE49-F238E27FC236}">
                      <a16:creationId xmlns:a16="http://schemas.microsoft.com/office/drawing/2014/main" id="{6A92BB2D-F28D-D02A-91E1-677624E3640C}"/>
                    </a:ext>
                  </a:extLst>
                </p:cNvPr>
                <p:cNvSpPr/>
                <p:nvPr/>
              </p:nvSpPr>
              <p:spPr bwMode="auto">
                <a:xfrm>
                  <a:off x="6031066" y="3453663"/>
                  <a:ext cx="127985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600" dirty="0">
                      <a:gradFill>
                        <a:gsLst>
                          <a:gs pos="2917">
                            <a:schemeClr val="tx1"/>
                          </a:gs>
                          <a:gs pos="30000">
                            <a:schemeClr val="tx1"/>
                          </a:gs>
                        </a:gsLst>
                        <a:lin ang="5400000" scaled="0"/>
                      </a:gradFill>
                    </a:rPr>
                    <a:t>Update existing document</a:t>
                  </a:r>
                </a:p>
              </p:txBody>
            </p:sp>
            <p:sp>
              <p:nvSpPr>
                <p:cNvPr id="20" name="Rectangle 19">
                  <a:extLst>
                    <a:ext uri="{FF2B5EF4-FFF2-40B4-BE49-F238E27FC236}">
                      <a16:creationId xmlns:a16="http://schemas.microsoft.com/office/drawing/2014/main" id="{A533714E-30F0-5EBF-ED5E-3976D2035998}"/>
                    </a:ext>
                  </a:extLst>
                </p:cNvPr>
                <p:cNvSpPr/>
                <p:nvPr/>
              </p:nvSpPr>
              <p:spPr bwMode="auto">
                <a:xfrm>
                  <a:off x="7471610"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600" dirty="0">
                      <a:gradFill>
                        <a:gsLst>
                          <a:gs pos="2917">
                            <a:schemeClr val="tx1"/>
                          </a:gs>
                          <a:gs pos="30000">
                            <a:schemeClr val="tx1"/>
                          </a:gs>
                        </a:gsLst>
                        <a:lin ang="5400000" scaled="0"/>
                      </a:gradFill>
                    </a:rPr>
                    <a:t>Delete existing document</a:t>
                  </a:r>
                </a:p>
              </p:txBody>
            </p:sp>
            <p:sp>
              <p:nvSpPr>
                <p:cNvPr id="21" name="Rectangle 20">
                  <a:extLst>
                    <a:ext uri="{FF2B5EF4-FFF2-40B4-BE49-F238E27FC236}">
                      <a16:creationId xmlns:a16="http://schemas.microsoft.com/office/drawing/2014/main" id="{938B3253-23BD-5F6F-6449-4AAAF82E2C69}"/>
                    </a:ext>
                  </a:extLst>
                </p:cNvPr>
                <p:cNvSpPr/>
                <p:nvPr/>
              </p:nvSpPr>
              <p:spPr bwMode="auto">
                <a:xfrm>
                  <a:off x="3000585"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600" dirty="0">
                      <a:gradFill>
                        <a:gsLst>
                          <a:gs pos="2917">
                            <a:schemeClr val="tx1"/>
                          </a:gs>
                          <a:gs pos="30000">
                            <a:schemeClr val="tx1"/>
                          </a:gs>
                        </a:gsLst>
                        <a:lin ang="5400000" scaled="0"/>
                      </a:gradFill>
                    </a:rPr>
                    <a:t>Create new</a:t>
                  </a:r>
                </a:p>
                <a:p>
                  <a:pPr algn="ctr"/>
                  <a:r>
                    <a:rPr lang="en-GB" sz="1600" dirty="0">
                      <a:gradFill>
                        <a:gsLst>
                          <a:gs pos="2917">
                            <a:schemeClr val="tx1"/>
                          </a:gs>
                          <a:gs pos="30000">
                            <a:schemeClr val="tx1"/>
                          </a:gs>
                        </a:gsLst>
                        <a:lin ang="5400000" scaled="0"/>
                      </a:gradFill>
                    </a:rPr>
                    <a:t>document</a:t>
                  </a:r>
                </a:p>
              </p:txBody>
            </p:sp>
            <p:sp>
              <p:nvSpPr>
                <p:cNvPr id="22" name="Rectangle 21">
                  <a:extLst>
                    <a:ext uri="{FF2B5EF4-FFF2-40B4-BE49-F238E27FC236}">
                      <a16:creationId xmlns:a16="http://schemas.microsoft.com/office/drawing/2014/main" id="{FCBCAF45-136D-B5B0-35AF-0FB5874A799D}"/>
                    </a:ext>
                  </a:extLst>
                </p:cNvPr>
                <p:cNvSpPr/>
                <p:nvPr/>
              </p:nvSpPr>
              <p:spPr bwMode="auto">
                <a:xfrm>
                  <a:off x="4578490" y="3453663"/>
                  <a:ext cx="1276605"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600" dirty="0">
                      <a:gradFill>
                        <a:gsLst>
                          <a:gs pos="2917">
                            <a:schemeClr val="tx1"/>
                          </a:gs>
                          <a:gs pos="30000">
                            <a:schemeClr val="tx1"/>
                          </a:gs>
                        </a:gsLst>
                        <a:lin ang="5400000" scaled="0"/>
                      </a:gradFill>
                    </a:rPr>
                    <a:t>Query collection</a:t>
                  </a:r>
                </a:p>
              </p:txBody>
            </p:sp>
          </p:grpSp>
        </p:grpSp>
        <p:cxnSp>
          <p:nvCxnSpPr>
            <p:cNvPr id="13" name="Connector: Elbow 12">
              <a:extLst>
                <a:ext uri="{FF2B5EF4-FFF2-40B4-BE49-F238E27FC236}">
                  <a16:creationId xmlns:a16="http://schemas.microsoft.com/office/drawing/2014/main" id="{38A62C42-4480-3B84-BF17-1ECC5AA400D4}"/>
                </a:ext>
              </a:extLst>
            </p:cNvPr>
            <p:cNvCxnSpPr>
              <a:cxnSpLocks/>
            </p:cNvCxnSpPr>
            <p:nvPr/>
          </p:nvCxnSpPr>
          <p:spPr>
            <a:xfrm flipV="1">
              <a:off x="2115093" y="3985731"/>
              <a:ext cx="410796" cy="254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A49B077D-1967-BF85-33D5-7B71324FAC5E}"/>
                </a:ext>
              </a:extLst>
            </p:cNvPr>
            <p:cNvCxnSpPr>
              <a:cxnSpLocks/>
              <a:stCxn id="11" idx="2"/>
            </p:cNvCxnSpPr>
            <p:nvPr/>
          </p:nvCxnSpPr>
          <p:spPr>
            <a:xfrm rot="5400000">
              <a:off x="4312158" y="4589723"/>
              <a:ext cx="390004" cy="6349"/>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51A0E4B3-9CF1-BD6B-6ECC-E79305CCBEFB}"/>
                </a:ext>
              </a:extLst>
            </p:cNvPr>
            <p:cNvCxnSpPr>
              <a:cxnSpLocks/>
              <a:stCxn id="8" idx="3"/>
              <a:endCxn id="11" idx="1"/>
            </p:cNvCxnSpPr>
            <p:nvPr/>
          </p:nvCxnSpPr>
          <p:spPr>
            <a:xfrm>
              <a:off x="3465176" y="3985731"/>
              <a:ext cx="488200" cy="2540"/>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3513ABE-8CDE-122B-794B-B6CB0C19AC89}"/>
                </a:ext>
              </a:extLst>
            </p:cNvPr>
            <p:cNvCxnSpPr>
              <a:cxnSpLocks/>
              <a:endCxn id="23" idx="1"/>
            </p:cNvCxnSpPr>
            <p:nvPr/>
          </p:nvCxnSpPr>
          <p:spPr>
            <a:xfrm flipV="1">
              <a:off x="9420726" y="5530335"/>
              <a:ext cx="465492" cy="2778"/>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C94FEF44-4C08-1465-580F-8624C7DC6890}"/>
              </a:ext>
              <a:ext uri="{C183D7F6-B498-43B3-948B-1728B52AA6E4}">
                <adec:decorative xmlns:adec="http://schemas.microsoft.com/office/drawing/2017/decorative" val="1"/>
              </a:ext>
            </a:extLst>
          </p:cNvPr>
          <p:cNvSpPr/>
          <p:nvPr/>
        </p:nvSpPr>
        <p:spPr bwMode="auto">
          <a:xfrm>
            <a:off x="1244450" y="2874097"/>
            <a:ext cx="9294714" cy="278053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u="sng"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665663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BFDBEB-3C2C-1843-FC8F-8668460DC718}"/>
              </a:ext>
            </a:extLst>
          </p:cNvPr>
          <p:cNvSpPr>
            <a:spLocks noGrp="1"/>
          </p:cNvSpPr>
          <p:nvPr>
            <p:ph type="title"/>
          </p:nvPr>
        </p:nvSpPr>
        <p:spPr/>
        <p:txBody>
          <a:bodyPr/>
          <a:lstStyle/>
          <a:p>
            <a:r>
              <a:rPr lang="en-US" dirty="0"/>
              <a:t>Create stored procedures ( 2 of 4 )</a:t>
            </a:r>
          </a:p>
        </p:txBody>
      </p:sp>
      <p:sp>
        <p:nvSpPr>
          <p:cNvPr id="6" name="Text Placeholder 5">
            <a:extLst>
              <a:ext uri="{FF2B5EF4-FFF2-40B4-BE49-F238E27FC236}">
                <a16:creationId xmlns:a16="http://schemas.microsoft.com/office/drawing/2014/main" id="{68B1A5A2-43AC-50FA-48E7-6987B156DE91}"/>
              </a:ext>
            </a:extLst>
          </p:cNvPr>
          <p:cNvSpPr>
            <a:spLocks noGrp="1"/>
          </p:cNvSpPr>
          <p:nvPr>
            <p:ph type="body" sz="quarter" idx="11"/>
          </p:nvPr>
        </p:nvSpPr>
        <p:spPr/>
        <p:txBody>
          <a:bodyPr/>
          <a:lstStyle/>
          <a:p>
            <a:r>
              <a:rPr lang="en-US" dirty="0"/>
              <a:t>Example code</a:t>
            </a:r>
          </a:p>
        </p:txBody>
      </p:sp>
      <p:sp>
        <p:nvSpPr>
          <p:cNvPr id="7" name="Text Placeholder 5">
            <a:extLst>
              <a:ext uri="{FF2B5EF4-FFF2-40B4-BE49-F238E27FC236}">
                <a16:creationId xmlns:a16="http://schemas.microsoft.com/office/drawing/2014/main" id="{88879E1B-CF64-8859-88C3-13F2C0427D11}"/>
              </a:ext>
            </a:extLst>
          </p:cNvPr>
          <p:cNvSpPr txBox="1">
            <a:spLocks/>
          </p:cNvSpPr>
          <p:nvPr/>
        </p:nvSpPr>
        <p:spPr>
          <a:xfrm>
            <a:off x="418643" y="1457325"/>
            <a:ext cx="11260595" cy="3865674"/>
          </a:xfrm>
          <a:prstGeom prst="rect">
            <a:avLst/>
          </a:prstGeom>
          <a:ln w="19050">
            <a:solidFill>
              <a:srgbClr val="0078D4"/>
            </a:solidFill>
          </a:ln>
        </p:spPr>
        <p:txBody>
          <a:bodyPr vert="horz" wrap="square" lIns="182880" tIns="182880" rIns="182880" bIns="18288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rPr>
              <a:t>function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err="1">
                <a:ln>
                  <a:noFill/>
                </a:ln>
                <a:solidFill>
                  <a:srgbClr val="795E26"/>
                </a:solidFill>
                <a:effectLst/>
                <a:uLnTx/>
                <a:uFillTx/>
                <a:latin typeface="Consolas" panose="020B0609020204030204" pitchFamily="49" charset="0"/>
                <a:ea typeface="+mn-ea"/>
              </a:rPr>
              <a:t>createSampleDocument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001080"/>
                </a:solidFill>
                <a:effectLst/>
                <a:uLnTx/>
                <a:uFillTx/>
                <a:latin typeface="Consolas" panose="020B0609020204030204" pitchFamily="49" charset="0"/>
                <a:ea typeface="+mn-ea"/>
              </a:rPr>
              <a:t>documentToCreate</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rPr>
              <a:t>var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01080"/>
                </a:solidFill>
                <a:effectLst/>
                <a:uLnTx/>
                <a:uFillTx/>
                <a:latin typeface="Consolas" panose="020B0609020204030204" pitchFamily="49" charset="0"/>
                <a:ea typeface="+mn-ea"/>
              </a:rPr>
              <a:t>context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 </a:t>
            </a:r>
            <a:r>
              <a:rPr kumimoji="0" lang="en-US" sz="1600" b="0" i="0" u="none" strike="noStrike" kern="1200" cap="none" spc="0" normalizeH="0" baseline="0" noProof="0" dirty="0" err="1">
                <a:ln>
                  <a:noFill/>
                </a:ln>
                <a:solidFill>
                  <a:srgbClr val="795E26"/>
                </a:solidFill>
                <a:effectLst/>
                <a:uLnTx/>
                <a:uFillTx/>
                <a:latin typeface="Consolas" panose="020B0609020204030204" pitchFamily="49" charset="0"/>
                <a:ea typeface="+mn-ea"/>
              </a:rPr>
              <a:t>getContext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rPr>
              <a:t>var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01080"/>
                </a:solidFill>
                <a:effectLst/>
                <a:uLnTx/>
                <a:uFillTx/>
                <a:latin typeface="Consolas" panose="020B0609020204030204" pitchFamily="49" charset="0"/>
                <a:ea typeface="+mn-ea"/>
              </a:rPr>
              <a:t>collection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 </a:t>
            </a:r>
            <a:r>
              <a:rPr kumimoji="0" lang="en-US" sz="1600" b="0" i="0" u="none" strike="noStrike" kern="1200" cap="none" spc="0" normalizeH="0" baseline="0" noProof="0" dirty="0" err="1">
                <a:ln>
                  <a:noFill/>
                </a:ln>
                <a:solidFill>
                  <a:srgbClr val="001080"/>
                </a:solidFill>
                <a:effectLst/>
                <a:uLnTx/>
                <a:uFillTx/>
                <a:latin typeface="Consolas" panose="020B0609020204030204" pitchFamily="49" charset="0"/>
                <a:ea typeface="+mn-ea"/>
              </a:rPr>
              <a:t>context</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795E26"/>
                </a:solidFill>
                <a:effectLst/>
                <a:uLnTx/>
                <a:uFillTx/>
                <a:latin typeface="Consolas" panose="020B0609020204030204" pitchFamily="49" charset="0"/>
                <a:ea typeface="+mn-ea"/>
              </a:rPr>
              <a:t>getCollection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rPr>
              <a:t>var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01080"/>
                </a:solidFill>
                <a:effectLst/>
                <a:uLnTx/>
                <a:uFillTx/>
                <a:latin typeface="Consolas" panose="020B0609020204030204" pitchFamily="49" charset="0"/>
                <a:ea typeface="+mn-ea"/>
              </a:rPr>
              <a:t>accepted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 </a:t>
            </a:r>
            <a:r>
              <a:rPr kumimoji="0" lang="en-US" sz="1600" b="0" i="0" u="none" strike="noStrike" kern="1200" cap="none" spc="0" normalizeH="0" baseline="0" noProof="0" dirty="0" err="1">
                <a:ln>
                  <a:noFill/>
                </a:ln>
                <a:solidFill>
                  <a:srgbClr val="001080"/>
                </a:solidFill>
                <a:effectLst/>
                <a:uLnTx/>
                <a:uFillTx/>
                <a:latin typeface="Consolas" panose="020B0609020204030204" pitchFamily="49" charset="0"/>
                <a:ea typeface="+mn-ea"/>
              </a:rPr>
              <a:t>collection</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795E26"/>
                </a:solidFill>
                <a:effectLst/>
                <a:uLnTx/>
                <a:uFillTx/>
                <a:latin typeface="Consolas" panose="020B0609020204030204" pitchFamily="49" charset="0"/>
                <a:ea typeface="+mn-ea"/>
              </a:rPr>
              <a:t>createDocument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err="1">
                <a:ln>
                  <a:noFill/>
                </a:ln>
                <a:solidFill>
                  <a:srgbClr val="001080"/>
                </a:solidFill>
                <a:effectLst/>
                <a:uLnTx/>
                <a:uFillTx/>
                <a:latin typeface="Consolas" panose="020B0609020204030204" pitchFamily="49" charset="0"/>
                <a:ea typeface="+mn-ea"/>
              </a:rPr>
              <a:t>collection</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795E26"/>
                </a:solidFill>
                <a:effectLst/>
                <a:uLnTx/>
                <a:uFillTx/>
                <a:latin typeface="Consolas" panose="020B0609020204030204" pitchFamily="49" charset="0"/>
                <a:ea typeface="+mn-ea"/>
              </a:rPr>
              <a:t>getSelfLink</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err="1">
                <a:ln>
                  <a:noFill/>
                </a:ln>
                <a:solidFill>
                  <a:srgbClr val="001080"/>
                </a:solidFill>
                <a:effectLst/>
                <a:uLnTx/>
                <a:uFillTx/>
                <a:latin typeface="Consolas" panose="020B0609020204030204" pitchFamily="49" charset="0"/>
                <a:ea typeface="+mn-ea"/>
              </a:rPr>
              <a:t>documentToCreate</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rPr>
              <a:t>function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01080"/>
                </a:solidFill>
                <a:effectLst/>
                <a:uLnTx/>
                <a:uFillTx/>
                <a:latin typeface="Consolas" panose="020B0609020204030204" pitchFamily="49" charset="0"/>
                <a:ea typeface="+mn-ea"/>
              </a:rPr>
              <a:t>error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err="1">
                <a:ln>
                  <a:noFill/>
                </a:ln>
                <a:solidFill>
                  <a:srgbClr val="001080"/>
                </a:solidFill>
                <a:effectLst/>
                <a:uLnTx/>
                <a:uFillTx/>
                <a:latin typeface="Consolas" panose="020B0609020204030204" pitchFamily="49" charset="0"/>
                <a:ea typeface="+mn-ea"/>
              </a:rPr>
              <a:t>documentCreated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err="1">
                <a:ln>
                  <a:noFill/>
                </a:ln>
                <a:solidFill>
                  <a:srgbClr val="001080"/>
                </a:solidFill>
                <a:effectLst/>
                <a:uLnTx/>
                <a:uFillTx/>
                <a:latin typeface="Consolas" panose="020B0609020204030204" pitchFamily="49" charset="0"/>
                <a:ea typeface="+mn-ea"/>
              </a:rPr>
              <a:t>context</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795E26"/>
                </a:solidFill>
                <a:effectLst/>
                <a:uLnTx/>
                <a:uFillTx/>
                <a:latin typeface="Consolas" panose="020B0609020204030204" pitchFamily="49" charset="0"/>
                <a:ea typeface="+mn-ea"/>
              </a:rPr>
              <a:t>getResponse</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r>
              <a:rPr kumimoji="0" lang="en-US" sz="1600" b="0" i="0" u="none" strike="noStrike" kern="1200" cap="none" spc="0" normalizeH="0" baseline="0" noProof="0" dirty="0" err="1">
                <a:ln>
                  <a:noFill/>
                </a:ln>
                <a:solidFill>
                  <a:srgbClr val="795E26"/>
                </a:solidFill>
                <a:effectLst/>
                <a:uLnTx/>
                <a:uFillTx/>
                <a:latin typeface="Consolas" panose="020B0609020204030204" pitchFamily="49" charset="0"/>
                <a:ea typeface="+mn-ea"/>
              </a:rPr>
              <a:t>setBody</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1080"/>
                </a:solidFill>
                <a:effectLst/>
                <a:uLnTx/>
                <a:uFillTx/>
                <a:latin typeface="Consolas" panose="020B0609020204030204" pitchFamily="49" charset="0"/>
                <a:ea typeface="+mn-ea"/>
              </a:rPr>
              <a:t>documentCreated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r>
              <a:rPr kumimoji="0" lang="en-US" sz="1600" b="0" i="0" u="none" strike="noStrike" kern="1200" cap="none" spc="0" normalizeH="0" baseline="0" noProof="0" dirty="0">
                <a:ln>
                  <a:noFill/>
                </a:ln>
                <a:solidFill>
                  <a:srgbClr val="001080"/>
                </a:solidFill>
                <a:effectLst/>
                <a:uLnTx/>
                <a:uFillTx/>
                <a:latin typeface="Consolas" panose="020B0609020204030204" pitchFamily="49" charset="0"/>
                <a:ea typeface="+mn-ea"/>
              </a:rPr>
              <a:t>id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F00DB"/>
                </a:solidFill>
                <a:effectLst/>
                <a:uLnTx/>
                <a:uFillTx/>
                <a:latin typeface="Consolas" panose="020B0609020204030204" pitchFamily="49" charset="0"/>
                <a:ea typeface="+mn-ea"/>
              </a:rPr>
              <a:t>if</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001080"/>
                </a:solidFill>
                <a:effectLst/>
                <a:uLnTx/>
                <a:uFillTx/>
                <a:latin typeface="Consolas" panose="020B0609020204030204" pitchFamily="49" charset="0"/>
                <a:ea typeface="+mn-ea"/>
              </a:rPr>
              <a:t>accepted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 </a:t>
            </a:r>
            <a:r>
              <a:rPr kumimoji="0" lang="en-US" sz="1600" b="0" i="0" u="none" strike="noStrike" kern="1200" cap="none" spc="0" normalizeH="0" baseline="0" noProof="0" dirty="0">
                <a:ln>
                  <a:noFill/>
                </a:ln>
                <a:solidFill>
                  <a:srgbClr val="AF00DB"/>
                </a:solidFill>
                <a:effectLst/>
                <a:uLnTx/>
                <a:uFillTx/>
                <a:latin typeface="Consolas" panose="020B0609020204030204" pitchFamily="49" charset="0"/>
                <a:ea typeface="+mn-ea"/>
              </a:rPr>
              <a:t>return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rPr>
              <a:t>}</a:t>
            </a:r>
            <a:endParaRPr lang="en-US" sz="11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414999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3AE9-23A6-5D4A-E9D2-A78798F0F9EF}"/>
              </a:ext>
            </a:extLst>
          </p:cNvPr>
          <p:cNvSpPr>
            <a:spLocks noGrp="1"/>
          </p:cNvSpPr>
          <p:nvPr>
            <p:ph type="title"/>
          </p:nvPr>
        </p:nvSpPr>
        <p:spPr/>
        <p:txBody>
          <a:bodyPr/>
          <a:lstStyle/>
          <a:p>
            <a:r>
              <a:rPr lang="en-US" dirty="0"/>
              <a:t>Create stored procedures ( 3 of 4 )</a:t>
            </a:r>
          </a:p>
        </p:txBody>
      </p:sp>
      <p:sp>
        <p:nvSpPr>
          <p:cNvPr id="3" name="Text Placeholder 2">
            <a:extLst>
              <a:ext uri="{FF2B5EF4-FFF2-40B4-BE49-F238E27FC236}">
                <a16:creationId xmlns:a16="http://schemas.microsoft.com/office/drawing/2014/main" id="{F4F05AA4-00B6-CC32-2600-58AA099ADD99}"/>
              </a:ext>
            </a:extLst>
          </p:cNvPr>
          <p:cNvSpPr>
            <a:spLocks noGrp="1"/>
          </p:cNvSpPr>
          <p:nvPr>
            <p:ph type="body" sz="quarter" idx="11"/>
          </p:nvPr>
        </p:nvSpPr>
        <p:spPr/>
        <p:txBody>
          <a:bodyPr/>
          <a:lstStyle/>
          <a:p>
            <a:r>
              <a:rPr lang="en-US" dirty="0"/>
              <a:t>Bounded execution</a:t>
            </a:r>
          </a:p>
        </p:txBody>
      </p:sp>
      <p:sp>
        <p:nvSpPr>
          <p:cNvPr id="4" name="Content Placeholder 3">
            <a:extLst>
              <a:ext uri="{FF2B5EF4-FFF2-40B4-BE49-F238E27FC236}">
                <a16:creationId xmlns:a16="http://schemas.microsoft.com/office/drawing/2014/main" id="{F3B693B0-1C5E-E18B-CC96-5BAFB5950DCB}"/>
              </a:ext>
            </a:extLst>
          </p:cNvPr>
          <p:cNvSpPr>
            <a:spLocks noGrp="1"/>
          </p:cNvSpPr>
          <p:nvPr>
            <p:ph sz="quarter" idx="10"/>
          </p:nvPr>
        </p:nvSpPr>
        <p:spPr>
          <a:xfrm>
            <a:off x="457200" y="1506084"/>
            <a:ext cx="11222038" cy="950037"/>
          </a:xfrm>
        </p:spPr>
        <p:txBody>
          <a:bodyPr/>
          <a:lstStyle/>
          <a:p>
            <a:r>
              <a:rPr lang="en-US" sz="2400" spc="0" dirty="0">
                <a:solidFill>
                  <a:schemeClr val="tx1"/>
                </a:solidFill>
                <a:latin typeface="+mn-lt"/>
              </a:rPr>
              <a:t>All Azure Cosmos DB operations must complete within a limited amount of time</a:t>
            </a:r>
          </a:p>
          <a:p>
            <a:endParaRPr lang="en-US" sz="2400" dirty="0"/>
          </a:p>
        </p:txBody>
      </p:sp>
      <p:grpSp>
        <p:nvGrpSpPr>
          <p:cNvPr id="5" name="Group 4" descr="Diagram illustrating if a function doesn't complete on time it will be rolled back.&#10;">
            <a:extLst>
              <a:ext uri="{FF2B5EF4-FFF2-40B4-BE49-F238E27FC236}">
                <a16:creationId xmlns:a16="http://schemas.microsoft.com/office/drawing/2014/main" id="{B7CBAF64-9D5B-6B6B-F1C6-95E38C67739B}"/>
              </a:ext>
            </a:extLst>
          </p:cNvPr>
          <p:cNvGrpSpPr/>
          <p:nvPr/>
        </p:nvGrpSpPr>
        <p:grpSpPr>
          <a:xfrm>
            <a:off x="1143843" y="2562822"/>
            <a:ext cx="9294714" cy="2780534"/>
            <a:chOff x="1143843" y="2562822"/>
            <a:chExt cx="9294714" cy="2780534"/>
          </a:xfrm>
        </p:grpSpPr>
        <p:grpSp>
          <p:nvGrpSpPr>
            <p:cNvPr id="6" name="Group 5" descr="This diagram depicts a function returning a Boolean value of either true or false depending on whether the intended logic successfully completes or not.">
              <a:extLst>
                <a:ext uri="{FF2B5EF4-FFF2-40B4-BE49-F238E27FC236}">
                  <a16:creationId xmlns:a16="http://schemas.microsoft.com/office/drawing/2014/main" id="{C834E1FD-6495-D8B0-A325-41A5B8F14CA0}"/>
                </a:ext>
              </a:extLst>
            </p:cNvPr>
            <p:cNvGrpSpPr/>
            <p:nvPr/>
          </p:nvGrpSpPr>
          <p:grpSpPr>
            <a:xfrm>
              <a:off x="1553028" y="2868979"/>
              <a:ext cx="8476343" cy="2052729"/>
              <a:chOff x="2046514" y="3722914"/>
              <a:chExt cx="8476343" cy="2052729"/>
            </a:xfrm>
          </p:grpSpPr>
          <p:sp>
            <p:nvSpPr>
              <p:cNvPr id="10" name="TextBox 9">
                <a:extLst>
                  <a:ext uri="{FF2B5EF4-FFF2-40B4-BE49-F238E27FC236}">
                    <a16:creationId xmlns:a16="http://schemas.microsoft.com/office/drawing/2014/main" id="{B71D0059-ED59-CBCD-929C-FF5C2C82AF46}"/>
                  </a:ext>
                </a:extLst>
              </p:cNvPr>
              <p:cNvSpPr txBox="1"/>
              <p:nvPr/>
            </p:nvSpPr>
            <p:spPr>
              <a:xfrm>
                <a:off x="2046514" y="4586514"/>
                <a:ext cx="2641600" cy="492443"/>
              </a:xfrm>
              <a:prstGeom prst="rect">
                <a:avLst/>
              </a:prstGeom>
              <a:noFill/>
            </p:spPr>
            <p:txBody>
              <a:bodyPr wrap="square" lIns="0" tIns="0" rIns="0" bIns="0" rtlCol="0">
                <a:spAutoFit/>
              </a:bodyPr>
              <a:lstStyle/>
              <a:p>
                <a:r>
                  <a:rPr lang="en-IN" sz="3200" dirty="0">
                    <a:gradFill>
                      <a:gsLst>
                        <a:gs pos="2917">
                          <a:schemeClr val="tx1"/>
                        </a:gs>
                        <a:gs pos="30000">
                          <a:schemeClr val="tx1"/>
                        </a:gs>
                      </a:gsLst>
                      <a:lin ang="5400000" scaled="0"/>
                    </a:gradFill>
                    <a:latin typeface="+mj-lt"/>
                  </a:rPr>
                  <a:t>Function &lt;&gt;</a:t>
                </a:r>
                <a:endParaRPr lang="en-US" sz="3200" dirty="0">
                  <a:gradFill>
                    <a:gsLst>
                      <a:gs pos="2917">
                        <a:schemeClr val="tx1"/>
                      </a:gs>
                      <a:gs pos="30000">
                        <a:schemeClr val="tx1"/>
                      </a:gs>
                    </a:gsLst>
                    <a:lin ang="5400000" scaled="0"/>
                  </a:gradFill>
                  <a:latin typeface="+mj-lt"/>
                </a:endParaRPr>
              </a:p>
            </p:txBody>
          </p:sp>
          <p:sp>
            <p:nvSpPr>
              <p:cNvPr id="11" name="TextBox 10">
                <a:extLst>
                  <a:ext uri="{FF2B5EF4-FFF2-40B4-BE49-F238E27FC236}">
                    <a16:creationId xmlns:a16="http://schemas.microsoft.com/office/drawing/2014/main" id="{56A34772-3929-1B00-BDCF-949F78036A05}"/>
                  </a:ext>
                </a:extLst>
              </p:cNvPr>
              <p:cNvSpPr txBox="1"/>
              <p:nvPr/>
            </p:nvSpPr>
            <p:spPr>
              <a:xfrm>
                <a:off x="5682341" y="3722914"/>
                <a:ext cx="4840516" cy="492443"/>
              </a:xfrm>
              <a:prstGeom prst="rect">
                <a:avLst/>
              </a:prstGeom>
              <a:noFill/>
            </p:spPr>
            <p:txBody>
              <a:bodyPr wrap="square" lIns="0" tIns="0" rIns="0" bIns="0" rtlCol="0">
                <a:spAutoFit/>
              </a:bodyPr>
              <a:lstStyle/>
              <a:p>
                <a:pPr lvl="1"/>
                <a:r>
                  <a:rPr lang="en-IN" sz="3200" b="1" dirty="0">
                    <a:gradFill>
                      <a:gsLst>
                        <a:gs pos="2917">
                          <a:schemeClr val="tx1"/>
                        </a:gs>
                        <a:gs pos="30000">
                          <a:schemeClr val="tx1"/>
                        </a:gs>
                      </a:gsLst>
                      <a:lin ang="5400000" scaled="0"/>
                    </a:gradFill>
                  </a:rPr>
                  <a:t>True</a:t>
                </a:r>
                <a:r>
                  <a:rPr lang="en-IN" sz="3200" dirty="0">
                    <a:gradFill>
                      <a:gsLst>
                        <a:gs pos="2917">
                          <a:schemeClr val="tx1"/>
                        </a:gs>
                        <a:gs pos="30000">
                          <a:schemeClr val="tx1"/>
                        </a:gs>
                      </a:gsLst>
                      <a:lin ang="5400000" scaled="0"/>
                    </a:gradFill>
                    <a:latin typeface="+mj-lt"/>
                  </a:rPr>
                  <a:t> </a:t>
                </a:r>
                <a:r>
                  <a:rPr lang="en-IN" sz="3200" dirty="0">
                    <a:gradFill>
                      <a:gsLst>
                        <a:gs pos="2917">
                          <a:schemeClr val="tx1"/>
                        </a:gs>
                        <a:gs pos="30000">
                          <a:schemeClr val="tx1"/>
                        </a:gs>
                      </a:gsLst>
                      <a:lin ang="5400000" scaled="0"/>
                    </a:gradFill>
                  </a:rPr>
                  <a:t>(Will complete)</a:t>
                </a:r>
                <a:endParaRPr lang="en-US" sz="3200" dirty="0">
                  <a:gradFill>
                    <a:gsLst>
                      <a:gs pos="2917">
                        <a:schemeClr val="tx1"/>
                      </a:gs>
                      <a:gs pos="30000">
                        <a:schemeClr val="tx1"/>
                      </a:gs>
                    </a:gsLst>
                    <a:lin ang="5400000" scaled="0"/>
                  </a:gradFill>
                </a:endParaRPr>
              </a:p>
            </p:txBody>
          </p:sp>
          <p:sp>
            <p:nvSpPr>
              <p:cNvPr id="12" name="TextBox 11">
                <a:extLst>
                  <a:ext uri="{FF2B5EF4-FFF2-40B4-BE49-F238E27FC236}">
                    <a16:creationId xmlns:a16="http://schemas.microsoft.com/office/drawing/2014/main" id="{2D54C4F2-E75D-05CA-5B69-4DDE86CCD0F7}"/>
                  </a:ext>
                </a:extLst>
              </p:cNvPr>
              <p:cNvSpPr txBox="1"/>
              <p:nvPr/>
            </p:nvSpPr>
            <p:spPr>
              <a:xfrm>
                <a:off x="5675084" y="5283200"/>
                <a:ext cx="4840516" cy="492443"/>
              </a:xfrm>
              <a:prstGeom prst="rect">
                <a:avLst/>
              </a:prstGeom>
              <a:noFill/>
            </p:spPr>
            <p:txBody>
              <a:bodyPr wrap="square" lIns="0" tIns="0" rIns="0" bIns="0" rtlCol="0">
                <a:spAutoFit/>
              </a:bodyPr>
              <a:lstStyle/>
              <a:p>
                <a:pPr lvl="1"/>
                <a:r>
                  <a:rPr lang="en-IN" sz="3200" b="1" dirty="0">
                    <a:gradFill>
                      <a:gsLst>
                        <a:gs pos="2917">
                          <a:schemeClr val="tx1"/>
                        </a:gs>
                        <a:gs pos="30000">
                          <a:schemeClr val="tx1"/>
                        </a:gs>
                      </a:gsLst>
                      <a:lin ang="5400000" scaled="0"/>
                    </a:gradFill>
                  </a:rPr>
                  <a:t>False</a:t>
                </a:r>
                <a:r>
                  <a:rPr lang="en-IN" sz="3200" dirty="0">
                    <a:gradFill>
                      <a:gsLst>
                        <a:gs pos="2917">
                          <a:schemeClr val="tx1"/>
                        </a:gs>
                        <a:gs pos="30000">
                          <a:schemeClr val="tx1"/>
                        </a:gs>
                      </a:gsLst>
                      <a:lin ang="5400000" scaled="0"/>
                    </a:gradFill>
                    <a:latin typeface="+mj-lt"/>
                  </a:rPr>
                  <a:t> </a:t>
                </a:r>
                <a:r>
                  <a:rPr lang="en-IN" sz="3200" dirty="0">
                    <a:gradFill>
                      <a:gsLst>
                        <a:gs pos="2917">
                          <a:schemeClr val="tx1"/>
                        </a:gs>
                        <a:gs pos="30000">
                          <a:schemeClr val="tx1"/>
                        </a:gs>
                      </a:gsLst>
                      <a:lin ang="5400000" scaled="0"/>
                    </a:gradFill>
                  </a:rPr>
                  <a:t>(Roll back)</a:t>
                </a:r>
                <a:endParaRPr lang="en-US" sz="3200" dirty="0">
                  <a:gradFill>
                    <a:gsLst>
                      <a:gs pos="2917">
                        <a:schemeClr val="tx1"/>
                      </a:gs>
                      <a:gs pos="30000">
                        <a:schemeClr val="tx1"/>
                      </a:gs>
                    </a:gsLst>
                    <a:lin ang="5400000" scaled="0"/>
                  </a:gradFill>
                </a:endParaRPr>
              </a:p>
            </p:txBody>
          </p:sp>
          <p:cxnSp>
            <p:nvCxnSpPr>
              <p:cNvPr id="13" name="Straight Arrow Connector 12">
                <a:extLst>
                  <a:ext uri="{FF2B5EF4-FFF2-40B4-BE49-F238E27FC236}">
                    <a16:creationId xmlns:a16="http://schemas.microsoft.com/office/drawing/2014/main" id="{2C27DA54-94A4-134D-DA0B-110226FB21E0}"/>
                  </a:ext>
                  <a:ext uri="{C183D7F6-B498-43B3-948B-1728B52AA6E4}">
                    <adec:decorative xmlns:adec="http://schemas.microsoft.com/office/drawing/2017/decorative" val="0"/>
                  </a:ext>
                </a:extLst>
              </p:cNvPr>
              <p:cNvCxnSpPr>
                <a:cxnSpLocks/>
              </p:cNvCxnSpPr>
              <p:nvPr/>
            </p:nvCxnSpPr>
            <p:spPr>
              <a:xfrm flipV="1">
                <a:off x="4336869" y="3997234"/>
                <a:ext cx="1759131" cy="692332"/>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6E2F40-34FE-0738-6FF7-C61019B89149}"/>
                  </a:ext>
                  <a:ext uri="{C183D7F6-B498-43B3-948B-1728B52AA6E4}">
                    <adec:decorative xmlns:adec="http://schemas.microsoft.com/office/drawing/2017/decorative" val="0"/>
                  </a:ext>
                </a:extLst>
              </p:cNvPr>
              <p:cNvCxnSpPr>
                <a:cxnSpLocks/>
              </p:cNvCxnSpPr>
              <p:nvPr/>
            </p:nvCxnSpPr>
            <p:spPr>
              <a:xfrm>
                <a:off x="4336869" y="4937760"/>
                <a:ext cx="1759131" cy="627017"/>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D621673E-7D4E-6EE9-9746-3ED24641C37E}"/>
                </a:ext>
                <a:ext uri="{C183D7F6-B498-43B3-948B-1728B52AA6E4}">
                  <adec:decorative xmlns:adec="http://schemas.microsoft.com/office/drawing/2017/decorative" val="1"/>
                </a:ext>
              </a:extLst>
            </p:cNvPr>
            <p:cNvSpPr/>
            <p:nvPr/>
          </p:nvSpPr>
          <p:spPr bwMode="auto">
            <a:xfrm>
              <a:off x="1143843" y="2562822"/>
              <a:ext cx="9294714" cy="278053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u="sng">
                <a:solidFill>
                  <a:schemeClr val="bg1"/>
                </a:solidFill>
                <a:ea typeface="Segoe UI" pitchFamily="34" charset="0"/>
                <a:cs typeface="Segoe UI" pitchFamily="34" charset="0"/>
              </a:endParaRPr>
            </a:p>
          </p:txBody>
        </p:sp>
      </p:grpSp>
    </p:spTree>
    <p:extLst>
      <p:ext uri="{BB962C8B-B14F-4D97-AF65-F5344CB8AC3E}">
        <p14:creationId xmlns:p14="http://schemas.microsoft.com/office/powerpoint/2010/main" val="517177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A95E-471D-F454-5965-D1CB894977D8}"/>
              </a:ext>
            </a:extLst>
          </p:cNvPr>
          <p:cNvSpPr>
            <a:spLocks noGrp="1"/>
          </p:cNvSpPr>
          <p:nvPr>
            <p:ph type="title"/>
          </p:nvPr>
        </p:nvSpPr>
        <p:spPr/>
        <p:txBody>
          <a:bodyPr/>
          <a:lstStyle/>
          <a:p>
            <a:r>
              <a:rPr lang="en-US" dirty="0"/>
              <a:t>Create stored procedures ( 4 of 4 )</a:t>
            </a:r>
          </a:p>
        </p:txBody>
      </p:sp>
      <p:sp>
        <p:nvSpPr>
          <p:cNvPr id="3" name="Text Placeholder 2">
            <a:extLst>
              <a:ext uri="{FF2B5EF4-FFF2-40B4-BE49-F238E27FC236}">
                <a16:creationId xmlns:a16="http://schemas.microsoft.com/office/drawing/2014/main" id="{B71678D5-EEDF-939C-80DB-45140AC5FCA5}"/>
              </a:ext>
            </a:extLst>
          </p:cNvPr>
          <p:cNvSpPr>
            <a:spLocks noGrp="1"/>
          </p:cNvSpPr>
          <p:nvPr>
            <p:ph type="body" sz="quarter" idx="11"/>
          </p:nvPr>
        </p:nvSpPr>
        <p:spPr/>
        <p:txBody>
          <a:bodyPr/>
          <a:lstStyle/>
          <a:p>
            <a:r>
              <a:rPr lang="en-US" dirty="0"/>
              <a:t>Transaction continuation</a:t>
            </a:r>
          </a:p>
        </p:txBody>
      </p:sp>
      <p:sp>
        <p:nvSpPr>
          <p:cNvPr id="4" name="Content Placeholder 3">
            <a:extLst>
              <a:ext uri="{FF2B5EF4-FFF2-40B4-BE49-F238E27FC236}">
                <a16:creationId xmlns:a16="http://schemas.microsoft.com/office/drawing/2014/main" id="{EF316DAE-83D5-E3E4-0437-FCE0447BBACC}"/>
              </a:ext>
            </a:extLst>
          </p:cNvPr>
          <p:cNvSpPr>
            <a:spLocks noGrp="1"/>
          </p:cNvSpPr>
          <p:nvPr>
            <p:ph sz="quarter" idx="10"/>
          </p:nvPr>
        </p:nvSpPr>
        <p:spPr>
          <a:xfrm>
            <a:off x="457200" y="1506084"/>
            <a:ext cx="11222038" cy="1683683"/>
          </a:xfrm>
        </p:spPr>
        <p:txBody>
          <a:bodyPr/>
          <a:lstStyle/>
          <a:p>
            <a:pPr>
              <a:spcAft>
                <a:spcPts val="600"/>
              </a:spcAft>
            </a:pPr>
            <a:r>
              <a:rPr lang="en-US" sz="2400"/>
              <a:t>JavaScript functions can implement a continuation-based model to batch or resume execution</a:t>
            </a:r>
          </a:p>
          <a:p>
            <a:pPr lvl="1"/>
            <a:r>
              <a:rPr lang="en-US" sz="2000"/>
              <a:t>The continuation value can be any value of your choice</a:t>
            </a:r>
          </a:p>
          <a:p>
            <a:pPr lvl="1"/>
            <a:r>
              <a:rPr lang="en-US" sz="2000"/>
              <a:t>Your applications can then use this value to resume a transaction from a new starting point</a:t>
            </a:r>
          </a:p>
          <a:p>
            <a:endParaRPr lang="en-US" sz="2400" dirty="0"/>
          </a:p>
        </p:txBody>
      </p:sp>
      <p:grpSp>
        <p:nvGrpSpPr>
          <p:cNvPr id="6" name="Group 5" descr="This diagram depicts how the return value of the server-side function can be used to indicate whether a long-running transaction is expected to run out of server time. If the return value indicates server time will be unavailable soon, the long-running transaction will return a pointer that can be used to resume the transaction at a later time.">
            <a:extLst>
              <a:ext uri="{FF2B5EF4-FFF2-40B4-BE49-F238E27FC236}">
                <a16:creationId xmlns:a16="http://schemas.microsoft.com/office/drawing/2014/main" id="{A0A816BB-D491-2E24-08B6-4C9FD296A031}"/>
              </a:ext>
            </a:extLst>
          </p:cNvPr>
          <p:cNvGrpSpPr/>
          <p:nvPr/>
        </p:nvGrpSpPr>
        <p:grpSpPr>
          <a:xfrm>
            <a:off x="2119724" y="3127248"/>
            <a:ext cx="7104013" cy="2987900"/>
            <a:chOff x="589139" y="1553248"/>
            <a:chExt cx="10993261" cy="4623692"/>
          </a:xfrm>
        </p:grpSpPr>
        <p:pic>
          <p:nvPicPr>
            <p:cNvPr id="7" name="Picture 6">
              <a:extLst>
                <a:ext uri="{FF2B5EF4-FFF2-40B4-BE49-F238E27FC236}">
                  <a16:creationId xmlns:a16="http://schemas.microsoft.com/office/drawing/2014/main" id="{33CD6F3F-B065-AF0E-A793-97036DF004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139" y="2920985"/>
              <a:ext cx="1400653" cy="887979"/>
            </a:xfrm>
            <a:prstGeom prst="rect">
              <a:avLst/>
            </a:prstGeom>
          </p:spPr>
        </p:pic>
        <p:sp>
          <p:nvSpPr>
            <p:cNvPr id="8" name="Rectangle 7">
              <a:extLst>
                <a:ext uri="{FF2B5EF4-FFF2-40B4-BE49-F238E27FC236}">
                  <a16:creationId xmlns:a16="http://schemas.microsoft.com/office/drawing/2014/main" id="{47FC785B-0B85-8802-FABA-A5D523B58762}"/>
                </a:ext>
              </a:extLst>
            </p:cNvPr>
            <p:cNvSpPr/>
            <p:nvPr/>
          </p:nvSpPr>
          <p:spPr bwMode="auto">
            <a:xfrm>
              <a:off x="5276437" y="1553248"/>
              <a:ext cx="6305963" cy="3600000"/>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tx1"/>
                  </a:solidFill>
                  <a:latin typeface="+mj-lt"/>
                  <a:ea typeface="Segoe UI" pitchFamily="34" charset="0"/>
                  <a:cs typeface="Segoe UI" pitchFamily="34" charset="0"/>
                </a:rPr>
                <a:t>Bulk create documents </a:t>
              </a:r>
            </a:p>
          </p:txBody>
        </p:sp>
        <p:sp>
          <p:nvSpPr>
            <p:cNvPr id="9" name="Rectangle 8">
              <a:extLst>
                <a:ext uri="{FF2B5EF4-FFF2-40B4-BE49-F238E27FC236}">
                  <a16:creationId xmlns:a16="http://schemas.microsoft.com/office/drawing/2014/main" id="{28701188-2F77-327C-1FEB-25C424DD7972}"/>
                </a:ext>
              </a:extLst>
            </p:cNvPr>
            <p:cNvSpPr/>
            <p:nvPr/>
          </p:nvSpPr>
          <p:spPr bwMode="auto">
            <a:xfrm>
              <a:off x="5519964" y="2836855"/>
              <a:ext cx="142418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400" dirty="0">
                  <a:gradFill>
                    <a:gsLst>
                      <a:gs pos="2917">
                        <a:schemeClr val="tx1"/>
                      </a:gs>
                      <a:gs pos="30000">
                        <a:schemeClr val="tx1"/>
                      </a:gs>
                    </a:gsLst>
                    <a:lin ang="5400000" scaled="0"/>
                  </a:gradFill>
                </a:rPr>
                <a:t>Each </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document</a:t>
              </a:r>
            </a:p>
          </p:txBody>
        </p:sp>
        <p:sp>
          <p:nvSpPr>
            <p:cNvPr id="10" name="Rectangle 9">
              <a:extLst>
                <a:ext uri="{FF2B5EF4-FFF2-40B4-BE49-F238E27FC236}">
                  <a16:creationId xmlns:a16="http://schemas.microsoft.com/office/drawing/2014/main" id="{3CF86C64-96B4-3E14-7180-F0AA3951F1F9}"/>
                </a:ext>
              </a:extLst>
            </p:cNvPr>
            <p:cNvSpPr/>
            <p:nvPr/>
          </p:nvSpPr>
          <p:spPr bwMode="auto">
            <a:xfrm>
              <a:off x="7298783" y="2836855"/>
              <a:ext cx="96891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400" dirty="0">
                  <a:gradFill>
                    <a:gsLst>
                      <a:gs pos="2917">
                        <a:schemeClr val="tx1"/>
                      </a:gs>
                      <a:gs pos="30000">
                        <a:schemeClr val="tx1"/>
                      </a:gs>
                    </a:gsLst>
                    <a:lin ang="5400000" scaled="0"/>
                  </a:gradFill>
                </a:rPr>
                <a:t>Try create</a:t>
              </a:r>
            </a:p>
          </p:txBody>
        </p:sp>
        <p:sp>
          <p:nvSpPr>
            <p:cNvPr id="11" name="Rectangle 10">
              <a:extLst>
                <a:ext uri="{FF2B5EF4-FFF2-40B4-BE49-F238E27FC236}">
                  <a16:creationId xmlns:a16="http://schemas.microsoft.com/office/drawing/2014/main" id="{28132765-699B-170B-1636-58F631DD8038}"/>
                </a:ext>
              </a:extLst>
            </p:cNvPr>
            <p:cNvSpPr/>
            <p:nvPr/>
          </p:nvSpPr>
          <p:spPr bwMode="auto">
            <a:xfrm>
              <a:off x="8616744" y="2836855"/>
              <a:ext cx="1346406"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400" dirty="0">
                  <a:gradFill>
                    <a:gsLst>
                      <a:gs pos="2917">
                        <a:schemeClr val="tx1"/>
                      </a:gs>
                      <a:gs pos="30000">
                        <a:schemeClr val="tx1"/>
                      </a:gs>
                    </a:gsLst>
                    <a:lin ang="5400000" scaled="0"/>
                  </a:gradFill>
                </a:rPr>
                <a:t>Observe</a:t>
              </a:r>
            </a:p>
            <a:p>
              <a:pPr algn="ctr"/>
              <a:r>
                <a:rPr lang="en-US" sz="1400" dirty="0">
                  <a:gradFill>
                    <a:gsLst>
                      <a:gs pos="2917">
                        <a:schemeClr val="tx1"/>
                      </a:gs>
                      <a:gs pos="30000">
                        <a:schemeClr val="tx1"/>
                      </a:gs>
                    </a:gsLst>
                    <a:lin ang="5400000" scaled="0"/>
                  </a:gradFill>
                </a:rPr>
                <a:t>return</a:t>
              </a:r>
            </a:p>
            <a:p>
              <a:pPr algn="ctr"/>
              <a:r>
                <a:rPr lang="en-US" sz="1400" dirty="0">
                  <a:gradFill>
                    <a:gsLst>
                      <a:gs pos="2917">
                        <a:schemeClr val="tx1"/>
                      </a:gs>
                      <a:gs pos="30000">
                        <a:schemeClr val="tx1"/>
                      </a:gs>
                    </a:gsLst>
                    <a:lin ang="5400000" scaled="0"/>
                  </a:gradFill>
                </a:rPr>
                <a:t>value</a:t>
              </a:r>
            </a:p>
          </p:txBody>
        </p:sp>
        <p:sp>
          <p:nvSpPr>
            <p:cNvPr id="12" name="Rectangle 11">
              <a:extLst>
                <a:ext uri="{FF2B5EF4-FFF2-40B4-BE49-F238E27FC236}">
                  <a16:creationId xmlns:a16="http://schemas.microsoft.com/office/drawing/2014/main" id="{07C0C7C4-A877-B83C-051C-3960467A3143}"/>
                </a:ext>
              </a:extLst>
            </p:cNvPr>
            <p:cNvSpPr/>
            <p:nvPr/>
          </p:nvSpPr>
          <p:spPr bwMode="auto">
            <a:xfrm>
              <a:off x="10365163" y="2836855"/>
              <a:ext cx="950537"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400" dirty="0">
                  <a:gradFill>
                    <a:gsLst>
                      <a:gs pos="2917">
                        <a:schemeClr val="tx1"/>
                      </a:gs>
                      <a:gs pos="30000">
                        <a:schemeClr val="tx1"/>
                      </a:gs>
                    </a:gsLst>
                    <a:lin ang="5400000" scaled="0"/>
                  </a:gradFill>
                </a:rPr>
                <a:t>Done</a:t>
              </a:r>
            </a:p>
          </p:txBody>
        </p:sp>
        <p:cxnSp>
          <p:nvCxnSpPr>
            <p:cNvPr id="13" name="Straight Arrow Connector 12">
              <a:extLst>
                <a:ext uri="{FF2B5EF4-FFF2-40B4-BE49-F238E27FC236}">
                  <a16:creationId xmlns:a16="http://schemas.microsoft.com/office/drawing/2014/main" id="{EB1A413E-8A75-97DA-0B27-DD124612E4C9}"/>
                </a:ext>
              </a:extLst>
            </p:cNvPr>
            <p:cNvCxnSpPr>
              <a:cxnSpLocks/>
              <a:stCxn id="9" idx="3"/>
              <a:endCxn id="10" idx="1"/>
            </p:cNvCxnSpPr>
            <p:nvPr/>
          </p:nvCxnSpPr>
          <p:spPr>
            <a:xfrm>
              <a:off x="6944152" y="3362013"/>
              <a:ext cx="354631"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8BEBE2-D334-8DBD-7706-B9BAF6755311}"/>
                </a:ext>
              </a:extLst>
            </p:cNvPr>
            <p:cNvCxnSpPr>
              <a:cxnSpLocks/>
              <a:stCxn id="10" idx="3"/>
              <a:endCxn id="11" idx="1"/>
            </p:cNvCxnSpPr>
            <p:nvPr/>
          </p:nvCxnSpPr>
          <p:spPr>
            <a:xfrm>
              <a:off x="8267701" y="3362013"/>
              <a:ext cx="34904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6E4D05-E2D9-0B30-08BA-873F331B3128}"/>
                </a:ext>
              </a:extLst>
            </p:cNvPr>
            <p:cNvCxnSpPr>
              <a:cxnSpLocks/>
              <a:stCxn id="11" idx="3"/>
              <a:endCxn id="12" idx="1"/>
            </p:cNvCxnSpPr>
            <p:nvPr/>
          </p:nvCxnSpPr>
          <p:spPr>
            <a:xfrm>
              <a:off x="9963150" y="3362013"/>
              <a:ext cx="4020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5F78D9D-88D1-76AD-AD4B-FD6D453F5A15}"/>
                </a:ext>
              </a:extLst>
            </p:cNvPr>
            <p:cNvCxnSpPr>
              <a:cxnSpLocks/>
              <a:stCxn id="24" idx="3"/>
            </p:cNvCxnSpPr>
            <p:nvPr/>
          </p:nvCxnSpPr>
          <p:spPr>
            <a:xfrm>
              <a:off x="4760870" y="3364974"/>
              <a:ext cx="515567" cy="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945D977-7ED2-2557-559E-0A907FEB5747}"/>
                </a:ext>
              </a:extLst>
            </p:cNvPr>
            <p:cNvCxnSpPr>
              <a:cxnSpLocks/>
            </p:cNvCxnSpPr>
            <p:nvPr/>
          </p:nvCxnSpPr>
          <p:spPr>
            <a:xfrm flipV="1">
              <a:off x="1883037" y="3359901"/>
              <a:ext cx="468000" cy="10146"/>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B3C8A25-ADCA-785A-1AAF-5222F34BFDF9}"/>
                </a:ext>
              </a:extLst>
            </p:cNvPr>
            <p:cNvCxnSpPr>
              <a:cxnSpLocks/>
            </p:cNvCxnSpPr>
            <p:nvPr/>
          </p:nvCxnSpPr>
          <p:spPr>
            <a:xfrm>
              <a:off x="3222321" y="3364974"/>
              <a:ext cx="4647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A7C097C-4AF9-5182-1530-383B6BAAB104}"/>
                </a:ext>
              </a:extLst>
            </p:cNvPr>
            <p:cNvCxnSpPr>
              <a:cxnSpLocks/>
            </p:cNvCxnSpPr>
            <p:nvPr/>
          </p:nvCxnSpPr>
          <p:spPr>
            <a:xfrm rot="5400000" flipH="1">
              <a:off x="4439311" y="554125"/>
              <a:ext cx="79786" cy="6608076"/>
            </a:xfrm>
            <a:prstGeom prst="bentConnector3">
              <a:avLst>
                <a:gd name="adj1" fmla="val -596909"/>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BB9D6AB-BAC4-C334-982A-1C19757B67D8}"/>
                </a:ext>
              </a:extLst>
            </p:cNvPr>
            <p:cNvCxnSpPr>
              <a:cxnSpLocks/>
            </p:cNvCxnSpPr>
            <p:nvPr/>
          </p:nvCxnSpPr>
          <p:spPr>
            <a:xfrm rot="16200000" flipV="1">
              <a:off x="7761003" y="1286138"/>
              <a:ext cx="12700" cy="3057889"/>
            </a:xfrm>
            <a:prstGeom prst="bentConnector3">
              <a:avLst>
                <a:gd name="adj1" fmla="val 4199984"/>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8240961-6432-9F8C-6C2D-AD43942952C9}"/>
                </a:ext>
              </a:extLst>
            </p:cNvPr>
            <p:cNvSpPr txBox="1"/>
            <p:nvPr/>
          </p:nvSpPr>
          <p:spPr>
            <a:xfrm>
              <a:off x="1410607" y="4555892"/>
              <a:ext cx="3526970" cy="600107"/>
            </a:xfrm>
            <a:prstGeom prst="rect">
              <a:avLst/>
            </a:prstGeom>
            <a:noFill/>
          </p:spPr>
          <p:txBody>
            <a:bodyPr wrap="square" lIns="0" tIns="0" rIns="0" bIns="0" rtlCol="0">
              <a:spAutoFit/>
            </a:bodyPr>
            <a:lstStyle/>
            <a:p>
              <a:pPr defTabSz="932472" fontAlgn="base">
                <a:lnSpc>
                  <a:spcPct val="90000"/>
                </a:lnSpc>
                <a:spcBef>
                  <a:spcPct val="0"/>
                </a:spcBef>
                <a:spcAft>
                  <a:spcPct val="0"/>
                </a:spcAft>
              </a:pPr>
              <a:r>
                <a:rPr lang="en-US" sz="1400" dirty="0">
                  <a:cs typeface="Segoe UI" pitchFamily="34" charset="0"/>
                </a:rPr>
                <a:t>Return a pointer to resume later</a:t>
              </a:r>
            </a:p>
          </p:txBody>
        </p:sp>
        <p:pic>
          <p:nvPicPr>
            <p:cNvPr id="22" name="Picture 21" descr="Server rack.png">
              <a:extLst>
                <a:ext uri="{FF2B5EF4-FFF2-40B4-BE49-F238E27FC236}">
                  <a16:creationId xmlns:a16="http://schemas.microsoft.com/office/drawing/2014/main" id="{EFF59203-C403-721C-5650-B5A2770FD1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7632" y="2922590"/>
              <a:ext cx="884769" cy="884769"/>
            </a:xfrm>
            <a:prstGeom prst="rect">
              <a:avLst/>
            </a:prstGeom>
          </p:spPr>
        </p:pic>
        <p:grpSp>
          <p:nvGrpSpPr>
            <p:cNvPr id="23" name="Group 22">
              <a:extLst>
                <a:ext uri="{FF2B5EF4-FFF2-40B4-BE49-F238E27FC236}">
                  <a16:creationId xmlns:a16="http://schemas.microsoft.com/office/drawing/2014/main" id="{36D7786E-4660-C467-9271-866517554552}"/>
                </a:ext>
              </a:extLst>
            </p:cNvPr>
            <p:cNvGrpSpPr/>
            <p:nvPr/>
          </p:nvGrpSpPr>
          <p:grpSpPr>
            <a:xfrm>
              <a:off x="2145060" y="4804414"/>
              <a:ext cx="1438255" cy="1372526"/>
              <a:chOff x="9033362" y="2887711"/>
              <a:chExt cx="1681808" cy="1781963"/>
            </a:xfrm>
          </p:grpSpPr>
          <p:pic>
            <p:nvPicPr>
              <p:cNvPr id="25" name="Picture 24" descr="Database server.png">
                <a:extLst>
                  <a:ext uri="{FF2B5EF4-FFF2-40B4-BE49-F238E27FC236}">
                    <a16:creationId xmlns:a16="http://schemas.microsoft.com/office/drawing/2014/main" id="{58F7EEA1-DDE2-5905-6F9A-58B873E2DC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26" name="Graphic 25">
                <a:extLst>
                  <a:ext uri="{FF2B5EF4-FFF2-40B4-BE49-F238E27FC236}">
                    <a16:creationId xmlns:a16="http://schemas.microsoft.com/office/drawing/2014/main" id="{60A1960E-4158-97A2-EAC7-ADDC1C2026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21126" y="2887711"/>
                <a:ext cx="794044" cy="794044"/>
              </a:xfrm>
              <a:prstGeom prst="rect">
                <a:avLst/>
              </a:prstGeom>
            </p:spPr>
          </p:pic>
        </p:grpSp>
        <p:pic>
          <p:nvPicPr>
            <p:cNvPr id="24" name="Picture 23">
              <a:extLst>
                <a:ext uri="{FF2B5EF4-FFF2-40B4-BE49-F238E27FC236}">
                  <a16:creationId xmlns:a16="http://schemas.microsoft.com/office/drawing/2014/main" id="{750190FB-09CC-681B-5DEF-47E562B4B325}"/>
                </a:ext>
              </a:extLst>
            </p:cNvPr>
            <p:cNvPicPr>
              <a:picLocks noChangeAspect="1"/>
            </p:cNvPicPr>
            <p:nvPr/>
          </p:nvPicPr>
          <p:blipFill>
            <a:blip r:embed="rId8"/>
            <a:srcRect/>
            <a:stretch/>
          </p:blipFill>
          <p:spPr>
            <a:xfrm>
              <a:off x="3646954" y="2955350"/>
              <a:ext cx="1113916" cy="819248"/>
            </a:xfrm>
            <a:prstGeom prst="rect">
              <a:avLst/>
            </a:prstGeom>
          </p:spPr>
        </p:pic>
      </p:grpSp>
    </p:spTree>
    <p:extLst>
      <p:ext uri="{BB962C8B-B14F-4D97-AF65-F5344CB8AC3E}">
        <p14:creationId xmlns:p14="http://schemas.microsoft.com/office/powerpoint/2010/main" val="64098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9CA5A-2775-5D3E-F483-F88B25F1A859}"/>
              </a:ext>
            </a:extLst>
          </p:cNvPr>
          <p:cNvSpPr>
            <a:spLocks noGrp="1"/>
          </p:cNvSpPr>
          <p:nvPr>
            <p:ph type="title"/>
          </p:nvPr>
        </p:nvSpPr>
        <p:spPr/>
        <p:txBody>
          <a:bodyPr/>
          <a:lstStyle/>
          <a:p>
            <a:r>
              <a:rPr lang="en-US" dirty="0"/>
              <a:t>Create triggers and user-defined functions ( 1 of 2 )</a:t>
            </a:r>
          </a:p>
        </p:txBody>
      </p:sp>
      <p:sp>
        <p:nvSpPr>
          <p:cNvPr id="6" name="Content Placeholder 5">
            <a:extLst>
              <a:ext uri="{FF2B5EF4-FFF2-40B4-BE49-F238E27FC236}">
                <a16:creationId xmlns:a16="http://schemas.microsoft.com/office/drawing/2014/main" id="{4D7116B8-936A-D66C-11B8-4866872EEA25}"/>
              </a:ext>
            </a:extLst>
          </p:cNvPr>
          <p:cNvSpPr>
            <a:spLocks noGrp="1"/>
          </p:cNvSpPr>
          <p:nvPr>
            <p:ph sz="quarter" idx="10"/>
          </p:nvPr>
        </p:nvSpPr>
        <p:spPr/>
        <p:txBody>
          <a:bodyPr/>
          <a:lstStyle/>
          <a:p>
            <a:pPr>
              <a:spcAft>
                <a:spcPts val="600"/>
              </a:spcAft>
            </a:pPr>
            <a:r>
              <a:rPr lang="en-US" sz="2400" b="1" dirty="0"/>
              <a:t>Pre-triggers:</a:t>
            </a:r>
            <a:r>
              <a:rPr lang="en-US" sz="2400" dirty="0"/>
              <a:t> Executed before modifying, or creating, a database item.</a:t>
            </a:r>
          </a:p>
          <a:p>
            <a:pPr lvl="1">
              <a:spcAft>
                <a:spcPts val="600"/>
              </a:spcAft>
            </a:pPr>
            <a:r>
              <a:rPr lang="en-US" sz="2000" dirty="0"/>
              <a:t>Can be used to validate the properties of an Azure Cosmos item that is being created, for example. </a:t>
            </a:r>
          </a:p>
          <a:p>
            <a:pPr lvl="1">
              <a:spcAft>
                <a:spcPts val="600"/>
              </a:spcAft>
            </a:pPr>
            <a:r>
              <a:rPr lang="en-US" sz="2000" dirty="0"/>
              <a:t>Pre-triggers cannot have any input parameters. The request object in the trigger is used to manipulate the request message associated with the operation.</a:t>
            </a:r>
          </a:p>
          <a:p>
            <a:pPr>
              <a:spcBef>
                <a:spcPts val="600"/>
              </a:spcBef>
              <a:spcAft>
                <a:spcPts val="600"/>
              </a:spcAft>
            </a:pPr>
            <a:r>
              <a:rPr lang="en-US" sz="2400" b="1" dirty="0"/>
              <a:t>Post-triggers:</a:t>
            </a:r>
            <a:r>
              <a:rPr lang="en-US" sz="2400" dirty="0"/>
              <a:t> Executed after modifying a database item</a:t>
            </a:r>
          </a:p>
          <a:p>
            <a:pPr lvl="1">
              <a:spcAft>
                <a:spcPts val="600"/>
              </a:spcAft>
            </a:pPr>
            <a:r>
              <a:rPr lang="en-US" sz="2000" dirty="0"/>
              <a:t>Can be used to query for the metadata item and updates it with details about the newly created item.</a:t>
            </a:r>
          </a:p>
          <a:p>
            <a:pPr>
              <a:spcBef>
                <a:spcPts val="600"/>
              </a:spcBef>
              <a:spcAft>
                <a:spcPts val="600"/>
              </a:spcAft>
            </a:pPr>
            <a:r>
              <a:rPr lang="en-US" sz="2400" b="1" dirty="0"/>
              <a:t>User-defined function:</a:t>
            </a:r>
            <a:r>
              <a:rPr lang="en-US" sz="2400" dirty="0"/>
              <a:t> User-defined functions extend the Azure Cosmos DB SQL API’s query language grammar and implement custom business logic.</a:t>
            </a:r>
          </a:p>
          <a:p>
            <a:pPr lvl="1">
              <a:spcAft>
                <a:spcPts val="600"/>
              </a:spcAft>
            </a:pPr>
            <a:r>
              <a:rPr lang="en-US" sz="2000" dirty="0"/>
              <a:t>Can only be called from inside queries. They don’t have access to the context object and are meant to be used as compute-only code.</a:t>
            </a:r>
          </a:p>
        </p:txBody>
      </p:sp>
    </p:spTree>
    <p:extLst>
      <p:ext uri="{BB962C8B-B14F-4D97-AF65-F5344CB8AC3E}">
        <p14:creationId xmlns:p14="http://schemas.microsoft.com/office/powerpoint/2010/main" val="1853866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EDF6BC-6CFC-E4E2-8972-D5545DECF2C5}"/>
              </a:ext>
            </a:extLst>
          </p:cNvPr>
          <p:cNvSpPr>
            <a:spLocks noGrp="1"/>
          </p:cNvSpPr>
          <p:nvPr>
            <p:ph type="title"/>
          </p:nvPr>
        </p:nvSpPr>
        <p:spPr/>
        <p:txBody>
          <a:bodyPr/>
          <a:lstStyle/>
          <a:p>
            <a:r>
              <a:rPr lang="en-US" dirty="0"/>
              <a:t>Create triggers and user-defined functions ( 2 of 2 )</a:t>
            </a:r>
          </a:p>
        </p:txBody>
      </p:sp>
      <p:sp>
        <p:nvSpPr>
          <p:cNvPr id="6" name="Text Placeholder 5">
            <a:extLst>
              <a:ext uri="{FF2B5EF4-FFF2-40B4-BE49-F238E27FC236}">
                <a16:creationId xmlns:a16="http://schemas.microsoft.com/office/drawing/2014/main" id="{EBB2F89B-AB0B-5E06-E3EC-E257FCB09729}"/>
              </a:ext>
            </a:extLst>
          </p:cNvPr>
          <p:cNvSpPr>
            <a:spLocks noGrp="1"/>
          </p:cNvSpPr>
          <p:nvPr>
            <p:ph type="body" sz="quarter" idx="11"/>
          </p:nvPr>
        </p:nvSpPr>
        <p:spPr/>
        <p:txBody>
          <a:bodyPr/>
          <a:lstStyle/>
          <a:p>
            <a:r>
              <a:rPr lang="en-US" dirty="0"/>
              <a:t>Pre-trigger example code</a:t>
            </a:r>
          </a:p>
        </p:txBody>
      </p:sp>
      <p:sp>
        <p:nvSpPr>
          <p:cNvPr id="7" name="Text Placeholder 5">
            <a:extLst>
              <a:ext uri="{FF2B5EF4-FFF2-40B4-BE49-F238E27FC236}">
                <a16:creationId xmlns:a16="http://schemas.microsoft.com/office/drawing/2014/main" id="{88DDFCC2-ACBB-0DDC-CFB7-FCDFC9D14B51}"/>
              </a:ext>
            </a:extLst>
          </p:cNvPr>
          <p:cNvSpPr txBox="1">
            <a:spLocks/>
          </p:cNvSpPr>
          <p:nvPr/>
        </p:nvSpPr>
        <p:spPr>
          <a:xfrm>
            <a:off x="418643" y="1457325"/>
            <a:ext cx="11260595" cy="4308872"/>
          </a:xfrm>
          <a:prstGeom prst="rect">
            <a:avLst/>
          </a:prstGeom>
          <a:ln w="19050">
            <a:solidFill>
              <a:srgbClr val="0078D4"/>
            </a:solidFill>
          </a:ln>
        </p:spPr>
        <p:txBody>
          <a:bodyPr vert="horz" wrap="square" lIns="182880" tIns="182880" rIns="182880" bIns="18288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0"/>
              </a:spcAft>
            </a:pP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validateToDoItemTimestamp</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context</a:t>
            </a:r>
            <a:r>
              <a:rPr lang="en-US" sz="1600" b="0" dirty="0">
                <a:solidFill>
                  <a:srgbClr val="000000"/>
                </a:solidFill>
                <a:effectLst/>
                <a:latin typeface="Consolas" panose="020B0609020204030204" pitchFamily="49" charset="0"/>
              </a:rPr>
              <a:t> = </a:t>
            </a:r>
            <a:r>
              <a:rPr lang="en-US" sz="1600" b="0" dirty="0" err="1">
                <a:solidFill>
                  <a:srgbClr val="795E26"/>
                </a:solidFill>
                <a:effectLst/>
                <a:latin typeface="Consolas" panose="020B0609020204030204" pitchFamily="49" charset="0"/>
              </a:rPr>
              <a:t>getContext</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request</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getRequest</a:t>
            </a:r>
            <a:r>
              <a:rPr lang="en-US" sz="1600" b="0" dirty="0">
                <a:solidFill>
                  <a:srgbClr val="000000"/>
                </a:solidFill>
                <a:effectLst/>
                <a:latin typeface="Consolas" panose="020B0609020204030204" pitchFamily="49" charset="0"/>
              </a:rPr>
              <a:t>();</a:t>
            </a:r>
          </a:p>
          <a:p>
            <a:pPr>
              <a:spcBef>
                <a:spcPts val="0"/>
              </a:spcBef>
              <a:spcAft>
                <a:spcPts val="0"/>
              </a:spcAft>
            </a:pP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item to be created in the current operation</a:t>
            </a:r>
            <a:endParaRPr lang="en-US" sz="1600" b="0" dirty="0">
              <a:solidFill>
                <a:srgbClr val="000000"/>
              </a:solidFill>
              <a:effectLst/>
              <a:latin typeface="Consolas" panose="020B0609020204030204" pitchFamily="49" charset="0"/>
            </a:endParaRP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itemToCreate</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request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getBody</a:t>
            </a:r>
            <a:r>
              <a:rPr lang="en-US" sz="1600" b="0" dirty="0">
                <a:solidFill>
                  <a:srgbClr val="000000"/>
                </a:solidFill>
                <a:effectLst/>
                <a:latin typeface="Consolas" panose="020B0609020204030204" pitchFamily="49" charset="0"/>
              </a:rPr>
              <a:t>();</a:t>
            </a:r>
          </a:p>
          <a:p>
            <a:pPr>
              <a:spcBef>
                <a:spcPts val="0"/>
              </a:spcBef>
              <a:spcAft>
                <a:spcPts val="0"/>
              </a:spcAft>
            </a:pP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validate properties</a:t>
            </a:r>
            <a:endParaRPr lang="en-US" sz="1600" b="0" dirty="0">
              <a:solidFill>
                <a:srgbClr val="000000"/>
              </a:solidFill>
              <a:effectLst/>
              <a:latin typeface="Consolas" panose="020B0609020204030204" pitchFamily="49" charset="0"/>
            </a:endParaRP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"timestamp"</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itemToCreate</a:t>
            </a: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Date</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itemToCreate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"timestamp"</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ts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p>
          <a:p>
            <a:pPr>
              <a:spcBef>
                <a:spcPts val="0"/>
              </a:spcBef>
              <a:spcAft>
                <a:spcPts val="0"/>
              </a:spcAft>
            </a:pP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update the item that will be created</a:t>
            </a:r>
            <a:endParaRPr lang="en-US" sz="1600" b="0" dirty="0">
              <a:solidFill>
                <a:srgbClr val="000000"/>
              </a:solidFill>
              <a:effectLst/>
              <a:latin typeface="Consolas" panose="020B0609020204030204" pitchFamily="49" charset="0"/>
            </a:endParaRP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request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setBody</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itemToCreate</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49229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33D549-DBC5-4835-E8A4-C1B0F6AC8839}"/>
              </a:ext>
            </a:extLst>
          </p:cNvPr>
          <p:cNvSpPr>
            <a:spLocks noGrp="1"/>
          </p:cNvSpPr>
          <p:nvPr>
            <p:ph type="title"/>
          </p:nvPr>
        </p:nvSpPr>
        <p:spPr/>
        <p:txBody>
          <a:bodyPr/>
          <a:lstStyle/>
          <a:p>
            <a:r>
              <a:rPr lang="en-US" dirty="0"/>
              <a:t>Explore change feed in Azure Cosmos DB ( 1 of 3 )</a:t>
            </a:r>
          </a:p>
        </p:txBody>
      </p:sp>
      <p:sp>
        <p:nvSpPr>
          <p:cNvPr id="6" name="Content Placeholder 5">
            <a:extLst>
              <a:ext uri="{FF2B5EF4-FFF2-40B4-BE49-F238E27FC236}">
                <a16:creationId xmlns:a16="http://schemas.microsoft.com/office/drawing/2014/main" id="{855A50FA-3FF4-256B-5FC6-AB57F2851377}"/>
              </a:ext>
            </a:extLst>
          </p:cNvPr>
          <p:cNvSpPr>
            <a:spLocks noGrp="1"/>
          </p:cNvSpPr>
          <p:nvPr>
            <p:ph sz="quarter" idx="10"/>
          </p:nvPr>
        </p:nvSpPr>
        <p:spPr/>
        <p:txBody>
          <a:bodyPr/>
          <a:lstStyle/>
          <a:p>
            <a:pPr>
              <a:spcAft>
                <a:spcPts val="1200"/>
              </a:spcAft>
            </a:pPr>
            <a:r>
              <a:rPr lang="en-US" sz="2400" dirty="0"/>
              <a:t>Change feed in Azure Cosmos DB is a persistent record of changes to a container in the order they occur.</a:t>
            </a:r>
          </a:p>
          <a:p>
            <a:pPr>
              <a:spcAft>
                <a:spcPts val="1200"/>
              </a:spcAft>
            </a:pPr>
            <a:r>
              <a:rPr lang="en-US" sz="2400" dirty="0"/>
              <a:t>Work with Azure Cosmos DB change feed using either a push model or a pull model.</a:t>
            </a:r>
          </a:p>
          <a:p>
            <a:pPr>
              <a:spcAft>
                <a:spcPts val="1200"/>
              </a:spcAft>
            </a:pPr>
            <a:r>
              <a:rPr lang="en-US" sz="2400" dirty="0"/>
              <a:t>Recommended to use the push model – no need to worry about polling the change feed for future changes.</a:t>
            </a:r>
          </a:p>
          <a:p>
            <a:pPr>
              <a:spcAft>
                <a:spcPts val="600"/>
              </a:spcAft>
            </a:pPr>
            <a:r>
              <a:rPr lang="en-US" sz="2400" dirty="0"/>
              <a:t>Two ways to read from the change feed with a push model: </a:t>
            </a:r>
          </a:p>
          <a:p>
            <a:pPr lvl="1">
              <a:spcAft>
                <a:spcPts val="600"/>
              </a:spcAft>
            </a:pPr>
            <a:r>
              <a:rPr lang="en-US" sz="2000" dirty="0"/>
              <a:t>Azure Functions Azure Cosmos DB triggers</a:t>
            </a:r>
          </a:p>
          <a:p>
            <a:pPr lvl="1">
              <a:spcAft>
                <a:spcPts val="600"/>
              </a:spcAft>
            </a:pPr>
            <a:r>
              <a:rPr lang="en-US" sz="2000" dirty="0"/>
              <a:t>The change feed processor library</a:t>
            </a:r>
          </a:p>
        </p:txBody>
      </p:sp>
    </p:spTree>
    <p:extLst>
      <p:ext uri="{BB962C8B-B14F-4D97-AF65-F5344CB8AC3E}">
        <p14:creationId xmlns:p14="http://schemas.microsoft.com/office/powerpoint/2010/main" val="170501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2824068"/>
            <a:ext cx="6472474" cy="1255728"/>
          </a:xfrm>
        </p:spPr>
        <p:txBody>
          <a:bodyPr/>
          <a:lstStyle/>
          <a:p>
            <a:pPr>
              <a:lnSpc>
                <a:spcPct val="100000"/>
              </a:lnSpc>
            </a:pPr>
            <a:r>
              <a:rPr lang="en-US" dirty="0"/>
              <a:t>Module 1: Explore Azure Cosmos DB</a:t>
            </a:r>
          </a:p>
        </p:txBody>
      </p:sp>
    </p:spTree>
    <p:extLst>
      <p:ext uri="{BB962C8B-B14F-4D97-AF65-F5344CB8AC3E}">
        <p14:creationId xmlns:p14="http://schemas.microsoft.com/office/powerpoint/2010/main" val="1928248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7485-1737-668F-DEBF-3CFF084D7F14}"/>
              </a:ext>
            </a:extLst>
          </p:cNvPr>
          <p:cNvSpPr>
            <a:spLocks noGrp="1"/>
          </p:cNvSpPr>
          <p:nvPr>
            <p:ph type="title"/>
          </p:nvPr>
        </p:nvSpPr>
        <p:spPr/>
        <p:txBody>
          <a:bodyPr/>
          <a:lstStyle/>
          <a:p>
            <a:r>
              <a:rPr lang="en-US" dirty="0"/>
              <a:t>Explore change feed in Azure Cosmos DB ( 2 of 3 )</a:t>
            </a:r>
          </a:p>
        </p:txBody>
      </p:sp>
      <p:sp>
        <p:nvSpPr>
          <p:cNvPr id="3" name="Content Placeholder 2">
            <a:extLst>
              <a:ext uri="{FF2B5EF4-FFF2-40B4-BE49-F238E27FC236}">
                <a16:creationId xmlns:a16="http://schemas.microsoft.com/office/drawing/2014/main" id="{2EE86C70-F482-BD12-7254-7A6336226BA5}"/>
              </a:ext>
            </a:extLst>
          </p:cNvPr>
          <p:cNvSpPr>
            <a:spLocks noGrp="1"/>
          </p:cNvSpPr>
          <p:nvPr>
            <p:ph sz="quarter" idx="10"/>
          </p:nvPr>
        </p:nvSpPr>
        <p:spPr/>
        <p:txBody>
          <a:bodyPr/>
          <a:lstStyle/>
          <a:p>
            <a:pPr>
              <a:spcAft>
                <a:spcPts val="600"/>
              </a:spcAft>
            </a:pPr>
            <a:r>
              <a:rPr lang="en-US" sz="2400" dirty="0"/>
              <a:t>Azure Functions</a:t>
            </a:r>
          </a:p>
          <a:p>
            <a:pPr lvl="1">
              <a:spcAft>
                <a:spcPts val="600"/>
              </a:spcAft>
            </a:pPr>
            <a:r>
              <a:rPr lang="en-US" sz="2000" dirty="0"/>
              <a:t>Automatically triggered on each new event in your Azure Cosmos DB container's change feed.</a:t>
            </a:r>
          </a:p>
          <a:p>
            <a:pPr lvl="1">
              <a:spcAft>
                <a:spcPts val="600"/>
              </a:spcAft>
            </a:pPr>
            <a:r>
              <a:rPr lang="en-US" sz="2000" dirty="0"/>
              <a:t>With the </a:t>
            </a:r>
            <a:r>
              <a:rPr lang="en-US" sz="2000" i="1" dirty="0"/>
              <a:t>Azure Functions trigger for Azure Cosmos DB</a:t>
            </a:r>
            <a:r>
              <a:rPr lang="en-US" sz="2000" dirty="0"/>
              <a:t>, you can use the Change Feed Processor's scaling and reliable event detection functionality without the need to maintain any worker infrastructure.</a:t>
            </a:r>
          </a:p>
          <a:p>
            <a:pPr>
              <a:spcBef>
                <a:spcPts val="600"/>
              </a:spcBef>
              <a:spcAft>
                <a:spcPts val="600"/>
              </a:spcAft>
            </a:pPr>
            <a:r>
              <a:rPr lang="en-US" sz="2400" dirty="0"/>
              <a:t>Change feed processor</a:t>
            </a:r>
          </a:p>
          <a:p>
            <a:pPr lvl="1">
              <a:spcAft>
                <a:spcPts val="600"/>
              </a:spcAft>
            </a:pPr>
            <a:r>
              <a:rPr lang="en-US" sz="2000" dirty="0"/>
              <a:t>Part of the Azure Cosmos DB .NET V3 and Java V4 SDKs.</a:t>
            </a:r>
          </a:p>
          <a:p>
            <a:pPr lvl="1">
              <a:spcAft>
                <a:spcPts val="600"/>
              </a:spcAft>
            </a:pPr>
            <a:r>
              <a:rPr lang="en-US" sz="2000" dirty="0"/>
              <a:t>Simplifies the process of reading the change feed and distributes the event processing across multiple consumers effectively.</a:t>
            </a:r>
          </a:p>
          <a:p>
            <a:pPr lvl="1">
              <a:spcAft>
                <a:spcPts val="600"/>
              </a:spcAft>
            </a:pPr>
            <a:r>
              <a:rPr lang="en-US" sz="2000" dirty="0"/>
              <a:t>Has four main components: the monitored container, the lease container, the compute instance, and the delegate. </a:t>
            </a:r>
          </a:p>
        </p:txBody>
      </p:sp>
    </p:spTree>
    <p:extLst>
      <p:ext uri="{BB962C8B-B14F-4D97-AF65-F5344CB8AC3E}">
        <p14:creationId xmlns:p14="http://schemas.microsoft.com/office/powerpoint/2010/main" val="2603362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7485-1737-668F-DEBF-3CFF084D7F14}"/>
              </a:ext>
            </a:extLst>
          </p:cNvPr>
          <p:cNvSpPr>
            <a:spLocks noGrp="1"/>
          </p:cNvSpPr>
          <p:nvPr>
            <p:ph type="title"/>
          </p:nvPr>
        </p:nvSpPr>
        <p:spPr/>
        <p:txBody>
          <a:bodyPr/>
          <a:lstStyle/>
          <a:p>
            <a:r>
              <a:rPr lang="en-US" dirty="0"/>
              <a:t>Explore change feed in Azure Cosmos DB ( 3 of 3 )</a:t>
            </a:r>
          </a:p>
        </p:txBody>
      </p:sp>
      <p:sp>
        <p:nvSpPr>
          <p:cNvPr id="5" name="Text Placeholder 4">
            <a:extLst>
              <a:ext uri="{FF2B5EF4-FFF2-40B4-BE49-F238E27FC236}">
                <a16:creationId xmlns:a16="http://schemas.microsoft.com/office/drawing/2014/main" id="{816455FF-B217-6376-88E5-30168ED15D2B}"/>
              </a:ext>
            </a:extLst>
          </p:cNvPr>
          <p:cNvSpPr>
            <a:spLocks noGrp="1"/>
          </p:cNvSpPr>
          <p:nvPr>
            <p:ph type="body" sz="quarter" idx="11"/>
          </p:nvPr>
        </p:nvSpPr>
        <p:spPr/>
        <p:txBody>
          <a:bodyPr/>
          <a:lstStyle/>
          <a:p>
            <a:r>
              <a:rPr lang="en-US" dirty="0"/>
              <a:t>Change feed processor example code</a:t>
            </a:r>
          </a:p>
        </p:txBody>
      </p:sp>
      <p:sp>
        <p:nvSpPr>
          <p:cNvPr id="4" name="Content Placeholder 3">
            <a:extLst>
              <a:ext uri="{FF2B5EF4-FFF2-40B4-BE49-F238E27FC236}">
                <a16:creationId xmlns:a16="http://schemas.microsoft.com/office/drawing/2014/main" id="{A919A1A8-7835-8991-5987-88D7C96734F5}"/>
              </a:ext>
            </a:extLst>
          </p:cNvPr>
          <p:cNvSpPr>
            <a:spLocks noGrp="1"/>
          </p:cNvSpPr>
          <p:nvPr>
            <p:ph sz="quarter" idx="10"/>
          </p:nvPr>
        </p:nvSpPr>
        <p:spPr>
          <a:xfrm>
            <a:off x="457200" y="1506084"/>
            <a:ext cx="11222038" cy="4767125"/>
          </a:xfrm>
        </p:spPr>
        <p:txBody>
          <a:bodyPr/>
          <a:lstStyle/>
          <a:p>
            <a:pPr marL="0" indent="0">
              <a:buNone/>
            </a:pP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static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Task&lt;</a:t>
            </a:r>
            <a:r>
              <a:rPr lang="en-US" sz="1400" b="0" dirty="0" err="1">
                <a:solidFill>
                  <a:srgbClr val="000000"/>
                </a:solidFill>
                <a:effectLst/>
                <a:latin typeface="Consolas" panose="020B0609020204030204" pitchFamily="49" charset="0"/>
              </a:rPr>
              <a:t>ChangeFeedProcessor</a:t>
            </a:r>
            <a:r>
              <a:rPr lang="en-US" sz="1400" b="0" dirty="0">
                <a:solidFill>
                  <a:srgbClr val="000000"/>
                </a:solidFill>
                <a:effectLst/>
                <a:latin typeface="Consolas" panose="020B0609020204030204" pitchFamily="49" charset="0"/>
              </a:rPr>
              <a:t>&gt; </a:t>
            </a:r>
            <a:r>
              <a:rPr lang="en-US" sz="1400" b="0" dirty="0" err="1">
                <a:solidFill>
                  <a:srgbClr val="000000"/>
                </a:solidFill>
                <a:effectLst/>
                <a:latin typeface="Consolas" panose="020B0609020204030204" pitchFamily="49" charset="0"/>
              </a:rPr>
              <a:t>StartChangeFeedProcessorAsync</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CosmosClient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cosmosClient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IConfiguration</a:t>
            </a:r>
            <a:r>
              <a:rPr lang="en-US" sz="1400" b="0" dirty="0">
                <a:solidFill>
                  <a:srgbClr val="000000"/>
                </a:solidFill>
                <a:effectLst/>
                <a:latin typeface="Consolas" panose="020B0609020204030204" pitchFamily="49" charset="0"/>
              </a:rPr>
              <a:t> configuration)</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databaseName</a:t>
            </a:r>
            <a:r>
              <a:rPr lang="en-US" sz="1400" b="0" dirty="0">
                <a:solidFill>
                  <a:srgbClr val="000000"/>
                </a:solidFill>
                <a:effectLst/>
                <a:latin typeface="Consolas" panose="020B0609020204030204" pitchFamily="49" charset="0"/>
              </a:rPr>
              <a:t> = configuration[</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SourceDatabaseName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sourceContainerName</a:t>
            </a:r>
            <a:r>
              <a:rPr lang="en-US" sz="1400" b="0" dirty="0">
                <a:solidFill>
                  <a:srgbClr val="000000"/>
                </a:solidFill>
                <a:effectLst/>
                <a:latin typeface="Consolas" panose="020B0609020204030204" pitchFamily="49" charset="0"/>
              </a:rPr>
              <a:t> = configuration[</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SourceContainerName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leaseContainerName</a:t>
            </a:r>
            <a:r>
              <a:rPr lang="en-US" sz="1400" b="0" dirty="0">
                <a:solidFill>
                  <a:srgbClr val="000000"/>
                </a:solidFill>
                <a:effectLst/>
                <a:latin typeface="Consolas" panose="020B0609020204030204" pitchFamily="49" charset="0"/>
              </a:rPr>
              <a:t> = configuration[</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LeasesContainerName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marL="0" indent="0">
              <a:buNone/>
            </a:pP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Container </a:t>
            </a:r>
            <a:r>
              <a:rPr lang="en-US" sz="1400" b="0" dirty="0" err="1">
                <a:solidFill>
                  <a:srgbClr val="000000"/>
                </a:solidFill>
                <a:effectLst/>
                <a:latin typeface="Consolas" panose="020B0609020204030204" pitchFamily="49" charset="0"/>
              </a:rPr>
              <a:t>leaseContainer</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cosmosClient.GetContainer</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databaseName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leaseContainerName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ChangeFeedProcessor</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changeFeedProcessor</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cosmosClient.GetContainer</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databaseName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sourceContainerName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GetChangeFeedProcessorBuilder</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ToDoItem</a:t>
            </a:r>
            <a:r>
              <a:rPr lang="en-US" sz="1400" b="0" dirty="0">
                <a:solidFill>
                  <a:srgbClr val="000000"/>
                </a:solidFill>
                <a:effectLst/>
                <a:latin typeface="Consolas" panose="020B0609020204030204" pitchFamily="49" charset="0"/>
              </a:rPr>
              <a:t>&gt;(</a:t>
            </a:r>
            <a:r>
              <a:rPr lang="en-US" sz="1400" b="0" dirty="0" err="1">
                <a:solidFill>
                  <a:srgbClr val="000000"/>
                </a:solidFill>
                <a:effectLst/>
                <a:latin typeface="Consolas" panose="020B0609020204030204" pitchFamily="49" charset="0"/>
              </a:rPr>
              <a:t>processorName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changeFeedSample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onChangesDelegate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HandleChangesAsync</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WithInstanceName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consoleHost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WithLeaseContainer</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leaseContainer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.Build();</a:t>
            </a:r>
          </a:p>
          <a:p>
            <a:pPr marL="0" indent="0">
              <a:buNone/>
            </a:pP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Console.WriteLine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"Starting Change Feed Processor..."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changeFeedProcessor.StartAsync</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Console.WriteLine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"Change Feed Processor started."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changeFeedProcessor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a:t>
            </a:r>
          </a:p>
          <a:p>
            <a:pPr marL="0" indent="0">
              <a:buNone/>
            </a:pPr>
            <a:endParaRPr lang="en-US" sz="1400" dirty="0"/>
          </a:p>
        </p:txBody>
      </p:sp>
    </p:spTree>
    <p:extLst>
      <p:ext uri="{BB962C8B-B14F-4D97-AF65-F5344CB8AC3E}">
        <p14:creationId xmlns:p14="http://schemas.microsoft.com/office/powerpoint/2010/main" val="858373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56E7A-AFC2-5767-5054-23A24F1C50B2}"/>
              </a:ext>
            </a:extLst>
          </p:cNvPr>
          <p:cNvSpPr>
            <a:spLocks noGrp="1"/>
          </p:cNvSpPr>
          <p:nvPr>
            <p:ph type="title"/>
          </p:nvPr>
        </p:nvSpPr>
        <p:spPr/>
        <p:txBody>
          <a:bodyPr/>
          <a:lstStyle/>
          <a:p>
            <a:r>
              <a:rPr lang="en-US" dirty="0"/>
              <a:t>Summary and knowledge check</a:t>
            </a:r>
          </a:p>
        </p:txBody>
      </p:sp>
      <p:sp>
        <p:nvSpPr>
          <p:cNvPr id="5" name="Content Placeholder 4">
            <a:extLst>
              <a:ext uri="{FF2B5EF4-FFF2-40B4-BE49-F238E27FC236}">
                <a16:creationId xmlns:a16="http://schemas.microsoft.com/office/drawing/2014/main" id="{57B4C48D-9D4E-5A86-D73D-BB9C6354E180}"/>
              </a:ext>
            </a:extLst>
          </p:cNvPr>
          <p:cNvSpPr>
            <a:spLocks noGrp="1"/>
          </p:cNvSpPr>
          <p:nvPr>
            <p:ph sz="quarter" idx="12"/>
          </p:nvPr>
        </p:nvSpPr>
        <p:spPr/>
        <p:txBody>
          <a:bodyPr>
            <a:norm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In this module, you learned how to:</a:t>
            </a:r>
          </a:p>
          <a:p>
            <a:pPr marL="342900" marR="0" lvl="0" indent="-342900" algn="l" defTabSz="914367" rtl="0" eaLnBrk="1" fontAlgn="auto" latinLnBrk="0" hangingPunct="1">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Identify classes and methods used to create resources</a:t>
            </a:r>
          </a:p>
          <a:p>
            <a:pPr marL="342900" marR="0" lvl="0" indent="-342900" algn="l" defTabSz="914367" rtl="0" eaLnBrk="1" fontAlgn="auto" latinLnBrk="0" hangingPunct="1">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resources by using the Azure Cosmos DB .NET v3 SDK</a:t>
            </a:r>
          </a:p>
          <a:p>
            <a:pPr marL="342900" marR="0" lvl="0" indent="-342900" algn="l" defTabSz="914367" rtl="0" eaLnBrk="1" fontAlgn="auto" latinLnBrk="0" hangingPunct="1">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Write stored procedures, triggers, and user-defined functions by using JavaScript</a:t>
            </a:r>
          </a:p>
          <a:p>
            <a:pPr marL="342900" marR="0" lvl="0" indent="-342900" algn="l" defTabSz="914367" rtl="0" eaLnBrk="1" fontAlgn="auto" latinLnBrk="0" hangingPunct="1">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Implement change feed notifications</a:t>
            </a:r>
            <a:endParaRPr lang="en-US" sz="2000" dirty="0"/>
          </a:p>
        </p:txBody>
      </p:sp>
      <p:sp>
        <p:nvSpPr>
          <p:cNvPr id="6" name="Oval 5">
            <a:extLst>
              <a:ext uri="{FF2B5EF4-FFF2-40B4-BE49-F238E27FC236}">
                <a16:creationId xmlns:a16="http://schemas.microsoft.com/office/drawing/2014/main" id="{09F3A03B-79D4-8717-BAEB-DD6F10FC2055}"/>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7" name="Text Placeholder 43">
            <a:extLst>
              <a:ext uri="{FF2B5EF4-FFF2-40B4-BE49-F238E27FC236}">
                <a16:creationId xmlns:a16="http://schemas.microsoft.com/office/drawing/2014/main" id="{7E0570B6-DEC8-9AA3-2C8E-EC5202298CD9}"/>
              </a:ext>
            </a:extLst>
          </p:cNvPr>
          <p:cNvSpPr txBox="1">
            <a:spLocks/>
          </p:cNvSpPr>
          <p:nvPr/>
        </p:nvSpPr>
        <p:spPr>
          <a:xfrm>
            <a:off x="6715031" y="2076617"/>
            <a:ext cx="4672440" cy="985560"/>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When defining a stored procedure in the Azure portal input parameters are always sent as what type to the stored procedure?</a:t>
            </a:r>
          </a:p>
        </p:txBody>
      </p:sp>
      <p:sp>
        <p:nvSpPr>
          <p:cNvPr id="8" name="Oval 7">
            <a:extLst>
              <a:ext uri="{FF2B5EF4-FFF2-40B4-BE49-F238E27FC236}">
                <a16:creationId xmlns:a16="http://schemas.microsoft.com/office/drawing/2014/main" id="{C4A5D4DF-5106-C11E-76D9-07A5E0C65CF1}"/>
              </a:ext>
              <a:ext uri="{C183D7F6-B498-43B3-948B-1728B52AA6E4}">
                <adec:decorative xmlns:adec="http://schemas.microsoft.com/office/drawing/2017/decorative" val="1"/>
              </a:ext>
            </a:extLst>
          </p:cNvPr>
          <p:cNvSpPr/>
          <p:nvPr/>
        </p:nvSpPr>
        <p:spPr bwMode="auto">
          <a:xfrm>
            <a:off x="6096000" y="3325054"/>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9" name="Text Placeholder 43">
            <a:extLst>
              <a:ext uri="{FF2B5EF4-FFF2-40B4-BE49-F238E27FC236}">
                <a16:creationId xmlns:a16="http://schemas.microsoft.com/office/drawing/2014/main" id="{A4EF789E-0BEA-443D-5FCB-C62B93A1F313}"/>
              </a:ext>
            </a:extLst>
          </p:cNvPr>
          <p:cNvSpPr txBox="1">
            <a:spLocks/>
          </p:cNvSpPr>
          <p:nvPr/>
        </p:nvSpPr>
        <p:spPr>
          <a:xfrm>
            <a:off x="6715031" y="3325053"/>
            <a:ext cx="4672440" cy="71880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would one use to validate properties of an item being created?</a:t>
            </a:r>
          </a:p>
        </p:txBody>
      </p:sp>
    </p:spTree>
    <p:extLst>
      <p:ext uri="{BB962C8B-B14F-4D97-AF65-F5344CB8AC3E}">
        <p14:creationId xmlns:p14="http://schemas.microsoft.com/office/powerpoint/2010/main" val="3448223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EC3F5-459D-EDF9-0B20-50B313E88057}"/>
              </a:ext>
            </a:extLst>
          </p:cNvPr>
          <p:cNvSpPr>
            <a:spLocks noGrp="1"/>
          </p:cNvSpPr>
          <p:nvPr>
            <p:ph type="title"/>
          </p:nvPr>
        </p:nvSpPr>
        <p:spPr/>
        <p:txBody>
          <a:bodyPr/>
          <a:lstStyle/>
          <a:p>
            <a:r>
              <a:rPr lang="en-US" dirty="0"/>
              <a:t>Discussion and lab</a:t>
            </a:r>
          </a:p>
        </p:txBody>
      </p:sp>
    </p:spTree>
    <p:extLst>
      <p:ext uri="{BB962C8B-B14F-4D97-AF65-F5344CB8AC3E}">
        <p14:creationId xmlns:p14="http://schemas.microsoft.com/office/powerpoint/2010/main" val="1578261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p:txBody>
          <a:bodyPr/>
          <a:lstStyle/>
          <a:p>
            <a:r>
              <a:rPr lang="en-US" dirty="0"/>
              <a:t>Group discussion questions</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p:txBody>
          <a:bodyPr>
            <a:normAutofit/>
          </a:bodyPr>
          <a:lstStyle/>
          <a:p>
            <a:pPr>
              <a:spcAft>
                <a:spcPts val="1200"/>
              </a:spcAft>
            </a:pPr>
            <a:r>
              <a:rPr lang="en-US" sz="2400" dirty="0"/>
              <a:t>What are the benefits of using Azure Cosmos DB? What types of apps would benefit most?</a:t>
            </a:r>
          </a:p>
          <a:p>
            <a:r>
              <a:rPr lang="en-US" sz="2400" dirty="0"/>
              <a:t>Describe the five consistency levels. Can you give an example of an application that matches the characteristics of each consistency level? </a:t>
            </a:r>
          </a:p>
        </p:txBody>
      </p:sp>
    </p:spTree>
    <p:extLst>
      <p:ext uri="{BB962C8B-B14F-4D97-AF65-F5344CB8AC3E}">
        <p14:creationId xmlns:p14="http://schemas.microsoft.com/office/powerpoint/2010/main" val="1288457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p:txBody>
          <a:bodyPr>
            <a:noAutofit/>
          </a:bodyPr>
          <a:lstStyle/>
          <a:p>
            <a:r>
              <a:rPr lang="en-US" sz="2400" dirty="0"/>
              <a:t>Lab 04: Construct a polyglot data solution</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p:txBody>
          <a:bodyPr>
            <a:normAutofit fontScale="92500" lnSpcReduction="20000"/>
          </a:bodyPr>
          <a:lstStyle/>
          <a:p>
            <a:pPr marL="0" indent="0">
              <a:buNone/>
            </a:pPr>
            <a:r>
              <a:rPr lang="en-US" sz="2000" dirty="0"/>
              <a:t>In this lab, you will create an Azure Cosmos DB resource and a storage account resource. Using C# and .NET, you will access the Cosmos DB resource and upload data into it.</a:t>
            </a:r>
          </a:p>
          <a:p>
            <a:pPr marL="0" indent="0">
              <a:buNone/>
            </a:pPr>
            <a:endParaRPr lang="en-US" sz="2000" dirty="0"/>
          </a:p>
          <a:p>
            <a:pPr marL="0" indent="0">
              <a:buNone/>
            </a:pPr>
            <a:r>
              <a:rPr lang="en-US" sz="2000" dirty="0"/>
              <a:t>Additionally, as Contoso may want to access the data in Cosmos DB through a user-friendly interface, you will implement a .NET solution that accesses and displays the data from Cosmos DB in a web browser.</a:t>
            </a:r>
          </a:p>
          <a:p>
            <a:pPr marL="0" indent="0">
              <a:buNone/>
            </a:pPr>
            <a:endParaRPr lang="en-US" sz="2000" dirty="0"/>
          </a:p>
          <a:p>
            <a:pPr marL="0" indent="0">
              <a:buNone/>
            </a:pPr>
            <a:r>
              <a:rPr lang="en-US" sz="2000" dirty="0"/>
              <a:t>Finally, you will set the consistency level for your Cosmos DB instance and implement an Azure function for change feed notifications.</a:t>
            </a:r>
          </a:p>
          <a:p>
            <a:pPr marL="0" indent="0">
              <a:buNone/>
            </a:pPr>
            <a:endParaRPr lang="en-US" sz="2000" dirty="0"/>
          </a:p>
          <a:p>
            <a:pPr marL="0" indent="0">
              <a:buNone/>
            </a:pPr>
            <a:r>
              <a:rPr lang="en-US" sz="2000" dirty="0">
                <a:hlinkClick r:id="rId2"/>
              </a:rPr>
              <a:t>http://aka.ms/az204labs</a:t>
            </a:r>
            <a:endParaRPr lang="en-US" sz="20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p:txBody>
          <a:bodyPr>
            <a:normAutofit/>
          </a:bodyPr>
          <a:lstStyle/>
          <a:p>
            <a:pPr>
              <a:spcAft>
                <a:spcPts val="600"/>
              </a:spcAft>
            </a:pPr>
            <a:r>
              <a:rPr lang="en-US" sz="1800" b="0" i="0" dirty="0">
                <a:solidFill>
                  <a:srgbClr val="222222"/>
                </a:solidFill>
                <a:effectLst/>
                <a:latin typeface="segoe-ui_semibold"/>
              </a:rPr>
              <a:t>Exercise 1: Creating data store resources in Azure</a:t>
            </a:r>
          </a:p>
          <a:p>
            <a:pPr>
              <a:spcAft>
                <a:spcPts val="600"/>
              </a:spcAft>
            </a:pPr>
            <a:r>
              <a:rPr lang="en-US" sz="1800" b="0" i="0" dirty="0">
                <a:solidFill>
                  <a:srgbClr val="222222"/>
                </a:solidFill>
                <a:effectLst/>
                <a:latin typeface="segoe-ui_semibold"/>
              </a:rPr>
              <a:t>Exercise 2: Review and upload data</a:t>
            </a:r>
          </a:p>
          <a:p>
            <a:pPr>
              <a:spcAft>
                <a:spcPts val="600"/>
              </a:spcAft>
            </a:pPr>
            <a:r>
              <a:rPr lang="en-US" sz="1800" b="0" i="0" dirty="0">
                <a:solidFill>
                  <a:srgbClr val="222222"/>
                </a:solidFill>
                <a:effectLst/>
                <a:latin typeface="segoe-ui_semibold"/>
              </a:rPr>
              <a:t>Exercise 3: Configure a .NET web application</a:t>
            </a:r>
          </a:p>
        </p:txBody>
      </p:sp>
    </p:spTree>
    <p:extLst>
      <p:ext uri="{BB962C8B-B14F-4D97-AF65-F5344CB8AC3E}">
        <p14:creationId xmlns:p14="http://schemas.microsoft.com/office/powerpoint/2010/main" val="3611906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9DBB8-F862-E1A8-7EE8-232C20477907}"/>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79078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BD56-8A8F-F43B-40F9-F2A672F23556}"/>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1E46F1AE-BC25-3010-4623-C2C96043AD55}"/>
              </a:ext>
            </a:extLst>
          </p:cNvPr>
          <p:cNvSpPr>
            <a:spLocks noGrp="1"/>
          </p:cNvSpPr>
          <p:nvPr>
            <p:ph sz="quarter" idx="10"/>
          </p:nvPr>
        </p:nvSpPr>
        <p:spPr/>
        <p:txBody>
          <a:bodyPr>
            <a:normAutofit/>
          </a:bodyPr>
          <a:lstStyle/>
          <a:p>
            <a:pPr>
              <a:spcAft>
                <a:spcPts val="600"/>
              </a:spcAft>
            </a:pPr>
            <a:r>
              <a:rPr lang="en-US" sz="2400" dirty="0"/>
              <a:t>Identify the key benefits provided by Azure Cosmos DB.</a:t>
            </a:r>
          </a:p>
          <a:p>
            <a:pPr>
              <a:spcAft>
                <a:spcPts val="600"/>
              </a:spcAft>
            </a:pPr>
            <a:r>
              <a:rPr lang="en-US" sz="2400" dirty="0"/>
              <a:t>Describe the elements in an Azure Cosmos DB account and how they are organized.</a:t>
            </a:r>
          </a:p>
          <a:p>
            <a:pPr>
              <a:spcAft>
                <a:spcPts val="600"/>
              </a:spcAft>
            </a:pPr>
            <a:r>
              <a:rPr lang="en-US" sz="2400" dirty="0"/>
              <a:t>Explain the different consistency levels and choose the correct one for your project.</a:t>
            </a:r>
          </a:p>
          <a:p>
            <a:pPr>
              <a:spcAft>
                <a:spcPts val="600"/>
              </a:spcAft>
            </a:pPr>
            <a:r>
              <a:rPr lang="en-US" sz="2400" dirty="0"/>
              <a:t>Explore the APIs supported in Azure Cosmos DB and choose the appropriate API for your solution.</a:t>
            </a:r>
          </a:p>
          <a:p>
            <a:pPr>
              <a:spcAft>
                <a:spcPts val="600"/>
              </a:spcAft>
            </a:pPr>
            <a:r>
              <a:rPr lang="en-US" sz="2400" dirty="0"/>
              <a:t>Describe how request units impact costs.</a:t>
            </a:r>
          </a:p>
          <a:p>
            <a:pPr>
              <a:spcAft>
                <a:spcPts val="600"/>
              </a:spcAft>
            </a:pPr>
            <a:r>
              <a:rPr lang="en-US" sz="2400" dirty="0"/>
              <a:t>Create Azure Cosmos DB resources by using the Azure portal.</a:t>
            </a:r>
          </a:p>
        </p:txBody>
      </p:sp>
    </p:spTree>
    <p:extLst>
      <p:ext uri="{BB962C8B-B14F-4D97-AF65-F5344CB8AC3E}">
        <p14:creationId xmlns:p14="http://schemas.microsoft.com/office/powerpoint/2010/main" val="210690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7027BD6B-BCE1-8627-2C6E-7B8C39412990}"/>
              </a:ext>
            </a:extLst>
          </p:cNvPr>
          <p:cNvSpPr>
            <a:spLocks noGrp="1"/>
          </p:cNvSpPr>
          <p:nvPr>
            <p:ph sz="quarter" idx="10"/>
          </p:nvPr>
        </p:nvSpPr>
        <p:spPr/>
        <p:txBody>
          <a:bodyPr>
            <a:normAutofit/>
          </a:bodyPr>
          <a:lstStyle/>
          <a:p>
            <a:pPr>
              <a:spcAft>
                <a:spcPts val="600"/>
              </a:spcAft>
            </a:pPr>
            <a:r>
              <a:rPr lang="en-US" sz="2400" dirty="0"/>
              <a:t>Azure Cosmos DB is a fully managed NoSQL database</a:t>
            </a:r>
          </a:p>
          <a:p>
            <a:pPr>
              <a:spcAft>
                <a:spcPts val="600"/>
              </a:spcAft>
            </a:pPr>
            <a:r>
              <a:rPr lang="en-US" sz="2400" dirty="0"/>
              <a:t>Designed to provide low latency, elastic scalability of throughput</a:t>
            </a:r>
          </a:p>
          <a:p>
            <a:pPr>
              <a:spcAft>
                <a:spcPts val="600"/>
              </a:spcAft>
            </a:pPr>
            <a:r>
              <a:rPr lang="en-US" sz="2400" dirty="0"/>
              <a:t>Well-defined semantics for data consistency, and high availability</a:t>
            </a:r>
          </a:p>
        </p:txBody>
      </p:sp>
    </p:spTree>
    <p:extLst>
      <p:ext uri="{BB962C8B-B14F-4D97-AF65-F5344CB8AC3E}">
        <p14:creationId xmlns:p14="http://schemas.microsoft.com/office/powerpoint/2010/main" val="348253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B5F0-D181-34BF-C0CA-5145682AF608}"/>
              </a:ext>
            </a:extLst>
          </p:cNvPr>
          <p:cNvSpPr>
            <a:spLocks noGrp="1"/>
          </p:cNvSpPr>
          <p:nvPr>
            <p:ph type="title"/>
          </p:nvPr>
        </p:nvSpPr>
        <p:spPr/>
        <p:txBody>
          <a:bodyPr/>
          <a:lstStyle/>
          <a:p>
            <a:r>
              <a:rPr lang="en-US" dirty="0"/>
              <a:t>Identify key benefits of Azure Cosmos DB</a:t>
            </a:r>
          </a:p>
        </p:txBody>
      </p:sp>
      <p:sp>
        <p:nvSpPr>
          <p:cNvPr id="3" name="Content Placeholder 2">
            <a:extLst>
              <a:ext uri="{FF2B5EF4-FFF2-40B4-BE49-F238E27FC236}">
                <a16:creationId xmlns:a16="http://schemas.microsoft.com/office/drawing/2014/main" id="{09983E3C-4660-516A-4D8C-ABB3ECB4D7B2}"/>
              </a:ext>
            </a:extLst>
          </p:cNvPr>
          <p:cNvSpPr>
            <a:spLocks noGrp="1"/>
          </p:cNvSpPr>
          <p:nvPr>
            <p:ph sz="quarter" idx="10"/>
          </p:nvPr>
        </p:nvSpPr>
        <p:spPr/>
        <p:txBody>
          <a:bodyPr/>
          <a:lstStyle/>
          <a:p>
            <a:pPr>
              <a:spcAft>
                <a:spcPts val="1200"/>
              </a:spcAft>
            </a:pPr>
            <a:r>
              <a:rPr lang="en-US" sz="2400" b="1" dirty="0"/>
              <a:t>Global replication:</a:t>
            </a:r>
            <a:r>
              <a:rPr lang="en-US" sz="2400" dirty="0"/>
              <a:t> Automatic and synchronous multi-region replication, supports automatic and manual failover</a:t>
            </a:r>
          </a:p>
          <a:p>
            <a:pPr>
              <a:spcAft>
                <a:spcPts val="1200"/>
              </a:spcAft>
            </a:pPr>
            <a:r>
              <a:rPr lang="en-US" sz="2400" b="1" dirty="0"/>
              <a:t>Varied consistency levels:</a:t>
            </a:r>
            <a:r>
              <a:rPr lang="en-US" sz="2400" dirty="0"/>
              <a:t> Offers five consistency models. Provides control over performance-consistency tradeoffs, backed by comprehensive SLAs</a:t>
            </a:r>
          </a:p>
          <a:p>
            <a:pPr>
              <a:spcAft>
                <a:spcPts val="1200"/>
              </a:spcAft>
            </a:pPr>
            <a:r>
              <a:rPr lang="en-US" sz="2400" b="1" dirty="0"/>
              <a:t>Low latency:</a:t>
            </a:r>
            <a:r>
              <a:rPr lang="en-US" sz="2400" dirty="0"/>
              <a:t> Serve &lt;10 </a:t>
            </a:r>
            <a:r>
              <a:rPr lang="en-US" sz="2400" dirty="0" err="1"/>
              <a:t>ms</a:t>
            </a:r>
            <a:r>
              <a:rPr lang="en-US" sz="2400" dirty="0"/>
              <a:t> read and &lt;10 </a:t>
            </a:r>
            <a:r>
              <a:rPr lang="en-US" sz="2400" dirty="0" err="1"/>
              <a:t>ms</a:t>
            </a:r>
            <a:r>
              <a:rPr lang="en-US" sz="2400" dirty="0"/>
              <a:t> write requests at the 99th percentile</a:t>
            </a:r>
          </a:p>
          <a:p>
            <a:pPr>
              <a:spcAft>
                <a:spcPts val="1200"/>
              </a:spcAft>
            </a:pPr>
            <a:r>
              <a:rPr lang="en-US" sz="2400" b="1" dirty="0"/>
              <a:t>Elastic scale-out:</a:t>
            </a:r>
            <a:r>
              <a:rPr lang="en-US" sz="2400" dirty="0"/>
              <a:t> Elastically scale throughput from 10 to 100s of millions of requests/sec across multiple regions</a:t>
            </a:r>
          </a:p>
          <a:p>
            <a:pPr marL="0" indent="0">
              <a:buNone/>
            </a:pPr>
            <a:endParaRPr lang="en-US" sz="2400" dirty="0"/>
          </a:p>
        </p:txBody>
      </p:sp>
    </p:spTree>
    <p:extLst>
      <p:ext uri="{BB962C8B-B14F-4D97-AF65-F5344CB8AC3E}">
        <p14:creationId xmlns:p14="http://schemas.microsoft.com/office/powerpoint/2010/main" val="130579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8BB2-6ACB-47B8-6C72-BF5C32DABA30}"/>
              </a:ext>
            </a:extLst>
          </p:cNvPr>
          <p:cNvSpPr>
            <a:spLocks noGrp="1"/>
          </p:cNvSpPr>
          <p:nvPr>
            <p:ph type="title"/>
          </p:nvPr>
        </p:nvSpPr>
        <p:spPr/>
        <p:txBody>
          <a:bodyPr/>
          <a:lstStyle/>
          <a:p>
            <a:r>
              <a:rPr lang="en-US" dirty="0"/>
              <a:t>Explore the resource hierarchy ( 1 of 2 )</a:t>
            </a:r>
          </a:p>
        </p:txBody>
      </p:sp>
      <p:sp>
        <p:nvSpPr>
          <p:cNvPr id="3" name="Content Placeholder 2">
            <a:extLst>
              <a:ext uri="{FF2B5EF4-FFF2-40B4-BE49-F238E27FC236}">
                <a16:creationId xmlns:a16="http://schemas.microsoft.com/office/drawing/2014/main" id="{C1748DB3-7D20-0DB6-CAFA-CB535DFE5446}"/>
              </a:ext>
            </a:extLst>
          </p:cNvPr>
          <p:cNvSpPr>
            <a:spLocks noGrp="1"/>
          </p:cNvSpPr>
          <p:nvPr>
            <p:ph sz="quarter" idx="10"/>
          </p:nvPr>
        </p:nvSpPr>
        <p:spPr>
          <a:xfrm>
            <a:off x="457200" y="1235075"/>
            <a:ext cx="2785730" cy="4816475"/>
          </a:xfrm>
        </p:spPr>
        <p:txBody>
          <a:bodyPr/>
          <a:lstStyle/>
          <a:p>
            <a:pPr marL="0" indent="0">
              <a:spcAft>
                <a:spcPts val="1200"/>
              </a:spcAft>
              <a:buNone/>
            </a:pPr>
            <a:r>
              <a:rPr lang="en-US" sz="2000" dirty="0">
                <a:latin typeface="+mj-lt"/>
              </a:rPr>
              <a:t>Elements in an Azure Cosmos DB account</a:t>
            </a:r>
          </a:p>
          <a:p>
            <a:pPr>
              <a:spcAft>
                <a:spcPts val="600"/>
              </a:spcAft>
            </a:pPr>
            <a:r>
              <a:rPr lang="en-US" sz="1800" dirty="0"/>
              <a:t>The account is the fundamental unit of global distribution and high availability.</a:t>
            </a:r>
          </a:p>
          <a:p>
            <a:pPr>
              <a:spcAft>
                <a:spcPts val="600"/>
              </a:spcAft>
            </a:pPr>
            <a:r>
              <a:rPr lang="en-US" sz="1800" dirty="0"/>
              <a:t>Azure Cosmos DB account contains a unique DNS name</a:t>
            </a:r>
          </a:p>
          <a:p>
            <a:endParaRPr lang="en-US" sz="2000" dirty="0"/>
          </a:p>
        </p:txBody>
      </p:sp>
      <p:sp>
        <p:nvSpPr>
          <p:cNvPr id="4" name="Content Placeholder 2">
            <a:extLst>
              <a:ext uri="{FF2B5EF4-FFF2-40B4-BE49-F238E27FC236}">
                <a16:creationId xmlns:a16="http://schemas.microsoft.com/office/drawing/2014/main" id="{07A5CC2D-054F-7724-C974-8D3764B5417F}"/>
              </a:ext>
            </a:extLst>
          </p:cNvPr>
          <p:cNvSpPr txBox="1">
            <a:spLocks/>
          </p:cNvSpPr>
          <p:nvPr/>
        </p:nvSpPr>
        <p:spPr>
          <a:xfrm>
            <a:off x="3324447" y="1235075"/>
            <a:ext cx="2785730" cy="481647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r>
              <a:rPr lang="en-US" sz="2000" dirty="0">
                <a:latin typeface="+mj-lt"/>
              </a:rPr>
              <a:t>Azure Cosmos DB databases</a:t>
            </a:r>
          </a:p>
          <a:p>
            <a:pPr>
              <a:spcAft>
                <a:spcPts val="600"/>
              </a:spcAft>
            </a:pPr>
            <a:r>
              <a:rPr lang="en-US" sz="1800" dirty="0"/>
              <a:t>You can create one or multiple Azure Cosmos DB databases under your account.</a:t>
            </a:r>
          </a:p>
          <a:p>
            <a:pPr>
              <a:spcAft>
                <a:spcPts val="600"/>
              </a:spcAft>
            </a:pPr>
            <a:r>
              <a:rPr lang="en-US" sz="1800" dirty="0"/>
              <a:t>A database is analogous to a namespace. </a:t>
            </a:r>
          </a:p>
          <a:p>
            <a:pPr>
              <a:spcAft>
                <a:spcPts val="600"/>
              </a:spcAft>
            </a:pPr>
            <a:r>
              <a:rPr lang="en-US" sz="1800" dirty="0"/>
              <a:t>A database is the unit of management for a set of Azure Cosmos DB containers.</a:t>
            </a:r>
            <a:endParaRPr lang="en-US" sz="2000" dirty="0"/>
          </a:p>
        </p:txBody>
      </p:sp>
      <p:sp>
        <p:nvSpPr>
          <p:cNvPr id="5" name="Content Placeholder 2">
            <a:extLst>
              <a:ext uri="{FF2B5EF4-FFF2-40B4-BE49-F238E27FC236}">
                <a16:creationId xmlns:a16="http://schemas.microsoft.com/office/drawing/2014/main" id="{86AC9FBE-B50C-ED0A-5693-587E7D16FEA3}"/>
              </a:ext>
            </a:extLst>
          </p:cNvPr>
          <p:cNvSpPr txBox="1">
            <a:spLocks/>
          </p:cNvSpPr>
          <p:nvPr/>
        </p:nvSpPr>
        <p:spPr>
          <a:xfrm>
            <a:off x="6191694" y="1235075"/>
            <a:ext cx="2785730" cy="481647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r>
              <a:rPr lang="en-US" sz="2000" dirty="0">
                <a:latin typeface="+mj-lt"/>
              </a:rPr>
              <a:t>Azure Cosmos DB containers</a:t>
            </a:r>
          </a:p>
          <a:p>
            <a:pPr>
              <a:spcAft>
                <a:spcPts val="600"/>
              </a:spcAft>
            </a:pPr>
            <a:r>
              <a:rPr lang="en-US" sz="1800" dirty="0"/>
              <a:t>An Azure Cosmos DB container is the unit of scalability both for provisioned throughput and storage. </a:t>
            </a:r>
          </a:p>
          <a:p>
            <a:pPr>
              <a:spcAft>
                <a:spcPts val="600"/>
              </a:spcAft>
            </a:pPr>
            <a:r>
              <a:rPr lang="en-US" sz="1800" dirty="0"/>
              <a:t>A container is horizontally partitioned and then replicated across multiple regions.</a:t>
            </a:r>
          </a:p>
          <a:p>
            <a:pPr marL="0" indent="0">
              <a:buNone/>
            </a:pPr>
            <a:endParaRPr lang="en-US" sz="2000" dirty="0"/>
          </a:p>
        </p:txBody>
      </p:sp>
      <p:sp>
        <p:nvSpPr>
          <p:cNvPr id="6" name="Content Placeholder 2">
            <a:extLst>
              <a:ext uri="{FF2B5EF4-FFF2-40B4-BE49-F238E27FC236}">
                <a16:creationId xmlns:a16="http://schemas.microsoft.com/office/drawing/2014/main" id="{14E8BB27-6D27-FFD2-324E-CAFC952D0BEB}"/>
              </a:ext>
            </a:extLst>
          </p:cNvPr>
          <p:cNvSpPr txBox="1">
            <a:spLocks/>
          </p:cNvSpPr>
          <p:nvPr/>
        </p:nvSpPr>
        <p:spPr>
          <a:xfrm>
            <a:off x="9058940" y="1235075"/>
            <a:ext cx="2785730" cy="481647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r>
              <a:rPr lang="en-US" sz="2000" dirty="0">
                <a:latin typeface="+mj-lt"/>
              </a:rPr>
              <a:t>Azure Cosmos DB items</a:t>
            </a:r>
          </a:p>
          <a:p>
            <a:pPr>
              <a:spcAft>
                <a:spcPts val="600"/>
              </a:spcAft>
            </a:pPr>
            <a:r>
              <a:rPr lang="en-US" sz="1800" dirty="0"/>
              <a:t>Depending on which API you use, an Azure Cosmos DB item can represent either a document in a collection, a row in a table, or a node or edge in a graph. </a:t>
            </a:r>
          </a:p>
          <a:p>
            <a:endParaRPr lang="en-US" sz="2000" dirty="0"/>
          </a:p>
        </p:txBody>
      </p:sp>
    </p:spTree>
    <p:extLst>
      <p:ext uri="{BB962C8B-B14F-4D97-AF65-F5344CB8AC3E}">
        <p14:creationId xmlns:p14="http://schemas.microsoft.com/office/powerpoint/2010/main" val="89575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8BB2-6ACB-47B8-6C72-BF5C32DABA30}"/>
              </a:ext>
            </a:extLst>
          </p:cNvPr>
          <p:cNvSpPr>
            <a:spLocks noGrp="1"/>
          </p:cNvSpPr>
          <p:nvPr>
            <p:ph type="title"/>
          </p:nvPr>
        </p:nvSpPr>
        <p:spPr/>
        <p:txBody>
          <a:bodyPr/>
          <a:lstStyle/>
          <a:p>
            <a:r>
              <a:rPr lang="en-US" dirty="0"/>
              <a:t>Explore the resource hierarchy ( 2 of 2 )</a:t>
            </a:r>
          </a:p>
        </p:txBody>
      </p:sp>
      <p:grpSp>
        <p:nvGrpSpPr>
          <p:cNvPr id="15" name="Group 14">
            <a:extLst>
              <a:ext uri="{FF2B5EF4-FFF2-40B4-BE49-F238E27FC236}">
                <a16:creationId xmlns:a16="http://schemas.microsoft.com/office/drawing/2014/main" id="{10166C69-C5B2-C269-5D10-39472377F016}"/>
              </a:ext>
              <a:ext uri="{C183D7F6-B498-43B3-948B-1728B52AA6E4}">
                <adec:decorative xmlns:adec="http://schemas.microsoft.com/office/drawing/2017/decorative" val="1"/>
              </a:ext>
            </a:extLst>
          </p:cNvPr>
          <p:cNvGrpSpPr/>
          <p:nvPr/>
        </p:nvGrpSpPr>
        <p:grpSpPr>
          <a:xfrm>
            <a:off x="1898932" y="1364272"/>
            <a:ext cx="725057" cy="718990"/>
            <a:chOff x="1898932" y="1364272"/>
            <a:chExt cx="725057" cy="718990"/>
          </a:xfrm>
        </p:grpSpPr>
        <p:sp>
          <p:nvSpPr>
            <p:cNvPr id="7" name="Oval 6">
              <a:extLst>
                <a:ext uri="{FF2B5EF4-FFF2-40B4-BE49-F238E27FC236}">
                  <a16:creationId xmlns:a16="http://schemas.microsoft.com/office/drawing/2014/main" id="{600C4DF2-7D42-A00F-E41B-FF29D993553F}"/>
                </a:ext>
              </a:extLst>
            </p:cNvPr>
            <p:cNvSpPr/>
            <p:nvPr/>
          </p:nvSpPr>
          <p:spPr>
            <a:xfrm>
              <a:off x="1898932" y="1364272"/>
              <a:ext cx="725057" cy="718990"/>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ge2_E7C3" title="Icon of a document">
              <a:extLst>
                <a:ext uri="{FF2B5EF4-FFF2-40B4-BE49-F238E27FC236}">
                  <a16:creationId xmlns:a16="http://schemas.microsoft.com/office/drawing/2014/main" id="{80BA5B76-116F-56D8-1AA6-E8783EE73431}"/>
                </a:ext>
              </a:extLst>
            </p:cNvPr>
            <p:cNvSpPr>
              <a:spLocks noChangeAspect="1" noEditPoints="1"/>
            </p:cNvSpPr>
            <p:nvPr/>
          </p:nvSpPr>
          <p:spPr bwMode="auto">
            <a:xfrm>
              <a:off x="2130602" y="1530228"/>
              <a:ext cx="295507" cy="369250"/>
            </a:xfrm>
            <a:custGeom>
              <a:avLst/>
              <a:gdLst>
                <a:gd name="T0" fmla="*/ 3310 w 3310"/>
                <a:gd name="T1" fmla="*/ 1102 h 4136"/>
                <a:gd name="T2" fmla="*/ 2206 w 3310"/>
                <a:gd name="T3" fmla="*/ 1102 h 4136"/>
                <a:gd name="T4" fmla="*/ 2206 w 3310"/>
                <a:gd name="T5" fmla="*/ 0 h 4136"/>
                <a:gd name="T6" fmla="*/ 3310 w 3310"/>
                <a:gd name="T7" fmla="*/ 1102 h 4136"/>
                <a:gd name="T8" fmla="*/ 2206 w 3310"/>
                <a:gd name="T9" fmla="*/ 0 h 4136"/>
                <a:gd name="T10" fmla="*/ 0 w 3310"/>
                <a:gd name="T11" fmla="*/ 0 h 4136"/>
                <a:gd name="T12" fmla="*/ 0 w 3310"/>
                <a:gd name="T13" fmla="*/ 4136 h 4136"/>
                <a:gd name="T14" fmla="*/ 3310 w 3310"/>
                <a:gd name="T15" fmla="*/ 4136 h 4136"/>
                <a:gd name="T16" fmla="*/ 3310 w 3310"/>
                <a:gd name="T17" fmla="*/ 1102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0" h="4136">
                  <a:moveTo>
                    <a:pt x="3310" y="1102"/>
                  </a:moveTo>
                  <a:lnTo>
                    <a:pt x="2206" y="1102"/>
                  </a:lnTo>
                  <a:lnTo>
                    <a:pt x="2206" y="0"/>
                  </a:lnTo>
                  <a:moveTo>
                    <a:pt x="3310" y="1102"/>
                  </a:moveTo>
                  <a:lnTo>
                    <a:pt x="2206" y="0"/>
                  </a:lnTo>
                  <a:lnTo>
                    <a:pt x="0" y="0"/>
                  </a:lnTo>
                  <a:lnTo>
                    <a:pt x="0" y="4136"/>
                  </a:lnTo>
                  <a:lnTo>
                    <a:pt x="3310" y="4136"/>
                  </a:lnTo>
                  <a:lnTo>
                    <a:pt x="3310" y="1102"/>
                  </a:lnTo>
                </a:path>
              </a:pathLst>
            </a:custGeom>
            <a:noFill/>
            <a:ln w="1905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Rectangle 7">
            <a:extLst>
              <a:ext uri="{FF2B5EF4-FFF2-40B4-BE49-F238E27FC236}">
                <a16:creationId xmlns:a16="http://schemas.microsoft.com/office/drawing/2014/main" id="{DCA6A03A-FE5C-2C24-61F2-F210AC4CBA72}"/>
              </a:ext>
            </a:extLst>
          </p:cNvPr>
          <p:cNvSpPr/>
          <p:nvPr/>
        </p:nvSpPr>
        <p:spPr>
          <a:xfrm>
            <a:off x="1288987" y="1984483"/>
            <a:ext cx="1949032" cy="281136"/>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rPr>
              <a:t>Database Accounts</a:t>
            </a:r>
          </a:p>
        </p:txBody>
      </p:sp>
      <p:grpSp>
        <p:nvGrpSpPr>
          <p:cNvPr id="16" name="Group 15">
            <a:extLst>
              <a:ext uri="{FF2B5EF4-FFF2-40B4-BE49-F238E27FC236}">
                <a16:creationId xmlns:a16="http://schemas.microsoft.com/office/drawing/2014/main" id="{69BE7268-8681-A118-4268-B6655098DB1B}"/>
              </a:ext>
              <a:ext uri="{C183D7F6-B498-43B3-948B-1728B52AA6E4}">
                <adec:decorative xmlns:adec="http://schemas.microsoft.com/office/drawing/2017/decorative" val="1"/>
              </a:ext>
            </a:extLst>
          </p:cNvPr>
          <p:cNvGrpSpPr/>
          <p:nvPr/>
        </p:nvGrpSpPr>
        <p:grpSpPr>
          <a:xfrm>
            <a:off x="1915827" y="2628880"/>
            <a:ext cx="725057" cy="718990"/>
            <a:chOff x="2483723" y="2596604"/>
            <a:chExt cx="725057" cy="718990"/>
          </a:xfrm>
        </p:grpSpPr>
        <p:sp>
          <p:nvSpPr>
            <p:cNvPr id="11" name="Oval 10">
              <a:extLst>
                <a:ext uri="{FF2B5EF4-FFF2-40B4-BE49-F238E27FC236}">
                  <a16:creationId xmlns:a16="http://schemas.microsoft.com/office/drawing/2014/main" id="{850DDA47-5BB7-69EC-AEDA-FF3B63E92F86}"/>
                </a:ext>
              </a:extLst>
            </p:cNvPr>
            <p:cNvSpPr/>
            <p:nvPr/>
          </p:nvSpPr>
          <p:spPr>
            <a:xfrm>
              <a:off x="2483723" y="2596604"/>
              <a:ext cx="725057" cy="718990"/>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abase_EFC7" title="Icon of a cylinder">
              <a:extLst>
                <a:ext uri="{FF2B5EF4-FFF2-40B4-BE49-F238E27FC236}">
                  <a16:creationId xmlns:a16="http://schemas.microsoft.com/office/drawing/2014/main" id="{FEB7676C-57A0-87E7-7C37-2C2CE1408F1C}"/>
                </a:ext>
              </a:extLst>
            </p:cNvPr>
            <p:cNvSpPr>
              <a:spLocks noChangeAspect="1" noEditPoints="1"/>
            </p:cNvSpPr>
            <p:nvPr/>
          </p:nvSpPr>
          <p:spPr bwMode="auto">
            <a:xfrm>
              <a:off x="2689078" y="2743267"/>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 name="Rectangle 12">
            <a:extLst>
              <a:ext uri="{FF2B5EF4-FFF2-40B4-BE49-F238E27FC236}">
                <a16:creationId xmlns:a16="http://schemas.microsoft.com/office/drawing/2014/main" id="{B8FA67D8-0EB2-F01C-EA93-627B7BC3644D}"/>
              </a:ext>
            </a:extLst>
          </p:cNvPr>
          <p:cNvSpPr/>
          <p:nvPr/>
        </p:nvSpPr>
        <p:spPr>
          <a:xfrm>
            <a:off x="1305882" y="3249091"/>
            <a:ext cx="1949032" cy="281136"/>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rPr>
              <a:t>Databases</a:t>
            </a:r>
          </a:p>
        </p:txBody>
      </p:sp>
      <p:sp>
        <p:nvSpPr>
          <p:cNvPr id="17" name="Rectangle 16">
            <a:extLst>
              <a:ext uri="{FF2B5EF4-FFF2-40B4-BE49-F238E27FC236}">
                <a16:creationId xmlns:a16="http://schemas.microsoft.com/office/drawing/2014/main" id="{E6ABF0C1-6BF7-AA39-F865-6BD70BEEAAC4}"/>
              </a:ext>
            </a:extLst>
          </p:cNvPr>
          <p:cNvSpPr/>
          <p:nvPr/>
        </p:nvSpPr>
        <p:spPr>
          <a:xfrm>
            <a:off x="1058004" y="3896789"/>
            <a:ext cx="2440702" cy="2151586"/>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91440" rIns="91440" rtlCol="0" anchor="t" anchorCtr="0"/>
          <a:lstStyle/>
          <a:p>
            <a:pPr algn="ctr">
              <a:spcAft>
                <a:spcPts val="600"/>
              </a:spcAft>
            </a:pPr>
            <a:r>
              <a:rPr lang="en-US" sz="1600" dirty="0">
                <a:solidFill>
                  <a:schemeClr val="tx1"/>
                </a:solidFill>
                <a:latin typeface="+mj-lt"/>
              </a:rPr>
              <a:t>{ Container }s</a:t>
            </a:r>
          </a:p>
          <a:p>
            <a:pPr marL="171450" indent="-171450">
              <a:buFont typeface="Arial" panose="020B0604020202020204" pitchFamily="34" charset="0"/>
              <a:buChar char="•"/>
            </a:pPr>
            <a:r>
              <a:rPr lang="en-US" sz="1600" dirty="0">
                <a:solidFill>
                  <a:schemeClr val="tx1"/>
                </a:solidFill>
              </a:rPr>
              <a:t>stored procedures</a:t>
            </a:r>
          </a:p>
          <a:p>
            <a:pPr marL="171450" indent="-171450">
              <a:buFont typeface="Arial" panose="020B0604020202020204" pitchFamily="34" charset="0"/>
              <a:buChar char="•"/>
            </a:pPr>
            <a:r>
              <a:rPr lang="en-US" sz="1600" dirty="0">
                <a:solidFill>
                  <a:schemeClr val="tx1"/>
                </a:solidFill>
              </a:rPr>
              <a:t>user-defined functions</a:t>
            </a:r>
          </a:p>
          <a:p>
            <a:pPr marL="171450" indent="-171450">
              <a:buFont typeface="Arial" panose="020B0604020202020204" pitchFamily="34" charset="0"/>
              <a:buChar char="•"/>
            </a:pPr>
            <a:r>
              <a:rPr lang="en-US" sz="1600" dirty="0">
                <a:solidFill>
                  <a:schemeClr val="tx1"/>
                </a:solidFill>
              </a:rPr>
              <a:t>items</a:t>
            </a:r>
          </a:p>
          <a:p>
            <a:pPr marL="171450" indent="-171450">
              <a:buFont typeface="Arial" panose="020B0604020202020204" pitchFamily="34" charset="0"/>
              <a:buChar char="•"/>
            </a:pPr>
            <a:r>
              <a:rPr lang="en-US" sz="1600" dirty="0">
                <a:solidFill>
                  <a:schemeClr val="tx1"/>
                </a:solidFill>
              </a:rPr>
              <a:t>triggers</a:t>
            </a:r>
          </a:p>
          <a:p>
            <a:pPr marL="171450" indent="-171450">
              <a:buFont typeface="Arial" panose="020B0604020202020204" pitchFamily="34" charset="0"/>
              <a:buChar char="•"/>
            </a:pPr>
            <a:r>
              <a:rPr lang="en-US" sz="1600" dirty="0">
                <a:solidFill>
                  <a:schemeClr val="tx1"/>
                </a:solidFill>
              </a:rPr>
              <a:t>conflicts</a:t>
            </a:r>
          </a:p>
          <a:p>
            <a:pPr marL="171450" indent="-171450">
              <a:buFont typeface="Arial" panose="020B0604020202020204" pitchFamily="34" charset="0"/>
              <a:buChar char="•"/>
            </a:pPr>
            <a:r>
              <a:rPr lang="en-US" sz="1600" dirty="0">
                <a:solidFill>
                  <a:schemeClr val="tx1"/>
                </a:solidFill>
              </a:rPr>
              <a:t>merge procedures</a:t>
            </a:r>
          </a:p>
          <a:p>
            <a:pPr marL="285750" indent="-285750">
              <a:buFont typeface="Arial" panose="020B0604020202020204" pitchFamily="34" charset="0"/>
              <a:buChar char="•"/>
            </a:pPr>
            <a:endParaRPr lang="en-US" sz="1600" dirty="0">
              <a:solidFill>
                <a:schemeClr val="tx1"/>
              </a:solidFill>
            </a:endParaRPr>
          </a:p>
        </p:txBody>
      </p:sp>
      <p:graphicFrame>
        <p:nvGraphicFramePr>
          <p:cNvPr id="22" name="Table 21">
            <a:extLst>
              <a:ext uri="{FF2B5EF4-FFF2-40B4-BE49-F238E27FC236}">
                <a16:creationId xmlns:a16="http://schemas.microsoft.com/office/drawing/2014/main" id="{11C9B34D-7AB6-5071-2592-76193C92AED7}"/>
              </a:ext>
            </a:extLst>
          </p:cNvPr>
          <p:cNvGraphicFramePr>
            <a:graphicFrameLocks noGrp="1"/>
          </p:cNvGraphicFramePr>
          <p:nvPr>
            <p:extLst>
              <p:ext uri="{D42A27DB-BD31-4B8C-83A1-F6EECF244321}">
                <p14:modId xmlns:p14="http://schemas.microsoft.com/office/powerpoint/2010/main" val="3854993195"/>
              </p:ext>
            </p:extLst>
          </p:nvPr>
        </p:nvGraphicFramePr>
        <p:xfrm>
          <a:off x="4719057" y="1764924"/>
          <a:ext cx="5557116" cy="1437640"/>
        </p:xfrm>
        <a:graphic>
          <a:graphicData uri="http://schemas.openxmlformats.org/drawingml/2006/table">
            <a:tbl>
              <a:tblPr firstRow="1" bandRow="1">
                <a:tableStyleId>{7E9639D4-E3E2-4D34-9284-5A2195B3D0D7}</a:tableStyleId>
              </a:tblPr>
              <a:tblGrid>
                <a:gridCol w="5557116">
                  <a:extLst>
                    <a:ext uri="{9D8B030D-6E8A-4147-A177-3AD203B41FA5}">
                      <a16:colId xmlns:a16="http://schemas.microsoft.com/office/drawing/2014/main" val="4255826557"/>
                    </a:ext>
                  </a:extLst>
                </a:gridCol>
              </a:tblGrid>
              <a:tr h="370840">
                <a:tc>
                  <a:txBody>
                    <a:bodyPr/>
                    <a:lstStyle/>
                    <a:p>
                      <a:r>
                        <a:rPr lang="en-US" sz="1600" b="0" dirty="0">
                          <a:latin typeface="+mj-lt"/>
                        </a:rPr>
                        <a:t>Depending on the Cosmos API, a container is realized as:</a:t>
                      </a:r>
                    </a:p>
                  </a:txBody>
                  <a:tcPr/>
                </a:tc>
                <a:extLst>
                  <a:ext uri="{0D108BD9-81ED-4DB2-BD59-A6C34878D82A}">
                    <a16:rowId xmlns:a16="http://schemas.microsoft.com/office/drawing/2014/main" val="2698506500"/>
                  </a:ext>
                </a:extLst>
              </a:tr>
              <a:tr h="370840">
                <a:tc>
                  <a:txBody>
                    <a:bodyPr/>
                    <a:lstStyle/>
                    <a:p>
                      <a:pPr marL="171450" indent="-171450" algn="l" defTabSz="914400" rtl="0" eaLnBrk="1" latinLnBrk="0" hangingPunct="1">
                        <a:buFont typeface="Arial" panose="020B0604020202020204" pitchFamily="34" charset="0"/>
                        <a:buChar char="•"/>
                      </a:pPr>
                      <a:r>
                        <a:rPr lang="en-US" sz="1600" kern="1200" dirty="0">
                          <a:solidFill>
                            <a:schemeClr val="tx1"/>
                          </a:solidFill>
                          <a:latin typeface="+mn-lt"/>
                          <a:ea typeface="+mn-ea"/>
                          <a:cs typeface="+mn-cs"/>
                        </a:rPr>
                        <a:t>collection</a:t>
                      </a:r>
                    </a:p>
                    <a:p>
                      <a:pPr marL="171450" indent="-171450" algn="l" defTabSz="914400" rtl="0" eaLnBrk="1" latinLnBrk="0" hangingPunct="1">
                        <a:buFont typeface="Arial" panose="020B0604020202020204" pitchFamily="34" charset="0"/>
                        <a:buChar char="•"/>
                      </a:pPr>
                      <a:r>
                        <a:rPr lang="en-US" sz="1600" kern="1200" dirty="0">
                          <a:solidFill>
                            <a:schemeClr val="tx1"/>
                          </a:solidFill>
                          <a:latin typeface="+mn-lt"/>
                          <a:ea typeface="+mn-ea"/>
                          <a:cs typeface="+mn-cs"/>
                        </a:rPr>
                        <a:t>table</a:t>
                      </a:r>
                    </a:p>
                    <a:p>
                      <a:pPr marL="171450" indent="-171450" algn="l" defTabSz="914400" rtl="0" eaLnBrk="1" latinLnBrk="0" hangingPunct="1">
                        <a:buFont typeface="Arial" panose="020B0604020202020204" pitchFamily="34" charset="0"/>
                        <a:buChar char="•"/>
                      </a:pPr>
                      <a:r>
                        <a:rPr lang="en-US" sz="1600" kern="1200" dirty="0">
                          <a:solidFill>
                            <a:schemeClr val="tx1"/>
                          </a:solidFill>
                          <a:latin typeface="+mn-lt"/>
                          <a:ea typeface="+mn-ea"/>
                          <a:cs typeface="+mn-cs"/>
                        </a:rPr>
                        <a:t>graph</a:t>
                      </a:r>
                    </a:p>
                    <a:p>
                      <a:pPr marL="171450" indent="-171450" algn="l" defTabSz="914400" rtl="0" eaLnBrk="1" latinLnBrk="0" hangingPunct="1">
                        <a:buFont typeface="Arial" panose="020B0604020202020204" pitchFamily="34" charset="0"/>
                        <a:buChar char="•"/>
                      </a:pPr>
                      <a:r>
                        <a:rPr lang="en-US" sz="1600" kern="1200" dirty="0">
                          <a:solidFill>
                            <a:schemeClr val="tx1"/>
                          </a:solidFill>
                          <a:latin typeface="+mn-lt"/>
                          <a:ea typeface="+mn-ea"/>
                          <a:cs typeface="+mn-cs"/>
                        </a:rPr>
                        <a:t>…</a:t>
                      </a:r>
                    </a:p>
                  </a:txBody>
                  <a:tcPr/>
                </a:tc>
                <a:extLst>
                  <a:ext uri="{0D108BD9-81ED-4DB2-BD59-A6C34878D82A}">
                    <a16:rowId xmlns:a16="http://schemas.microsoft.com/office/drawing/2014/main" val="883197698"/>
                  </a:ext>
                </a:extLst>
              </a:tr>
            </a:tbl>
          </a:graphicData>
        </a:graphic>
      </p:graphicFrame>
      <p:graphicFrame>
        <p:nvGraphicFramePr>
          <p:cNvPr id="23" name="Table 22">
            <a:extLst>
              <a:ext uri="{FF2B5EF4-FFF2-40B4-BE49-F238E27FC236}">
                <a16:creationId xmlns:a16="http://schemas.microsoft.com/office/drawing/2014/main" id="{A2C3166A-58E1-C099-FC33-FCC2B2B41FC4}"/>
              </a:ext>
            </a:extLst>
          </p:cNvPr>
          <p:cNvGraphicFramePr>
            <a:graphicFrameLocks noGrp="1"/>
          </p:cNvGraphicFramePr>
          <p:nvPr>
            <p:extLst>
              <p:ext uri="{D42A27DB-BD31-4B8C-83A1-F6EECF244321}">
                <p14:modId xmlns:p14="http://schemas.microsoft.com/office/powerpoint/2010/main" val="2766761424"/>
              </p:ext>
            </p:extLst>
          </p:nvPr>
        </p:nvGraphicFramePr>
        <p:xfrm>
          <a:off x="4719057" y="3992039"/>
          <a:ext cx="5557116" cy="1681480"/>
        </p:xfrm>
        <a:graphic>
          <a:graphicData uri="http://schemas.openxmlformats.org/drawingml/2006/table">
            <a:tbl>
              <a:tblPr firstRow="1" bandRow="1">
                <a:tableStyleId>{7E9639D4-E3E2-4D34-9284-5A2195B3D0D7}</a:tableStyleId>
              </a:tblPr>
              <a:tblGrid>
                <a:gridCol w="5557116">
                  <a:extLst>
                    <a:ext uri="{9D8B030D-6E8A-4147-A177-3AD203B41FA5}">
                      <a16:colId xmlns:a16="http://schemas.microsoft.com/office/drawing/2014/main" val="4255826557"/>
                    </a:ext>
                  </a:extLst>
                </a:gridCol>
              </a:tblGrid>
              <a:tr h="370840">
                <a:tc>
                  <a:txBody>
                    <a:bodyPr/>
                    <a:lstStyle/>
                    <a:p>
                      <a:r>
                        <a:rPr lang="en-US" sz="1600" b="0" dirty="0">
                          <a:latin typeface="+mj-lt"/>
                        </a:rPr>
                        <a:t>Depending on the Cosmos API, an item is realized as:</a:t>
                      </a:r>
                    </a:p>
                  </a:txBody>
                  <a:tcPr/>
                </a:tc>
                <a:extLst>
                  <a:ext uri="{0D108BD9-81ED-4DB2-BD59-A6C34878D82A}">
                    <a16:rowId xmlns:a16="http://schemas.microsoft.com/office/drawing/2014/main" val="2698506500"/>
                  </a:ext>
                </a:extLst>
              </a:tr>
              <a:tr h="370840">
                <a:tc>
                  <a:txBody>
                    <a:bodyPr/>
                    <a:lstStyle/>
                    <a:p>
                      <a:pPr marL="171450" indent="-171450" algn="l" defTabSz="914400" rtl="0" eaLnBrk="1" latinLnBrk="0" hangingPunct="1">
                        <a:buFont typeface="Arial" panose="020B0604020202020204" pitchFamily="34" charset="0"/>
                        <a:buChar char="•"/>
                      </a:pPr>
                      <a:r>
                        <a:rPr lang="en-US" sz="1600" kern="1200" dirty="0">
                          <a:solidFill>
                            <a:schemeClr val="tx1"/>
                          </a:solidFill>
                          <a:latin typeface="+mn-lt"/>
                          <a:ea typeface="+mn-ea"/>
                          <a:cs typeface="+mn-cs"/>
                        </a:rPr>
                        <a:t>document</a:t>
                      </a:r>
                    </a:p>
                    <a:p>
                      <a:pPr marL="171450" indent="-171450" algn="l" defTabSz="914400" rtl="0" eaLnBrk="1" latinLnBrk="0" hangingPunct="1">
                        <a:buFont typeface="Arial" panose="020B0604020202020204" pitchFamily="34" charset="0"/>
                        <a:buChar char="•"/>
                      </a:pPr>
                      <a:r>
                        <a:rPr lang="en-US" sz="1600" kern="1200" dirty="0">
                          <a:solidFill>
                            <a:schemeClr val="tx1"/>
                          </a:solidFill>
                          <a:latin typeface="+mn-lt"/>
                          <a:ea typeface="+mn-ea"/>
                          <a:cs typeface="+mn-cs"/>
                        </a:rPr>
                        <a:t>row</a:t>
                      </a:r>
                    </a:p>
                    <a:p>
                      <a:pPr marL="171450" indent="-171450" algn="l" defTabSz="914400" rtl="0" eaLnBrk="1" latinLnBrk="0" hangingPunct="1">
                        <a:buFont typeface="Arial" panose="020B0604020202020204" pitchFamily="34" charset="0"/>
                        <a:buChar char="•"/>
                      </a:pPr>
                      <a:r>
                        <a:rPr lang="en-US" sz="1600" kern="1200" dirty="0">
                          <a:solidFill>
                            <a:schemeClr val="tx1"/>
                          </a:solidFill>
                          <a:latin typeface="+mn-lt"/>
                          <a:ea typeface="+mn-ea"/>
                          <a:cs typeface="+mn-cs"/>
                        </a:rPr>
                        <a:t>node</a:t>
                      </a:r>
                    </a:p>
                    <a:p>
                      <a:pPr marL="171450" indent="-171450" algn="l" defTabSz="914400" rtl="0" eaLnBrk="1" latinLnBrk="0" hangingPunct="1">
                        <a:buFont typeface="Arial" panose="020B0604020202020204" pitchFamily="34" charset="0"/>
                        <a:buChar char="•"/>
                      </a:pPr>
                      <a:r>
                        <a:rPr lang="en-US" sz="1600" kern="1200" dirty="0">
                          <a:solidFill>
                            <a:schemeClr val="tx1"/>
                          </a:solidFill>
                          <a:latin typeface="+mn-lt"/>
                          <a:ea typeface="+mn-ea"/>
                          <a:cs typeface="+mn-cs"/>
                        </a:rPr>
                        <a:t>edge</a:t>
                      </a:r>
                    </a:p>
                    <a:p>
                      <a:pPr marL="171450" indent="-171450" algn="l" defTabSz="914400" rtl="0" eaLnBrk="1" latinLnBrk="0" hangingPunct="1">
                        <a:buFont typeface="Arial" panose="020B0604020202020204" pitchFamily="34" charset="0"/>
                        <a:buChar char="•"/>
                      </a:pPr>
                      <a:r>
                        <a:rPr lang="en-US" sz="1600" kern="1200" dirty="0">
                          <a:solidFill>
                            <a:schemeClr val="tx1"/>
                          </a:solidFill>
                          <a:latin typeface="+mn-lt"/>
                          <a:ea typeface="+mn-ea"/>
                          <a:cs typeface="+mn-cs"/>
                        </a:rPr>
                        <a:t>…</a:t>
                      </a:r>
                    </a:p>
                  </a:txBody>
                  <a:tcPr/>
                </a:tc>
                <a:extLst>
                  <a:ext uri="{0D108BD9-81ED-4DB2-BD59-A6C34878D82A}">
                    <a16:rowId xmlns:a16="http://schemas.microsoft.com/office/drawing/2014/main" val="883197698"/>
                  </a:ext>
                </a:extLst>
              </a:tr>
            </a:tbl>
          </a:graphicData>
        </a:graphic>
      </p:graphicFrame>
      <p:cxnSp>
        <p:nvCxnSpPr>
          <p:cNvPr id="31" name="Connector: Elbow 30">
            <a:extLst>
              <a:ext uri="{FF2B5EF4-FFF2-40B4-BE49-F238E27FC236}">
                <a16:creationId xmlns:a16="http://schemas.microsoft.com/office/drawing/2014/main" id="{1A9108FB-696D-111D-9113-72A003767845}"/>
              </a:ext>
              <a:ext uri="{C183D7F6-B498-43B3-948B-1728B52AA6E4}">
                <adec:decorative xmlns:adec="http://schemas.microsoft.com/office/drawing/2017/decorative" val="1"/>
              </a:ext>
            </a:extLst>
          </p:cNvPr>
          <p:cNvCxnSpPr>
            <a:stCxn id="8" idx="1"/>
            <a:endCxn id="13" idx="1"/>
          </p:cNvCxnSpPr>
          <p:nvPr/>
        </p:nvCxnSpPr>
        <p:spPr>
          <a:xfrm rot="10800000" flipH="1" flipV="1">
            <a:off x="1288986" y="2125051"/>
            <a:ext cx="16895" cy="1264608"/>
          </a:xfrm>
          <a:prstGeom prst="bentConnector3">
            <a:avLst>
              <a:gd name="adj1" fmla="val -135306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C3E91D63-AABE-0ED3-7655-F610D1AEA7C5}"/>
              </a:ext>
              <a:ext uri="{C183D7F6-B498-43B3-948B-1728B52AA6E4}">
                <adec:decorative xmlns:adec="http://schemas.microsoft.com/office/drawing/2017/decorative" val="1"/>
              </a:ext>
            </a:extLst>
          </p:cNvPr>
          <p:cNvCxnSpPr>
            <a:cxnSpLocks/>
            <a:stCxn id="13" idx="2"/>
            <a:endCxn id="17" idx="0"/>
          </p:cNvCxnSpPr>
          <p:nvPr/>
        </p:nvCxnSpPr>
        <p:spPr>
          <a:xfrm flipH="1">
            <a:off x="2278355" y="3530227"/>
            <a:ext cx="2043" cy="3665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6841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DFE4-FBCE-46F1-15DB-47F8AA22664E}"/>
              </a:ext>
            </a:extLst>
          </p:cNvPr>
          <p:cNvSpPr>
            <a:spLocks noGrp="1"/>
          </p:cNvSpPr>
          <p:nvPr>
            <p:ph type="title"/>
          </p:nvPr>
        </p:nvSpPr>
        <p:spPr/>
        <p:txBody>
          <a:bodyPr/>
          <a:lstStyle/>
          <a:p>
            <a:r>
              <a:rPr lang="en-US" dirty="0"/>
              <a:t>Explore consistency levels ( 1 of 2 )</a:t>
            </a:r>
          </a:p>
        </p:txBody>
      </p:sp>
      <p:sp>
        <p:nvSpPr>
          <p:cNvPr id="3" name="Content Placeholder 2">
            <a:extLst>
              <a:ext uri="{FF2B5EF4-FFF2-40B4-BE49-F238E27FC236}">
                <a16:creationId xmlns:a16="http://schemas.microsoft.com/office/drawing/2014/main" id="{1EE61671-CB8D-4659-B44D-AFD6E027891B}"/>
              </a:ext>
            </a:extLst>
          </p:cNvPr>
          <p:cNvSpPr>
            <a:spLocks noGrp="1"/>
          </p:cNvSpPr>
          <p:nvPr>
            <p:ph sz="quarter" idx="10"/>
          </p:nvPr>
        </p:nvSpPr>
        <p:spPr>
          <a:xfrm>
            <a:off x="457200" y="1235076"/>
            <a:ext cx="11222038" cy="848906"/>
          </a:xfrm>
        </p:spPr>
        <p:txBody>
          <a:bodyPr/>
          <a:lstStyle/>
          <a:p>
            <a:pPr marL="0" indent="0">
              <a:buNone/>
            </a:pPr>
            <a:r>
              <a:rPr lang="en-US" sz="2400" dirty="0"/>
              <a:t>Azure Cosmos DB approaches data consistency as a spectrum of choices instead of two extremes.</a:t>
            </a:r>
          </a:p>
          <a:p>
            <a:pPr marL="0" indent="0">
              <a:buNone/>
            </a:pPr>
            <a:endParaRPr lang="en-US" sz="2400" dirty="0"/>
          </a:p>
        </p:txBody>
      </p:sp>
      <p:grpSp>
        <p:nvGrpSpPr>
          <p:cNvPr id="4" name="Group 3" descr="Diagram illustrating the spectrum of data consistency and the relationship to performance and availability.">
            <a:extLst>
              <a:ext uri="{FF2B5EF4-FFF2-40B4-BE49-F238E27FC236}">
                <a16:creationId xmlns:a16="http://schemas.microsoft.com/office/drawing/2014/main" id="{1C85B380-81FF-0551-FA29-CFB90D40FE5F}"/>
              </a:ext>
            </a:extLst>
          </p:cNvPr>
          <p:cNvGrpSpPr/>
          <p:nvPr/>
        </p:nvGrpSpPr>
        <p:grpSpPr>
          <a:xfrm>
            <a:off x="788290" y="2714493"/>
            <a:ext cx="10538031" cy="2196882"/>
            <a:chOff x="788290" y="2714493"/>
            <a:chExt cx="10538031" cy="2196882"/>
          </a:xfrm>
        </p:grpSpPr>
        <p:grpSp>
          <p:nvGrpSpPr>
            <p:cNvPr id="23" name="Group 22">
              <a:extLst>
                <a:ext uri="{FF2B5EF4-FFF2-40B4-BE49-F238E27FC236}">
                  <a16:creationId xmlns:a16="http://schemas.microsoft.com/office/drawing/2014/main" id="{A2453FFF-2123-2368-73ED-80A12B9826C0}"/>
                </a:ext>
                <a:ext uri="{C183D7F6-B498-43B3-948B-1728B52AA6E4}">
                  <adec:decorative xmlns:adec="http://schemas.microsoft.com/office/drawing/2017/decorative" val="1"/>
                </a:ext>
              </a:extLst>
            </p:cNvPr>
            <p:cNvGrpSpPr/>
            <p:nvPr/>
          </p:nvGrpSpPr>
          <p:grpSpPr>
            <a:xfrm>
              <a:off x="936919" y="3221664"/>
              <a:ext cx="10182646" cy="1292753"/>
              <a:chOff x="936919" y="3221664"/>
              <a:chExt cx="10182646" cy="1292753"/>
            </a:xfrm>
          </p:grpSpPr>
          <p:sp>
            <p:nvSpPr>
              <p:cNvPr id="14" name="Rectangle 13">
                <a:extLst>
                  <a:ext uri="{FF2B5EF4-FFF2-40B4-BE49-F238E27FC236}">
                    <a16:creationId xmlns:a16="http://schemas.microsoft.com/office/drawing/2014/main" id="{B2BED0F5-6AAB-115F-3FDF-79FC39AC46A0}"/>
                  </a:ext>
                </a:extLst>
              </p:cNvPr>
              <p:cNvSpPr/>
              <p:nvPr/>
            </p:nvSpPr>
            <p:spPr>
              <a:xfrm>
                <a:off x="948679" y="3221664"/>
                <a:ext cx="10157771" cy="129275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B0D6774-5093-4214-C90D-A3664C1FF3B2}"/>
                  </a:ext>
                </a:extLst>
              </p:cNvPr>
              <p:cNvCxnSpPr/>
              <p:nvPr/>
            </p:nvCxnSpPr>
            <p:spPr>
              <a:xfrm flipH="1">
                <a:off x="936919" y="3221664"/>
                <a:ext cx="11760" cy="1088047"/>
              </a:xfrm>
              <a:prstGeom prst="line">
                <a:avLst/>
              </a:prstGeom>
              <a:ln>
                <a:solidFill>
                  <a:schemeClr val="tx1">
                    <a:lumMod val="95000"/>
                    <a:lumOff val="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89AF166-D153-2946-3061-BDE21B2E94A6}"/>
                  </a:ext>
                </a:extLst>
              </p:cNvPr>
              <p:cNvCxnSpPr/>
              <p:nvPr/>
            </p:nvCxnSpPr>
            <p:spPr>
              <a:xfrm flipH="1">
                <a:off x="3539512" y="3221664"/>
                <a:ext cx="11760" cy="1088047"/>
              </a:xfrm>
              <a:prstGeom prst="line">
                <a:avLst/>
              </a:prstGeom>
              <a:ln>
                <a:solidFill>
                  <a:schemeClr val="tx1">
                    <a:lumMod val="95000"/>
                    <a:lumOff val="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FB5BBD1-EB0F-C263-40AE-FE8660070AE2}"/>
                  </a:ext>
                </a:extLst>
              </p:cNvPr>
              <p:cNvCxnSpPr/>
              <p:nvPr/>
            </p:nvCxnSpPr>
            <p:spPr>
              <a:xfrm flipH="1">
                <a:off x="5932051" y="3221664"/>
                <a:ext cx="11760" cy="1088047"/>
              </a:xfrm>
              <a:prstGeom prst="line">
                <a:avLst/>
              </a:prstGeom>
              <a:ln>
                <a:solidFill>
                  <a:schemeClr val="tx1">
                    <a:lumMod val="95000"/>
                    <a:lumOff val="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087B8F9-28E9-1C45-8D8E-27197882320A}"/>
                  </a:ext>
                </a:extLst>
              </p:cNvPr>
              <p:cNvCxnSpPr/>
              <p:nvPr/>
            </p:nvCxnSpPr>
            <p:spPr>
              <a:xfrm flipH="1">
                <a:off x="8274356" y="3221664"/>
                <a:ext cx="11760" cy="1088047"/>
              </a:xfrm>
              <a:prstGeom prst="line">
                <a:avLst/>
              </a:prstGeom>
              <a:ln>
                <a:solidFill>
                  <a:schemeClr val="tx1">
                    <a:lumMod val="95000"/>
                    <a:lumOff val="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78122AE-4977-0DE8-E4F0-1E0A854FAF76}"/>
                  </a:ext>
                </a:extLst>
              </p:cNvPr>
              <p:cNvCxnSpPr>
                <a:cxnSpLocks/>
                <a:endCxn id="13" idx="3"/>
              </p:cNvCxnSpPr>
              <p:nvPr/>
            </p:nvCxnSpPr>
            <p:spPr>
              <a:xfrm flipH="1">
                <a:off x="11094690" y="3221664"/>
                <a:ext cx="24875" cy="1292753"/>
              </a:xfrm>
              <a:prstGeom prst="line">
                <a:avLst/>
              </a:prstGeom>
              <a:ln>
                <a:solidFill>
                  <a:schemeClr val="tx1">
                    <a:lumMod val="95000"/>
                    <a:lumOff val="5000"/>
                  </a:schemeClr>
                </a:solidFill>
                <a:prstDash val="dash"/>
              </a:ln>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09AB727A-721B-A4B4-BDA7-952970EF2604}"/>
                </a:ext>
              </a:extLst>
            </p:cNvPr>
            <p:cNvSpPr txBox="1"/>
            <p:nvPr/>
          </p:nvSpPr>
          <p:spPr>
            <a:xfrm>
              <a:off x="788290" y="2714493"/>
              <a:ext cx="1037222" cy="369332"/>
            </a:xfrm>
            <a:prstGeom prst="rect">
              <a:avLst/>
            </a:prstGeom>
            <a:noFill/>
          </p:spPr>
          <p:txBody>
            <a:bodyPr wrap="square" rtlCol="0">
              <a:spAutoFit/>
            </a:bodyPr>
            <a:lstStyle/>
            <a:p>
              <a:pPr algn="ctr"/>
              <a:r>
                <a:rPr lang="en-US" dirty="0"/>
                <a:t>Strong</a:t>
              </a:r>
            </a:p>
          </p:txBody>
        </p:sp>
        <p:sp>
          <p:nvSpPr>
            <p:cNvPr id="5" name="TextBox 4">
              <a:extLst>
                <a:ext uri="{FF2B5EF4-FFF2-40B4-BE49-F238E27FC236}">
                  <a16:creationId xmlns:a16="http://schemas.microsoft.com/office/drawing/2014/main" id="{08CE4337-B531-CB48-E188-596F720B8301}"/>
                </a:ext>
              </a:extLst>
            </p:cNvPr>
            <p:cNvSpPr txBox="1"/>
            <p:nvPr/>
          </p:nvSpPr>
          <p:spPr>
            <a:xfrm>
              <a:off x="2371058" y="2714493"/>
              <a:ext cx="2360428" cy="369332"/>
            </a:xfrm>
            <a:prstGeom prst="rect">
              <a:avLst/>
            </a:prstGeom>
            <a:noFill/>
          </p:spPr>
          <p:txBody>
            <a:bodyPr wrap="square" rtlCol="0">
              <a:spAutoFit/>
            </a:bodyPr>
            <a:lstStyle/>
            <a:p>
              <a:pPr algn="ctr"/>
              <a:r>
                <a:rPr lang="en-US" dirty="0"/>
                <a:t>Bounded Staleness</a:t>
              </a:r>
            </a:p>
          </p:txBody>
        </p:sp>
        <p:sp>
          <p:nvSpPr>
            <p:cNvPr id="7" name="TextBox 6">
              <a:extLst>
                <a:ext uri="{FF2B5EF4-FFF2-40B4-BE49-F238E27FC236}">
                  <a16:creationId xmlns:a16="http://schemas.microsoft.com/office/drawing/2014/main" id="{24208D14-4C67-2D9C-C280-D6F7D726086C}"/>
                </a:ext>
              </a:extLst>
            </p:cNvPr>
            <p:cNvSpPr txBox="1"/>
            <p:nvPr/>
          </p:nvSpPr>
          <p:spPr>
            <a:xfrm>
              <a:off x="5312736" y="2714493"/>
              <a:ext cx="1406138" cy="369332"/>
            </a:xfrm>
            <a:prstGeom prst="rect">
              <a:avLst/>
            </a:prstGeom>
            <a:noFill/>
          </p:spPr>
          <p:txBody>
            <a:bodyPr wrap="square" rtlCol="0">
              <a:spAutoFit/>
            </a:bodyPr>
            <a:lstStyle/>
            <a:p>
              <a:pPr algn="ctr"/>
              <a:r>
                <a:rPr lang="en-US" dirty="0"/>
                <a:t>Session</a:t>
              </a:r>
            </a:p>
          </p:txBody>
        </p:sp>
        <p:sp>
          <p:nvSpPr>
            <p:cNvPr id="8" name="TextBox 7">
              <a:extLst>
                <a:ext uri="{FF2B5EF4-FFF2-40B4-BE49-F238E27FC236}">
                  <a16:creationId xmlns:a16="http://schemas.microsoft.com/office/drawing/2014/main" id="{1A24D5C5-CEB5-EAA7-8543-F72979508E24}"/>
                </a:ext>
              </a:extLst>
            </p:cNvPr>
            <p:cNvSpPr txBox="1"/>
            <p:nvPr/>
          </p:nvSpPr>
          <p:spPr>
            <a:xfrm>
              <a:off x="7268225" y="2714493"/>
              <a:ext cx="2003366" cy="369332"/>
            </a:xfrm>
            <a:prstGeom prst="rect">
              <a:avLst/>
            </a:prstGeom>
            <a:noFill/>
          </p:spPr>
          <p:txBody>
            <a:bodyPr wrap="square" rtlCol="0">
              <a:spAutoFit/>
            </a:bodyPr>
            <a:lstStyle/>
            <a:p>
              <a:pPr algn="ctr"/>
              <a:r>
                <a:rPr lang="en-US" dirty="0"/>
                <a:t>Consistent Prefix</a:t>
              </a:r>
            </a:p>
          </p:txBody>
        </p:sp>
        <p:sp>
          <p:nvSpPr>
            <p:cNvPr id="9" name="TextBox 8">
              <a:extLst>
                <a:ext uri="{FF2B5EF4-FFF2-40B4-BE49-F238E27FC236}">
                  <a16:creationId xmlns:a16="http://schemas.microsoft.com/office/drawing/2014/main" id="{69DA69F0-DAA8-5E4E-3E78-FED1540047D4}"/>
                </a:ext>
              </a:extLst>
            </p:cNvPr>
            <p:cNvSpPr txBox="1"/>
            <p:nvPr/>
          </p:nvSpPr>
          <p:spPr>
            <a:xfrm>
              <a:off x="9991063" y="2714493"/>
              <a:ext cx="1335258" cy="369332"/>
            </a:xfrm>
            <a:prstGeom prst="rect">
              <a:avLst/>
            </a:prstGeom>
            <a:noFill/>
          </p:spPr>
          <p:txBody>
            <a:bodyPr wrap="square" rtlCol="0">
              <a:spAutoFit/>
            </a:bodyPr>
            <a:lstStyle/>
            <a:p>
              <a:pPr algn="ctr"/>
              <a:r>
                <a:rPr lang="en-US" dirty="0"/>
                <a:t>Eventual</a:t>
              </a:r>
            </a:p>
          </p:txBody>
        </p:sp>
        <p:sp>
          <p:nvSpPr>
            <p:cNvPr id="10" name="TextBox 9">
              <a:extLst>
                <a:ext uri="{FF2B5EF4-FFF2-40B4-BE49-F238E27FC236}">
                  <a16:creationId xmlns:a16="http://schemas.microsoft.com/office/drawing/2014/main" id="{D13B928B-F385-8585-809F-7D99C09F4812}"/>
                </a:ext>
              </a:extLst>
            </p:cNvPr>
            <p:cNvSpPr txBox="1"/>
            <p:nvPr/>
          </p:nvSpPr>
          <p:spPr>
            <a:xfrm>
              <a:off x="998429" y="3593716"/>
              <a:ext cx="2348669" cy="338554"/>
            </a:xfrm>
            <a:prstGeom prst="rect">
              <a:avLst/>
            </a:prstGeom>
            <a:noFill/>
          </p:spPr>
          <p:txBody>
            <a:bodyPr wrap="square" rtlCol="0">
              <a:spAutoFit/>
            </a:bodyPr>
            <a:lstStyle/>
            <a:p>
              <a:pPr algn="ctr"/>
              <a:r>
                <a:rPr lang="en-US" sz="1600" b="1" dirty="0"/>
                <a:t>Stronger Consistency</a:t>
              </a:r>
            </a:p>
          </p:txBody>
        </p:sp>
        <p:sp>
          <p:nvSpPr>
            <p:cNvPr id="11" name="TextBox 10">
              <a:extLst>
                <a:ext uri="{FF2B5EF4-FFF2-40B4-BE49-F238E27FC236}">
                  <a16:creationId xmlns:a16="http://schemas.microsoft.com/office/drawing/2014/main" id="{BDC1A9A7-63D0-CB54-4A8B-ED504461A978}"/>
                </a:ext>
              </a:extLst>
            </p:cNvPr>
            <p:cNvSpPr txBox="1"/>
            <p:nvPr/>
          </p:nvSpPr>
          <p:spPr>
            <a:xfrm>
              <a:off x="8640728" y="3593716"/>
              <a:ext cx="2360428" cy="338554"/>
            </a:xfrm>
            <a:prstGeom prst="rect">
              <a:avLst/>
            </a:prstGeom>
            <a:noFill/>
          </p:spPr>
          <p:txBody>
            <a:bodyPr wrap="square" rtlCol="0">
              <a:spAutoFit/>
            </a:bodyPr>
            <a:lstStyle/>
            <a:p>
              <a:pPr algn="ctr"/>
              <a:r>
                <a:rPr lang="en-US" sz="1600" b="1" dirty="0"/>
                <a:t>Weaker Consistency</a:t>
              </a:r>
            </a:p>
          </p:txBody>
        </p:sp>
        <p:sp>
          <p:nvSpPr>
            <p:cNvPr id="13" name="Arrow: Right 12">
              <a:extLst>
                <a:ext uri="{FF2B5EF4-FFF2-40B4-BE49-F238E27FC236}">
                  <a16:creationId xmlns:a16="http://schemas.microsoft.com/office/drawing/2014/main" id="{71C3243B-C900-8237-FE5C-DFC45789690D}"/>
                </a:ext>
                <a:ext uri="{C183D7F6-B498-43B3-948B-1728B52AA6E4}">
                  <adec:decorative xmlns:adec="http://schemas.microsoft.com/office/drawing/2017/decorative" val="1"/>
                </a:ext>
              </a:extLst>
            </p:cNvPr>
            <p:cNvSpPr/>
            <p:nvPr/>
          </p:nvSpPr>
          <p:spPr>
            <a:xfrm>
              <a:off x="936919" y="4117458"/>
              <a:ext cx="10157771" cy="793917"/>
            </a:xfrm>
            <a:prstGeom prst="righ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7FA7AE9-C977-6BCB-F582-998288240063}"/>
                </a:ext>
              </a:extLst>
            </p:cNvPr>
            <p:cNvSpPr txBox="1"/>
            <p:nvPr/>
          </p:nvSpPr>
          <p:spPr>
            <a:xfrm>
              <a:off x="3032661" y="4309711"/>
              <a:ext cx="5608067" cy="369332"/>
            </a:xfrm>
            <a:prstGeom prst="rect">
              <a:avLst/>
            </a:prstGeom>
            <a:noFill/>
          </p:spPr>
          <p:txBody>
            <a:bodyPr wrap="square" rtlCol="0">
              <a:spAutoFit/>
            </a:bodyPr>
            <a:lstStyle/>
            <a:p>
              <a:pPr algn="ctr"/>
              <a:r>
                <a:rPr lang="en-US" dirty="0"/>
                <a:t>Higher availability, lower latency, higher throughput</a:t>
              </a:r>
            </a:p>
          </p:txBody>
        </p:sp>
      </p:grpSp>
    </p:spTree>
    <p:extLst>
      <p:ext uri="{BB962C8B-B14F-4D97-AF65-F5344CB8AC3E}">
        <p14:creationId xmlns:p14="http://schemas.microsoft.com/office/powerpoint/2010/main" val="3587172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LT Templat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4163</Words>
  <Application>Microsoft Office PowerPoint</Application>
  <PresentationFormat>Widescreen</PresentationFormat>
  <Paragraphs>393</Paragraphs>
  <Slides>36</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Aptos</vt:lpstr>
      <vt:lpstr>Arial</vt:lpstr>
      <vt:lpstr>Calibri</vt:lpstr>
      <vt:lpstr>Consolas</vt:lpstr>
      <vt:lpstr>Segoe UI</vt:lpstr>
      <vt:lpstr>Segoe UI Light</vt:lpstr>
      <vt:lpstr>Segoe UI Semibold</vt:lpstr>
      <vt:lpstr>segoe-ui_semibold</vt:lpstr>
      <vt:lpstr>Wingdings</vt:lpstr>
      <vt:lpstr>Office Theme</vt:lpstr>
      <vt:lpstr>AZ-204T00A Learning Path 04: Develop solutions that use Azure Cosmos DB</vt:lpstr>
      <vt:lpstr>Agenda</vt:lpstr>
      <vt:lpstr>Module 1: Explore Azure Cosmos DB</vt:lpstr>
      <vt:lpstr>Learning objectives</vt:lpstr>
      <vt:lpstr>Introduction</vt:lpstr>
      <vt:lpstr>Identify key benefits of Azure Cosmos DB</vt:lpstr>
      <vt:lpstr>Explore the resource hierarchy ( 1 of 2 )</vt:lpstr>
      <vt:lpstr>Explore the resource hierarchy ( 2 of 2 )</vt:lpstr>
      <vt:lpstr>Explore consistency levels ( 1 of 2 )</vt:lpstr>
      <vt:lpstr>Explore consistency levels ( 2 of 2 )</vt:lpstr>
      <vt:lpstr>Choose the right consistency level</vt:lpstr>
      <vt:lpstr>Explore supported APIs</vt:lpstr>
      <vt:lpstr>Discover request units</vt:lpstr>
      <vt:lpstr>Exercise: Create Azure Cosmos DB resources by using the Azure portal</vt:lpstr>
      <vt:lpstr>Summary and knowledge check</vt:lpstr>
      <vt:lpstr>Module 2: Work with Azure Cosmos DB</vt:lpstr>
      <vt:lpstr>Learning objectives</vt:lpstr>
      <vt:lpstr>Introduction</vt:lpstr>
      <vt:lpstr>Explore Microsoft .NET SDK v3 for Azure Cosmos DB ( 1 of 3 )</vt:lpstr>
      <vt:lpstr>Explore Microsoft .NET SDK v3 for Azure Cosmos DB ( 2 of 3 )</vt:lpstr>
      <vt:lpstr>Explore Microsoft .NET SDK v3 for Azure Cosmos DB ( 2 of 3 )</vt:lpstr>
      <vt:lpstr>Exercise : Create resources by using the Microsoft .NET SDK v3</vt:lpstr>
      <vt:lpstr>Create stored procedures ( 1 of 4 )</vt:lpstr>
      <vt:lpstr>Create stored procedures ( 2 of 4 )</vt:lpstr>
      <vt:lpstr>Create stored procedures ( 3 of 4 )</vt:lpstr>
      <vt:lpstr>Create stored procedures ( 4 of 4 )</vt:lpstr>
      <vt:lpstr>Create triggers and user-defined functions ( 1 of 2 )</vt:lpstr>
      <vt:lpstr>Create triggers and user-defined functions ( 2 of 2 )</vt:lpstr>
      <vt:lpstr>Explore change feed in Azure Cosmos DB ( 1 of 3 )</vt:lpstr>
      <vt:lpstr>Explore change feed in Azure Cosmos DB ( 2 of 3 )</vt:lpstr>
      <vt:lpstr>Explore change feed in Azure Cosmos DB ( 3 of 3 )</vt:lpstr>
      <vt:lpstr>Summary and knowledge check</vt:lpstr>
      <vt:lpstr>Discussion and lab</vt:lpstr>
      <vt:lpstr>Group discussion questions</vt:lpstr>
      <vt:lpstr>Lab 04: Construct a polyglot data solution</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2023-12-14T00:38:37Z</dcterms:created>
  <dcterms:modified xsi:type="dcterms:W3CDTF">2023-12-14T00:38:56Z</dcterms:modified>
</cp:coreProperties>
</file>