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sldIdLst>
    <p:sldId id="258" r:id="rId2"/>
    <p:sldId id="259" r:id="rId3"/>
    <p:sldId id="261" r:id="rId4"/>
    <p:sldId id="271" r:id="rId5"/>
    <p:sldId id="367" r:id="rId6"/>
    <p:sldId id="368" r:id="rId7"/>
    <p:sldId id="369" r:id="rId8"/>
    <p:sldId id="370" r:id="rId9"/>
    <p:sldId id="371" r:id="rId10"/>
    <p:sldId id="372" r:id="rId11"/>
    <p:sldId id="350" r:id="rId12"/>
    <p:sldId id="268" r:id="rId13"/>
    <p:sldId id="269" r:id="rId14"/>
    <p:sldId id="272" r:id="rId15"/>
    <p:sldId id="270" r:id="rId16"/>
    <p:sldId id="373" r:id="rId17"/>
    <p:sldId id="374" r:id="rId18"/>
    <p:sldId id="375" r:id="rId19"/>
    <p:sldId id="376" r:id="rId20"/>
    <p:sldId id="378" r:id="rId21"/>
    <p:sldId id="380" r:id="rId22"/>
    <p:sldId id="381" r:id="rId23"/>
    <p:sldId id="382" r:id="rId24"/>
    <p:sldId id="383" r:id="rId25"/>
    <p:sldId id="384" r:id="rId26"/>
    <p:sldId id="364" r:id="rId27"/>
    <p:sldId id="365" r:id="rId28"/>
    <p:sldId id="386" r:id="rId29"/>
    <p:sldId id="387" r:id="rId30"/>
    <p:sldId id="385" r:id="rId31"/>
    <p:sldId id="388" r:id="rId32"/>
    <p:sldId id="389" r:id="rId33"/>
    <p:sldId id="390" r:id="rId34"/>
    <p:sldId id="366" r:id="rId35"/>
    <p:sldId id="437" r:id="rId36"/>
    <p:sldId id="299" r:id="rId37"/>
    <p:sldId id="282" r:id="rId38"/>
    <p:sldId id="28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5"/>
    <a:srgbClr val="E8E6DF"/>
    <a:srgbClr val="0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33" autoAdjust="0"/>
    <p:restoredTop sz="84606" autoAdjust="0"/>
  </p:normalViewPr>
  <p:slideViewPr>
    <p:cSldViewPr snapToGrid="0">
      <p:cViewPr varScale="1">
        <p:scale>
          <a:sx n="86" d="100"/>
          <a:sy n="86" d="100"/>
        </p:scale>
        <p:origin x="96" y="1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8D156-4B2E-4C57-9C33-59F659D18680}"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4D7BB-47DA-46D4-B152-A08B9EBCF1F1}" type="slidenum">
              <a:rPr lang="en-US" smtClean="0"/>
              <a:t>‹#›</a:t>
            </a:fld>
            <a:endParaRPr lang="en-US"/>
          </a:p>
        </p:txBody>
      </p:sp>
    </p:spTree>
    <p:extLst>
      <p:ext uri="{BB962C8B-B14F-4D97-AF65-F5344CB8AC3E}">
        <p14:creationId xmlns:p14="http://schemas.microsoft.com/office/powerpoint/2010/main" val="46254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Learn modules are part of the </a:t>
            </a:r>
            <a:r>
              <a:rPr lang="en-US" b="1" i="0" dirty="0">
                <a:solidFill>
                  <a:srgbClr val="171717"/>
                </a:solidFill>
                <a:effectLst/>
                <a:latin typeface="Segoe UI" panose="020B0502040204020203" pitchFamily="34" charset="0"/>
              </a:rPr>
              <a:t>AZ-204: </a:t>
            </a:r>
            <a:r>
              <a:rPr lang="en-US" b="1" i="0" dirty="0">
                <a:solidFill>
                  <a:srgbClr val="E6E6E6"/>
                </a:solidFill>
                <a:effectLst/>
                <a:latin typeface="Segoe UI" panose="020B0502040204020203" pitchFamily="34" charset="0"/>
              </a:rPr>
              <a:t>Implement containerized solutions </a:t>
            </a:r>
            <a:r>
              <a:rPr lang="en-US" b="0" i="0" dirty="0">
                <a:solidFill>
                  <a:srgbClr val="171717"/>
                </a:solidFill>
                <a:effectLst/>
                <a:latin typeface="Segoe UI" panose="020B0502040204020203" pitchFamily="34" charset="0"/>
              </a:rPr>
              <a:t>(</a:t>
            </a:r>
            <a:r>
              <a:rPr lang="en-US" dirty="0"/>
              <a:t>https://learn.microsoft.com/training/paths/az-204-implement-iaas-solutions/</a:t>
            </a:r>
            <a:r>
              <a:rPr lang="en-US" b="0" i="0" dirty="0">
                <a:solidFill>
                  <a:srgbClr val="171717"/>
                </a:solidFill>
                <a:effectLst/>
                <a:latin typeface="Segoe UI" panose="020B0502040204020203" pitchFamily="34" charset="0"/>
              </a:rPr>
              <a:t>) learning path.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a:t>
            </a:fld>
            <a:endParaRPr lang="en-US"/>
          </a:p>
        </p:txBody>
      </p:sp>
    </p:spTree>
    <p:extLst>
      <p:ext uri="{BB962C8B-B14F-4D97-AF65-F5344CB8AC3E}">
        <p14:creationId xmlns:p14="http://schemas.microsoft.com/office/powerpoint/2010/main" val="426223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dirty="0">
                <a:solidFill>
                  <a:srgbClr val="D4D4D4"/>
                </a:solidFill>
                <a:effectLst/>
                <a:latin typeface="Consolas" panose="020B0609020204030204" pitchFamily="49" charset="0"/>
              </a:rPr>
              <a:t>The premium tier adds geo-replication as a feature.</a:t>
            </a:r>
          </a:p>
          <a:p>
            <a:pPr marL="228600" indent="-228600">
              <a:buAutoNum type="arabicPeriod"/>
            </a:pPr>
            <a:r>
              <a:rPr lang="en-US" b="0" dirty="0">
                <a:solidFill>
                  <a:srgbClr val="D4D4D4"/>
                </a:solidFill>
                <a:effectLst/>
                <a:latin typeface="Consolas" panose="020B0609020204030204" pitchFamily="49" charset="0"/>
              </a:rPr>
              <a:t>Encryption-at-rest is supported in all three tiers.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https://learn.microsoft.com/training/modules/create-run-container-images-azure-container-instances/</a:t>
            </a:r>
          </a:p>
        </p:txBody>
      </p:sp>
      <p:sp>
        <p:nvSpPr>
          <p:cNvPr id="4" name="Slide Number Placeholder 3"/>
          <p:cNvSpPr>
            <a:spLocks noGrp="1"/>
          </p:cNvSpPr>
          <p:nvPr>
            <p:ph type="sldNum" sz="quarter" idx="5"/>
          </p:nvPr>
        </p:nvSpPr>
        <p:spPr/>
        <p:txBody>
          <a:bodyPr/>
          <a:lstStyle/>
          <a:p>
            <a:fld id="{10B4D7BB-47DA-46D4-B152-A08B9EBCF1F1}" type="slidenum">
              <a:rPr lang="en-US" smtClean="0"/>
              <a:t>13</a:t>
            </a:fld>
            <a:endParaRPr lang="en-US"/>
          </a:p>
        </p:txBody>
      </p:sp>
    </p:spTree>
    <p:extLst>
      <p:ext uri="{BB962C8B-B14F-4D97-AF65-F5344CB8AC3E}">
        <p14:creationId xmlns:p14="http://schemas.microsoft.com/office/powerpoint/2010/main" val="2437233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264859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Fast startup</a:t>
            </a:r>
            <a:r>
              <a:rPr lang="en-US" dirty="0"/>
              <a:t>: ACI can start containers in Azure in seconds, without the need to provision and manage VMs</a:t>
            </a:r>
          </a:p>
          <a:p>
            <a:pPr marL="171450" indent="-171450">
              <a:buFont typeface="Arial" panose="020B0604020202020204" pitchFamily="34" charset="0"/>
              <a:buChar char="•"/>
            </a:pPr>
            <a:r>
              <a:rPr lang="en-US" b="1" dirty="0"/>
              <a:t>Container access</a:t>
            </a:r>
            <a:r>
              <a:rPr lang="en-US" dirty="0"/>
              <a:t>: ACI enables exposing your container groups directly to the internet with an IP address and a fully qualified domain name (FQDN)</a:t>
            </a:r>
          </a:p>
          <a:p>
            <a:pPr marL="171450" indent="-171450">
              <a:buFont typeface="Arial" panose="020B0604020202020204" pitchFamily="34" charset="0"/>
              <a:buChar char="•"/>
            </a:pPr>
            <a:r>
              <a:rPr lang="en-US" b="1" dirty="0"/>
              <a:t>Hypervisor-level security</a:t>
            </a:r>
            <a:r>
              <a:rPr lang="en-US" dirty="0"/>
              <a:t>: Isolate your application as completely as it would be in a VM</a:t>
            </a:r>
          </a:p>
          <a:p>
            <a:pPr marL="171450" indent="-171450">
              <a:buFont typeface="Arial" panose="020B0604020202020204" pitchFamily="34" charset="0"/>
              <a:buChar char="•"/>
            </a:pPr>
            <a:r>
              <a:rPr lang="en-US" b="1" dirty="0"/>
              <a:t>Customer data</a:t>
            </a:r>
            <a:r>
              <a:rPr lang="en-US" dirty="0"/>
              <a:t>: The ACI service stores the minimum customer data required to ensure your container groups are running as expected</a:t>
            </a:r>
          </a:p>
          <a:p>
            <a:pPr marL="171450" indent="-171450">
              <a:buFont typeface="Arial" panose="020B0604020202020204" pitchFamily="34" charset="0"/>
              <a:buChar char="•"/>
            </a:pPr>
            <a:r>
              <a:rPr lang="en-US" b="1" dirty="0"/>
              <a:t>Custom sizes</a:t>
            </a:r>
            <a:r>
              <a:rPr lang="en-US" dirty="0"/>
              <a:t>: ACI provides optimum utilization by allowing exact specifications of CPU cores and memory</a:t>
            </a:r>
          </a:p>
          <a:p>
            <a:pPr marL="171450" indent="-171450">
              <a:buFont typeface="Arial" panose="020B0604020202020204" pitchFamily="34" charset="0"/>
              <a:buChar char="•"/>
            </a:pPr>
            <a:r>
              <a:rPr lang="en-US" b="1" dirty="0"/>
              <a:t>Persistent storage</a:t>
            </a:r>
            <a:r>
              <a:rPr lang="en-US" dirty="0"/>
              <a:t>: Mount Azure Files shares directly to a container to retrieve and persist state</a:t>
            </a:r>
          </a:p>
          <a:p>
            <a:pPr marL="171450" indent="-171450">
              <a:buFont typeface="Arial" panose="020B0604020202020204" pitchFamily="34" charset="0"/>
              <a:buChar char="•"/>
            </a:pPr>
            <a:r>
              <a:rPr lang="en-US" b="1" dirty="0"/>
              <a:t>Linux and Windows</a:t>
            </a:r>
            <a:r>
              <a:rPr lang="en-US" dirty="0"/>
              <a:t>: Schedule both Windows and Linux containers using the same API.</a:t>
            </a:r>
          </a:p>
          <a:p>
            <a:endParaRPr lang="en-US" dirty="0"/>
          </a:p>
          <a:p>
            <a:r>
              <a:rPr lang="en-US" dirty="0"/>
              <a:t>For scenarios where you need full container orchestration, including service discovery across multiple containers, automatic scaling, and coordinated application upgrades, we recommend Azure Kubernetes Service (AKS).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1583920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This example container group:</a:t>
            </a:r>
          </a:p>
          <a:p>
            <a:pPr marL="171450" indent="-171450">
              <a:buFont typeface="Arial" panose="020B0604020202020204" pitchFamily="34" charset="0"/>
              <a:buChar char="•"/>
            </a:pPr>
            <a:r>
              <a:rPr lang="en-US" dirty="0"/>
              <a:t>Is scheduled on a single host machine.</a:t>
            </a:r>
          </a:p>
          <a:p>
            <a:pPr marL="171450" indent="-171450">
              <a:buFont typeface="Arial" panose="020B0604020202020204" pitchFamily="34" charset="0"/>
              <a:buChar char="•"/>
            </a:pPr>
            <a:r>
              <a:rPr lang="en-US" dirty="0"/>
              <a:t>Is assigned a DNS name label.</a:t>
            </a:r>
          </a:p>
          <a:p>
            <a:pPr marL="171450" indent="-171450">
              <a:buFont typeface="Arial" panose="020B0604020202020204" pitchFamily="34" charset="0"/>
              <a:buChar char="•"/>
            </a:pPr>
            <a:r>
              <a:rPr lang="en-US" dirty="0"/>
              <a:t>Exposes a single public IP address, with one exposed port.</a:t>
            </a:r>
          </a:p>
          <a:p>
            <a:pPr marL="171450" indent="-171450">
              <a:buFont typeface="Arial" panose="020B0604020202020204" pitchFamily="34" charset="0"/>
              <a:buChar char="•"/>
            </a:pPr>
            <a:r>
              <a:rPr lang="en-US" dirty="0"/>
              <a:t>Consists of two containers. One container listens on port 80, while the other listens on port 5000.</a:t>
            </a:r>
          </a:p>
          <a:p>
            <a:pPr marL="171450" indent="-171450">
              <a:buFont typeface="Arial" panose="020B0604020202020204" pitchFamily="34" charset="0"/>
              <a:buChar char="•"/>
            </a:pPr>
            <a:r>
              <a:rPr lang="en-US" dirty="0"/>
              <a:t>Includes two Azure file shares as volume mounts, and each container mounts one of the shares locally.</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Note</a:t>
            </a:r>
            <a:r>
              <a:rPr lang="en-US" dirty="0"/>
              <a:t>: Multi-container groups currently support only Linux containers. For Windows containers, Azure Container Instances only supports deployment of a single instance.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2234011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Deployment</a:t>
            </a:r>
          </a:p>
          <a:p>
            <a:pPr marL="171450" indent="-171450">
              <a:buFont typeface="Arial" panose="020B0604020202020204" pitchFamily="34" charset="0"/>
              <a:buChar char="•"/>
            </a:pPr>
            <a:r>
              <a:rPr lang="en-US" dirty="0"/>
              <a:t>A Resource Manager template is recommended when you need to deploy additional Azure service resources (for example, an Azure Files share) when you deploy the container instances.</a:t>
            </a:r>
          </a:p>
          <a:p>
            <a:pPr marL="171450" indent="-171450">
              <a:buFont typeface="Arial" panose="020B0604020202020204" pitchFamily="34" charset="0"/>
              <a:buChar char="•"/>
            </a:pPr>
            <a:r>
              <a:rPr lang="en-US" dirty="0"/>
              <a:t>Due to the YAML format's more concise nature, a YAML file is recommended when your deployment includes only container instances.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Resource allocation</a:t>
            </a:r>
          </a:p>
          <a:p>
            <a:pPr marL="0" indent="0">
              <a:buFont typeface="Arial" panose="020B0604020202020204" pitchFamily="34" charset="0"/>
              <a:buNone/>
            </a:pPr>
            <a:r>
              <a:rPr lang="en-US" dirty="0"/>
              <a:t>Taking CPU resources as an example, if you create a container group with two instances, each requesting 1 CPU, then the container group is allocated 2 CPUs.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Networking</a:t>
            </a:r>
          </a:p>
          <a:p>
            <a:pPr marL="0" indent="0">
              <a:buFont typeface="Arial" panose="020B0604020202020204" pitchFamily="34" charset="0"/>
              <a:buNone/>
            </a:pPr>
            <a:r>
              <a:rPr lang="en-US" dirty="0"/>
              <a:t>To enable external clients to reach a container within the group, you must expose the port on the IP address and from the container. Because containers within the group share a port namespace, port mapping isn't supported. Containers within a group can reach each other via localhost on the ports that they have exposed, even if those ports aren't exposed externally on the group's IP address.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Storage</a:t>
            </a:r>
          </a:p>
          <a:p>
            <a:pPr marL="0" indent="0">
              <a:buFont typeface="Arial" panose="020B0604020202020204" pitchFamily="34" charset="0"/>
              <a:buNone/>
            </a:pPr>
            <a:r>
              <a:rPr lang="en-US" dirty="0"/>
              <a:t>Supported volumes include:</a:t>
            </a:r>
          </a:p>
          <a:p>
            <a:pPr marL="171450" indent="-171450">
              <a:buFont typeface="Arial" panose="020B0604020202020204" pitchFamily="34" charset="0"/>
              <a:buChar char="•"/>
            </a:pPr>
            <a:r>
              <a:rPr lang="en-US" dirty="0"/>
              <a:t>Azure file share</a:t>
            </a:r>
          </a:p>
          <a:p>
            <a:pPr marL="171450" indent="-171450">
              <a:buFont typeface="Arial" panose="020B0604020202020204" pitchFamily="34" charset="0"/>
              <a:buChar char="•"/>
            </a:pPr>
            <a:r>
              <a:rPr lang="en-US" dirty="0"/>
              <a:t>Secret</a:t>
            </a:r>
          </a:p>
          <a:p>
            <a:pPr marL="171450" indent="-171450">
              <a:buFont typeface="Arial" panose="020B0604020202020204" pitchFamily="34" charset="0"/>
              <a:buChar char="•"/>
            </a:pPr>
            <a:r>
              <a:rPr lang="en-US" dirty="0"/>
              <a:t>Empty directory</a:t>
            </a:r>
          </a:p>
          <a:p>
            <a:pPr marL="171450" indent="-171450">
              <a:buFont typeface="Arial" panose="020B0604020202020204" pitchFamily="34" charset="0"/>
              <a:buChar char="•"/>
            </a:pPr>
            <a:r>
              <a:rPr lang="en-US" dirty="0"/>
              <a:t>Cloned git repo</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Common scenarios</a:t>
            </a:r>
          </a:p>
          <a:p>
            <a:pPr marL="0" indent="0">
              <a:buFont typeface="Arial" panose="020B0604020202020204" pitchFamily="34" charset="0"/>
              <a:buNone/>
            </a:pPr>
            <a:r>
              <a:rPr lang="en-US" dirty="0"/>
              <a:t>These images can then be delivered by different teams and have separate resource requirements.</a:t>
            </a:r>
          </a:p>
          <a:p>
            <a:pPr marL="0" indent="0">
              <a:buFont typeface="Arial" panose="020B0604020202020204" pitchFamily="34" charset="0"/>
              <a:buNone/>
            </a:pPr>
            <a:r>
              <a:rPr lang="en-US" dirty="0"/>
              <a:t>Example usage could include:</a:t>
            </a:r>
          </a:p>
          <a:p>
            <a:pPr marL="171450" indent="-171450">
              <a:buFont typeface="Arial" panose="020B0604020202020204" pitchFamily="34" charset="0"/>
              <a:buChar char="•"/>
            </a:pPr>
            <a:r>
              <a:rPr lang="en-US" dirty="0"/>
              <a:t>A container serving a web application and a container pulling the latest content from source control.</a:t>
            </a:r>
          </a:p>
          <a:p>
            <a:pPr marL="171450" indent="-171450">
              <a:buFont typeface="Arial" panose="020B0604020202020204" pitchFamily="34" charset="0"/>
              <a:buChar char="•"/>
            </a:pPr>
            <a:r>
              <a:rPr lang="en-US" dirty="0"/>
              <a:t>An application container and a logging container. The logging container collects the logs and metrics output by the main application and writes them to long-term storage.</a:t>
            </a:r>
          </a:p>
          <a:p>
            <a:pPr marL="171450" indent="-171450">
              <a:buFont typeface="Arial" panose="020B0604020202020204" pitchFamily="34" charset="0"/>
              <a:buChar char="•"/>
            </a:pPr>
            <a:r>
              <a:rPr lang="en-US" dirty="0"/>
              <a:t>An application container and a monitoring container. The monitoring container periodically makes a request to the application to ensure that it's running and responding correctly, and raises an alert if it's not.</a:t>
            </a:r>
          </a:p>
          <a:p>
            <a:pPr marL="171450" indent="-171450">
              <a:buFont typeface="Arial" panose="020B0604020202020204" pitchFamily="34" charset="0"/>
              <a:buChar char="•"/>
            </a:pPr>
            <a:r>
              <a:rPr lang="en-US" dirty="0"/>
              <a:t>A front-end container and a back-end container. The front end might serve a web application, with the back end running a service to retrieve data.</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3529449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https://learn.microsoft.com/training/modules/create-run-container-images-azure-container-instances/3-run-azure-container-instances-cloud-shell</a:t>
            </a:r>
          </a:p>
        </p:txBody>
      </p:sp>
      <p:sp>
        <p:nvSpPr>
          <p:cNvPr id="4" name="Slide Number Placeholder 3"/>
          <p:cNvSpPr>
            <a:spLocks noGrp="1"/>
          </p:cNvSpPr>
          <p:nvPr>
            <p:ph type="sldNum" sz="quarter" idx="5"/>
          </p:nvPr>
        </p:nvSpPr>
        <p:spPr/>
        <p:txBody>
          <a:bodyPr/>
          <a:lstStyle/>
          <a:p>
            <a:fld id="{10B4D7BB-47DA-46D4-B152-A08B9EBCF1F1}" type="slidenum">
              <a:rPr lang="en-US" smtClean="0"/>
              <a:t>19</a:t>
            </a:fld>
            <a:endParaRPr lang="en-US"/>
          </a:p>
        </p:txBody>
      </p:sp>
    </p:spTree>
    <p:extLst>
      <p:ext uri="{BB962C8B-B14F-4D97-AF65-F5344CB8AC3E}">
        <p14:creationId xmlns:p14="http://schemas.microsoft.com/office/powerpoint/2010/main" val="1160131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Container restart policy</a:t>
            </a:r>
          </a:p>
          <a:p>
            <a:r>
              <a:rPr lang="en-US" b="1" dirty="0"/>
              <a:t>Always</a:t>
            </a:r>
            <a:r>
              <a:rPr lang="en-US" dirty="0"/>
              <a:t> - Containers in the container group are always restarted. This is the default setting applied when no restart policy is specified at container creation.</a:t>
            </a:r>
          </a:p>
          <a:p>
            <a:r>
              <a:rPr lang="en-US" b="1" dirty="0"/>
              <a:t>Never</a:t>
            </a:r>
            <a:r>
              <a:rPr lang="en-US" dirty="0"/>
              <a:t> - Containers in the container group are never restarted. The containers run at most once.</a:t>
            </a:r>
          </a:p>
          <a:p>
            <a:r>
              <a:rPr lang="en-US" b="1" dirty="0" err="1"/>
              <a:t>OnFailure</a:t>
            </a:r>
            <a:r>
              <a:rPr lang="en-US" dirty="0"/>
              <a:t> - Containers in the container group are restarted only when the process executed in the container fails (when it terminates with a nonzero exit code). The containers are run at least once.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B4D7BB-47DA-46D4-B152-A08B9EBCF1F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0975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would deploy the YAML example file with the following command:</a:t>
            </a:r>
          </a:p>
          <a:p>
            <a:endParaRPr lang="en-US" dirty="0"/>
          </a:p>
          <a:p>
            <a:pPr>
              <a:spcBef>
                <a:spcPts val="400"/>
              </a:spcBef>
              <a:spcAft>
                <a:spcPts val="0"/>
              </a:spcAft>
            </a:pPr>
            <a:r>
              <a:rPr lang="en-US" sz="1200" b="1" dirty="0" err="1">
                <a:latin typeface="Consolas" panose="020B0609020204030204" pitchFamily="49" charset="0"/>
              </a:rPr>
              <a:t>az</a:t>
            </a:r>
            <a:r>
              <a:rPr lang="en-US" sz="1200" b="1" dirty="0">
                <a:latin typeface="Consolas" panose="020B0609020204030204" pitchFamily="49" charset="0"/>
              </a:rPr>
              <a:t> container create --resource-group </a:t>
            </a:r>
            <a:r>
              <a:rPr lang="en-US" sz="1200" b="1" dirty="0" err="1">
                <a:latin typeface="Consolas" panose="020B0609020204030204" pitchFamily="49" charset="0"/>
              </a:rPr>
              <a:t>myResourceGroup</a:t>
            </a:r>
            <a:r>
              <a:rPr lang="en-US" sz="1200" b="1" dirty="0">
                <a:latin typeface="Consolas" panose="020B0609020204030204" pitchFamily="49" charset="0"/>
              </a:rPr>
              <a:t> \ </a:t>
            </a:r>
          </a:p>
          <a:p>
            <a:pPr>
              <a:spcBef>
                <a:spcPts val="400"/>
              </a:spcBef>
              <a:spcAft>
                <a:spcPts val="0"/>
              </a:spcAft>
            </a:pPr>
            <a:r>
              <a:rPr lang="en-US" sz="1200" b="1" dirty="0">
                <a:latin typeface="Consolas" panose="020B0609020204030204" pitchFamily="49" charset="0"/>
              </a:rPr>
              <a:t>    --file secure-</a:t>
            </a:r>
            <a:r>
              <a:rPr lang="en-US" sz="1200" b="1" dirty="0" err="1">
                <a:latin typeface="Consolas" panose="020B0609020204030204" pitchFamily="49" charset="0"/>
              </a:rPr>
              <a:t>env.yaml</a:t>
            </a:r>
            <a:endParaRPr lang="en-US" sz="1200" b="1" dirty="0">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321804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B4D7BB-47DA-46D4-B152-A08B9EBCF1F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14200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https://learn.microsoft.com/training/modules/publish-container-image-to-azure-container-registry/</a:t>
            </a:r>
          </a:p>
        </p:txBody>
      </p:sp>
      <p:sp>
        <p:nvSpPr>
          <p:cNvPr id="4" name="Slide Number Placeholder 3"/>
          <p:cNvSpPr>
            <a:spLocks noGrp="1"/>
          </p:cNvSpPr>
          <p:nvPr>
            <p:ph type="sldNum" sz="quarter" idx="5"/>
          </p:nvPr>
        </p:nvSpPr>
        <p:spPr/>
        <p:txBody>
          <a:bodyPr/>
          <a:lstStyle/>
          <a:p>
            <a:fld id="{10B4D7BB-47DA-46D4-B152-A08B9EBCF1F1}" type="slidenum">
              <a:rPr lang="en-US" smtClean="0"/>
              <a:t>3</a:t>
            </a:fld>
            <a:endParaRPr lang="en-US"/>
          </a:p>
        </p:txBody>
      </p:sp>
    </p:spTree>
    <p:extLst>
      <p:ext uri="{BB962C8B-B14F-4D97-AF65-F5344CB8AC3E}">
        <p14:creationId xmlns:p14="http://schemas.microsoft.com/office/powerpoint/2010/main" val="2148486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solidFill>
                  <a:schemeClr val="tx1"/>
                </a:solidFill>
                <a:latin typeface="+mn-lt"/>
              </a:rPr>
              <a:t>Deploying by YAML template is the preferred method when deploying container groups consisting of multiple containers.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B4D7BB-47DA-46D4-B152-A08B9EBCF1F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42178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dirty="0">
                <a:solidFill>
                  <a:srgbClr val="D4D4D4"/>
                </a:solidFill>
                <a:effectLst/>
                <a:latin typeface="Consolas" panose="020B0609020204030204" pitchFamily="49" charset="0"/>
              </a:rPr>
              <a:t>Due to the YAML format's more concise nature, a YAML file is recommended when your deployment includes only container instances.</a:t>
            </a:r>
          </a:p>
          <a:p>
            <a:pPr marL="228600" indent="-228600">
              <a:buAutoNum type="arabicPeriod"/>
            </a:pPr>
            <a:r>
              <a:rPr lang="en-US" b="0" dirty="0">
                <a:solidFill>
                  <a:srgbClr val="D4D4D4"/>
                </a:solidFill>
                <a:effectLst/>
                <a:latin typeface="Consolas" panose="020B0609020204030204" pitchFamily="49" charset="0"/>
              </a:rPr>
              <a:t>The restart policy allows you to specify when and how containers should be restarted, based on the desired behavior. This can help optimize resource usage and ensure that tasks are completed successfully.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25</a:t>
            </a:fld>
            <a:endParaRPr lang="en-US"/>
          </a:p>
        </p:txBody>
      </p:sp>
    </p:spTree>
    <p:extLst>
      <p:ext uri="{BB962C8B-B14F-4D97-AF65-F5344CB8AC3E}">
        <p14:creationId xmlns:p14="http://schemas.microsoft.com/office/powerpoint/2010/main" val="4256908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https://learn.microsoft.com/training/modules/implement-azure-container-apps/</a:t>
            </a:r>
          </a:p>
        </p:txBody>
      </p:sp>
      <p:sp>
        <p:nvSpPr>
          <p:cNvPr id="4" name="Slide Number Placeholder 3"/>
          <p:cNvSpPr>
            <a:spLocks noGrp="1"/>
          </p:cNvSpPr>
          <p:nvPr>
            <p:ph type="sldNum" sz="quarter" idx="5"/>
          </p:nvPr>
        </p:nvSpPr>
        <p:spPr/>
        <p:txBody>
          <a:bodyPr/>
          <a:lstStyle/>
          <a:p>
            <a:fld id="{10B4D7BB-47DA-46D4-B152-A08B9EBCF1F1}" type="slidenum">
              <a:rPr lang="en-US" smtClean="0"/>
              <a:t>26</a:t>
            </a:fld>
            <a:endParaRPr lang="en-US"/>
          </a:p>
        </p:txBody>
      </p:sp>
    </p:spTree>
    <p:extLst>
      <p:ext uri="{BB962C8B-B14F-4D97-AF65-F5344CB8AC3E}">
        <p14:creationId xmlns:p14="http://schemas.microsoft.com/office/powerpoint/2010/main" val="3814789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28</a:t>
            </a:fld>
            <a:endParaRPr lang="en-US"/>
          </a:p>
        </p:txBody>
      </p:sp>
    </p:spTree>
    <p:extLst>
      <p:ext uri="{BB962C8B-B14F-4D97-AF65-F5344CB8AC3E}">
        <p14:creationId xmlns:p14="http://schemas.microsoft.com/office/powerpoint/2010/main" val="1562761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https://learn.microsoft.com/training/modules/implement-azure-container-apps/3-exercise-deploy-app</a:t>
            </a:r>
          </a:p>
        </p:txBody>
      </p:sp>
      <p:sp>
        <p:nvSpPr>
          <p:cNvPr id="4" name="Slide Number Placeholder 3"/>
          <p:cNvSpPr>
            <a:spLocks noGrp="1"/>
          </p:cNvSpPr>
          <p:nvPr>
            <p:ph type="sldNum" sz="quarter" idx="5"/>
          </p:nvPr>
        </p:nvSpPr>
        <p:spPr/>
        <p:txBody>
          <a:bodyPr/>
          <a:lstStyle/>
          <a:p>
            <a:fld id="{10B4D7BB-47DA-46D4-B152-A08B9EBCF1F1}" type="slidenum">
              <a:rPr lang="en-US" smtClean="0"/>
              <a:t>30</a:t>
            </a:fld>
            <a:endParaRPr lang="en-US"/>
          </a:p>
        </p:txBody>
      </p:sp>
    </p:spTree>
    <p:extLst>
      <p:ext uri="{BB962C8B-B14F-4D97-AF65-F5344CB8AC3E}">
        <p14:creationId xmlns:p14="http://schemas.microsoft.com/office/powerpoint/2010/main" val="2699566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Azure Container Apps manages the details of Kubernetes and container orchestration for you. Containers in Azure Container Apps can use any runtime, programming language, or development stack of your choice.</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31</a:t>
            </a:fld>
            <a:endParaRPr lang="en-US"/>
          </a:p>
        </p:txBody>
      </p:sp>
    </p:spTree>
    <p:extLst>
      <p:ext uri="{BB962C8B-B14F-4D97-AF65-F5344CB8AC3E}">
        <p14:creationId xmlns:p14="http://schemas.microsoft.com/office/powerpoint/2010/main" val="1399156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1. A revision is an immutable snapshot of a container app version.</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34</a:t>
            </a:fld>
            <a:endParaRPr lang="en-US"/>
          </a:p>
        </p:txBody>
      </p:sp>
    </p:spTree>
    <p:extLst>
      <p:ext uri="{BB962C8B-B14F-4D97-AF65-F5344CB8AC3E}">
        <p14:creationId xmlns:p14="http://schemas.microsoft.com/office/powerpoint/2010/main" val="121109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cases</a:t>
            </a:r>
          </a:p>
          <a:p>
            <a:r>
              <a:rPr lang="en-US" b="1" dirty="0"/>
              <a:t>Scalable orchestration systems</a:t>
            </a:r>
            <a:r>
              <a:rPr lang="en-US" dirty="0"/>
              <a:t>: including Kubernetes, DC/OS, and Docker Swarm.</a:t>
            </a:r>
          </a:p>
          <a:p>
            <a:r>
              <a:rPr lang="en-US" b="1" dirty="0"/>
              <a:t>Azure services</a:t>
            </a:r>
            <a:r>
              <a:rPr lang="en-US" dirty="0"/>
              <a:t>: including Azure Kubernetes Service (AKS), App Service, Batch, Service Fabric, and others.</a:t>
            </a:r>
          </a:p>
          <a:p>
            <a:r>
              <a:rPr lang="en-US" dirty="0"/>
              <a:t>Developers can also push to a container registry as part of a container development workflow. For example, target a container registry from a continuous integration and delivery tool such as Azure Pipelines or Jenkins.</a:t>
            </a:r>
          </a:p>
          <a:p>
            <a:r>
              <a:rPr lang="en-US" dirty="0"/>
              <a:t>Configure ACR Tasks to automatically rebuild application images when their base images are updated, or automate image builds when your team commits code to a Git repository. Create multi-step tasks to automate building, testing, and patching multiple container images in parallel in the cloud.</a:t>
            </a:r>
          </a:p>
          <a:p>
            <a:endParaRPr lang="en-US" dirty="0"/>
          </a:p>
          <a:p>
            <a:r>
              <a:rPr lang="en-US" b="1" dirty="0"/>
              <a:t>Azure Container Registry service tiers</a:t>
            </a:r>
          </a:p>
          <a:p>
            <a:r>
              <a:rPr lang="en-US" dirty="0"/>
              <a:t>Azure Container Registry is available in multiple service tiers. These tiers provide predictable pricing and several options for aligning to the capacity and usage patterns of your private Docker registry in Azure.</a:t>
            </a:r>
          </a:p>
          <a:p>
            <a:r>
              <a:rPr lang="en-US" b="1" dirty="0"/>
              <a:t>Basic</a:t>
            </a:r>
            <a:r>
              <a:rPr lang="en-US" dirty="0"/>
              <a:t> - A cost-optimized entry point for developers learning about Azure Container Registry. Basic registries have the same programmatic capabilities as Standard and Premium (such as Azure Active Directory authentication integration, image deletion, and webhooks). However, the included storage and image throughput are most appropriate for lower usage scenarios.</a:t>
            </a:r>
          </a:p>
          <a:p>
            <a:r>
              <a:rPr lang="en-US" b="1" dirty="0"/>
              <a:t>Standard</a:t>
            </a:r>
            <a:r>
              <a:rPr lang="en-US" dirty="0"/>
              <a:t> - Standard registries offer the same capabilities as Basic, with increased included storage and image throughput. Standard registries should satisfy the needs of most production scenarios.</a:t>
            </a:r>
          </a:p>
          <a:p>
            <a:r>
              <a:rPr lang="en-US" b="1" dirty="0"/>
              <a:t>Premium</a:t>
            </a:r>
            <a:r>
              <a:rPr lang="en-US" dirty="0"/>
              <a:t> - Premium registries provide the highest amount of included storage and concurrent operations, enabling high-volume scenarios. In addition to higher image throughput, Premium adds features such as geo-replication for managing a single registry across multiple regions, content trust for image tag signing, private link with private endpoints to restrict access to the registry.</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5</a:t>
            </a:fld>
            <a:endParaRPr lang="en-US"/>
          </a:p>
        </p:txBody>
      </p:sp>
    </p:spTree>
    <p:extLst>
      <p:ext uri="{BB962C8B-B14F-4D97-AF65-F5344CB8AC3E}">
        <p14:creationId xmlns:p14="http://schemas.microsoft.com/office/powerpoint/2010/main" val="62972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ACR Tasks:</a:t>
            </a:r>
            <a:r>
              <a:rPr lang="en-US" dirty="0"/>
              <a:t> </a:t>
            </a:r>
            <a:r>
              <a:rPr lang="en-US" sz="1200" dirty="0"/>
              <a:t>Configure build tasks to automate your container OS and framework patching pipeline and build images automatically when your team commits code to source control.</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6</a:t>
            </a:fld>
            <a:endParaRPr lang="en-US"/>
          </a:p>
        </p:txBody>
      </p:sp>
    </p:spTree>
    <p:extLst>
      <p:ext uri="{BB962C8B-B14F-4D97-AF65-F5344CB8AC3E}">
        <p14:creationId xmlns:p14="http://schemas.microsoft.com/office/powerpoint/2010/main" val="2754110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high numbers of repositories and tags can impact the performance of your registry. Periodically delete unused repositories, tags, and images as part of your registry maintenance routine. Deleted registry resources like repositories, images, and tags </a:t>
            </a:r>
            <a:r>
              <a:rPr lang="en-US" i="1" dirty="0"/>
              <a:t>cannot</a:t>
            </a:r>
            <a:r>
              <a:rPr lang="en-US" dirty="0"/>
              <a:t> be recovered after deletion.</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3494334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Quick task</a:t>
            </a:r>
          </a:p>
          <a:p>
            <a:r>
              <a:rPr lang="en-US" dirty="0"/>
              <a:t>Build and push a single container image to a container registry on-demand, in Azure, without needing a local Docker Engine installation.</a:t>
            </a:r>
          </a:p>
          <a:p>
            <a:r>
              <a:rPr lang="en-US" dirty="0"/>
              <a:t>Before you commit your first line of code, ACR </a:t>
            </a:r>
            <a:r>
              <a:rPr lang="en-US" dirty="0" err="1"/>
              <a:t>Tasks's</a:t>
            </a:r>
            <a:r>
              <a:rPr lang="en-US" dirty="0"/>
              <a:t> quick task feature can provide an integrated development experience by offloading your container image builds to Azure. With quick tasks, you can verify your automated build definitions and catch potential problems prior to committing your code.</a:t>
            </a:r>
          </a:p>
          <a:p>
            <a:endParaRPr lang="en-US" dirty="0"/>
          </a:p>
          <a:p>
            <a:r>
              <a:rPr lang="en-US" b="1" dirty="0"/>
              <a:t>Trigger task on source code update</a:t>
            </a:r>
          </a:p>
          <a:p>
            <a:r>
              <a:rPr lang="en-US" dirty="0"/>
              <a:t>Trigger a container image build or multi-step task when code is committed, or a pull request is made or updated, to a public or private Git repository in GitHub or Azure DevOps. For example, configure a build task with the Azure CLI command </a:t>
            </a:r>
            <a:r>
              <a:rPr lang="en-US" dirty="0" err="1"/>
              <a:t>az</a:t>
            </a:r>
            <a:r>
              <a:rPr lang="en-US" dirty="0"/>
              <a:t> </a:t>
            </a:r>
            <a:r>
              <a:rPr lang="en-US" dirty="0" err="1"/>
              <a:t>acr</a:t>
            </a:r>
            <a:r>
              <a:rPr lang="en-US" dirty="0"/>
              <a:t> task create by specifying a Git repository and optionally a branch and </a:t>
            </a:r>
            <a:r>
              <a:rPr lang="en-US" dirty="0" err="1"/>
              <a:t>Dockerfile</a:t>
            </a:r>
            <a:r>
              <a:rPr lang="en-US" dirty="0"/>
              <a:t>. When your team updates code in the repository, an ACR Tasks-created webhook triggers a build of the container image defined in the repo.</a:t>
            </a:r>
          </a:p>
          <a:p>
            <a:endParaRPr lang="en-US" dirty="0"/>
          </a:p>
          <a:p>
            <a:r>
              <a:rPr lang="en-US" b="1" dirty="0"/>
              <a:t>Trigger on base image update</a:t>
            </a:r>
          </a:p>
          <a:p>
            <a:r>
              <a:rPr lang="en-US" dirty="0"/>
              <a:t>You can set up an ACR task to track a dependency on a base image when it builds an application image. When the updated base image is pushed to your registry, or a base image is updated in a public repo such as in Docker Hub, ACR Tasks can automatically build any application images based on it.</a:t>
            </a:r>
          </a:p>
          <a:p>
            <a:endParaRPr lang="en-US" dirty="0"/>
          </a:p>
          <a:p>
            <a:r>
              <a:rPr lang="en-US" b="1" dirty="0"/>
              <a:t>Schedule a task</a:t>
            </a:r>
          </a:p>
          <a:p>
            <a:r>
              <a:rPr lang="en-US" dirty="0"/>
              <a:t>Optionally schedule a task by setting up one or more timer triggers when you create or update the task. Scheduling a task is useful for running container workloads on a defined schedule, or running maintenance operations or tests on images pushed regularly to your registry.</a:t>
            </a:r>
          </a:p>
          <a:p>
            <a:endParaRPr lang="en-US" dirty="0"/>
          </a:p>
          <a:p>
            <a:r>
              <a:rPr lang="en-US" b="1" dirty="0"/>
              <a:t>Multi-step tasks</a:t>
            </a:r>
          </a:p>
          <a:p>
            <a:r>
              <a:rPr lang="en-US" dirty="0"/>
              <a:t>Extend the single image build-and-push capability of ACR Tasks with multi-step, multi-container-based workflows.</a:t>
            </a:r>
          </a:p>
          <a:p>
            <a:r>
              <a:rPr lang="en-US" dirty="0"/>
              <a:t>Multi-step tasks, defined in a YAML file specify individual build and push operations for container images or other artifacts. They can also define the execution of one or more containers, with each step using the container as its execution environment. For example, you can create a multi-step task that automates the following:</a:t>
            </a:r>
          </a:p>
          <a:p>
            <a:pPr marL="171450" indent="-171450">
              <a:buFont typeface="Arial" panose="020B0604020202020204" pitchFamily="34" charset="0"/>
              <a:buChar char="•"/>
            </a:pPr>
            <a:r>
              <a:rPr lang="en-US" dirty="0"/>
              <a:t>Build a web application image</a:t>
            </a:r>
          </a:p>
          <a:p>
            <a:pPr marL="171450" indent="-171450">
              <a:buFont typeface="Arial" panose="020B0604020202020204" pitchFamily="34" charset="0"/>
              <a:buChar char="•"/>
            </a:pPr>
            <a:r>
              <a:rPr lang="en-US" dirty="0"/>
              <a:t>Run the web application container</a:t>
            </a:r>
          </a:p>
          <a:p>
            <a:pPr marL="171450" indent="-171450">
              <a:buFont typeface="Arial" panose="020B0604020202020204" pitchFamily="34" charset="0"/>
              <a:buChar char="•"/>
            </a:pPr>
            <a:r>
              <a:rPr lang="en-US" dirty="0"/>
              <a:t>Build a web application test image</a:t>
            </a:r>
          </a:p>
          <a:p>
            <a:pPr marL="171450" indent="-171450">
              <a:buFont typeface="Arial" panose="020B0604020202020204" pitchFamily="34" charset="0"/>
              <a:buChar char="•"/>
            </a:pPr>
            <a:r>
              <a:rPr lang="en-US" dirty="0"/>
              <a:t>Run the web application test container, which performs tests against the running application container</a:t>
            </a:r>
          </a:p>
          <a:p>
            <a:pPr marL="171450" indent="-171450">
              <a:buFont typeface="Arial" panose="020B0604020202020204" pitchFamily="34" charset="0"/>
              <a:buChar char="•"/>
            </a:pPr>
            <a:r>
              <a:rPr lang="en-US" dirty="0"/>
              <a:t>If the tests pass, build a Helm chart archive package</a:t>
            </a:r>
          </a:p>
          <a:p>
            <a:pPr marL="171450" indent="-171450">
              <a:buFont typeface="Arial" panose="020B0604020202020204" pitchFamily="34" charset="0"/>
              <a:buChar char="•"/>
            </a:pPr>
            <a:r>
              <a:rPr lang="en-US" dirty="0"/>
              <a:t>Perform a helm upgrade using the new Helm chart archive package</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2785213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latin typeface="+mn-lt"/>
              </a:rPr>
              <a:t>If you want to create a custom container you will need to understand the elements of a </a:t>
            </a:r>
            <a:r>
              <a:rPr lang="en-US" sz="1200" dirty="0" err="1">
                <a:latin typeface="+mn-lt"/>
              </a:rPr>
              <a:t>Dockerfile</a:t>
            </a:r>
            <a:r>
              <a:rPr lang="en-US" sz="1200" dirty="0">
                <a:latin typeface="+mn-lt"/>
              </a:rPr>
              <a:t>. A </a:t>
            </a:r>
            <a:r>
              <a:rPr lang="en-US" sz="1200" dirty="0" err="1">
                <a:latin typeface="+mn-lt"/>
              </a:rPr>
              <a:t>Dockerfile</a:t>
            </a:r>
            <a:r>
              <a:rPr lang="en-US" sz="1200" dirty="0">
                <a:latin typeface="+mn-lt"/>
              </a:rPr>
              <a:t> is a text file that contains the instructions we use to build and run a Docker image.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dirty="0">
              <a:latin typeface="+mn-lt"/>
            </a:endParaRPr>
          </a:p>
          <a:p>
            <a:pPr>
              <a:spcBef>
                <a:spcPts val="0"/>
              </a:spcBef>
              <a:spcAft>
                <a:spcPts val="0"/>
              </a:spcAft>
            </a:pPr>
            <a:r>
              <a:rPr lang="en-US" sz="1400" dirty="0">
                <a:latin typeface="+mn-lt"/>
              </a:rPr>
              <a:t>The following aspects of the image are defined:</a:t>
            </a:r>
          </a:p>
          <a:p>
            <a:pPr marL="342900" indent="-342900">
              <a:spcBef>
                <a:spcPts val="0"/>
              </a:spcBef>
              <a:spcAft>
                <a:spcPts val="0"/>
              </a:spcAft>
              <a:buFont typeface="Arial" panose="020B0604020202020204" pitchFamily="34" charset="0"/>
              <a:buChar char="•"/>
            </a:pPr>
            <a:r>
              <a:rPr lang="en-US" sz="1200" dirty="0">
                <a:latin typeface="+mn-lt"/>
              </a:rPr>
              <a:t>The base or parent image we use to create the new image</a:t>
            </a:r>
          </a:p>
          <a:p>
            <a:pPr marL="342900" indent="-342900">
              <a:spcBef>
                <a:spcPts val="0"/>
              </a:spcBef>
              <a:spcAft>
                <a:spcPts val="0"/>
              </a:spcAft>
              <a:buFont typeface="Arial" panose="020B0604020202020204" pitchFamily="34" charset="0"/>
              <a:buChar char="•"/>
            </a:pPr>
            <a:r>
              <a:rPr lang="en-US" sz="1200" dirty="0">
                <a:latin typeface="+mn-lt"/>
              </a:rPr>
              <a:t>Commands to update the base OS and install additional software</a:t>
            </a:r>
          </a:p>
          <a:p>
            <a:pPr marL="342900" indent="-342900">
              <a:spcBef>
                <a:spcPts val="0"/>
              </a:spcBef>
              <a:spcAft>
                <a:spcPts val="0"/>
              </a:spcAft>
              <a:buFont typeface="Arial" panose="020B0604020202020204" pitchFamily="34" charset="0"/>
              <a:buChar char="•"/>
            </a:pPr>
            <a:r>
              <a:rPr lang="en-US" sz="1200" dirty="0">
                <a:latin typeface="+mn-lt"/>
              </a:rPr>
              <a:t>Build artifacts to include, such as a developed application</a:t>
            </a:r>
          </a:p>
          <a:p>
            <a:pPr marL="342900" indent="-342900">
              <a:spcBef>
                <a:spcPts val="0"/>
              </a:spcBef>
              <a:spcAft>
                <a:spcPts val="0"/>
              </a:spcAft>
              <a:buFont typeface="Arial" panose="020B0604020202020204" pitchFamily="34" charset="0"/>
              <a:buChar char="•"/>
            </a:pPr>
            <a:r>
              <a:rPr lang="en-US" sz="1200" dirty="0">
                <a:latin typeface="+mn-lt"/>
              </a:rPr>
              <a:t>Services to expose, such a storage and network configuration</a:t>
            </a:r>
          </a:p>
          <a:p>
            <a:pPr marL="342900" indent="-342900">
              <a:spcBef>
                <a:spcPts val="0"/>
              </a:spcBef>
              <a:spcAft>
                <a:spcPts val="0"/>
              </a:spcAft>
              <a:buFont typeface="Arial" panose="020B0604020202020204" pitchFamily="34" charset="0"/>
              <a:buChar char="•"/>
            </a:pPr>
            <a:r>
              <a:rPr lang="en-US" sz="1200" dirty="0">
                <a:latin typeface="+mn-lt"/>
              </a:rPr>
              <a:t>Command to run when the container is launched</a:t>
            </a:r>
            <a:endParaRPr lang="en-US" sz="1200" b="1" dirty="0">
              <a:latin typeface="+mn-lt"/>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3174331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693070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https://learn.microsoft.com/training/modules/publish-container-image-to-azure-container-registry/6-build-run-image-azure-container-registry</a:t>
            </a:r>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4158901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B2FE78D-8856-C190-B6B5-5D868C2EF806}"/>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5" name="Title 1">
            <a:extLst>
              <a:ext uri="{FF2B5EF4-FFF2-40B4-BE49-F238E27FC236}">
                <a16:creationId xmlns:a16="http://schemas.microsoft.com/office/drawing/2014/main" id="{827A444A-D3A2-E9EE-45B2-4ADF53D14336}"/>
              </a:ext>
            </a:extLst>
          </p:cNvPr>
          <p:cNvSpPr>
            <a:spLocks noGrp="1"/>
          </p:cNvSpPr>
          <p:nvPr>
            <p:ph type="title" hasCustomPrompt="1"/>
          </p:nvPr>
        </p:nvSpPr>
        <p:spPr>
          <a:xfrm>
            <a:off x="569913" y="3429001"/>
            <a:ext cx="5686955" cy="1231106"/>
          </a:xfrm>
          <a:noFill/>
        </p:spPr>
        <p:txBody>
          <a:bodyPr wrap="square" lIns="0" tIns="0" rIns="0" bIns="0" anchor="b" anchorCtr="0">
            <a:spAutoFit/>
          </a:bodyPr>
          <a:lstStyle>
            <a:lvl1pPr>
              <a:lnSpc>
                <a:spcPct val="100000"/>
              </a:lnSpc>
              <a:defRPr sz="4000" b="0" i="0" spc="-50"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Tree>
    <p:extLst>
      <p:ext uri="{BB962C8B-B14F-4D97-AF65-F5344CB8AC3E}">
        <p14:creationId xmlns:p14="http://schemas.microsoft.com/office/powerpoint/2010/main" val="378508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6FD824-E358-67D5-CDC3-74A3BA311E0B}"/>
              </a:ext>
            </a:extLst>
          </p:cNvPr>
          <p:cNvSpPr>
            <a:spLocks noGrp="1"/>
          </p:cNvSpPr>
          <p:nvPr>
            <p:ph type="title" hasCustomPrompt="1"/>
          </p:nvPr>
        </p:nvSpPr>
        <p:spPr>
          <a:xfrm>
            <a:off x="581340" y="3451932"/>
            <a:ext cx="6472474" cy="627864"/>
          </a:xfrm>
          <a:noFill/>
        </p:spPr>
        <p:txBody>
          <a:bodyPr wrap="square" lIns="0" tIns="0" rIns="0" bIns="0" anchor="b" anchorCtr="0">
            <a:spAutoFit/>
          </a:bodyPr>
          <a:lstStyle>
            <a:lvl1pPr>
              <a:lnSpc>
                <a:spcPct val="100000"/>
              </a:lnSpc>
              <a:defRPr sz="4080" b="0" i="0" spc="-51" baseline="0">
                <a:solidFill>
                  <a:schemeClr val="tx1"/>
                </a:solidFill>
                <a:latin typeface="+mn-lt"/>
                <a:cs typeface="Segoe UI" panose="020B0502040204020203" pitchFamily="34" charset="0"/>
              </a:defRPr>
            </a:lvl1pPr>
          </a:lstStyle>
          <a:p>
            <a:r>
              <a:rPr lang="en-US" dirty="0"/>
              <a:t>Section divider title</a:t>
            </a:r>
          </a:p>
        </p:txBody>
      </p:sp>
    </p:spTree>
    <p:extLst>
      <p:ext uri="{BB962C8B-B14F-4D97-AF65-F5344CB8AC3E}">
        <p14:creationId xmlns:p14="http://schemas.microsoft.com/office/powerpoint/2010/main" val="7179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E8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hasCustomPrompt="1"/>
          </p:nvPr>
        </p:nvSpPr>
        <p:spPr/>
        <p:txBody>
          <a:bodyPr/>
          <a:lstStyle>
            <a:lvl1pPr>
              <a:defRPr/>
            </a:lvl1pPr>
          </a:lstStyle>
          <a:p>
            <a:r>
              <a:rPr lang="en-US" dirty="0"/>
              <a:t>Click to add text</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p>
            <a:pPr lvl="0"/>
            <a:r>
              <a:rPr lang="en-US" dirty="0"/>
              <a:t>Click to edit Master text styles</a:t>
            </a:r>
          </a:p>
        </p:txBody>
      </p:sp>
      <p:cxnSp>
        <p:nvCxnSpPr>
          <p:cNvPr id="3" name="Straight Connector 2">
            <a:extLst>
              <a:ext uri="{FF2B5EF4-FFF2-40B4-BE49-F238E27FC236}">
                <a16:creationId xmlns:a16="http://schemas.microsoft.com/office/drawing/2014/main" id="{47D717A2-A422-51B6-F4ED-1AA291F70426}"/>
              </a:ext>
              <a:ext uri="{C183D7F6-B498-43B3-948B-1728B52AA6E4}">
                <adec:decorative xmlns:adec="http://schemas.microsoft.com/office/drawing/2017/decorative" val="1"/>
              </a:ext>
            </a:extLst>
          </p:cNvPr>
          <p:cNvCxnSpPr>
            <a:cxnSpLocks/>
          </p:cNvCxnSpPr>
          <p:nvPr userDrawn="1"/>
        </p:nvCxnSpPr>
        <p:spPr>
          <a:xfrm>
            <a:off x="457200" y="1050761"/>
            <a:ext cx="11222038" cy="0"/>
          </a:xfrm>
          <a:prstGeom prst="line">
            <a:avLst/>
          </a:prstGeom>
          <a:ln w="76200" cap="rnd">
            <a:gradFill>
              <a:gsLst>
                <a:gs pos="0">
                  <a:schemeClr val="accent3"/>
                </a:gs>
                <a:gs pos="97531">
                  <a:srgbClr val="8DC8E8"/>
                </a:gs>
                <a:gs pos="48000">
                  <a:schemeClr val="accent2"/>
                </a:gs>
                <a:gs pos="22000">
                  <a:srgbClr val="F4364C"/>
                </a:gs>
              </a:gsLst>
              <a:lin ang="39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3E1F-4E8F-EB64-750E-537660074717}"/>
              </a:ext>
            </a:extLst>
          </p:cNvPr>
          <p:cNvSpPr>
            <a:spLocks noGrp="1"/>
          </p:cNvSpPr>
          <p:nvPr>
            <p:ph type="title"/>
          </p:nvPr>
        </p:nvSpPr>
        <p:spPr/>
        <p:txBody>
          <a:bodyPr/>
          <a:lstStyle/>
          <a:p>
            <a:r>
              <a:rPr lang="en-US"/>
              <a:t>Click to edit Master title style</a:t>
            </a:r>
          </a:p>
        </p:txBody>
      </p:sp>
      <p:pic>
        <p:nvPicPr>
          <p:cNvPr id="3" name="Graphic 2">
            <a:extLst>
              <a:ext uri="{FF2B5EF4-FFF2-40B4-BE49-F238E27FC236}">
                <a16:creationId xmlns:a16="http://schemas.microsoft.com/office/drawing/2014/main" id="{B550542F-99B5-2164-E697-89C6F4BC5E3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192001" cy="3095623"/>
          </a:xfrm>
          <a:prstGeom prst="rect">
            <a:avLst/>
          </a:prstGeom>
        </p:spPr>
      </p:pic>
      <p:sp>
        <p:nvSpPr>
          <p:cNvPr id="4" name="Content Placeholder 3">
            <a:extLst>
              <a:ext uri="{FF2B5EF4-FFF2-40B4-BE49-F238E27FC236}">
                <a16:creationId xmlns:a16="http://schemas.microsoft.com/office/drawing/2014/main" id="{08373D85-141D-9923-C2EE-4CB92E1480FD}"/>
              </a:ext>
            </a:extLst>
          </p:cNvPr>
          <p:cNvSpPr>
            <a:spLocks noGrp="1"/>
          </p:cNvSpPr>
          <p:nvPr>
            <p:ph sz="quarter" idx="10"/>
          </p:nvPr>
        </p:nvSpPr>
        <p:spPr>
          <a:xfrm>
            <a:off x="457200" y="1235075"/>
            <a:ext cx="10796155"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8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327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11222038"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7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395187"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702393"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6469932"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05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5863473"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426610"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93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1CD1-DE45-C853-F32D-1EB719760D34}"/>
              </a:ext>
            </a:extLst>
          </p:cNvPr>
          <p:cNvSpPr>
            <a:spLocks noGrp="1"/>
          </p:cNvSpPr>
          <p:nvPr>
            <p:ph type="title"/>
          </p:nvPr>
        </p:nvSpPr>
        <p:spPr>
          <a:xfrm>
            <a:off x="457200" y="411480"/>
            <a:ext cx="11222610" cy="51544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7572885-CE45-483C-B4F6-098C0BB67326}"/>
              </a:ext>
            </a:extLst>
          </p:cNvPr>
          <p:cNvSpPr>
            <a:spLocks noGrp="1"/>
          </p:cNvSpPr>
          <p:nvPr>
            <p:ph type="body" idx="1"/>
          </p:nvPr>
        </p:nvSpPr>
        <p:spPr>
          <a:xfrm>
            <a:off x="457200" y="1150403"/>
            <a:ext cx="1122261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DCD20144-5ECD-680F-E1E0-37DE7FB35BAC}"/>
              </a:ext>
            </a:extLst>
          </p:cNvPr>
          <p:cNvSpPr txBox="1"/>
          <p:nvPr userDrawn="1"/>
        </p:nvSpPr>
        <p:spPr>
          <a:xfrm>
            <a:off x="457200" y="6411853"/>
            <a:ext cx="3709956" cy="172676"/>
          </a:xfrm>
          <a:prstGeom prst="rect">
            <a:avLst/>
          </a:prstGeom>
          <a:noFill/>
        </p:spPr>
        <p:txBody>
          <a:bodyPr wrap="square" lIns="0" tIns="0" rIns="0" bIns="0">
            <a:spAutoFit/>
          </a:bodyPr>
          <a:lstStyle/>
          <a:p>
            <a:pPr defTabSz="932563">
              <a:defRPr/>
            </a:pPr>
            <a:r>
              <a:rPr lang="en-US" sz="1122" dirty="0">
                <a:solidFill>
                  <a:srgbClr val="000000"/>
                </a:solidFill>
                <a:latin typeface="Segoe UI" panose="020B0502040204020203" pitchFamily="34" charset="0"/>
                <a:cs typeface="Segoe UI" panose="020B0502040204020203" pitchFamily="34" charset="0"/>
              </a:rPr>
              <a:t>© Copyright Microsoft Corporation. All rights reserved.</a:t>
            </a:r>
          </a:p>
        </p:txBody>
      </p:sp>
    </p:spTree>
    <p:extLst>
      <p:ext uri="{BB962C8B-B14F-4D97-AF65-F5344CB8AC3E}">
        <p14:creationId xmlns:p14="http://schemas.microsoft.com/office/powerpoint/2010/main" val="39202811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2" r:id="rId5"/>
    <p:sldLayoutId id="2147483661" r:id="rId6"/>
    <p:sldLayoutId id="2147483669" r:id="rId7"/>
    <p:sldLayoutId id="2147483670" r:id="rId8"/>
  </p:sldLayoutIdLst>
  <p:txStyles>
    <p:title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hyperlink" Target="http://aka.ms/az204labs"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169DE-E95D-FDD6-AED0-B3D218B43841}"/>
              </a:ext>
            </a:extLst>
          </p:cNvPr>
          <p:cNvSpPr>
            <a:spLocks noGrp="1"/>
          </p:cNvSpPr>
          <p:nvPr>
            <p:ph type="title"/>
          </p:nvPr>
        </p:nvSpPr>
        <p:spPr>
          <a:xfrm>
            <a:off x="569913" y="2382560"/>
            <a:ext cx="5686955" cy="2277547"/>
          </a:xfrm>
        </p:spPr>
        <p:txBody>
          <a:bodyPr/>
          <a:lstStyle/>
          <a:p>
            <a:pPr>
              <a:lnSpc>
                <a:spcPct val="100000"/>
              </a:lnSpc>
            </a:pPr>
            <a:r>
              <a:rPr lang="en-US" sz="2800" dirty="0"/>
              <a:t>AZ-204T00A</a:t>
            </a:r>
            <a:br>
              <a:rPr lang="en-US" dirty="0"/>
            </a:br>
            <a:r>
              <a:rPr lang="en-US" sz="4000" dirty="0">
                <a:solidFill>
                  <a:schemeClr val="tx1"/>
                </a:solidFill>
              </a:rPr>
              <a:t>Learning Path 05: Implement containerized solutions</a:t>
            </a:r>
            <a:endParaRPr lang="en-US" dirty="0"/>
          </a:p>
        </p:txBody>
      </p:sp>
    </p:spTree>
    <p:extLst>
      <p:ext uri="{BB962C8B-B14F-4D97-AF65-F5344CB8AC3E}">
        <p14:creationId xmlns:p14="http://schemas.microsoft.com/office/powerpoint/2010/main" val="369509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A32B-870E-7DF9-F5AD-E660580551F9}"/>
              </a:ext>
            </a:extLst>
          </p:cNvPr>
          <p:cNvSpPr>
            <a:spLocks noGrp="1"/>
          </p:cNvSpPr>
          <p:nvPr>
            <p:ph type="title"/>
          </p:nvPr>
        </p:nvSpPr>
        <p:spPr/>
        <p:txBody>
          <a:bodyPr/>
          <a:lstStyle/>
          <a:p>
            <a:r>
              <a:rPr lang="en-US" dirty="0"/>
              <a:t>Explore elements of a </a:t>
            </a:r>
            <a:r>
              <a:rPr lang="en-US" dirty="0" err="1"/>
              <a:t>Dockerfile</a:t>
            </a:r>
            <a:r>
              <a:rPr lang="en-US" dirty="0"/>
              <a:t> ( 2 of 2 )</a:t>
            </a:r>
          </a:p>
        </p:txBody>
      </p:sp>
      <p:sp>
        <p:nvSpPr>
          <p:cNvPr id="3" name="Content Placeholder 2">
            <a:extLst>
              <a:ext uri="{FF2B5EF4-FFF2-40B4-BE49-F238E27FC236}">
                <a16:creationId xmlns:a16="http://schemas.microsoft.com/office/drawing/2014/main" id="{AD77E9B5-980A-5B34-4260-B0101F706886}"/>
              </a:ext>
            </a:extLst>
          </p:cNvPr>
          <p:cNvSpPr>
            <a:spLocks noGrp="1"/>
          </p:cNvSpPr>
          <p:nvPr>
            <p:ph sz="quarter" idx="10"/>
          </p:nvPr>
        </p:nvSpPr>
        <p:spPr/>
        <p:txBody>
          <a:bodyPr/>
          <a:lstStyle/>
          <a:p>
            <a:pPr marL="0" indent="0">
              <a:spcBef>
                <a:spcPts val="0"/>
              </a:spcBef>
              <a:spcAft>
                <a:spcPts val="0"/>
              </a:spcAft>
              <a:buNone/>
            </a:pPr>
            <a:r>
              <a:rPr lang="en-US" sz="1600" b="0" dirty="0">
                <a:solidFill>
                  <a:srgbClr val="008000"/>
                </a:solidFill>
                <a:effectLst/>
                <a:latin typeface="Consolas" panose="020B0609020204030204" pitchFamily="49" charset="0"/>
              </a:rPr>
              <a:t># STEP 5: Configure work directory</a:t>
            </a:r>
            <a:endParaRPr lang="en-US" sz="1600" b="0" dirty="0">
              <a:solidFill>
                <a:srgbClr val="000000"/>
              </a:solidFill>
              <a:effectLst/>
              <a:latin typeface="Consolas" panose="020B0609020204030204" pitchFamily="49" charset="0"/>
            </a:endParaRPr>
          </a:p>
          <a:p>
            <a:pPr marL="0" indent="0">
              <a:spcBef>
                <a:spcPts val="0"/>
              </a:spcBef>
              <a:spcAft>
                <a:spcPts val="0"/>
              </a:spcAft>
              <a:buNone/>
            </a:pPr>
            <a:r>
              <a:rPr lang="en-US" sz="1600" b="0" dirty="0">
                <a:solidFill>
                  <a:srgbClr val="000000"/>
                </a:solidFill>
                <a:effectLst/>
                <a:latin typeface="Consolas" panose="020B0609020204030204" pitchFamily="49" charset="0"/>
              </a:rPr>
              <a:t>WORKDIR /app</a:t>
            </a:r>
          </a:p>
          <a:p>
            <a:pPr marL="0" indent="0">
              <a:spcBef>
                <a:spcPts val="0"/>
              </a:spcBef>
              <a:spcAft>
                <a:spcPts val="0"/>
              </a:spcAft>
              <a:buNone/>
            </a:pPr>
            <a:br>
              <a:rPr lang="en-US" sz="1600" b="0" dirty="0">
                <a:solidFill>
                  <a:srgbClr val="000000"/>
                </a:solidFill>
                <a:effectLst/>
                <a:latin typeface="Consolas" panose="020B0609020204030204" pitchFamily="49" charset="0"/>
              </a:rPr>
            </a:br>
            <a:r>
              <a:rPr lang="en-US" sz="1600" b="0" dirty="0">
                <a:solidFill>
                  <a:srgbClr val="008000"/>
                </a:solidFill>
                <a:effectLst/>
                <a:latin typeface="Consolas" panose="020B0609020204030204" pitchFamily="49" charset="0"/>
              </a:rPr>
              <a:t># STEP 6: Copy website code to container</a:t>
            </a:r>
            <a:endParaRPr lang="en-US" sz="1600" b="0" dirty="0">
              <a:solidFill>
                <a:srgbClr val="000000"/>
              </a:solidFill>
              <a:effectLst/>
              <a:latin typeface="Consolas" panose="020B0609020204030204" pitchFamily="49" charset="0"/>
            </a:endParaRPr>
          </a:p>
          <a:p>
            <a:pPr marL="0" indent="0">
              <a:spcBef>
                <a:spcPts val="0"/>
              </a:spcBef>
              <a:spcAft>
                <a:spcPts val="0"/>
              </a:spcAft>
              <a:buNone/>
            </a:pPr>
            <a:r>
              <a:rPr lang="en-US" sz="1600" b="0" dirty="0">
                <a:solidFill>
                  <a:srgbClr val="000000"/>
                </a:solidFill>
                <a:effectLst/>
                <a:latin typeface="Consolas" panose="020B0609020204030204" pitchFamily="49" charset="0"/>
              </a:rPr>
              <a:t>COPY ./website/. </a:t>
            </a:r>
            <a:r>
              <a:rPr lang="en-US" sz="1600" b="0" dirty="0">
                <a:solidFill>
                  <a:srgbClr val="795E26"/>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marL="0" indent="0">
              <a:spcBef>
                <a:spcPts val="0"/>
              </a:spcBef>
              <a:spcAft>
                <a:spcPts val="0"/>
              </a:spcAft>
              <a:buNone/>
            </a:pPr>
            <a:br>
              <a:rPr lang="en-US" sz="1600" b="0" dirty="0">
                <a:solidFill>
                  <a:srgbClr val="000000"/>
                </a:solidFill>
                <a:effectLst/>
                <a:latin typeface="Consolas" panose="020B0609020204030204" pitchFamily="49" charset="0"/>
              </a:rPr>
            </a:br>
            <a:r>
              <a:rPr lang="en-US" sz="1600" b="0" dirty="0">
                <a:solidFill>
                  <a:srgbClr val="008000"/>
                </a:solidFill>
                <a:effectLst/>
                <a:latin typeface="Consolas" panose="020B0609020204030204" pitchFamily="49" charset="0"/>
              </a:rPr>
              <a:t># STEP 7: Configure network requirements</a:t>
            </a:r>
            <a:endParaRPr lang="en-US" sz="1600" b="0" dirty="0">
              <a:solidFill>
                <a:srgbClr val="000000"/>
              </a:solidFill>
              <a:effectLst/>
              <a:latin typeface="Consolas" panose="020B0609020204030204" pitchFamily="49" charset="0"/>
            </a:endParaRPr>
          </a:p>
          <a:p>
            <a:pPr marL="0" indent="0">
              <a:spcBef>
                <a:spcPts val="0"/>
              </a:spcBef>
              <a:spcAft>
                <a:spcPts val="0"/>
              </a:spcAft>
              <a:buNone/>
            </a:pPr>
            <a:r>
              <a:rPr lang="en-US" sz="1600" b="0" dirty="0">
                <a:solidFill>
                  <a:srgbClr val="000000"/>
                </a:solidFill>
                <a:effectLst/>
                <a:latin typeface="Consolas" panose="020B0609020204030204" pitchFamily="49" charset="0"/>
              </a:rPr>
              <a:t>EXPOSE 80:8080</a:t>
            </a:r>
          </a:p>
          <a:p>
            <a:pPr marL="0" indent="0">
              <a:spcBef>
                <a:spcPts val="0"/>
              </a:spcBef>
              <a:spcAft>
                <a:spcPts val="0"/>
              </a:spcAft>
              <a:buNone/>
            </a:pPr>
            <a:br>
              <a:rPr lang="en-US" sz="1600" b="0" dirty="0">
                <a:solidFill>
                  <a:srgbClr val="000000"/>
                </a:solidFill>
                <a:effectLst/>
                <a:latin typeface="Consolas" panose="020B0609020204030204" pitchFamily="49" charset="0"/>
              </a:rPr>
            </a:br>
            <a:r>
              <a:rPr lang="en-US" sz="1600" b="0" dirty="0">
                <a:solidFill>
                  <a:srgbClr val="008000"/>
                </a:solidFill>
                <a:effectLst/>
                <a:latin typeface="Consolas" panose="020B0609020204030204" pitchFamily="49" charset="0"/>
              </a:rPr>
              <a:t># STEP 8: Define the entry point of the process that runs in the container</a:t>
            </a:r>
            <a:endParaRPr lang="en-US" sz="1600" b="0" dirty="0">
              <a:solidFill>
                <a:srgbClr val="000000"/>
              </a:solidFill>
              <a:effectLst/>
              <a:latin typeface="Consolas" panose="020B0609020204030204" pitchFamily="49" charset="0"/>
            </a:endParaRPr>
          </a:p>
          <a:p>
            <a:pPr marL="0" indent="0">
              <a:spcBef>
                <a:spcPts val="0"/>
              </a:spcBef>
              <a:spcAft>
                <a:spcPts val="0"/>
              </a:spcAft>
              <a:buNone/>
            </a:pPr>
            <a:r>
              <a:rPr lang="en-US" sz="1600" b="0" dirty="0">
                <a:solidFill>
                  <a:srgbClr val="000000"/>
                </a:solidFill>
                <a:effectLst/>
                <a:latin typeface="Consolas" panose="020B0609020204030204" pitchFamily="49" charset="0"/>
              </a:rPr>
              <a:t>ENTRYPOINT [</a:t>
            </a:r>
            <a:r>
              <a:rPr lang="en-US" sz="1600" b="0" dirty="0">
                <a:solidFill>
                  <a:srgbClr val="A31515"/>
                </a:solidFill>
                <a:effectLst/>
                <a:latin typeface="Consolas" panose="020B0609020204030204" pitchFamily="49" charset="0"/>
              </a:rPr>
              <a:t>"dotnet"</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"website.dll"</a:t>
            </a:r>
            <a:r>
              <a:rPr lang="en-US" sz="1600" b="0" dirty="0">
                <a:solidFill>
                  <a:srgbClr val="000000"/>
                </a:solidFill>
                <a:effectLst/>
                <a:latin typeface="Consolas" panose="020B0609020204030204" pitchFamily="49" charset="0"/>
              </a:rPr>
              <a:t>]</a:t>
            </a:r>
          </a:p>
          <a:p>
            <a:pPr marL="0" indent="0">
              <a:buNone/>
            </a:pPr>
            <a:endParaRPr lang="en-US" sz="1600" dirty="0"/>
          </a:p>
        </p:txBody>
      </p:sp>
    </p:spTree>
    <p:extLst>
      <p:ext uri="{BB962C8B-B14F-4D97-AF65-F5344CB8AC3E}">
        <p14:creationId xmlns:p14="http://schemas.microsoft.com/office/powerpoint/2010/main" val="309950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01D8B3-E277-56D6-7405-7E27A1611F40}"/>
              </a:ext>
            </a:extLst>
          </p:cNvPr>
          <p:cNvSpPr>
            <a:spLocks noGrp="1"/>
          </p:cNvSpPr>
          <p:nvPr>
            <p:ph type="title"/>
          </p:nvPr>
        </p:nvSpPr>
        <p:spPr/>
        <p:txBody>
          <a:bodyPr/>
          <a:lstStyle/>
          <a:p>
            <a:r>
              <a:rPr lang="en-US" dirty="0"/>
              <a:t>Exercise: Build and run a container image by using Azure Container Registry Tasks</a:t>
            </a:r>
          </a:p>
        </p:txBody>
      </p:sp>
      <p:sp>
        <p:nvSpPr>
          <p:cNvPr id="5" name="Content Placeholder 4">
            <a:extLst>
              <a:ext uri="{FF2B5EF4-FFF2-40B4-BE49-F238E27FC236}">
                <a16:creationId xmlns:a16="http://schemas.microsoft.com/office/drawing/2014/main" id="{1CA09E3F-3093-7F21-F340-8569543DB7F6}"/>
              </a:ext>
            </a:extLst>
          </p:cNvPr>
          <p:cNvSpPr>
            <a:spLocks noGrp="1"/>
          </p:cNvSpPr>
          <p:nvPr>
            <p:ph sz="quarter" idx="12"/>
          </p:nvPr>
        </p:nvSpPr>
        <p:spPr/>
        <p:txBody>
          <a:bodyPr/>
          <a:lstStyle/>
          <a:p>
            <a:pPr marL="0" indent="0">
              <a:buNone/>
            </a:pPr>
            <a:r>
              <a:rPr lang="en-US" dirty="0"/>
              <a:t>In this exercise you learn how to ACR Tasks to create a registry and build, push, and run an image in the ACR.</a:t>
            </a:r>
          </a:p>
        </p:txBody>
      </p:sp>
      <p:sp>
        <p:nvSpPr>
          <p:cNvPr id="6" name="Content Placeholder 5">
            <a:extLst>
              <a:ext uri="{FF2B5EF4-FFF2-40B4-BE49-F238E27FC236}">
                <a16:creationId xmlns:a16="http://schemas.microsoft.com/office/drawing/2014/main" id="{834FF2B0-B872-09A7-D849-02CA9C15C3A0}"/>
              </a:ext>
            </a:extLst>
          </p:cNvPr>
          <p:cNvSpPr>
            <a:spLocks noGrp="1"/>
          </p:cNvSpPr>
          <p:nvPr>
            <p:ph sz="quarter" idx="13"/>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Objectives</a:t>
            </a:r>
          </a:p>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Create an Azure Container Registry</a:t>
            </a:r>
          </a:p>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Build and push image from a </a:t>
            </a:r>
            <a:r>
              <a:rPr kumimoji="0" lang="en-US" sz="2400" b="0" i="0" u="none" strike="noStrike" kern="1200" cap="none" spc="0" normalizeH="0" baseline="0" noProof="0" dirty="0" err="1">
                <a:ln>
                  <a:noFill/>
                </a:ln>
                <a:solidFill>
                  <a:prstClr val="black"/>
                </a:solidFill>
                <a:effectLst/>
                <a:uLnTx/>
                <a:uFillTx/>
                <a:latin typeface="Segoe UI" panose="020B0502040204020203" pitchFamily="34" charset="0"/>
                <a:ea typeface="+mn-ea"/>
                <a:cs typeface="Segoe UI" panose="020B0502040204020203" pitchFamily="34" charset="0"/>
              </a:rPr>
              <a:t>Dockerfile</a:t>
            </a:r>
            <a:endPar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Verify the results</a:t>
            </a:r>
          </a:p>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image in the ACR</a:t>
            </a:r>
          </a:p>
          <a:p>
            <a:pPr marL="233363" marR="0" lvl="0" indent="-23336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Clean up resources</a:t>
            </a:r>
          </a:p>
        </p:txBody>
      </p:sp>
    </p:spTree>
    <p:extLst>
      <p:ext uri="{BB962C8B-B14F-4D97-AF65-F5344CB8AC3E}">
        <p14:creationId xmlns:p14="http://schemas.microsoft.com/office/powerpoint/2010/main" val="741701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Autofit/>
          </a:bodyPr>
          <a:lstStyle/>
          <a:p>
            <a:pPr marL="0" indent="0">
              <a:spcAft>
                <a:spcPts val="1200"/>
              </a:spcAft>
              <a:buNone/>
            </a:pPr>
            <a:r>
              <a:rPr lang="en-US" sz="2400" dirty="0"/>
              <a:t>In this module, you learned how to:</a:t>
            </a:r>
          </a:p>
          <a:p>
            <a:r>
              <a:rPr lang="en-US" sz="2000" dirty="0"/>
              <a:t>Explain the features and benefits Azure Container Registry offers</a:t>
            </a:r>
          </a:p>
          <a:p>
            <a:r>
              <a:rPr lang="en-US" sz="2000" dirty="0"/>
              <a:t>Describe how to use ACR Tasks to automate builds and deployments</a:t>
            </a:r>
          </a:p>
          <a:p>
            <a:r>
              <a:rPr lang="en-US" sz="2000" dirty="0"/>
              <a:t>Explain the elements in a </a:t>
            </a:r>
            <a:r>
              <a:rPr lang="en-US" sz="2000" dirty="0" err="1"/>
              <a:t>Dockerfile</a:t>
            </a:r>
            <a:endParaRPr lang="en-US" sz="2000" dirty="0"/>
          </a:p>
          <a:p>
            <a:r>
              <a:rPr lang="en-US" sz="2000" dirty="0"/>
              <a:t>Build and run an image in the ACR by using Azure CLI</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8"/>
            <a:ext cx="4672440" cy="1245550"/>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Which Azure Container Registry option supports geo-replication to manage a single registry across multiple regions?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3366772"/>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3366772"/>
            <a:ext cx="4576747" cy="1047813"/>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Which Azure container registry tiers benefit from encryption-at-rest?</a:t>
            </a:r>
          </a:p>
        </p:txBody>
      </p:sp>
    </p:spTree>
    <p:extLst>
      <p:ext uri="{BB962C8B-B14F-4D97-AF65-F5344CB8AC3E}">
        <p14:creationId xmlns:p14="http://schemas.microsoft.com/office/powerpoint/2010/main" val="2403457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1C6AC2-779C-3086-472D-E342E44A24E8}"/>
              </a:ext>
            </a:extLst>
          </p:cNvPr>
          <p:cNvSpPr>
            <a:spLocks noGrp="1"/>
          </p:cNvSpPr>
          <p:nvPr>
            <p:ph type="title"/>
          </p:nvPr>
        </p:nvSpPr>
        <p:spPr>
          <a:xfrm>
            <a:off x="581340" y="2196203"/>
            <a:ext cx="6472474" cy="1883593"/>
          </a:xfrm>
        </p:spPr>
        <p:txBody>
          <a:bodyPr/>
          <a:lstStyle/>
          <a:p>
            <a:pPr>
              <a:lnSpc>
                <a:spcPct val="100000"/>
              </a:lnSpc>
            </a:pPr>
            <a:r>
              <a:rPr lang="en-US" dirty="0"/>
              <a:t>Module 2: Run container images in Azure Container Instances</a:t>
            </a:r>
          </a:p>
        </p:txBody>
      </p:sp>
    </p:spTree>
    <p:extLst>
      <p:ext uri="{BB962C8B-B14F-4D97-AF65-F5344CB8AC3E}">
        <p14:creationId xmlns:p14="http://schemas.microsoft.com/office/powerpoint/2010/main" val="147692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33B8-7DBC-E6B6-FBA2-68840D3060F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625277A-08B4-2B69-457F-97D143A426A4}"/>
              </a:ext>
            </a:extLst>
          </p:cNvPr>
          <p:cNvSpPr>
            <a:spLocks noGrp="1"/>
          </p:cNvSpPr>
          <p:nvPr>
            <p:ph sz="quarter" idx="10"/>
          </p:nvPr>
        </p:nvSpPr>
        <p:spPr/>
        <p:txBody>
          <a:bodyPr>
            <a:normAutofit/>
          </a:bodyPr>
          <a:lstStyle/>
          <a:p>
            <a:pPr>
              <a:spcAft>
                <a:spcPts val="600"/>
              </a:spcAft>
            </a:pPr>
            <a:r>
              <a:rPr lang="en-US" sz="2400" dirty="0"/>
              <a:t>Describe the benefits of Azure Container Instances and how resources are grouped.</a:t>
            </a:r>
          </a:p>
          <a:p>
            <a:pPr>
              <a:spcAft>
                <a:spcPts val="600"/>
              </a:spcAft>
            </a:pPr>
            <a:r>
              <a:rPr lang="en-US" sz="2400" dirty="0"/>
              <a:t>Deploy a container instance in Azure by using the Azure CLI.</a:t>
            </a:r>
          </a:p>
          <a:p>
            <a:pPr>
              <a:spcAft>
                <a:spcPts val="600"/>
              </a:spcAft>
            </a:pPr>
            <a:r>
              <a:rPr lang="en-US" sz="2400" dirty="0"/>
              <a:t>Start and stop containers using policies.</a:t>
            </a:r>
          </a:p>
          <a:p>
            <a:pPr>
              <a:spcAft>
                <a:spcPts val="600"/>
              </a:spcAft>
            </a:pPr>
            <a:r>
              <a:rPr lang="en-US" sz="2400" dirty="0"/>
              <a:t>Set environment variables in your container instances.</a:t>
            </a:r>
          </a:p>
          <a:p>
            <a:pPr>
              <a:spcAft>
                <a:spcPts val="600"/>
              </a:spcAft>
            </a:pPr>
            <a:r>
              <a:rPr lang="en-US" sz="2400" dirty="0"/>
              <a:t>Mount file shares in your container instances.</a:t>
            </a:r>
          </a:p>
        </p:txBody>
      </p:sp>
    </p:spTree>
    <p:extLst>
      <p:ext uri="{BB962C8B-B14F-4D97-AF65-F5344CB8AC3E}">
        <p14:creationId xmlns:p14="http://schemas.microsoft.com/office/powerpoint/2010/main" val="232548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563611-B3B9-745D-36EA-A064B2224AEB}"/>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D77986DA-3FE8-0D69-340A-7BE34BA80DA2}"/>
              </a:ext>
            </a:extLst>
          </p:cNvPr>
          <p:cNvSpPr>
            <a:spLocks noGrp="1"/>
          </p:cNvSpPr>
          <p:nvPr>
            <p:ph sz="quarter" idx="10"/>
          </p:nvPr>
        </p:nvSpPr>
        <p:spPr/>
        <p:txBody>
          <a:bodyPr>
            <a:normAutofit/>
          </a:bodyPr>
          <a:lstStyle/>
          <a:p>
            <a:pPr marL="342900" indent="-342900">
              <a:spcAft>
                <a:spcPts val="1200"/>
              </a:spcAft>
              <a:buFont typeface="Arial" panose="020B0604020202020204" pitchFamily="34" charset="0"/>
              <a:buChar char="•"/>
            </a:pPr>
            <a:r>
              <a:rPr lang="en-US" sz="2400" dirty="0">
                <a:latin typeface="+mn-lt"/>
              </a:rPr>
              <a:t>Azure Container Instances (ACI) offers the fastest and simplest way to run a container in Azure. </a:t>
            </a:r>
          </a:p>
          <a:p>
            <a:pPr marL="342900" indent="-342900">
              <a:spcAft>
                <a:spcPts val="1200"/>
              </a:spcAft>
              <a:buFont typeface="Arial" panose="020B0604020202020204" pitchFamily="34" charset="0"/>
              <a:buChar char="•"/>
            </a:pPr>
            <a:r>
              <a:rPr lang="en-US" dirty="0">
                <a:latin typeface="+mn-lt"/>
              </a:rPr>
              <a:t>No requirement to manage any virtual machines and without having to adopt a higher-level service.</a:t>
            </a:r>
            <a:endParaRPr lang="en-US" sz="2400" dirty="0">
              <a:latin typeface="+mn-lt"/>
            </a:endParaRPr>
          </a:p>
        </p:txBody>
      </p:sp>
    </p:spTree>
    <p:extLst>
      <p:ext uri="{BB962C8B-B14F-4D97-AF65-F5344CB8AC3E}">
        <p14:creationId xmlns:p14="http://schemas.microsoft.com/office/powerpoint/2010/main" val="1585867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9054-E271-7156-342B-76687B128586}"/>
              </a:ext>
            </a:extLst>
          </p:cNvPr>
          <p:cNvSpPr>
            <a:spLocks noGrp="1"/>
          </p:cNvSpPr>
          <p:nvPr>
            <p:ph type="title"/>
          </p:nvPr>
        </p:nvSpPr>
        <p:spPr/>
        <p:txBody>
          <a:bodyPr/>
          <a:lstStyle/>
          <a:p>
            <a:r>
              <a:rPr lang="fr-FR" dirty="0"/>
              <a:t>Explore Azure Container Instances ( 1 of 3 )</a:t>
            </a:r>
            <a:endParaRPr lang="en-US" dirty="0"/>
          </a:p>
        </p:txBody>
      </p:sp>
      <p:graphicFrame>
        <p:nvGraphicFramePr>
          <p:cNvPr id="4" name="Table 3" descr="This table lists the features that are unique to the Container Instances service.">
            <a:extLst>
              <a:ext uri="{FF2B5EF4-FFF2-40B4-BE49-F238E27FC236}">
                <a16:creationId xmlns:a16="http://schemas.microsoft.com/office/drawing/2014/main" id="{FADD6C24-7553-21AC-084F-7F34AC6FC6C0}"/>
              </a:ext>
            </a:extLst>
          </p:cNvPr>
          <p:cNvGraphicFramePr>
            <a:graphicFrameLocks noGrp="1"/>
          </p:cNvGraphicFramePr>
          <p:nvPr>
            <p:extLst>
              <p:ext uri="{D42A27DB-BD31-4B8C-83A1-F6EECF244321}">
                <p14:modId xmlns:p14="http://schemas.microsoft.com/office/powerpoint/2010/main" val="1127331325"/>
              </p:ext>
            </p:extLst>
          </p:nvPr>
        </p:nvGraphicFramePr>
        <p:xfrm>
          <a:off x="457200" y="1173148"/>
          <a:ext cx="11018520" cy="4511703"/>
        </p:xfrm>
        <a:graphic>
          <a:graphicData uri="http://schemas.openxmlformats.org/drawingml/2006/table">
            <a:tbl>
              <a:tblPr firstRow="1" firstCol="1">
                <a:tableStyleId>{69012ECD-51FC-41F1-AA8D-1B2483CD663E}</a:tableStyleId>
              </a:tblPr>
              <a:tblGrid>
                <a:gridCol w="3383495">
                  <a:extLst>
                    <a:ext uri="{9D8B030D-6E8A-4147-A177-3AD203B41FA5}">
                      <a16:colId xmlns:a16="http://schemas.microsoft.com/office/drawing/2014/main" val="676526132"/>
                    </a:ext>
                  </a:extLst>
                </a:gridCol>
                <a:gridCol w="7635025">
                  <a:extLst>
                    <a:ext uri="{9D8B030D-6E8A-4147-A177-3AD203B41FA5}">
                      <a16:colId xmlns:a16="http://schemas.microsoft.com/office/drawing/2014/main" val="2463496100"/>
                    </a:ext>
                  </a:extLst>
                </a:gridCol>
              </a:tblGrid>
              <a:tr h="345900">
                <a:tc>
                  <a:txBody>
                    <a:bodyPr/>
                    <a:lstStyle/>
                    <a:p>
                      <a:pPr algn="l"/>
                      <a:r>
                        <a:rPr lang="en-US" sz="1800" dirty="0">
                          <a:effectLst/>
                        </a:rPr>
                        <a:t>Feature</a:t>
                      </a:r>
                      <a:endParaRPr lang="en-US" sz="1800" b="1" dirty="0">
                        <a:effectLst/>
                      </a:endParaRPr>
                    </a:p>
                  </a:txBody>
                  <a:tcPr anchor="ctr">
                    <a:lnL w="12700" cap="flat" cmpd="sng" algn="ctr">
                      <a:solidFill>
                        <a:srgbClr val="DA3B01"/>
                      </a:solidFill>
                      <a:prstDash val="solid"/>
                      <a:round/>
                      <a:headEnd type="none" w="med" len="med"/>
                      <a:tailEnd type="none" w="med" len="med"/>
                    </a:lnL>
                    <a:lnR>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dirty="0">
                          <a:effectLst/>
                        </a:rPr>
                        <a:t>Description</a:t>
                      </a:r>
                      <a:endParaRPr lang="en-US" sz="1800" b="1" dirty="0">
                        <a:effectLst/>
                      </a:endParaRPr>
                    </a:p>
                  </a:txBody>
                  <a:tcPr anchor="ctr">
                    <a:lnL>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004510731"/>
                  </a:ext>
                </a:extLst>
              </a:tr>
              <a:tr h="450268">
                <a:tc>
                  <a:txBody>
                    <a:bodyPr/>
                    <a:lstStyle/>
                    <a:p>
                      <a:pPr algn="l" fontAlgn="t"/>
                      <a:r>
                        <a:rPr lang="en-US" sz="1600" dirty="0">
                          <a:effectLst/>
                        </a:rPr>
                        <a:t>Fast startup times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Containers can start in seconds without the need to provision and manage VMs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182621"/>
                  </a:ext>
                </a:extLst>
              </a:tr>
              <a:tr h="605325">
                <a:tc>
                  <a:txBody>
                    <a:bodyPr/>
                    <a:lstStyle/>
                    <a:p>
                      <a:pPr algn="l" fontAlgn="t"/>
                      <a:r>
                        <a:rPr lang="en-US" sz="1600" dirty="0">
                          <a:effectLst/>
                        </a:rPr>
                        <a:t>Public IP connectivity and DNS name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Containers can be directly exposed to the internet with an IP address and a fully qualified domain name (FQDN)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8351114"/>
                  </a:ext>
                </a:extLst>
              </a:tr>
              <a:tr h="501580">
                <a:tc>
                  <a:txBody>
                    <a:bodyPr/>
                    <a:lstStyle/>
                    <a:p>
                      <a:pPr algn="l" fontAlgn="t"/>
                      <a:r>
                        <a:rPr lang="en-US" sz="1600" dirty="0">
                          <a:effectLst/>
                        </a:rPr>
                        <a:t>Hypervisor-level security</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Container applications are as isolated in a container as they would be in a VM</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38825"/>
                  </a:ext>
                </a:extLst>
              </a:tr>
              <a:tr h="605325">
                <a:tc>
                  <a:txBody>
                    <a:bodyPr/>
                    <a:lstStyle/>
                    <a:p>
                      <a:pPr algn="l" fontAlgn="t"/>
                      <a:r>
                        <a:rPr lang="en-US" sz="1600" dirty="0">
                          <a:effectLst/>
                        </a:rPr>
                        <a:t>Custom sizes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a:t>ACI provides optimum utilization by allowing exact specifications of CPU cores and memory</a:t>
                      </a:r>
                      <a:endParaRPr lang="en-US" sz="1600" dirty="0">
                        <a:effectLst/>
                      </a:endParaRP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7072833"/>
                  </a:ext>
                </a:extLst>
              </a:tr>
              <a:tr h="455435">
                <a:tc>
                  <a:txBody>
                    <a:bodyPr/>
                    <a:lstStyle/>
                    <a:p>
                      <a:pPr algn="l" fontAlgn="t"/>
                      <a:r>
                        <a:rPr lang="en-US" sz="1600" dirty="0">
                          <a:effectLst/>
                        </a:rPr>
                        <a:t>Persistent storage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Containers support direct mounting of Azure Files shares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873258"/>
                  </a:ext>
                </a:extLst>
              </a:tr>
              <a:tr h="467250">
                <a:tc>
                  <a:txBody>
                    <a:bodyPr/>
                    <a:lstStyle/>
                    <a:p>
                      <a:pPr algn="l" fontAlgn="t"/>
                      <a:r>
                        <a:rPr lang="en-US" sz="1600" dirty="0">
                          <a:effectLst/>
                        </a:rPr>
                        <a:t>Linux and Windows containers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The same API is used to schedule both Linux and Windows containers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035139"/>
                  </a:ext>
                </a:extLst>
              </a:tr>
              <a:tr h="605325">
                <a:tc>
                  <a:txBody>
                    <a:bodyPr/>
                    <a:lstStyle/>
                    <a:p>
                      <a:pPr algn="l" fontAlgn="t"/>
                      <a:r>
                        <a:rPr lang="en-US" sz="1600" dirty="0">
                          <a:effectLst/>
                        </a:rPr>
                        <a:t>Co-scheduled groups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b="0" i="0" u="none" strike="noStrike" kern="1200" dirty="0">
                          <a:solidFill>
                            <a:srgbClr val="1A1A1A"/>
                          </a:solidFill>
                          <a:effectLst/>
                          <a:latin typeface="Segoe UI" panose="020B0502040204020203" pitchFamily="34" charset="0"/>
                        </a:rPr>
                        <a:t>Container Instances </a:t>
                      </a:r>
                      <a:r>
                        <a:rPr lang="en-US" sz="1600" b="0" i="0" u="none" strike="noStrike" kern="1200" dirty="0">
                          <a:solidFill>
                            <a:schemeClr val="tx1"/>
                          </a:solidFill>
                          <a:effectLst/>
                          <a:latin typeface="+mn-lt"/>
                        </a:rPr>
                        <a:t>s</a:t>
                      </a:r>
                      <a:r>
                        <a:rPr lang="en-US" sz="1600" dirty="0">
                          <a:effectLst/>
                        </a:rPr>
                        <a:t>upports scheduling of multicontainer groups that share host machine resources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5096274"/>
                  </a:ext>
                </a:extLst>
              </a:tr>
              <a:tr h="455435">
                <a:tc>
                  <a:txBody>
                    <a:bodyPr/>
                    <a:lstStyle/>
                    <a:p>
                      <a:pPr algn="l" fontAlgn="t"/>
                      <a:r>
                        <a:rPr lang="en-US" sz="1600" dirty="0">
                          <a:effectLst/>
                        </a:rPr>
                        <a:t>Virtual network deployment</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Container Instances can be deployed into an Azure virtual network</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88662"/>
                  </a:ext>
                </a:extLst>
              </a:tr>
            </a:tbl>
          </a:graphicData>
        </a:graphic>
      </p:graphicFrame>
    </p:spTree>
    <p:extLst>
      <p:ext uri="{BB962C8B-B14F-4D97-AF65-F5344CB8AC3E}">
        <p14:creationId xmlns:p14="http://schemas.microsoft.com/office/powerpoint/2010/main" val="153941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509E-6640-855A-9F32-787DEF617E09}"/>
              </a:ext>
            </a:extLst>
          </p:cNvPr>
          <p:cNvSpPr>
            <a:spLocks noGrp="1"/>
          </p:cNvSpPr>
          <p:nvPr>
            <p:ph type="title"/>
          </p:nvPr>
        </p:nvSpPr>
        <p:spPr/>
        <p:txBody>
          <a:bodyPr/>
          <a:lstStyle/>
          <a:p>
            <a:r>
              <a:rPr lang="fr-FR" dirty="0"/>
              <a:t>Explore Azure Container Instances ( 2 of 3 )</a:t>
            </a:r>
            <a:endParaRPr lang="en-US" dirty="0"/>
          </a:p>
        </p:txBody>
      </p:sp>
      <p:sp>
        <p:nvSpPr>
          <p:cNvPr id="3" name="Content Placeholder 2">
            <a:extLst>
              <a:ext uri="{FF2B5EF4-FFF2-40B4-BE49-F238E27FC236}">
                <a16:creationId xmlns:a16="http://schemas.microsoft.com/office/drawing/2014/main" id="{1E1A9E79-9784-624F-8EED-EABF67B69A0F}"/>
              </a:ext>
            </a:extLst>
          </p:cNvPr>
          <p:cNvSpPr>
            <a:spLocks noGrp="1"/>
          </p:cNvSpPr>
          <p:nvPr>
            <p:ph sz="quarter" idx="10"/>
          </p:nvPr>
        </p:nvSpPr>
        <p:spPr>
          <a:xfrm>
            <a:off x="457200" y="1235076"/>
            <a:ext cx="2551814" cy="3905770"/>
          </a:xfrm>
        </p:spPr>
        <p:txBody>
          <a:bodyPr/>
          <a:lstStyle/>
          <a:p>
            <a:pPr marL="0" indent="0">
              <a:spcBef>
                <a:spcPts val="1200"/>
              </a:spcBef>
              <a:spcAft>
                <a:spcPts val="0"/>
              </a:spcAft>
              <a:buNone/>
            </a:pPr>
            <a:r>
              <a:rPr lang="en-US" dirty="0">
                <a:solidFill>
                  <a:schemeClr val="tx2"/>
                </a:solidFill>
                <a:latin typeface="+mj-lt"/>
              </a:rPr>
              <a:t>Container groups</a:t>
            </a:r>
          </a:p>
          <a:p>
            <a:pPr marL="0" indent="0">
              <a:spcBef>
                <a:spcPts val="1800"/>
              </a:spcBef>
              <a:spcAft>
                <a:spcPts val="0"/>
              </a:spcAft>
              <a:buNone/>
            </a:pPr>
            <a:r>
              <a:rPr lang="en-US" sz="2000" dirty="0">
                <a:latin typeface="+mn-lt"/>
              </a:rPr>
              <a:t>The top-level resource in Azure Container Instances is the container group. </a:t>
            </a:r>
          </a:p>
          <a:p>
            <a:pPr marL="0" indent="0">
              <a:spcBef>
                <a:spcPts val="1800"/>
              </a:spcBef>
              <a:spcAft>
                <a:spcPts val="0"/>
              </a:spcAft>
              <a:buNone/>
            </a:pPr>
            <a:r>
              <a:rPr lang="en-US" sz="2000" dirty="0">
                <a:latin typeface="+mn-lt"/>
              </a:rPr>
              <a:t>The containers in a container group share a lifecycle, resources, local network, and storage volumes.</a:t>
            </a:r>
          </a:p>
          <a:p>
            <a:endParaRPr lang="en-US" sz="2000" dirty="0"/>
          </a:p>
        </p:txBody>
      </p:sp>
      <p:grpSp>
        <p:nvGrpSpPr>
          <p:cNvPr id="17" name="Group 16" descr="Example container group with two containers, one listening on port 80 and the other listening on port 5000">
            <a:extLst>
              <a:ext uri="{FF2B5EF4-FFF2-40B4-BE49-F238E27FC236}">
                <a16:creationId xmlns:a16="http://schemas.microsoft.com/office/drawing/2014/main" id="{84D7162E-0741-7264-7289-81443C4DE018}"/>
              </a:ext>
            </a:extLst>
          </p:cNvPr>
          <p:cNvGrpSpPr/>
          <p:nvPr/>
        </p:nvGrpSpPr>
        <p:grpSpPr>
          <a:xfrm>
            <a:off x="3965944" y="1314066"/>
            <a:ext cx="7527851" cy="4229867"/>
            <a:chOff x="3965944" y="1490451"/>
            <a:chExt cx="7527851" cy="4229867"/>
          </a:xfrm>
        </p:grpSpPr>
        <p:sp>
          <p:nvSpPr>
            <p:cNvPr id="12" name="Rectangle 11">
              <a:extLst>
                <a:ext uri="{FF2B5EF4-FFF2-40B4-BE49-F238E27FC236}">
                  <a16:creationId xmlns:a16="http://schemas.microsoft.com/office/drawing/2014/main" id="{03E933A9-093D-1D91-9775-E75E48E3727C}"/>
                </a:ext>
              </a:extLst>
            </p:cNvPr>
            <p:cNvSpPr/>
            <p:nvPr/>
          </p:nvSpPr>
          <p:spPr>
            <a:xfrm>
              <a:off x="3965944" y="2169043"/>
              <a:ext cx="7527851" cy="355127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182880" bIns="91440" rtlCol="0" anchor="b"/>
            <a:lstStyle/>
            <a:p>
              <a:r>
                <a:rPr lang="en-US" i="1" dirty="0" err="1">
                  <a:solidFill>
                    <a:sysClr val="windowText" lastClr="000000"/>
                  </a:solidFill>
                </a:rPr>
                <a:t>myContainerGroup</a:t>
              </a:r>
              <a:endParaRPr lang="en-US" i="1" dirty="0">
                <a:solidFill>
                  <a:sysClr val="windowText" lastClr="000000"/>
                </a:solidFill>
              </a:endParaRPr>
            </a:p>
          </p:txBody>
        </p:sp>
        <p:sp>
          <p:nvSpPr>
            <p:cNvPr id="4" name="Rectangle 3">
              <a:extLst>
                <a:ext uri="{FF2B5EF4-FFF2-40B4-BE49-F238E27FC236}">
                  <a16:creationId xmlns:a16="http://schemas.microsoft.com/office/drawing/2014/main" id="{48349A0D-B2BC-B7CE-68D0-14C132560799}"/>
                </a:ext>
              </a:extLst>
            </p:cNvPr>
            <p:cNvSpPr/>
            <p:nvPr/>
          </p:nvSpPr>
          <p:spPr>
            <a:xfrm>
              <a:off x="4359349" y="2732571"/>
              <a:ext cx="3147233" cy="8825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myacr.azurecr.io/app:v1</a:t>
              </a:r>
            </a:p>
          </p:txBody>
        </p:sp>
        <p:sp>
          <p:nvSpPr>
            <p:cNvPr id="5" name="Rectangle 4">
              <a:extLst>
                <a:ext uri="{FF2B5EF4-FFF2-40B4-BE49-F238E27FC236}">
                  <a16:creationId xmlns:a16="http://schemas.microsoft.com/office/drawing/2014/main" id="{43E2E4FC-EBDE-D823-6F25-B0292A7AF61F}"/>
                </a:ext>
              </a:extLst>
            </p:cNvPr>
            <p:cNvSpPr/>
            <p:nvPr/>
          </p:nvSpPr>
          <p:spPr>
            <a:xfrm>
              <a:off x="7793665" y="2732571"/>
              <a:ext cx="3147233" cy="8825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myacr.azurecr.io/sidecar:v1</a:t>
              </a:r>
            </a:p>
          </p:txBody>
        </p:sp>
        <p:sp>
          <p:nvSpPr>
            <p:cNvPr id="6" name="Rectangle 5">
              <a:extLst>
                <a:ext uri="{FF2B5EF4-FFF2-40B4-BE49-F238E27FC236}">
                  <a16:creationId xmlns:a16="http://schemas.microsoft.com/office/drawing/2014/main" id="{BCA6F334-EEFC-AD4E-83BE-85EE27F7DC81}"/>
                </a:ext>
              </a:extLst>
            </p:cNvPr>
            <p:cNvSpPr/>
            <p:nvPr/>
          </p:nvSpPr>
          <p:spPr>
            <a:xfrm>
              <a:off x="4359349" y="4258343"/>
              <a:ext cx="3147233" cy="88250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myacr.azurecr.io/app:v1</a:t>
              </a:r>
            </a:p>
            <a:p>
              <a:pPr algn="ctr"/>
              <a:r>
                <a:rPr lang="en-US" i="1" dirty="0">
                  <a:solidFill>
                    <a:schemeClr val="tx1"/>
                  </a:solidFill>
                </a:rPr>
                <a:t>Azure Files</a:t>
              </a:r>
            </a:p>
          </p:txBody>
        </p:sp>
        <p:sp>
          <p:nvSpPr>
            <p:cNvPr id="7" name="Rectangle 6">
              <a:extLst>
                <a:ext uri="{FF2B5EF4-FFF2-40B4-BE49-F238E27FC236}">
                  <a16:creationId xmlns:a16="http://schemas.microsoft.com/office/drawing/2014/main" id="{00359A4C-6D1F-7D39-B20A-EC69E418DC99}"/>
                </a:ext>
              </a:extLst>
            </p:cNvPr>
            <p:cNvSpPr/>
            <p:nvPr/>
          </p:nvSpPr>
          <p:spPr>
            <a:xfrm>
              <a:off x="7793665" y="4258343"/>
              <a:ext cx="3147233" cy="88250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myacr.azurecr.io/sidecar:v1</a:t>
              </a:r>
            </a:p>
            <a:p>
              <a:pPr algn="ctr"/>
              <a:r>
                <a:rPr lang="en-US" i="1" dirty="0">
                  <a:solidFill>
                    <a:schemeClr val="tx1"/>
                  </a:solidFill>
                </a:rPr>
                <a:t>Azure files</a:t>
              </a:r>
              <a:endParaRPr lang="en-US" dirty="0">
                <a:solidFill>
                  <a:schemeClr val="tx1"/>
                </a:solidFill>
              </a:endParaRPr>
            </a:p>
          </p:txBody>
        </p:sp>
        <p:sp>
          <p:nvSpPr>
            <p:cNvPr id="8" name="TextBox 7">
              <a:extLst>
                <a:ext uri="{FF2B5EF4-FFF2-40B4-BE49-F238E27FC236}">
                  <a16:creationId xmlns:a16="http://schemas.microsoft.com/office/drawing/2014/main" id="{894E32FB-788A-FF69-360E-2CFF43259EED}"/>
                </a:ext>
              </a:extLst>
            </p:cNvPr>
            <p:cNvSpPr txBox="1"/>
            <p:nvPr/>
          </p:nvSpPr>
          <p:spPr>
            <a:xfrm>
              <a:off x="4359350" y="2437670"/>
              <a:ext cx="2860158" cy="276999"/>
            </a:xfrm>
            <a:prstGeom prst="rect">
              <a:avLst/>
            </a:prstGeom>
            <a:noFill/>
          </p:spPr>
          <p:txBody>
            <a:bodyPr wrap="square" lIns="0" tIns="0" rIns="0" bIns="0" rtlCol="0">
              <a:spAutoFit/>
            </a:bodyPr>
            <a:lstStyle>
              <a:defPPr>
                <a:defRPr lang="en-US"/>
              </a:defPPr>
              <a:lvl1pPr algn="ctr">
                <a:defRPr/>
              </a:lvl1pPr>
            </a:lstStyle>
            <a:p>
              <a:r>
                <a:rPr lang="en-US" dirty="0"/>
                <a:t>Port: 80</a:t>
              </a:r>
            </a:p>
          </p:txBody>
        </p:sp>
        <p:sp>
          <p:nvSpPr>
            <p:cNvPr id="9" name="TextBox 8">
              <a:extLst>
                <a:ext uri="{FF2B5EF4-FFF2-40B4-BE49-F238E27FC236}">
                  <a16:creationId xmlns:a16="http://schemas.microsoft.com/office/drawing/2014/main" id="{B8288B41-EF69-C390-B320-BA3BEECA2489}"/>
                </a:ext>
              </a:extLst>
            </p:cNvPr>
            <p:cNvSpPr txBox="1"/>
            <p:nvPr/>
          </p:nvSpPr>
          <p:spPr>
            <a:xfrm>
              <a:off x="7793666" y="2437670"/>
              <a:ext cx="2860158" cy="276999"/>
            </a:xfrm>
            <a:prstGeom prst="rect">
              <a:avLst/>
            </a:prstGeom>
            <a:noFill/>
          </p:spPr>
          <p:txBody>
            <a:bodyPr wrap="square" lIns="0" tIns="0" rIns="0" bIns="0" rtlCol="0">
              <a:spAutoFit/>
            </a:bodyPr>
            <a:lstStyle>
              <a:defPPr>
                <a:defRPr lang="en-US"/>
              </a:defPPr>
              <a:lvl1pPr algn="ctr">
                <a:defRPr/>
              </a:lvl1pPr>
            </a:lstStyle>
            <a:p>
              <a:r>
                <a:rPr lang="en-US" dirty="0"/>
                <a:t>Port: 5000</a:t>
              </a:r>
            </a:p>
          </p:txBody>
        </p:sp>
        <p:sp>
          <p:nvSpPr>
            <p:cNvPr id="10" name="TextBox 9">
              <a:extLst>
                <a:ext uri="{FF2B5EF4-FFF2-40B4-BE49-F238E27FC236}">
                  <a16:creationId xmlns:a16="http://schemas.microsoft.com/office/drawing/2014/main" id="{78BD382C-5112-6084-561B-89B84F446BDF}"/>
                </a:ext>
              </a:extLst>
            </p:cNvPr>
            <p:cNvSpPr txBox="1"/>
            <p:nvPr/>
          </p:nvSpPr>
          <p:spPr>
            <a:xfrm>
              <a:off x="4359350" y="3948411"/>
              <a:ext cx="2860158" cy="276999"/>
            </a:xfrm>
            <a:prstGeom prst="rect">
              <a:avLst/>
            </a:prstGeom>
            <a:noFill/>
          </p:spPr>
          <p:txBody>
            <a:bodyPr wrap="square" lIns="0" tIns="0" rIns="0" bIns="0" rtlCol="0">
              <a:spAutoFit/>
            </a:bodyPr>
            <a:lstStyle/>
            <a:p>
              <a:pPr algn="ctr"/>
              <a:r>
                <a:rPr lang="en-US" dirty="0"/>
                <a:t>Mounted at </a:t>
              </a:r>
              <a:r>
                <a:rPr lang="en-US" i="1" dirty="0"/>
                <a:t>/data/</a:t>
              </a:r>
              <a:r>
                <a:rPr lang="en-US" i="1" dirty="0" err="1"/>
                <a:t>appdata</a:t>
              </a:r>
              <a:endParaRPr lang="en-US" i="1" dirty="0"/>
            </a:p>
          </p:txBody>
        </p:sp>
        <p:sp>
          <p:nvSpPr>
            <p:cNvPr id="11" name="TextBox 10">
              <a:extLst>
                <a:ext uri="{FF2B5EF4-FFF2-40B4-BE49-F238E27FC236}">
                  <a16:creationId xmlns:a16="http://schemas.microsoft.com/office/drawing/2014/main" id="{1087B918-AA64-6EAB-91AE-89C447978569}"/>
                </a:ext>
              </a:extLst>
            </p:cNvPr>
            <p:cNvSpPr txBox="1"/>
            <p:nvPr/>
          </p:nvSpPr>
          <p:spPr>
            <a:xfrm>
              <a:off x="7793666" y="3969677"/>
              <a:ext cx="2860158" cy="276999"/>
            </a:xfrm>
            <a:prstGeom prst="rect">
              <a:avLst/>
            </a:prstGeom>
            <a:noFill/>
          </p:spPr>
          <p:txBody>
            <a:bodyPr wrap="square" lIns="0" tIns="0" rIns="0" bIns="0" rtlCol="0">
              <a:spAutoFit/>
            </a:bodyPr>
            <a:lstStyle>
              <a:defPPr>
                <a:defRPr lang="en-US"/>
              </a:defPPr>
              <a:lvl1pPr algn="ctr">
                <a:defRPr/>
              </a:lvl1pPr>
            </a:lstStyle>
            <a:p>
              <a:pPr algn="ctr"/>
              <a:r>
                <a:rPr lang="en-US" dirty="0"/>
                <a:t>Mounted at </a:t>
              </a:r>
              <a:r>
                <a:rPr lang="en-US" i="1" dirty="0"/>
                <a:t>/data/logs</a:t>
              </a:r>
            </a:p>
          </p:txBody>
        </p:sp>
        <p:sp>
          <p:nvSpPr>
            <p:cNvPr id="13" name="TextBox 12">
              <a:extLst>
                <a:ext uri="{FF2B5EF4-FFF2-40B4-BE49-F238E27FC236}">
                  <a16:creationId xmlns:a16="http://schemas.microsoft.com/office/drawing/2014/main" id="{49C600A6-B229-C432-A5BE-DCB7EF87145C}"/>
                </a:ext>
              </a:extLst>
            </p:cNvPr>
            <p:cNvSpPr txBox="1"/>
            <p:nvPr/>
          </p:nvSpPr>
          <p:spPr>
            <a:xfrm>
              <a:off x="6868632" y="1490451"/>
              <a:ext cx="4625163" cy="492443"/>
            </a:xfrm>
            <a:prstGeom prst="rect">
              <a:avLst/>
            </a:prstGeom>
            <a:noFill/>
          </p:spPr>
          <p:txBody>
            <a:bodyPr wrap="square" lIns="0" tIns="0" rIns="0" bIns="0" rtlCol="0">
              <a:spAutoFit/>
            </a:bodyPr>
            <a:lstStyle/>
            <a:p>
              <a:r>
                <a:rPr lang="en-US" sz="1600" dirty="0"/>
                <a:t>DNS name label: </a:t>
              </a:r>
              <a:r>
                <a:rPr lang="en-US" sz="1600" i="1" dirty="0"/>
                <a:t>myapp.eastus.azurecontainer.io</a:t>
              </a:r>
            </a:p>
            <a:p>
              <a:r>
                <a:rPr lang="en-US" sz="1600" dirty="0"/>
                <a:t>Ports exposed:</a:t>
              </a:r>
              <a:r>
                <a:rPr lang="en-US" sz="1600" i="1" dirty="0"/>
                <a:t> 80</a:t>
              </a:r>
            </a:p>
          </p:txBody>
        </p:sp>
      </p:grpSp>
    </p:spTree>
    <p:extLst>
      <p:ext uri="{BB962C8B-B14F-4D97-AF65-F5344CB8AC3E}">
        <p14:creationId xmlns:p14="http://schemas.microsoft.com/office/powerpoint/2010/main" val="417766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BF13-A977-A560-C726-F2E9DD578661}"/>
              </a:ext>
            </a:extLst>
          </p:cNvPr>
          <p:cNvSpPr>
            <a:spLocks noGrp="1"/>
          </p:cNvSpPr>
          <p:nvPr>
            <p:ph type="title"/>
          </p:nvPr>
        </p:nvSpPr>
        <p:spPr/>
        <p:txBody>
          <a:bodyPr/>
          <a:lstStyle/>
          <a:p>
            <a:r>
              <a:rPr lang="fr-FR" dirty="0"/>
              <a:t>Explore Azure Container Instances ( 3 of 3 )</a:t>
            </a:r>
            <a:endParaRPr lang="en-US" dirty="0"/>
          </a:p>
        </p:txBody>
      </p:sp>
      <p:sp>
        <p:nvSpPr>
          <p:cNvPr id="3" name="Content Placeholder 2">
            <a:extLst>
              <a:ext uri="{FF2B5EF4-FFF2-40B4-BE49-F238E27FC236}">
                <a16:creationId xmlns:a16="http://schemas.microsoft.com/office/drawing/2014/main" id="{07E31306-7AB9-C6EB-9187-2E2FF470F587}"/>
              </a:ext>
            </a:extLst>
          </p:cNvPr>
          <p:cNvSpPr>
            <a:spLocks noGrp="1"/>
          </p:cNvSpPr>
          <p:nvPr>
            <p:ph sz="quarter" idx="10"/>
          </p:nvPr>
        </p:nvSpPr>
        <p:spPr>
          <a:xfrm>
            <a:off x="457200" y="1235075"/>
            <a:ext cx="5156791" cy="4816475"/>
          </a:xfrm>
        </p:spPr>
        <p:txBody>
          <a:bodyPr/>
          <a:lstStyle/>
          <a:p>
            <a:pPr marL="0" indent="0">
              <a:spcAft>
                <a:spcPts val="600"/>
              </a:spcAft>
              <a:buNone/>
            </a:pPr>
            <a:r>
              <a:rPr lang="en-US" sz="2000" b="1" dirty="0"/>
              <a:t>Deployment</a:t>
            </a:r>
          </a:p>
          <a:p>
            <a:pPr>
              <a:spcAft>
                <a:spcPts val="600"/>
              </a:spcAft>
            </a:pPr>
            <a:r>
              <a:rPr lang="en-US" sz="2000" dirty="0"/>
              <a:t>There are two common ways to deploy a multi-container group: ARM template or a YAML file.</a:t>
            </a:r>
          </a:p>
          <a:p>
            <a:pPr marL="0" indent="0">
              <a:spcAft>
                <a:spcPts val="600"/>
              </a:spcAft>
              <a:buNone/>
            </a:pPr>
            <a:r>
              <a:rPr lang="en-US" sz="2000" b="1" dirty="0"/>
              <a:t>Resource allocation</a:t>
            </a:r>
          </a:p>
          <a:p>
            <a:pPr>
              <a:spcAft>
                <a:spcPts val="600"/>
              </a:spcAft>
            </a:pPr>
            <a:r>
              <a:rPr lang="en-US" sz="2000" dirty="0"/>
              <a:t>ACI allocates resources such as CPUs, memory, and optionally GPUs (preview) to a container group by adding the resource requests of the instances in the group.</a:t>
            </a:r>
          </a:p>
          <a:p>
            <a:pPr marL="0" indent="0">
              <a:spcAft>
                <a:spcPts val="600"/>
              </a:spcAft>
              <a:buNone/>
            </a:pPr>
            <a:r>
              <a:rPr lang="en-US" sz="2000" b="1" dirty="0"/>
              <a:t>Networking</a:t>
            </a:r>
          </a:p>
          <a:p>
            <a:pPr>
              <a:spcAft>
                <a:spcPts val="600"/>
              </a:spcAft>
            </a:pPr>
            <a:r>
              <a:rPr lang="en-US" sz="2000" dirty="0"/>
              <a:t>Container groups share an IP address and a port namespace on that IP address.</a:t>
            </a:r>
          </a:p>
          <a:p>
            <a:endParaRPr lang="en-US" sz="2000" dirty="0"/>
          </a:p>
        </p:txBody>
      </p:sp>
      <p:sp>
        <p:nvSpPr>
          <p:cNvPr id="4" name="Content Placeholder 2">
            <a:extLst>
              <a:ext uri="{FF2B5EF4-FFF2-40B4-BE49-F238E27FC236}">
                <a16:creationId xmlns:a16="http://schemas.microsoft.com/office/drawing/2014/main" id="{5E67AB49-5C65-220B-3937-7E03DFC3F090}"/>
              </a:ext>
            </a:extLst>
          </p:cNvPr>
          <p:cNvSpPr txBox="1">
            <a:spLocks/>
          </p:cNvSpPr>
          <p:nvPr/>
        </p:nvSpPr>
        <p:spPr>
          <a:xfrm>
            <a:off x="6096000" y="1235075"/>
            <a:ext cx="5156791"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2000" b="1" dirty="0"/>
              <a:t>Storage</a:t>
            </a:r>
          </a:p>
          <a:p>
            <a:pPr>
              <a:spcAft>
                <a:spcPts val="600"/>
              </a:spcAft>
            </a:pPr>
            <a:r>
              <a:rPr lang="en-US" sz="2000" dirty="0"/>
              <a:t>Specify external volumes to mount within a container group. </a:t>
            </a:r>
          </a:p>
          <a:p>
            <a:pPr>
              <a:spcAft>
                <a:spcPts val="600"/>
              </a:spcAft>
            </a:pPr>
            <a:r>
              <a:rPr lang="en-US" sz="2000" dirty="0"/>
              <a:t>Map those volumes into specific paths within the individual containers in a group.</a:t>
            </a:r>
          </a:p>
          <a:p>
            <a:pPr marL="0" indent="0">
              <a:spcAft>
                <a:spcPts val="600"/>
              </a:spcAft>
              <a:buFont typeface="Arial" panose="020B0604020202020204" pitchFamily="34" charset="0"/>
              <a:buNone/>
            </a:pPr>
            <a:r>
              <a:rPr lang="en-US" sz="2000" b="1" dirty="0"/>
              <a:t>Common scenarios</a:t>
            </a:r>
          </a:p>
          <a:p>
            <a:pPr>
              <a:spcAft>
                <a:spcPts val="600"/>
              </a:spcAft>
            </a:pPr>
            <a:r>
              <a:rPr lang="en-US" sz="2000" dirty="0"/>
              <a:t>Multi-container groups are useful in cases where you want to divide a single functional task into a small number of container images.</a:t>
            </a:r>
          </a:p>
          <a:p>
            <a:endParaRPr lang="en-US" sz="2000" dirty="0"/>
          </a:p>
        </p:txBody>
      </p:sp>
    </p:spTree>
    <p:extLst>
      <p:ext uri="{BB962C8B-B14F-4D97-AF65-F5344CB8AC3E}">
        <p14:creationId xmlns:p14="http://schemas.microsoft.com/office/powerpoint/2010/main" val="262098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082F9A-F659-CDFB-4B89-F7866B102DE0}"/>
              </a:ext>
            </a:extLst>
          </p:cNvPr>
          <p:cNvSpPr>
            <a:spLocks noGrp="1"/>
          </p:cNvSpPr>
          <p:nvPr>
            <p:ph type="title"/>
          </p:nvPr>
        </p:nvSpPr>
        <p:spPr/>
        <p:txBody>
          <a:bodyPr/>
          <a:lstStyle/>
          <a:p>
            <a:r>
              <a:rPr lang="en-US" dirty="0"/>
              <a:t>Exercise: Deploy a container instance by using the Azure CLI</a:t>
            </a:r>
          </a:p>
        </p:txBody>
      </p:sp>
      <p:sp>
        <p:nvSpPr>
          <p:cNvPr id="5" name="Content Placeholder 4">
            <a:extLst>
              <a:ext uri="{FF2B5EF4-FFF2-40B4-BE49-F238E27FC236}">
                <a16:creationId xmlns:a16="http://schemas.microsoft.com/office/drawing/2014/main" id="{08A891AE-CDD2-6514-D194-D05828BCBF68}"/>
              </a:ext>
            </a:extLst>
          </p:cNvPr>
          <p:cNvSpPr>
            <a:spLocks noGrp="1"/>
          </p:cNvSpPr>
          <p:nvPr>
            <p:ph sz="quarter" idx="12"/>
          </p:nvPr>
        </p:nvSpPr>
        <p:spPr/>
        <p:txBody>
          <a:bodyPr/>
          <a:lstStyle/>
          <a:p>
            <a:pPr marL="0" indent="0">
              <a:buNone/>
            </a:pPr>
            <a:r>
              <a:rPr lang="en-US" dirty="0"/>
              <a:t>In this exercise you learn how to use the Azure CLI in the Azure Cloud Shell to create and run a container in Azure Container Instances.</a:t>
            </a:r>
          </a:p>
        </p:txBody>
      </p:sp>
      <p:sp>
        <p:nvSpPr>
          <p:cNvPr id="6" name="Content Placeholder 5">
            <a:extLst>
              <a:ext uri="{FF2B5EF4-FFF2-40B4-BE49-F238E27FC236}">
                <a16:creationId xmlns:a16="http://schemas.microsoft.com/office/drawing/2014/main" id="{881A883D-06AE-9BF1-EDA6-B96F619F8C09}"/>
              </a:ext>
            </a:extLst>
          </p:cNvPr>
          <p:cNvSpPr>
            <a:spLocks noGrp="1"/>
          </p:cNvSpPr>
          <p:nvPr>
            <p:ph sz="quarter" idx="13"/>
          </p:nvPr>
        </p:nvSpPr>
        <p:spPr/>
        <p:txBody>
          <a:bodyPr/>
          <a:lstStyle/>
          <a:p>
            <a:pPr marL="0" indent="0">
              <a:spcAft>
                <a:spcPts val="1200"/>
              </a:spcAft>
              <a:buNone/>
            </a:pPr>
            <a:r>
              <a:rPr lang="en-US" dirty="0"/>
              <a:t>Objectives</a:t>
            </a:r>
          </a:p>
          <a:p>
            <a:r>
              <a:rPr lang="en-US" sz="2000" dirty="0"/>
              <a:t>Create the resource group</a:t>
            </a:r>
          </a:p>
          <a:p>
            <a:r>
              <a:rPr lang="en-US" sz="2000" dirty="0"/>
              <a:t>Create a container</a:t>
            </a:r>
          </a:p>
          <a:p>
            <a:r>
              <a:rPr lang="en-US" sz="2000" dirty="0"/>
              <a:t>Verify the container is running</a:t>
            </a:r>
          </a:p>
          <a:p>
            <a:r>
              <a:rPr lang="en-US" sz="2000" dirty="0"/>
              <a:t>Clean up resources</a:t>
            </a:r>
          </a:p>
        </p:txBody>
      </p:sp>
    </p:spTree>
    <p:extLst>
      <p:ext uri="{BB962C8B-B14F-4D97-AF65-F5344CB8AC3E}">
        <p14:creationId xmlns:p14="http://schemas.microsoft.com/office/powerpoint/2010/main" val="53535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0C33A-7898-579E-B82E-95D16C145A08}"/>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AF1A4846-2FF9-3092-D784-FE20FE375ABF}"/>
              </a:ext>
            </a:extLst>
          </p:cNvPr>
          <p:cNvSpPr>
            <a:spLocks noGrp="1"/>
          </p:cNvSpPr>
          <p:nvPr>
            <p:ph sz="quarter" idx="10"/>
          </p:nvPr>
        </p:nvSpPr>
        <p:spPr/>
        <p:txBody>
          <a:bodyPr/>
          <a:lstStyle/>
          <a:p>
            <a:pPr>
              <a:spcAft>
                <a:spcPts val="600"/>
              </a:spcAft>
            </a:pPr>
            <a:r>
              <a:rPr lang="en-US" dirty="0"/>
              <a:t>Manage container images in Azure Container Registry</a:t>
            </a:r>
          </a:p>
          <a:p>
            <a:pPr>
              <a:spcAft>
                <a:spcPts val="600"/>
              </a:spcAft>
            </a:pPr>
            <a:r>
              <a:rPr lang="en-US" dirty="0"/>
              <a:t>Run container images in Azure Container Instances</a:t>
            </a:r>
          </a:p>
          <a:p>
            <a:pPr>
              <a:spcAft>
                <a:spcPts val="600"/>
              </a:spcAft>
            </a:pPr>
            <a:r>
              <a:rPr lang="en-US" dirty="0"/>
              <a:t>Implement Azure Container Apps</a:t>
            </a:r>
          </a:p>
          <a:p>
            <a:pPr>
              <a:spcAft>
                <a:spcPts val="600"/>
              </a:spcAft>
            </a:pPr>
            <a:endParaRPr lang="en-US" dirty="0"/>
          </a:p>
        </p:txBody>
      </p:sp>
    </p:spTree>
    <p:extLst>
      <p:ext uri="{BB962C8B-B14F-4D97-AF65-F5344CB8AC3E}">
        <p14:creationId xmlns:p14="http://schemas.microsoft.com/office/powerpoint/2010/main" val="217297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p:txBody>
          <a:bodyPr/>
          <a:lstStyle/>
          <a:p>
            <a:r>
              <a:rPr lang="en-US" dirty="0"/>
              <a:t>Run containerized tasks with restart policies ( 1 of 2 )</a:t>
            </a:r>
          </a:p>
        </p:txBody>
      </p:sp>
      <p:sp>
        <p:nvSpPr>
          <p:cNvPr id="11" name="Text Placeholder 6">
            <a:extLst>
              <a:ext uri="{FF2B5EF4-FFF2-40B4-BE49-F238E27FC236}">
                <a16:creationId xmlns:a16="http://schemas.microsoft.com/office/drawing/2014/main" id="{55C75CE4-2377-28E3-6684-85A6B7E464B0}"/>
              </a:ext>
            </a:extLst>
          </p:cNvPr>
          <p:cNvSpPr txBox="1">
            <a:spLocks/>
          </p:cNvSpPr>
          <p:nvPr/>
        </p:nvSpPr>
        <p:spPr>
          <a:xfrm>
            <a:off x="418643" y="1117084"/>
            <a:ext cx="5578932" cy="4454376"/>
          </a:xfrm>
          <a:prstGeom prst="rect">
            <a:avLst/>
          </a:prstGeom>
          <a:noFill/>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1200"/>
              </a:spcAft>
              <a:buClrTx/>
              <a:buSzPct val="90000"/>
              <a:buFont typeface="Wingdings" panose="05000000000000000000" pitchFamily="2" charset="2"/>
              <a:buNone/>
              <a:tabLst/>
              <a:defRPr/>
            </a:pPr>
            <a:r>
              <a:rPr kumimoji="0" lang="en-US" sz="2400" b="0" i="0" u="none" strike="noStrike" kern="1200" cap="none" spc="-49" normalizeH="0" baseline="0" noProof="0" dirty="0">
                <a:ln>
                  <a:noFill/>
                </a:ln>
                <a:solidFill>
                  <a:srgbClr val="0E2841"/>
                </a:solidFill>
                <a:effectLst/>
                <a:uLnTx/>
                <a:uFillTx/>
                <a:latin typeface="Segoe UI Semibold"/>
                <a:ea typeface="+mn-ea"/>
                <a:cs typeface="+mn-cs"/>
              </a:rPr>
              <a:t>Overview</a:t>
            </a:r>
          </a:p>
          <a:p>
            <a:pPr marR="0" lvl="0" algn="l" defTabSz="914400" rtl="0" eaLnBrk="1" fontAlgn="auto" latinLnBrk="0" hangingPunct="1">
              <a:lnSpc>
                <a:spcPct val="100000"/>
              </a:lnSpc>
              <a:spcBef>
                <a:spcPts val="0"/>
              </a:spcBef>
              <a:spcAft>
                <a:spcPts val="600"/>
              </a:spcAft>
              <a:buClrTx/>
              <a:buSzTx/>
              <a:tabLst/>
              <a:defRPr/>
            </a:pPr>
            <a:r>
              <a:rPr kumimoji="0" lang="en-US"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With a configurable restart policy, you can specify that your containers are stopped when their processes have completed.</a:t>
            </a:r>
          </a:p>
        </p:txBody>
      </p:sp>
      <p:sp>
        <p:nvSpPr>
          <p:cNvPr id="12" name="Text Placeholder 6">
            <a:extLst>
              <a:ext uri="{FF2B5EF4-FFF2-40B4-BE49-F238E27FC236}">
                <a16:creationId xmlns:a16="http://schemas.microsoft.com/office/drawing/2014/main" id="{04096A7F-6A2C-E119-71A2-A282F5E20CC1}"/>
              </a:ext>
            </a:extLst>
          </p:cNvPr>
          <p:cNvSpPr txBox="1">
            <a:spLocks/>
          </p:cNvSpPr>
          <p:nvPr/>
        </p:nvSpPr>
        <p:spPr>
          <a:xfrm>
            <a:off x="6229350" y="1117084"/>
            <a:ext cx="5543550" cy="3168000"/>
          </a:xfrm>
          <a:prstGeom prst="rect">
            <a:avLst/>
          </a:prstGeom>
          <a:noFill/>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kumimoji="0" lang="en-US" sz="2400" b="0" i="0" u="none" strike="noStrike" kern="1200" cap="none" spc="-49" normalizeH="0" baseline="0" noProof="0" dirty="0">
                <a:ln>
                  <a:noFill/>
                </a:ln>
                <a:solidFill>
                  <a:srgbClr val="0E2841"/>
                </a:solidFill>
                <a:effectLst/>
                <a:uLnTx/>
                <a:uFillTx/>
                <a:latin typeface="Segoe UI Semibold"/>
                <a:ea typeface="+mn-ea"/>
                <a:cs typeface="+mn-cs"/>
              </a:rPr>
              <a:t>Container restart policy</a:t>
            </a:r>
          </a:p>
          <a:p>
            <a:pPr marR="0" lvl="1" algn="l" defTabSz="914400" rtl="0" eaLnBrk="1" fontAlgn="auto" latinLnBrk="0" hangingPunct="1">
              <a:lnSpc>
                <a:spcPct val="100000"/>
              </a:lnSpc>
              <a:spcBef>
                <a:spcPts val="0"/>
              </a:spcBef>
              <a:spcAft>
                <a:spcPts val="600"/>
              </a:spcAft>
              <a:buClrTx/>
              <a:buSzTx/>
              <a:tabLst/>
              <a:defRPr/>
            </a:pPr>
            <a:r>
              <a:rPr kumimoji="0" lang="en-US"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When you create a container group in Azure Container Instances, you can specify one of three restart policy settings:</a:t>
            </a:r>
          </a:p>
          <a:p>
            <a:pPr marL="233363" marR="0" lvl="1"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cs typeface="Segoe UI" panose="020B0502040204020203" pitchFamily="34" charset="0"/>
              </a:rPr>
              <a:t>Always</a:t>
            </a:r>
          </a:p>
          <a:p>
            <a:pPr marL="233363" marR="0" lvl="1"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cs typeface="Segoe UI" panose="020B0502040204020203" pitchFamily="34" charset="0"/>
              </a:rPr>
              <a:t>Never</a:t>
            </a:r>
          </a:p>
          <a:p>
            <a:pPr marL="233363" marR="0" lvl="1"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Consolas" panose="020B0609020204030204" pitchFamily="49" charset="0"/>
                <a:cs typeface="Segoe UI" panose="020B0502040204020203" pitchFamily="34" charset="0"/>
              </a:rPr>
              <a:t>OnFailure</a:t>
            </a:r>
            <a:endParaRPr kumimoji="0" lang="en-US" sz="2000" b="0" i="0" u="none" strike="noStrike" kern="1200" cap="none" spc="0" normalizeH="0" baseline="0" noProof="0" dirty="0">
              <a:ln>
                <a:noFill/>
              </a:ln>
              <a:solidFill>
                <a:prstClr val="black"/>
              </a:solidFill>
              <a:effectLst/>
              <a:uLnTx/>
              <a:uFillTx/>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1207369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195F-1244-384D-6EF8-766E4F27D736}"/>
              </a:ext>
            </a:extLst>
          </p:cNvPr>
          <p:cNvSpPr>
            <a:spLocks noGrp="1"/>
          </p:cNvSpPr>
          <p:nvPr>
            <p:ph type="title"/>
          </p:nvPr>
        </p:nvSpPr>
        <p:spPr/>
        <p:txBody>
          <a:bodyPr/>
          <a:lstStyle/>
          <a:p>
            <a:r>
              <a:rPr lang="fr-FR" dirty="0"/>
              <a:t>Set </a:t>
            </a:r>
            <a:r>
              <a:rPr lang="en-US" dirty="0"/>
              <a:t>environment</a:t>
            </a:r>
            <a:r>
              <a:rPr lang="fr-FR" dirty="0"/>
              <a:t> variables in container instances </a:t>
            </a:r>
            <a:r>
              <a:rPr lang="en-US" dirty="0"/>
              <a:t>( 1 of 2 )</a:t>
            </a:r>
          </a:p>
        </p:txBody>
      </p:sp>
      <p:sp>
        <p:nvSpPr>
          <p:cNvPr id="5" name="Text Placeholder 4">
            <a:extLst>
              <a:ext uri="{FF2B5EF4-FFF2-40B4-BE49-F238E27FC236}">
                <a16:creationId xmlns:a16="http://schemas.microsoft.com/office/drawing/2014/main" id="{3150ACD5-162B-CF64-FB7D-19C3D15EAFE0}"/>
              </a:ext>
            </a:extLst>
          </p:cNvPr>
          <p:cNvSpPr>
            <a:spLocks noGrp="1"/>
          </p:cNvSpPr>
          <p:nvPr>
            <p:ph type="body" sz="quarter" idx="11"/>
          </p:nvPr>
        </p:nvSpPr>
        <p:spPr/>
        <p:txBody>
          <a:bodyPr/>
          <a:lstStyle/>
          <a:p>
            <a:r>
              <a:rPr lang="en-US" dirty="0"/>
              <a:t>YAML example</a:t>
            </a:r>
          </a:p>
        </p:txBody>
      </p:sp>
      <p:sp>
        <p:nvSpPr>
          <p:cNvPr id="3" name="Content Placeholder 2">
            <a:extLst>
              <a:ext uri="{FF2B5EF4-FFF2-40B4-BE49-F238E27FC236}">
                <a16:creationId xmlns:a16="http://schemas.microsoft.com/office/drawing/2014/main" id="{9DBA84ED-EA3F-59CE-439D-9D76AEE47BDF}"/>
              </a:ext>
            </a:extLst>
          </p:cNvPr>
          <p:cNvSpPr>
            <a:spLocks noGrp="1"/>
          </p:cNvSpPr>
          <p:nvPr>
            <p:ph sz="quarter" idx="10"/>
          </p:nvPr>
        </p:nvSpPr>
        <p:spPr>
          <a:xfrm>
            <a:off x="457200" y="1506084"/>
            <a:ext cx="4029740" cy="4524375"/>
          </a:xfrm>
        </p:spPr>
        <p:txBody>
          <a:bodyPr/>
          <a:lstStyle/>
          <a:p>
            <a:pPr>
              <a:spcAft>
                <a:spcPts val="600"/>
              </a:spcAft>
            </a:pPr>
            <a:r>
              <a:rPr lang="en-US" sz="2000" dirty="0"/>
              <a:t>Set a secure environment variable by specifying the </a:t>
            </a:r>
            <a:r>
              <a:rPr lang="en-US" sz="2000" dirty="0" err="1">
                <a:latin typeface="Consolas" panose="020B0609020204030204" pitchFamily="49" charset="0"/>
              </a:rPr>
              <a:t>secureValue</a:t>
            </a:r>
            <a:r>
              <a:rPr lang="en-US" sz="2000" dirty="0"/>
              <a:t> property instead of the regular value for the variable's type. </a:t>
            </a:r>
          </a:p>
          <a:p>
            <a:pPr>
              <a:spcAft>
                <a:spcPts val="600"/>
              </a:spcAft>
            </a:pPr>
            <a:r>
              <a:rPr lang="en-US" sz="2000" dirty="0"/>
              <a:t>The two variables defined in the YAML demonstrate the two variable types.</a:t>
            </a:r>
          </a:p>
          <a:p>
            <a:endParaRPr lang="en-US" sz="2000" dirty="0"/>
          </a:p>
        </p:txBody>
      </p:sp>
      <p:sp>
        <p:nvSpPr>
          <p:cNvPr id="4" name="Text Placeholder 2">
            <a:extLst>
              <a:ext uri="{FF2B5EF4-FFF2-40B4-BE49-F238E27FC236}">
                <a16:creationId xmlns:a16="http://schemas.microsoft.com/office/drawing/2014/main" id="{914F28F1-0D4D-E01C-7589-E54816BCB0C1}"/>
              </a:ext>
            </a:extLst>
          </p:cNvPr>
          <p:cNvSpPr txBox="1">
            <a:spLocks/>
          </p:cNvSpPr>
          <p:nvPr/>
        </p:nvSpPr>
        <p:spPr>
          <a:xfrm>
            <a:off x="4817204" y="1618343"/>
            <a:ext cx="7077084" cy="2308392"/>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200"/>
              </a:spcAft>
            </a:pPr>
            <a:r>
              <a:rPr lang="en-US" sz="1600" b="0" dirty="0" err="1">
                <a:solidFill>
                  <a:srgbClr val="0000FF"/>
                </a:solidFill>
                <a:effectLst/>
                <a:latin typeface="Consolas" panose="020B0609020204030204" pitchFamily="49" charset="0"/>
              </a:rPr>
              <a:t>az</a:t>
            </a:r>
            <a:r>
              <a:rPr lang="en-US" sz="1600" b="0" dirty="0">
                <a:solidFill>
                  <a:srgbClr val="0000FF"/>
                </a:solidFill>
                <a:effectLst/>
                <a:latin typeface="Consolas" panose="020B0609020204030204" pitchFamily="49" charset="0"/>
              </a:rPr>
              <a:t> container create \</a:t>
            </a:r>
            <a:endParaRPr lang="en-US" sz="1600" b="0" dirty="0">
              <a:solidFill>
                <a:srgbClr val="000000"/>
              </a:solidFill>
              <a:effectLst/>
              <a:latin typeface="Consolas" panose="020B0609020204030204" pitchFamily="49" charset="0"/>
            </a:endParaRPr>
          </a:p>
          <a:p>
            <a:pPr>
              <a:spcBef>
                <a:spcPts val="0"/>
              </a:spcBef>
              <a:spcAft>
                <a:spcPts val="200"/>
              </a:spcAft>
            </a:pPr>
            <a:r>
              <a:rPr lang="en-US" sz="1600" b="0" dirty="0">
                <a:solidFill>
                  <a:srgbClr val="0000FF"/>
                </a:solidFill>
                <a:effectLst/>
                <a:latin typeface="Consolas" panose="020B0609020204030204" pitchFamily="49" charset="0"/>
              </a:rPr>
              <a:t>    </a:t>
            </a:r>
            <a:r>
              <a:rPr lang="en-US" sz="1600" b="0" dirty="0">
                <a:solidFill>
                  <a:srgbClr val="001080"/>
                </a:solidFill>
                <a:effectLst/>
                <a:latin typeface="Consolas" panose="020B0609020204030204" pitchFamily="49" charset="0"/>
              </a:rPr>
              <a:t>--resource-group </a:t>
            </a:r>
            <a:r>
              <a:rPr lang="en-US" sz="1600" b="0" dirty="0" err="1">
                <a:solidFill>
                  <a:srgbClr val="A31515"/>
                </a:solidFill>
                <a:effectLst/>
                <a:latin typeface="Consolas" panose="020B0609020204030204" pitchFamily="49" charset="0"/>
              </a:rPr>
              <a:t>myResourceGroup</a:t>
            </a:r>
            <a:r>
              <a:rPr lang="en-US" sz="1600" b="0" dirty="0">
                <a:solidFill>
                  <a:srgbClr val="A31515"/>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pPr>
              <a:spcBef>
                <a:spcPts val="0"/>
              </a:spcBef>
              <a:spcAft>
                <a:spcPts val="200"/>
              </a:spcAft>
            </a:pPr>
            <a:r>
              <a:rPr lang="en-US" sz="1600" b="0" dirty="0">
                <a:solidFill>
                  <a:srgbClr val="0000FF"/>
                </a:solidFill>
                <a:effectLst/>
                <a:latin typeface="Consolas" panose="020B0609020204030204" pitchFamily="49" charset="0"/>
              </a:rPr>
              <a:t>    </a:t>
            </a:r>
            <a:r>
              <a:rPr lang="en-US" sz="1600" b="0" dirty="0">
                <a:solidFill>
                  <a:srgbClr val="001080"/>
                </a:solidFill>
                <a:effectLst/>
                <a:latin typeface="Consolas" panose="020B0609020204030204" pitchFamily="49" charset="0"/>
              </a:rPr>
              <a:t>--name </a:t>
            </a:r>
            <a:r>
              <a:rPr lang="en-US" sz="1600" b="0" dirty="0">
                <a:solidFill>
                  <a:srgbClr val="A31515"/>
                </a:solidFill>
                <a:effectLst/>
                <a:latin typeface="Consolas" panose="020B0609020204030204" pitchFamily="49" charset="0"/>
              </a:rPr>
              <a:t>mycontainer2 \</a:t>
            </a:r>
            <a:endParaRPr lang="en-US" sz="1600" b="0" dirty="0">
              <a:solidFill>
                <a:srgbClr val="000000"/>
              </a:solidFill>
              <a:effectLst/>
              <a:latin typeface="Consolas" panose="020B0609020204030204" pitchFamily="49" charset="0"/>
            </a:endParaRPr>
          </a:p>
          <a:p>
            <a:pPr>
              <a:spcBef>
                <a:spcPts val="0"/>
              </a:spcBef>
              <a:spcAft>
                <a:spcPts val="200"/>
              </a:spcAft>
            </a:pPr>
            <a:r>
              <a:rPr lang="en-US" sz="1600" b="0" dirty="0">
                <a:solidFill>
                  <a:srgbClr val="0000FF"/>
                </a:solidFill>
                <a:effectLst/>
                <a:latin typeface="Consolas" panose="020B0609020204030204" pitchFamily="49" charset="0"/>
              </a:rPr>
              <a:t>    </a:t>
            </a:r>
            <a:r>
              <a:rPr lang="en-US" sz="1600" b="0" dirty="0">
                <a:solidFill>
                  <a:srgbClr val="001080"/>
                </a:solidFill>
                <a:effectLst/>
                <a:latin typeface="Consolas" panose="020B0609020204030204" pitchFamily="49" charset="0"/>
              </a:rPr>
              <a:t>--image </a:t>
            </a:r>
            <a:r>
              <a:rPr lang="en-US" sz="1600" b="0" dirty="0">
                <a:solidFill>
                  <a:srgbClr val="A31515"/>
                </a:solidFill>
                <a:effectLst/>
                <a:latin typeface="Consolas" panose="020B0609020204030204" pitchFamily="49" charset="0"/>
              </a:rPr>
              <a:t>mcr.microsoft.com/</a:t>
            </a:r>
            <a:r>
              <a:rPr lang="en-US" sz="1600" b="0" dirty="0" err="1">
                <a:solidFill>
                  <a:srgbClr val="A31515"/>
                </a:solidFill>
                <a:effectLst/>
                <a:latin typeface="Consolas" panose="020B0609020204030204" pitchFamily="49" charset="0"/>
              </a:rPr>
              <a:t>azuredocs</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aci-wordcount:latest</a:t>
            </a:r>
            <a:r>
              <a:rPr lang="en-US" sz="1600" b="0" dirty="0">
                <a:solidFill>
                  <a:srgbClr val="A31515"/>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pPr>
              <a:spcBef>
                <a:spcPts val="0"/>
              </a:spcBef>
              <a:spcAft>
                <a:spcPts val="200"/>
              </a:spcAft>
            </a:pPr>
            <a:r>
              <a:rPr lang="en-US" sz="1600" b="0" dirty="0">
                <a:solidFill>
                  <a:srgbClr val="0000FF"/>
                </a:solidFill>
                <a:effectLst/>
                <a:latin typeface="Consolas" panose="020B0609020204030204" pitchFamily="49" charset="0"/>
              </a:rPr>
              <a:t>    </a:t>
            </a:r>
            <a:r>
              <a:rPr lang="en-US" sz="1600" b="0" dirty="0">
                <a:solidFill>
                  <a:srgbClr val="001080"/>
                </a:solidFill>
                <a:effectLst/>
                <a:latin typeface="Consolas" panose="020B0609020204030204" pitchFamily="49" charset="0"/>
              </a:rPr>
              <a:t>--restart-policy </a:t>
            </a:r>
            <a:r>
              <a:rPr lang="en-US" sz="1600" b="0" dirty="0" err="1">
                <a:solidFill>
                  <a:srgbClr val="A31515"/>
                </a:solidFill>
                <a:effectLst/>
                <a:latin typeface="Consolas" panose="020B0609020204030204" pitchFamily="49" charset="0"/>
              </a:rPr>
              <a:t>OnFailure</a:t>
            </a:r>
            <a:r>
              <a:rPr lang="en-US" sz="1600" b="0" dirty="0">
                <a:solidFill>
                  <a:srgbClr val="A31515"/>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pPr>
              <a:spcBef>
                <a:spcPts val="0"/>
              </a:spcBef>
              <a:spcAft>
                <a:spcPts val="200"/>
              </a:spcAft>
            </a:pPr>
            <a:r>
              <a:rPr lang="en-US" sz="1600" b="0" dirty="0">
                <a:solidFill>
                  <a:srgbClr val="0000FF"/>
                </a:solidFill>
                <a:effectLst/>
                <a:latin typeface="Consolas" panose="020B0609020204030204" pitchFamily="49" charset="0"/>
              </a:rPr>
              <a:t>    </a:t>
            </a:r>
            <a:r>
              <a:rPr lang="en-US" sz="1600" b="0" dirty="0">
                <a:solidFill>
                  <a:srgbClr val="001080"/>
                </a:solidFill>
                <a:effectLst/>
                <a:latin typeface="Consolas" panose="020B0609020204030204" pitchFamily="49" charset="0"/>
              </a:rPr>
              <a:t>--environment-variables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NumWords</a:t>
            </a:r>
            <a:r>
              <a:rPr lang="en-US" sz="1600" b="0" dirty="0">
                <a:solidFill>
                  <a:srgbClr val="A31515"/>
                </a:solidFill>
                <a:effectLst/>
                <a:latin typeface="Consolas" panose="020B0609020204030204" pitchFamily="49" charset="0"/>
              </a:rPr>
              <a:t>'='5' '</a:t>
            </a:r>
            <a:r>
              <a:rPr lang="en-US" sz="1600" b="0" dirty="0" err="1">
                <a:solidFill>
                  <a:srgbClr val="A31515"/>
                </a:solidFill>
                <a:effectLst/>
                <a:latin typeface="Consolas" panose="020B0609020204030204" pitchFamily="49" charset="0"/>
              </a:rPr>
              <a:t>MinLength</a:t>
            </a:r>
            <a:r>
              <a:rPr lang="en-US" sz="1600" b="0" dirty="0">
                <a:solidFill>
                  <a:srgbClr val="A31515"/>
                </a:solidFill>
                <a:effectLst/>
                <a:latin typeface="Consolas" panose="020B0609020204030204" pitchFamily="49" charset="0"/>
              </a:rPr>
              <a:t>'='8'</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26563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195F-1244-384D-6EF8-766E4F27D736}"/>
              </a:ext>
            </a:extLst>
          </p:cNvPr>
          <p:cNvSpPr>
            <a:spLocks noGrp="1"/>
          </p:cNvSpPr>
          <p:nvPr>
            <p:ph type="title"/>
          </p:nvPr>
        </p:nvSpPr>
        <p:spPr/>
        <p:txBody>
          <a:bodyPr/>
          <a:lstStyle/>
          <a:p>
            <a:r>
              <a:rPr lang="fr-FR" dirty="0"/>
              <a:t>Set </a:t>
            </a:r>
            <a:r>
              <a:rPr lang="en-US" dirty="0"/>
              <a:t>environment</a:t>
            </a:r>
            <a:r>
              <a:rPr lang="fr-FR" dirty="0"/>
              <a:t> variables in container instances </a:t>
            </a:r>
            <a:r>
              <a:rPr lang="en-US" dirty="0"/>
              <a:t>( 2 of 2 )</a:t>
            </a:r>
          </a:p>
        </p:txBody>
      </p:sp>
      <p:sp>
        <p:nvSpPr>
          <p:cNvPr id="3" name="Content Placeholder 2">
            <a:extLst>
              <a:ext uri="{FF2B5EF4-FFF2-40B4-BE49-F238E27FC236}">
                <a16:creationId xmlns:a16="http://schemas.microsoft.com/office/drawing/2014/main" id="{9DBA84ED-EA3F-59CE-439D-9D76AEE47BDF}"/>
              </a:ext>
            </a:extLst>
          </p:cNvPr>
          <p:cNvSpPr>
            <a:spLocks noGrp="1"/>
          </p:cNvSpPr>
          <p:nvPr>
            <p:ph sz="quarter" idx="10"/>
          </p:nvPr>
        </p:nvSpPr>
        <p:spPr>
          <a:xfrm>
            <a:off x="457200" y="1235075"/>
            <a:ext cx="4019107" cy="4816475"/>
          </a:xfrm>
        </p:spPr>
        <p:txBody>
          <a:bodyPr/>
          <a:lstStyle/>
          <a:p>
            <a:pPr>
              <a:spcAft>
                <a:spcPts val="600"/>
              </a:spcAft>
            </a:pPr>
            <a:r>
              <a:rPr lang="en-US" sz="2000" dirty="0"/>
              <a:t>Provides dynamic configuration of the application or script run by the container.</a:t>
            </a:r>
          </a:p>
          <a:p>
            <a:pPr>
              <a:spcAft>
                <a:spcPts val="600"/>
              </a:spcAft>
            </a:pPr>
            <a:r>
              <a:rPr lang="en-US" sz="2000" dirty="0"/>
              <a:t>ACI supports both Windows and Linux containers to pass secrets as environment variables</a:t>
            </a:r>
          </a:p>
          <a:p>
            <a:pPr>
              <a:spcAft>
                <a:spcPts val="600"/>
              </a:spcAft>
            </a:pPr>
            <a:r>
              <a:rPr lang="en-US" sz="2000" dirty="0"/>
              <a:t>In the example two variables are passed to the container when it is created.</a:t>
            </a:r>
          </a:p>
          <a:p>
            <a:endParaRPr lang="en-US" sz="2000" dirty="0"/>
          </a:p>
        </p:txBody>
      </p:sp>
      <p:sp>
        <p:nvSpPr>
          <p:cNvPr id="4" name="Text Placeholder 2">
            <a:extLst>
              <a:ext uri="{FF2B5EF4-FFF2-40B4-BE49-F238E27FC236}">
                <a16:creationId xmlns:a16="http://schemas.microsoft.com/office/drawing/2014/main" id="{914F28F1-0D4D-E01C-7589-E54816BCB0C1}"/>
              </a:ext>
            </a:extLst>
          </p:cNvPr>
          <p:cNvSpPr txBox="1">
            <a:spLocks/>
          </p:cNvSpPr>
          <p:nvPr/>
        </p:nvSpPr>
        <p:spPr>
          <a:xfrm>
            <a:off x="4764041" y="1395060"/>
            <a:ext cx="7077084" cy="2308392"/>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200"/>
              </a:spcAft>
            </a:pPr>
            <a:r>
              <a:rPr lang="en-US" sz="1600" b="0" dirty="0" err="1">
                <a:solidFill>
                  <a:srgbClr val="0000FF"/>
                </a:solidFill>
                <a:effectLst/>
                <a:latin typeface="Consolas" panose="020B0609020204030204" pitchFamily="49" charset="0"/>
              </a:rPr>
              <a:t>az</a:t>
            </a:r>
            <a:r>
              <a:rPr lang="en-US" sz="1600" b="0" dirty="0">
                <a:solidFill>
                  <a:srgbClr val="0000FF"/>
                </a:solidFill>
                <a:effectLst/>
                <a:latin typeface="Consolas" panose="020B0609020204030204" pitchFamily="49" charset="0"/>
              </a:rPr>
              <a:t> container create \</a:t>
            </a:r>
            <a:endParaRPr lang="en-US" sz="1600" b="0" dirty="0">
              <a:solidFill>
                <a:srgbClr val="000000"/>
              </a:solidFill>
              <a:effectLst/>
              <a:latin typeface="Consolas" panose="020B0609020204030204" pitchFamily="49" charset="0"/>
            </a:endParaRPr>
          </a:p>
          <a:p>
            <a:pPr>
              <a:spcBef>
                <a:spcPts val="0"/>
              </a:spcBef>
              <a:spcAft>
                <a:spcPts val="200"/>
              </a:spcAft>
            </a:pPr>
            <a:r>
              <a:rPr lang="en-US" sz="1600" b="0" dirty="0">
                <a:solidFill>
                  <a:srgbClr val="0000FF"/>
                </a:solidFill>
                <a:effectLst/>
                <a:latin typeface="Consolas" panose="020B0609020204030204" pitchFamily="49" charset="0"/>
              </a:rPr>
              <a:t>    </a:t>
            </a:r>
            <a:r>
              <a:rPr lang="en-US" sz="1600" b="0" dirty="0">
                <a:solidFill>
                  <a:srgbClr val="001080"/>
                </a:solidFill>
                <a:effectLst/>
                <a:latin typeface="Consolas" panose="020B0609020204030204" pitchFamily="49" charset="0"/>
              </a:rPr>
              <a:t>--resource-group </a:t>
            </a:r>
            <a:r>
              <a:rPr lang="en-US" sz="1600" b="0" dirty="0" err="1">
                <a:solidFill>
                  <a:srgbClr val="A31515"/>
                </a:solidFill>
                <a:effectLst/>
                <a:latin typeface="Consolas" panose="020B0609020204030204" pitchFamily="49" charset="0"/>
              </a:rPr>
              <a:t>myResourceGroup</a:t>
            </a:r>
            <a:r>
              <a:rPr lang="en-US" sz="1600" b="0" dirty="0">
                <a:solidFill>
                  <a:srgbClr val="A31515"/>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pPr>
              <a:spcBef>
                <a:spcPts val="0"/>
              </a:spcBef>
              <a:spcAft>
                <a:spcPts val="200"/>
              </a:spcAft>
            </a:pPr>
            <a:r>
              <a:rPr lang="en-US" sz="1600" b="0" dirty="0">
                <a:solidFill>
                  <a:srgbClr val="0000FF"/>
                </a:solidFill>
                <a:effectLst/>
                <a:latin typeface="Consolas" panose="020B0609020204030204" pitchFamily="49" charset="0"/>
              </a:rPr>
              <a:t>    </a:t>
            </a:r>
            <a:r>
              <a:rPr lang="en-US" sz="1600" b="0" dirty="0">
                <a:solidFill>
                  <a:srgbClr val="001080"/>
                </a:solidFill>
                <a:effectLst/>
                <a:latin typeface="Consolas" panose="020B0609020204030204" pitchFamily="49" charset="0"/>
              </a:rPr>
              <a:t>--name </a:t>
            </a:r>
            <a:r>
              <a:rPr lang="en-US" sz="1600" b="0" dirty="0">
                <a:solidFill>
                  <a:srgbClr val="A31515"/>
                </a:solidFill>
                <a:effectLst/>
                <a:latin typeface="Consolas" panose="020B0609020204030204" pitchFamily="49" charset="0"/>
              </a:rPr>
              <a:t>mycontainer2 \</a:t>
            </a:r>
            <a:endParaRPr lang="en-US" sz="1600" b="0" dirty="0">
              <a:solidFill>
                <a:srgbClr val="000000"/>
              </a:solidFill>
              <a:effectLst/>
              <a:latin typeface="Consolas" panose="020B0609020204030204" pitchFamily="49" charset="0"/>
            </a:endParaRPr>
          </a:p>
          <a:p>
            <a:pPr>
              <a:spcBef>
                <a:spcPts val="0"/>
              </a:spcBef>
              <a:spcAft>
                <a:spcPts val="200"/>
              </a:spcAft>
            </a:pPr>
            <a:r>
              <a:rPr lang="en-US" sz="1600" b="0" dirty="0">
                <a:solidFill>
                  <a:srgbClr val="0000FF"/>
                </a:solidFill>
                <a:effectLst/>
                <a:latin typeface="Consolas" panose="020B0609020204030204" pitchFamily="49" charset="0"/>
              </a:rPr>
              <a:t>    </a:t>
            </a:r>
            <a:r>
              <a:rPr lang="en-US" sz="1600" b="0" dirty="0">
                <a:solidFill>
                  <a:srgbClr val="001080"/>
                </a:solidFill>
                <a:effectLst/>
                <a:latin typeface="Consolas" panose="020B0609020204030204" pitchFamily="49" charset="0"/>
              </a:rPr>
              <a:t>--image </a:t>
            </a:r>
            <a:r>
              <a:rPr lang="en-US" sz="1600" b="0" dirty="0">
                <a:solidFill>
                  <a:srgbClr val="A31515"/>
                </a:solidFill>
                <a:effectLst/>
                <a:latin typeface="Consolas" panose="020B0609020204030204" pitchFamily="49" charset="0"/>
              </a:rPr>
              <a:t>mcr.microsoft.com/</a:t>
            </a:r>
            <a:r>
              <a:rPr lang="en-US" sz="1600" b="0" dirty="0" err="1">
                <a:solidFill>
                  <a:srgbClr val="A31515"/>
                </a:solidFill>
                <a:effectLst/>
                <a:latin typeface="Consolas" panose="020B0609020204030204" pitchFamily="49" charset="0"/>
              </a:rPr>
              <a:t>azuredocs</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aci-wordcount:latest</a:t>
            </a:r>
            <a:r>
              <a:rPr lang="en-US" sz="1600" b="0" dirty="0">
                <a:solidFill>
                  <a:srgbClr val="A31515"/>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pPr>
              <a:spcBef>
                <a:spcPts val="0"/>
              </a:spcBef>
              <a:spcAft>
                <a:spcPts val="200"/>
              </a:spcAft>
            </a:pPr>
            <a:r>
              <a:rPr lang="en-US" sz="1600" b="0" dirty="0">
                <a:solidFill>
                  <a:srgbClr val="0000FF"/>
                </a:solidFill>
                <a:effectLst/>
                <a:latin typeface="Consolas" panose="020B0609020204030204" pitchFamily="49" charset="0"/>
              </a:rPr>
              <a:t>    </a:t>
            </a:r>
            <a:r>
              <a:rPr lang="en-US" sz="1600" b="0" dirty="0">
                <a:solidFill>
                  <a:srgbClr val="001080"/>
                </a:solidFill>
                <a:effectLst/>
                <a:latin typeface="Consolas" panose="020B0609020204030204" pitchFamily="49" charset="0"/>
              </a:rPr>
              <a:t>--restart-policy </a:t>
            </a:r>
            <a:r>
              <a:rPr lang="en-US" sz="1600" b="0" dirty="0" err="1">
                <a:solidFill>
                  <a:srgbClr val="A31515"/>
                </a:solidFill>
                <a:effectLst/>
                <a:latin typeface="Consolas" panose="020B0609020204030204" pitchFamily="49" charset="0"/>
              </a:rPr>
              <a:t>OnFailure</a:t>
            </a:r>
            <a:r>
              <a:rPr lang="en-US" sz="1600" b="0" dirty="0">
                <a:solidFill>
                  <a:srgbClr val="A31515"/>
                </a:solidFill>
                <a:effectLst/>
                <a:latin typeface="Consolas" panose="020B0609020204030204" pitchFamily="49" charset="0"/>
              </a:rPr>
              <a:t> \</a:t>
            </a:r>
            <a:endParaRPr lang="en-US" sz="1600" b="0" dirty="0">
              <a:solidFill>
                <a:srgbClr val="000000"/>
              </a:solidFill>
              <a:effectLst/>
              <a:latin typeface="Consolas" panose="020B0609020204030204" pitchFamily="49" charset="0"/>
            </a:endParaRPr>
          </a:p>
          <a:p>
            <a:pPr>
              <a:spcBef>
                <a:spcPts val="0"/>
              </a:spcBef>
              <a:spcAft>
                <a:spcPts val="200"/>
              </a:spcAft>
            </a:pPr>
            <a:r>
              <a:rPr lang="en-US" sz="1600" b="0" dirty="0">
                <a:solidFill>
                  <a:srgbClr val="0000FF"/>
                </a:solidFill>
                <a:effectLst/>
                <a:latin typeface="Consolas" panose="020B0609020204030204" pitchFamily="49" charset="0"/>
              </a:rPr>
              <a:t>    </a:t>
            </a:r>
            <a:r>
              <a:rPr lang="en-US" sz="1600" b="0" dirty="0">
                <a:solidFill>
                  <a:srgbClr val="001080"/>
                </a:solidFill>
                <a:effectLst/>
                <a:latin typeface="Consolas" panose="020B0609020204030204" pitchFamily="49" charset="0"/>
              </a:rPr>
              <a:t>--environment-variables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NumWords</a:t>
            </a:r>
            <a:r>
              <a:rPr lang="en-US" sz="1600" b="0" dirty="0">
                <a:solidFill>
                  <a:srgbClr val="A31515"/>
                </a:solidFill>
                <a:effectLst/>
                <a:latin typeface="Consolas" panose="020B0609020204030204" pitchFamily="49" charset="0"/>
              </a:rPr>
              <a:t>'='5' '</a:t>
            </a:r>
            <a:r>
              <a:rPr lang="en-US" sz="1600" b="0" dirty="0" err="1">
                <a:solidFill>
                  <a:srgbClr val="A31515"/>
                </a:solidFill>
                <a:effectLst/>
                <a:latin typeface="Consolas" panose="020B0609020204030204" pitchFamily="49" charset="0"/>
              </a:rPr>
              <a:t>MinLength</a:t>
            </a:r>
            <a:r>
              <a:rPr lang="en-US" sz="1600" b="0" dirty="0">
                <a:solidFill>
                  <a:srgbClr val="A31515"/>
                </a:solidFill>
                <a:effectLst/>
                <a:latin typeface="Consolas" panose="020B0609020204030204" pitchFamily="49" charset="0"/>
              </a:rPr>
              <a:t>'='8'</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30999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p:txBody>
          <a:bodyPr/>
          <a:lstStyle/>
          <a:p>
            <a:r>
              <a:rPr lang="en-US" sz="2800" dirty="0"/>
              <a:t>Mount an Azure file share in Azure Container Instances ( 1 of 2 )</a:t>
            </a:r>
          </a:p>
        </p:txBody>
      </p:sp>
      <p:sp>
        <p:nvSpPr>
          <p:cNvPr id="11" name="Text Placeholder 6">
            <a:extLst>
              <a:ext uri="{FF2B5EF4-FFF2-40B4-BE49-F238E27FC236}">
                <a16:creationId xmlns:a16="http://schemas.microsoft.com/office/drawing/2014/main" id="{55C75CE4-2377-28E3-6684-85A6B7E464B0}"/>
              </a:ext>
            </a:extLst>
          </p:cNvPr>
          <p:cNvSpPr txBox="1">
            <a:spLocks/>
          </p:cNvSpPr>
          <p:nvPr/>
        </p:nvSpPr>
        <p:spPr>
          <a:xfrm>
            <a:off x="418643" y="1117084"/>
            <a:ext cx="5578932" cy="4454376"/>
          </a:xfrm>
          <a:prstGeom prst="rect">
            <a:avLst/>
          </a:prstGeom>
          <a:noFill/>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1200"/>
              </a:spcAft>
              <a:buClrTx/>
              <a:buSzPct val="90000"/>
              <a:buFont typeface="Wingdings" panose="05000000000000000000" pitchFamily="2" charset="2"/>
              <a:buNone/>
              <a:tabLst/>
              <a:defRPr/>
            </a:pPr>
            <a:r>
              <a:rPr kumimoji="0" lang="en-US" sz="2400" b="0" i="0" u="none" strike="noStrike" kern="1200" cap="none" spc="0" normalizeH="0" noProof="0" dirty="0">
                <a:ln>
                  <a:noFill/>
                </a:ln>
                <a:solidFill>
                  <a:srgbClr val="0E2841"/>
                </a:solidFill>
                <a:effectLst/>
                <a:uLnTx/>
                <a:uFillTx/>
                <a:latin typeface="Segoe UI Semibold"/>
                <a:ea typeface="+mn-ea"/>
                <a:cs typeface="+mn-cs"/>
              </a:rPr>
              <a:t>Overview</a:t>
            </a:r>
          </a:p>
          <a:p>
            <a:pPr marL="233363" marR="0" lvl="0"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pc="0" dirty="0">
                <a:solidFill>
                  <a:prstClr val="black"/>
                </a:solidFill>
                <a:latin typeface="Segoe UI" panose="020B0502040204020203" pitchFamily="34" charset="0"/>
                <a:cs typeface="Segoe UI" panose="020B0502040204020203" pitchFamily="34" charset="0"/>
              </a:rPr>
              <a:t>By default, Azure Container Instances are stateless. If the container crashes or stops, all of its state is lost.</a:t>
            </a:r>
          </a:p>
          <a:p>
            <a:pPr marL="233363" marR="0" lvl="0"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pc="0" dirty="0">
                <a:solidFill>
                  <a:prstClr val="black"/>
                </a:solidFill>
                <a:latin typeface="Segoe UI" panose="020B0502040204020203" pitchFamily="34" charset="0"/>
                <a:cs typeface="Segoe UI" panose="020B0502040204020203" pitchFamily="34" charset="0"/>
              </a:rPr>
              <a:t>To persist state beyond the lifetime of the container, you must mount a volume from an external store</a:t>
            </a:r>
            <a:r>
              <a:rPr kumimoji="0" lang="en-US"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p>
        </p:txBody>
      </p:sp>
      <p:sp>
        <p:nvSpPr>
          <p:cNvPr id="12" name="Text Placeholder 6">
            <a:extLst>
              <a:ext uri="{FF2B5EF4-FFF2-40B4-BE49-F238E27FC236}">
                <a16:creationId xmlns:a16="http://schemas.microsoft.com/office/drawing/2014/main" id="{04096A7F-6A2C-E119-71A2-A282F5E20CC1}"/>
              </a:ext>
            </a:extLst>
          </p:cNvPr>
          <p:cNvSpPr txBox="1">
            <a:spLocks/>
          </p:cNvSpPr>
          <p:nvPr/>
        </p:nvSpPr>
        <p:spPr>
          <a:xfrm>
            <a:off x="6229350" y="1117084"/>
            <a:ext cx="5543550" cy="3168000"/>
          </a:xfrm>
          <a:prstGeom prst="rect">
            <a:avLst/>
          </a:prstGeom>
          <a:noFill/>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1200"/>
              </a:spcAft>
              <a:buClrTx/>
              <a:buSzPct val="90000"/>
              <a:buFont typeface="Wingdings" panose="05000000000000000000" pitchFamily="2" charset="2"/>
              <a:buNone/>
              <a:tabLst/>
              <a:defRPr/>
            </a:pPr>
            <a:r>
              <a:rPr kumimoji="0" lang="en-US" sz="2400" b="0" i="0" u="none" strike="noStrike" kern="1200" cap="none" spc="0" normalizeH="0" noProof="0" dirty="0">
                <a:ln>
                  <a:noFill/>
                </a:ln>
                <a:solidFill>
                  <a:srgbClr val="0E2841"/>
                </a:solidFill>
                <a:effectLst/>
                <a:uLnTx/>
                <a:uFillTx/>
                <a:latin typeface="Segoe UI Semibold"/>
                <a:ea typeface="+mn-ea"/>
                <a:cs typeface="+mn-cs"/>
              </a:rPr>
              <a:t>Limitations</a:t>
            </a:r>
          </a:p>
          <a:p>
            <a:pPr marL="233363" indent="-233363" defTabSz="914400">
              <a:spcBef>
                <a:spcPts val="0"/>
              </a:spcBef>
              <a:spcAft>
                <a:spcPts val="600"/>
              </a:spcAft>
              <a:buSzTx/>
              <a:buFont typeface="Arial" panose="020B0604020202020204" pitchFamily="34" charset="0"/>
              <a:buChar char="•"/>
              <a:defRPr/>
            </a:pPr>
            <a:r>
              <a:rPr lang="en-US" spc="0" dirty="0">
                <a:solidFill>
                  <a:prstClr val="black"/>
                </a:solidFill>
                <a:latin typeface="Segoe UI" panose="020B0502040204020203" pitchFamily="34" charset="0"/>
                <a:cs typeface="Segoe UI" panose="020B0502040204020203" pitchFamily="34" charset="0"/>
              </a:rPr>
              <a:t>You can only mount Azure Files shares to Linux containers.</a:t>
            </a:r>
          </a:p>
          <a:p>
            <a:pPr marL="233363" indent="-233363" defTabSz="914400">
              <a:spcBef>
                <a:spcPts val="0"/>
              </a:spcBef>
              <a:spcAft>
                <a:spcPts val="600"/>
              </a:spcAft>
              <a:buSzTx/>
              <a:buFont typeface="Arial" panose="020B0604020202020204" pitchFamily="34" charset="0"/>
              <a:buChar char="•"/>
              <a:defRPr/>
            </a:pPr>
            <a:r>
              <a:rPr lang="en-US" spc="0" dirty="0">
                <a:solidFill>
                  <a:prstClr val="black"/>
                </a:solidFill>
                <a:latin typeface="Segoe UI" panose="020B0502040204020203" pitchFamily="34" charset="0"/>
                <a:cs typeface="Segoe UI" panose="020B0502040204020203" pitchFamily="34" charset="0"/>
              </a:rPr>
              <a:t>Azure file share volume mount requires the Linux container run as root.</a:t>
            </a:r>
          </a:p>
          <a:p>
            <a:pPr marL="233363" indent="-233363" defTabSz="914400">
              <a:spcBef>
                <a:spcPts val="0"/>
              </a:spcBef>
              <a:spcAft>
                <a:spcPts val="600"/>
              </a:spcAft>
              <a:buSzTx/>
              <a:buFont typeface="Arial" panose="020B0604020202020204" pitchFamily="34" charset="0"/>
              <a:buChar char="•"/>
              <a:defRPr/>
            </a:pPr>
            <a:r>
              <a:rPr lang="en-US" spc="0" dirty="0">
                <a:solidFill>
                  <a:prstClr val="black"/>
                </a:solidFill>
                <a:latin typeface="Segoe UI" panose="020B0502040204020203" pitchFamily="34" charset="0"/>
                <a:cs typeface="Segoe UI" panose="020B0502040204020203" pitchFamily="34" charset="0"/>
              </a:rPr>
              <a:t>Azure File share volume mounts are limited to CIFS support.</a:t>
            </a:r>
          </a:p>
          <a:p>
            <a:pPr marL="233363" marR="0" lvl="1"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2344504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p:txBody>
          <a:bodyPr/>
          <a:lstStyle/>
          <a:p>
            <a:r>
              <a:rPr lang="en-US" sz="2800" dirty="0"/>
              <a:t>Mount an Azure file share in Azure Container Instances ( 2 of 2 )</a:t>
            </a:r>
          </a:p>
        </p:txBody>
      </p:sp>
      <p:sp>
        <p:nvSpPr>
          <p:cNvPr id="11" name="Text Placeholder 6">
            <a:extLst>
              <a:ext uri="{FF2B5EF4-FFF2-40B4-BE49-F238E27FC236}">
                <a16:creationId xmlns:a16="http://schemas.microsoft.com/office/drawing/2014/main" id="{55C75CE4-2377-28E3-6684-85A6B7E464B0}"/>
              </a:ext>
            </a:extLst>
          </p:cNvPr>
          <p:cNvSpPr txBox="1">
            <a:spLocks/>
          </p:cNvSpPr>
          <p:nvPr/>
        </p:nvSpPr>
        <p:spPr>
          <a:xfrm>
            <a:off x="418643" y="1117084"/>
            <a:ext cx="5578932" cy="4454376"/>
          </a:xfrm>
          <a:prstGeom prst="rect">
            <a:avLst/>
          </a:prstGeom>
          <a:noFill/>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1200"/>
              </a:spcAft>
              <a:buClrTx/>
              <a:buSzPct val="90000"/>
              <a:buFont typeface="Wingdings" panose="05000000000000000000" pitchFamily="2" charset="2"/>
              <a:buNone/>
              <a:tabLst/>
              <a:defRPr/>
            </a:pPr>
            <a:r>
              <a:rPr kumimoji="0" lang="en-US" sz="2400" b="0" i="0" u="none" strike="noStrike" kern="1200" cap="none" spc="0" normalizeH="0" noProof="0" dirty="0">
                <a:ln>
                  <a:noFill/>
                </a:ln>
                <a:solidFill>
                  <a:srgbClr val="0E2841"/>
                </a:solidFill>
                <a:effectLst/>
                <a:uLnTx/>
                <a:uFillTx/>
                <a:latin typeface="Segoe UI Semibold"/>
                <a:ea typeface="+mn-ea"/>
                <a:cs typeface="+mn-cs"/>
              </a:rPr>
              <a:t>Deploy container and mount volume - YAML</a:t>
            </a:r>
          </a:p>
          <a:p>
            <a:pPr marL="233363" marR="0" lvl="0" indent="-23336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pc="0" dirty="0">
                <a:solidFill>
                  <a:prstClr val="black"/>
                </a:solidFill>
                <a:latin typeface="Segoe UI" panose="020B0502040204020203" pitchFamily="34" charset="0"/>
                <a:cs typeface="Segoe UI" panose="020B0502040204020203" pitchFamily="34" charset="0"/>
              </a:rPr>
              <a:t>You can also deploy a container group and mount a volume in a container with the Azure CLI and a YAML template.</a:t>
            </a:r>
          </a:p>
        </p:txBody>
      </p:sp>
      <p:sp>
        <p:nvSpPr>
          <p:cNvPr id="12" name="Text Placeholder 6">
            <a:extLst>
              <a:ext uri="{FF2B5EF4-FFF2-40B4-BE49-F238E27FC236}">
                <a16:creationId xmlns:a16="http://schemas.microsoft.com/office/drawing/2014/main" id="{04096A7F-6A2C-E119-71A2-A282F5E20CC1}"/>
              </a:ext>
            </a:extLst>
          </p:cNvPr>
          <p:cNvSpPr txBox="1">
            <a:spLocks/>
          </p:cNvSpPr>
          <p:nvPr/>
        </p:nvSpPr>
        <p:spPr>
          <a:xfrm>
            <a:off x="6229350" y="1117084"/>
            <a:ext cx="5543550" cy="3168000"/>
          </a:xfrm>
          <a:prstGeom prst="rect">
            <a:avLst/>
          </a:prstGeom>
          <a:noFill/>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1200"/>
              </a:spcAft>
              <a:buClrTx/>
              <a:buSzPct val="90000"/>
              <a:buFont typeface="Wingdings" panose="05000000000000000000" pitchFamily="2" charset="2"/>
              <a:buNone/>
              <a:tabLst/>
              <a:defRPr/>
            </a:pPr>
            <a:r>
              <a:rPr kumimoji="0" lang="en-US" sz="2400" b="0" i="0" u="none" strike="noStrike" kern="1200" cap="none" spc="0" normalizeH="0" noProof="0" dirty="0">
                <a:ln>
                  <a:noFill/>
                </a:ln>
                <a:solidFill>
                  <a:srgbClr val="0E2841"/>
                </a:solidFill>
                <a:effectLst/>
                <a:uLnTx/>
                <a:uFillTx/>
                <a:latin typeface="Segoe UI Semibold"/>
                <a:ea typeface="+mn-ea"/>
                <a:cs typeface="+mn-cs"/>
              </a:rPr>
              <a:t>Mount multiple volumes</a:t>
            </a:r>
          </a:p>
          <a:p>
            <a:pPr marL="233363" indent="-233363" defTabSz="914400">
              <a:spcBef>
                <a:spcPts val="0"/>
              </a:spcBef>
              <a:spcAft>
                <a:spcPts val="600"/>
              </a:spcAft>
              <a:buSzTx/>
              <a:buFont typeface="Arial" panose="020B0604020202020204" pitchFamily="34" charset="0"/>
              <a:buChar char="•"/>
              <a:defRPr/>
            </a:pPr>
            <a:r>
              <a:rPr lang="en-US" spc="0" dirty="0">
                <a:solidFill>
                  <a:prstClr val="black"/>
                </a:solidFill>
                <a:latin typeface="Segoe UI" panose="020B0502040204020203" pitchFamily="34" charset="0"/>
                <a:cs typeface="Segoe UI" panose="020B0502040204020203" pitchFamily="34" charset="0"/>
              </a:rPr>
              <a:t>To mount multiple volumes in a container instance, you must deploy using an Azure Resource Manager template or a YAML file.</a:t>
            </a:r>
          </a:p>
          <a:p>
            <a:pPr marL="233363" indent="-233363" defTabSz="914400">
              <a:spcBef>
                <a:spcPts val="0"/>
              </a:spcBef>
              <a:spcAft>
                <a:spcPts val="600"/>
              </a:spcAft>
              <a:buSzTx/>
              <a:buFont typeface="Arial" panose="020B0604020202020204" pitchFamily="34" charset="0"/>
              <a:buChar char="•"/>
              <a:defRPr/>
            </a:pPr>
            <a:r>
              <a:rPr lang="en-US" spc="0" dirty="0">
                <a:solidFill>
                  <a:prstClr val="black"/>
                </a:solidFill>
                <a:latin typeface="Segoe UI" panose="020B0502040204020203" pitchFamily="34" charset="0"/>
                <a:cs typeface="Segoe UI" panose="020B0502040204020203" pitchFamily="34" charset="0"/>
              </a:rPr>
              <a:t>To use a template or YAML file, provide the share details and define the volumes by populating the volumes array in the properties section of the template.</a:t>
            </a:r>
          </a:p>
          <a:p>
            <a:pPr marR="0" lvl="1" algn="l" defTabSz="914400" rtl="0" eaLnBrk="1" fontAlgn="auto" latinLnBrk="0" hangingPunct="1">
              <a:lnSpc>
                <a:spcPct val="100000"/>
              </a:lnSpc>
              <a:spcBef>
                <a:spcPts val="0"/>
              </a:spcBef>
              <a:spcAft>
                <a:spcPts val="600"/>
              </a:spcAft>
              <a:buClrTx/>
              <a:buSzTx/>
              <a:tabLst/>
              <a:defRPr/>
            </a:pPr>
            <a:endParaRPr kumimoji="0" lang="en-US" sz="2000" b="0" i="0" u="none" strike="noStrike" kern="1200" cap="none" spc="0" normalizeH="0" baseline="0" noProof="0" dirty="0">
              <a:ln>
                <a:noFill/>
              </a:ln>
              <a:solidFill>
                <a:prstClr val="black"/>
              </a:solidFill>
              <a:effectLst/>
              <a:uLnTx/>
              <a:uFillTx/>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1779782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Autofit/>
          </a:bodyPr>
          <a:lstStyle/>
          <a:p>
            <a:pPr marL="0" indent="0">
              <a:spcAft>
                <a:spcPts val="1200"/>
              </a:spcAft>
              <a:buNone/>
            </a:pPr>
            <a:r>
              <a:rPr lang="en-US" sz="2400" dirty="0"/>
              <a:t>In this module, you learned how to:</a:t>
            </a:r>
          </a:p>
          <a:p>
            <a:r>
              <a:rPr lang="en-US" sz="2000" dirty="0"/>
              <a:t>Describe the benefits of Azure Container Instances and how resources are grouped</a:t>
            </a:r>
          </a:p>
          <a:p>
            <a:r>
              <a:rPr lang="en-US" sz="2000" dirty="0"/>
              <a:t>Deploy a container instance in Azure by using the Azure CLI</a:t>
            </a:r>
          </a:p>
          <a:p>
            <a:r>
              <a:rPr lang="en-US" sz="2000" dirty="0"/>
              <a:t>Start and stop containers using policies</a:t>
            </a:r>
          </a:p>
          <a:p>
            <a:r>
              <a:rPr lang="en-US" sz="2000" dirty="0"/>
              <a:t>Set environment variables in your container instances</a:t>
            </a:r>
          </a:p>
          <a:p>
            <a:r>
              <a:rPr lang="en-US" sz="2000" dirty="0"/>
              <a:t>Mount file shares in your container instances</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8"/>
            <a:ext cx="4672440" cy="91113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method is recommended when deploying a multi-container group that includes only containers?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332216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3322168"/>
            <a:ext cx="4576747" cy="1047813"/>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What is the purpose of a restart policy in Azure Container Instances?</a:t>
            </a:r>
          </a:p>
        </p:txBody>
      </p:sp>
    </p:spTree>
    <p:extLst>
      <p:ext uri="{BB962C8B-B14F-4D97-AF65-F5344CB8AC3E}">
        <p14:creationId xmlns:p14="http://schemas.microsoft.com/office/powerpoint/2010/main" val="399237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5914AC-C409-E6A0-564C-DB40E36B8273}"/>
              </a:ext>
            </a:extLst>
          </p:cNvPr>
          <p:cNvSpPr>
            <a:spLocks noGrp="1"/>
          </p:cNvSpPr>
          <p:nvPr>
            <p:ph type="title"/>
          </p:nvPr>
        </p:nvSpPr>
        <p:spPr>
          <a:xfrm>
            <a:off x="581340" y="2824068"/>
            <a:ext cx="6472474" cy="1255728"/>
          </a:xfrm>
        </p:spPr>
        <p:txBody>
          <a:bodyPr/>
          <a:lstStyle/>
          <a:p>
            <a:r>
              <a:rPr lang="en-US" dirty="0"/>
              <a:t>Module 3: Implement Azure Container Apps</a:t>
            </a:r>
          </a:p>
        </p:txBody>
      </p:sp>
    </p:spTree>
    <p:extLst>
      <p:ext uri="{BB962C8B-B14F-4D97-AF65-F5344CB8AC3E}">
        <p14:creationId xmlns:p14="http://schemas.microsoft.com/office/powerpoint/2010/main" val="2302495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8B7C-2A92-A2A2-FCFB-2DEDB9C71390}"/>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338F836-AF23-5C34-D520-47DF3764CA79}"/>
              </a:ext>
            </a:extLst>
          </p:cNvPr>
          <p:cNvSpPr>
            <a:spLocks noGrp="1"/>
          </p:cNvSpPr>
          <p:nvPr>
            <p:ph sz="quarter" idx="10"/>
          </p:nvPr>
        </p:nvSpPr>
        <p:spPr/>
        <p:txBody>
          <a:bodyPr/>
          <a:lstStyle/>
          <a:p>
            <a:pPr>
              <a:spcAft>
                <a:spcPts val="600"/>
              </a:spcAft>
            </a:pPr>
            <a:r>
              <a:rPr lang="en-US" dirty="0"/>
              <a:t>Describe the features benefits of Azure Container Apps </a:t>
            </a:r>
          </a:p>
          <a:p>
            <a:pPr>
              <a:spcAft>
                <a:spcPts val="600"/>
              </a:spcAft>
            </a:pPr>
            <a:r>
              <a:rPr lang="en-US" dirty="0"/>
              <a:t>Deploy container app in Azure by using the Azure CLI</a:t>
            </a:r>
          </a:p>
          <a:p>
            <a:pPr>
              <a:spcAft>
                <a:spcPts val="600"/>
              </a:spcAft>
            </a:pPr>
            <a:r>
              <a:rPr lang="en-US" dirty="0"/>
              <a:t>Utilize Azure Container Apps built-in authentication and authorization</a:t>
            </a:r>
          </a:p>
          <a:p>
            <a:pPr>
              <a:spcAft>
                <a:spcPts val="600"/>
              </a:spcAft>
            </a:pPr>
            <a:r>
              <a:rPr lang="en-US" dirty="0"/>
              <a:t>Create revisions and implement app secrets</a:t>
            </a:r>
          </a:p>
          <a:p>
            <a:endParaRPr lang="en-US" dirty="0"/>
          </a:p>
        </p:txBody>
      </p:sp>
    </p:spTree>
    <p:extLst>
      <p:ext uri="{BB962C8B-B14F-4D97-AF65-F5344CB8AC3E}">
        <p14:creationId xmlns:p14="http://schemas.microsoft.com/office/powerpoint/2010/main" val="288234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ED440E-DB68-CC20-DBE4-780CA67260E3}"/>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489D4759-8FAA-46E5-62DF-1ED5C2CD96E1}"/>
              </a:ext>
            </a:extLst>
          </p:cNvPr>
          <p:cNvSpPr>
            <a:spLocks noGrp="1"/>
          </p:cNvSpPr>
          <p:nvPr>
            <p:ph sz="quarter" idx="10"/>
          </p:nvPr>
        </p:nvSpPr>
        <p:spPr/>
        <p:txBody>
          <a:bodyPr/>
          <a:lstStyle/>
          <a:p>
            <a:pPr marL="0" indent="0">
              <a:buNone/>
            </a:pPr>
            <a:r>
              <a:rPr lang="en-US" dirty="0"/>
              <a:t>Azure Container Apps provides the flexibility you need with a serverless container service built for microservice applications and robust autoscaling capabilities without the overhead of managing complex infrastructure.</a:t>
            </a:r>
          </a:p>
        </p:txBody>
      </p:sp>
    </p:spTree>
    <p:extLst>
      <p:ext uri="{BB962C8B-B14F-4D97-AF65-F5344CB8AC3E}">
        <p14:creationId xmlns:p14="http://schemas.microsoft.com/office/powerpoint/2010/main" val="1595776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57F6-059D-FF57-17CD-DEC70400ADFB}"/>
              </a:ext>
            </a:extLst>
          </p:cNvPr>
          <p:cNvSpPr>
            <a:spLocks noGrp="1"/>
          </p:cNvSpPr>
          <p:nvPr>
            <p:ph type="title"/>
          </p:nvPr>
        </p:nvSpPr>
        <p:spPr/>
        <p:txBody>
          <a:bodyPr/>
          <a:lstStyle/>
          <a:p>
            <a:r>
              <a:rPr lang="en-US" dirty="0"/>
              <a:t>Explore Azure Container Apps</a:t>
            </a:r>
          </a:p>
        </p:txBody>
      </p:sp>
      <p:sp>
        <p:nvSpPr>
          <p:cNvPr id="3" name="Content Placeholder 2">
            <a:extLst>
              <a:ext uri="{FF2B5EF4-FFF2-40B4-BE49-F238E27FC236}">
                <a16:creationId xmlns:a16="http://schemas.microsoft.com/office/drawing/2014/main" id="{D3F90505-2675-7485-0DF1-A07824D42977}"/>
              </a:ext>
            </a:extLst>
          </p:cNvPr>
          <p:cNvSpPr>
            <a:spLocks noGrp="1"/>
          </p:cNvSpPr>
          <p:nvPr>
            <p:ph sz="quarter" idx="10"/>
          </p:nvPr>
        </p:nvSpPr>
        <p:spPr/>
        <p:txBody>
          <a:bodyPr/>
          <a:lstStyle/>
          <a:p>
            <a:pPr marL="0" indent="0">
              <a:spcAft>
                <a:spcPts val="1200"/>
              </a:spcAft>
              <a:buNone/>
            </a:pPr>
            <a:r>
              <a:rPr lang="en-US" sz="2000" dirty="0">
                <a:latin typeface="+mj-lt"/>
              </a:rPr>
              <a:t>Azure Container Apps enables you to run microservices and containerized applications on a serverless platform that runs on top of Azure Kubernetes Service.</a:t>
            </a:r>
          </a:p>
          <a:p>
            <a:pPr>
              <a:spcAft>
                <a:spcPts val="600"/>
              </a:spcAft>
            </a:pPr>
            <a:r>
              <a:rPr lang="en-US" sz="2000" dirty="0"/>
              <a:t>Supports dynamic scaling based on any KEDA-supported scaler</a:t>
            </a:r>
          </a:p>
          <a:p>
            <a:pPr>
              <a:spcAft>
                <a:spcPts val="600"/>
              </a:spcAft>
            </a:pPr>
            <a:r>
              <a:rPr lang="en-US" sz="2000" dirty="0"/>
              <a:t>Container apps are deployed to a single Container Apps environment, which acts as a secure boundary around groups of container apps.</a:t>
            </a:r>
          </a:p>
          <a:p>
            <a:pPr>
              <a:spcAft>
                <a:spcPts val="600"/>
              </a:spcAft>
            </a:pPr>
            <a:r>
              <a:rPr lang="en-US" sz="2000" dirty="0"/>
              <a:t>Independently develop, upgrade, version, and scale core areas of functionality in an overall system.</a:t>
            </a:r>
          </a:p>
          <a:p>
            <a:pPr>
              <a:spcAft>
                <a:spcPts val="600"/>
              </a:spcAft>
            </a:pPr>
            <a:r>
              <a:rPr lang="en-US" sz="2000" dirty="0"/>
              <a:t>Native Distributed Application Runtime (</a:t>
            </a:r>
            <a:r>
              <a:rPr lang="en-US" sz="2000" dirty="0" err="1"/>
              <a:t>Dapr</a:t>
            </a:r>
            <a:r>
              <a:rPr lang="en-US" sz="2000" dirty="0"/>
              <a:t>) integration</a:t>
            </a:r>
          </a:p>
          <a:p>
            <a:endParaRPr lang="en-US" sz="2000" dirty="0"/>
          </a:p>
        </p:txBody>
      </p:sp>
    </p:spTree>
    <p:extLst>
      <p:ext uri="{BB962C8B-B14F-4D97-AF65-F5344CB8AC3E}">
        <p14:creationId xmlns:p14="http://schemas.microsoft.com/office/powerpoint/2010/main" val="103893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2196203"/>
            <a:ext cx="7135304" cy="1883593"/>
          </a:xfrm>
        </p:spPr>
        <p:txBody>
          <a:bodyPr/>
          <a:lstStyle/>
          <a:p>
            <a:pPr>
              <a:lnSpc>
                <a:spcPct val="100000"/>
              </a:lnSpc>
            </a:pPr>
            <a:r>
              <a:rPr lang="en-US" dirty="0"/>
              <a:t>Module 1: Manage Container Images in Azure Container Registry</a:t>
            </a:r>
          </a:p>
        </p:txBody>
      </p:sp>
    </p:spTree>
    <p:extLst>
      <p:ext uri="{BB962C8B-B14F-4D97-AF65-F5344CB8AC3E}">
        <p14:creationId xmlns:p14="http://schemas.microsoft.com/office/powerpoint/2010/main" val="1928248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4CD2EF-5F99-DA16-7DBA-91951BAD99B0}"/>
              </a:ext>
            </a:extLst>
          </p:cNvPr>
          <p:cNvSpPr>
            <a:spLocks noGrp="1"/>
          </p:cNvSpPr>
          <p:nvPr>
            <p:ph type="title"/>
          </p:nvPr>
        </p:nvSpPr>
        <p:spPr/>
        <p:txBody>
          <a:bodyPr/>
          <a:lstStyle/>
          <a:p>
            <a:r>
              <a:rPr lang="fr-FR" dirty="0" err="1"/>
              <a:t>Exercise</a:t>
            </a:r>
            <a:r>
              <a:rPr lang="fr-FR" dirty="0"/>
              <a:t>: </a:t>
            </a:r>
            <a:r>
              <a:rPr lang="fr-FR" dirty="0" err="1"/>
              <a:t>Deploy</a:t>
            </a:r>
            <a:r>
              <a:rPr lang="fr-FR" dirty="0"/>
              <a:t> a container app</a:t>
            </a:r>
            <a:endParaRPr lang="en-US" dirty="0"/>
          </a:p>
        </p:txBody>
      </p:sp>
      <p:sp>
        <p:nvSpPr>
          <p:cNvPr id="4" name="Content Placeholder 3">
            <a:extLst>
              <a:ext uri="{FF2B5EF4-FFF2-40B4-BE49-F238E27FC236}">
                <a16:creationId xmlns:a16="http://schemas.microsoft.com/office/drawing/2014/main" id="{D2FAD584-D1A5-3161-8558-9E515995C0B6}"/>
              </a:ext>
            </a:extLst>
          </p:cNvPr>
          <p:cNvSpPr>
            <a:spLocks noGrp="1"/>
          </p:cNvSpPr>
          <p:nvPr>
            <p:ph sz="quarter" idx="12"/>
          </p:nvPr>
        </p:nvSpPr>
        <p:spPr/>
        <p:txBody>
          <a:bodyPr/>
          <a:lstStyle/>
          <a:p>
            <a:pPr marL="0" indent="0">
              <a:buNone/>
            </a:pPr>
            <a:r>
              <a:rPr lang="en-US" dirty="0"/>
              <a:t>In this exercise you create a secure Container Apps environment and deploy container app.</a:t>
            </a:r>
          </a:p>
        </p:txBody>
      </p:sp>
      <p:sp>
        <p:nvSpPr>
          <p:cNvPr id="5" name="Content Placeholder 4">
            <a:extLst>
              <a:ext uri="{FF2B5EF4-FFF2-40B4-BE49-F238E27FC236}">
                <a16:creationId xmlns:a16="http://schemas.microsoft.com/office/drawing/2014/main" id="{A155FF23-F1EF-3DE2-729F-676DDA693A77}"/>
              </a:ext>
            </a:extLst>
          </p:cNvPr>
          <p:cNvSpPr>
            <a:spLocks noGrp="1"/>
          </p:cNvSpPr>
          <p:nvPr>
            <p:ph sz="quarter" idx="13"/>
          </p:nvPr>
        </p:nvSpPr>
        <p:spPr/>
        <p:txBody>
          <a:bodyPr/>
          <a:lstStyle/>
          <a:p>
            <a:pPr marL="0" indent="0">
              <a:spcAft>
                <a:spcPts val="1200"/>
              </a:spcAft>
              <a:buNone/>
            </a:pPr>
            <a:r>
              <a:rPr lang="en-US" dirty="0"/>
              <a:t>Objectives</a:t>
            </a:r>
          </a:p>
          <a:p>
            <a:r>
              <a:rPr lang="en-US" dirty="0"/>
              <a:t>Prepare your environment</a:t>
            </a:r>
          </a:p>
          <a:p>
            <a:r>
              <a:rPr lang="en-US" dirty="0"/>
              <a:t>Create an Azure Container Apps environment</a:t>
            </a:r>
          </a:p>
          <a:p>
            <a:r>
              <a:rPr lang="en-US" dirty="0"/>
              <a:t>Create a container app</a:t>
            </a:r>
          </a:p>
          <a:p>
            <a:r>
              <a:rPr lang="en-US" dirty="0"/>
              <a:t>Verify deployment</a:t>
            </a:r>
          </a:p>
          <a:p>
            <a:r>
              <a:rPr lang="en-US" dirty="0"/>
              <a:t>Clean up resources</a:t>
            </a:r>
          </a:p>
        </p:txBody>
      </p:sp>
    </p:spTree>
    <p:extLst>
      <p:ext uri="{BB962C8B-B14F-4D97-AF65-F5344CB8AC3E}">
        <p14:creationId xmlns:p14="http://schemas.microsoft.com/office/powerpoint/2010/main" val="2817357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0B75C5-11FB-3A54-90DD-ACF917222E6E}"/>
              </a:ext>
            </a:extLst>
          </p:cNvPr>
          <p:cNvSpPr>
            <a:spLocks noGrp="1"/>
          </p:cNvSpPr>
          <p:nvPr>
            <p:ph type="title"/>
          </p:nvPr>
        </p:nvSpPr>
        <p:spPr/>
        <p:txBody>
          <a:bodyPr/>
          <a:lstStyle/>
          <a:p>
            <a:r>
              <a:rPr lang="en-US" dirty="0"/>
              <a:t>Explore containers in Azure Container Apps</a:t>
            </a:r>
          </a:p>
        </p:txBody>
      </p:sp>
      <p:sp>
        <p:nvSpPr>
          <p:cNvPr id="6" name="Content Placeholder 5">
            <a:extLst>
              <a:ext uri="{FF2B5EF4-FFF2-40B4-BE49-F238E27FC236}">
                <a16:creationId xmlns:a16="http://schemas.microsoft.com/office/drawing/2014/main" id="{C2044153-521D-8511-F618-C22909A24DC2}"/>
              </a:ext>
            </a:extLst>
          </p:cNvPr>
          <p:cNvSpPr>
            <a:spLocks noGrp="1"/>
          </p:cNvSpPr>
          <p:nvPr>
            <p:ph sz="quarter" idx="10"/>
          </p:nvPr>
        </p:nvSpPr>
        <p:spPr>
          <a:xfrm>
            <a:off x="457200" y="1235075"/>
            <a:ext cx="4795024" cy="4816475"/>
          </a:xfrm>
        </p:spPr>
        <p:txBody>
          <a:bodyPr/>
          <a:lstStyle/>
          <a:p>
            <a:pPr>
              <a:spcAft>
                <a:spcPts val="600"/>
              </a:spcAft>
            </a:pPr>
            <a:r>
              <a:rPr lang="en-US" sz="2000" dirty="0"/>
              <a:t>Containers for an Azure Container App are grouped together in pods inside revision snapshots.</a:t>
            </a:r>
          </a:p>
          <a:p>
            <a:pPr>
              <a:spcAft>
                <a:spcPts val="600"/>
              </a:spcAft>
            </a:pPr>
            <a:r>
              <a:rPr lang="en-US" sz="2000" dirty="0"/>
              <a:t>Can define multiple containers in a single container app to implement the sidecar pattern.</a:t>
            </a:r>
          </a:p>
          <a:p>
            <a:pPr>
              <a:spcAft>
                <a:spcPts val="600"/>
              </a:spcAft>
            </a:pPr>
            <a:r>
              <a:rPr lang="en-US" sz="2000" dirty="0"/>
              <a:t>Deploy images hosted on private registries by providing credentials in the Container Apps configuration.</a:t>
            </a:r>
          </a:p>
          <a:p>
            <a:endParaRPr lang="en-US" sz="2000" dirty="0"/>
          </a:p>
        </p:txBody>
      </p:sp>
      <p:pic>
        <p:nvPicPr>
          <p:cNvPr id="7" name="Picture 2" descr="Diagram showing how containers for an Azure Container App are grouped together in pods inside revision snapshots.">
            <a:extLst>
              <a:ext uri="{FF2B5EF4-FFF2-40B4-BE49-F238E27FC236}">
                <a16:creationId xmlns:a16="http://schemas.microsoft.com/office/drawing/2014/main" id="{3B0DF41E-8106-6FB8-3B68-157B6D5DEB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274706" y="1235075"/>
            <a:ext cx="4955868" cy="4658567"/>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870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B77A-2881-53B8-5718-45548B41FB2C}"/>
              </a:ext>
            </a:extLst>
          </p:cNvPr>
          <p:cNvSpPr>
            <a:spLocks noGrp="1"/>
          </p:cNvSpPr>
          <p:nvPr>
            <p:ph type="title"/>
          </p:nvPr>
        </p:nvSpPr>
        <p:spPr/>
        <p:txBody>
          <a:bodyPr/>
          <a:lstStyle/>
          <a:p>
            <a:r>
              <a:rPr lang="en-US" dirty="0"/>
              <a:t>Manage revisions and secrets in Azure Container Apps</a:t>
            </a:r>
          </a:p>
        </p:txBody>
      </p:sp>
      <p:sp>
        <p:nvSpPr>
          <p:cNvPr id="3" name="Content Placeholder 2">
            <a:extLst>
              <a:ext uri="{FF2B5EF4-FFF2-40B4-BE49-F238E27FC236}">
                <a16:creationId xmlns:a16="http://schemas.microsoft.com/office/drawing/2014/main" id="{1FB263CE-084C-5C11-AAEA-97AB510C2B23}"/>
              </a:ext>
            </a:extLst>
          </p:cNvPr>
          <p:cNvSpPr>
            <a:spLocks noGrp="1"/>
          </p:cNvSpPr>
          <p:nvPr>
            <p:ph sz="quarter" idx="10"/>
          </p:nvPr>
        </p:nvSpPr>
        <p:spPr>
          <a:xfrm>
            <a:off x="457200" y="1235075"/>
            <a:ext cx="4950178" cy="4816475"/>
          </a:xfrm>
        </p:spPr>
        <p:txBody>
          <a:bodyPr/>
          <a:lstStyle/>
          <a:p>
            <a:pPr marL="0" indent="0">
              <a:spcAft>
                <a:spcPts val="1200"/>
              </a:spcAft>
              <a:buNone/>
            </a:pPr>
            <a:r>
              <a:rPr lang="en-US" dirty="0">
                <a:latin typeface="+mj-lt"/>
              </a:rPr>
              <a:t>Revisions</a:t>
            </a:r>
          </a:p>
          <a:p>
            <a:pPr>
              <a:spcAft>
                <a:spcPts val="600"/>
              </a:spcAft>
            </a:pPr>
            <a:r>
              <a:rPr lang="en-US" sz="1800" dirty="0"/>
              <a:t>Azure Container Apps implements container app versioning by creating revisions.</a:t>
            </a:r>
          </a:p>
          <a:p>
            <a:pPr>
              <a:spcAft>
                <a:spcPts val="600"/>
              </a:spcAft>
            </a:pPr>
            <a:r>
              <a:rPr lang="en-US" sz="1800" dirty="0"/>
              <a:t>Control which revisions are active, and the external traffic that is routed to each active revision.</a:t>
            </a:r>
          </a:p>
          <a:p>
            <a:pPr>
              <a:spcAft>
                <a:spcPts val="600"/>
              </a:spcAft>
            </a:pPr>
            <a:r>
              <a:rPr lang="en-US" sz="1800" dirty="0"/>
              <a:t>The </a:t>
            </a:r>
            <a:r>
              <a:rPr lang="en-US" sz="1800" dirty="0" err="1">
                <a:latin typeface="Consolas" panose="020B0609020204030204" pitchFamily="49" charset="0"/>
              </a:rPr>
              <a:t>az</a:t>
            </a:r>
            <a:r>
              <a:rPr lang="en-US" sz="1800" dirty="0">
                <a:latin typeface="Consolas" panose="020B0609020204030204" pitchFamily="49" charset="0"/>
              </a:rPr>
              <a:t> </a:t>
            </a:r>
            <a:r>
              <a:rPr lang="en-US" sz="1800" dirty="0" err="1">
                <a:latin typeface="Consolas" panose="020B0609020204030204" pitchFamily="49" charset="0"/>
              </a:rPr>
              <a:t>containerapp</a:t>
            </a:r>
            <a:r>
              <a:rPr lang="en-US" sz="1800" dirty="0">
                <a:latin typeface="Consolas" panose="020B0609020204030204" pitchFamily="49" charset="0"/>
              </a:rPr>
              <a:t> update</a:t>
            </a:r>
            <a:r>
              <a:rPr lang="en-US" sz="1800" dirty="0"/>
              <a:t> command can modify environment variables, compute resources, scale parameters, and deploy a different image.</a:t>
            </a:r>
          </a:p>
          <a:p>
            <a:pPr>
              <a:spcAft>
                <a:spcPts val="600"/>
              </a:spcAft>
            </a:pPr>
            <a:r>
              <a:rPr lang="en-US" sz="1800" dirty="0"/>
              <a:t>If the update includes revision-scope changes, a new revision is generated.</a:t>
            </a:r>
          </a:p>
          <a:p>
            <a:endParaRPr lang="en-US" dirty="0"/>
          </a:p>
        </p:txBody>
      </p:sp>
      <p:sp>
        <p:nvSpPr>
          <p:cNvPr id="4" name="Content Placeholder 2">
            <a:extLst>
              <a:ext uri="{FF2B5EF4-FFF2-40B4-BE49-F238E27FC236}">
                <a16:creationId xmlns:a16="http://schemas.microsoft.com/office/drawing/2014/main" id="{89363CD4-8599-C8C0-22DE-35DEC647DDAC}"/>
              </a:ext>
            </a:extLst>
          </p:cNvPr>
          <p:cNvSpPr txBox="1">
            <a:spLocks/>
          </p:cNvSpPr>
          <p:nvPr/>
        </p:nvSpPr>
        <p:spPr>
          <a:xfrm>
            <a:off x="5909734" y="1235075"/>
            <a:ext cx="4950178"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en-US" dirty="0">
                <a:latin typeface="+mj-lt"/>
              </a:rPr>
              <a:t>Secrets</a:t>
            </a:r>
          </a:p>
          <a:p>
            <a:pPr>
              <a:spcAft>
                <a:spcPts val="600"/>
              </a:spcAft>
            </a:pPr>
            <a:r>
              <a:rPr lang="en-US" sz="1800" dirty="0"/>
              <a:t>Secrets are defined at the application level, secured values are available to container apps.</a:t>
            </a:r>
          </a:p>
          <a:p>
            <a:pPr>
              <a:spcAft>
                <a:spcPts val="600"/>
              </a:spcAft>
            </a:pPr>
            <a:r>
              <a:rPr lang="en-US" sz="1800" dirty="0"/>
              <a:t>Each application revision can reference one or more secrets.</a:t>
            </a:r>
          </a:p>
          <a:p>
            <a:pPr>
              <a:spcAft>
                <a:spcPts val="600"/>
              </a:spcAft>
            </a:pPr>
            <a:r>
              <a:rPr lang="en-US" sz="1800" dirty="0"/>
              <a:t>When you create a container app, secrets are defined using the </a:t>
            </a:r>
            <a:r>
              <a:rPr lang="en-US" sz="1800" dirty="0">
                <a:latin typeface="Consolas" panose="020B0609020204030204" pitchFamily="49" charset="0"/>
              </a:rPr>
              <a:t>--secrets </a:t>
            </a:r>
            <a:r>
              <a:rPr lang="en-US" sz="1800" dirty="0"/>
              <a:t>parameter.</a:t>
            </a:r>
          </a:p>
          <a:p>
            <a:endParaRPr lang="en-US" dirty="0"/>
          </a:p>
        </p:txBody>
      </p:sp>
    </p:spTree>
    <p:extLst>
      <p:ext uri="{BB962C8B-B14F-4D97-AF65-F5344CB8AC3E}">
        <p14:creationId xmlns:p14="http://schemas.microsoft.com/office/powerpoint/2010/main" val="2921449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3247-8AFB-E653-7F0F-753FC9083CA1}"/>
              </a:ext>
            </a:extLst>
          </p:cNvPr>
          <p:cNvSpPr>
            <a:spLocks noGrp="1"/>
          </p:cNvSpPr>
          <p:nvPr>
            <p:ph type="title"/>
          </p:nvPr>
        </p:nvSpPr>
        <p:spPr/>
        <p:txBody>
          <a:bodyPr/>
          <a:lstStyle/>
          <a:p>
            <a:r>
              <a:rPr lang="en-US" dirty="0"/>
              <a:t>Explore </a:t>
            </a:r>
            <a:r>
              <a:rPr lang="en-US" dirty="0" err="1"/>
              <a:t>Dapr</a:t>
            </a:r>
            <a:r>
              <a:rPr lang="en-US" dirty="0"/>
              <a:t> integration with Azure Container Apps</a:t>
            </a:r>
          </a:p>
        </p:txBody>
      </p:sp>
      <p:sp>
        <p:nvSpPr>
          <p:cNvPr id="3" name="Content Placeholder 2">
            <a:extLst>
              <a:ext uri="{FF2B5EF4-FFF2-40B4-BE49-F238E27FC236}">
                <a16:creationId xmlns:a16="http://schemas.microsoft.com/office/drawing/2014/main" id="{E71BB50D-45B0-9F69-A931-436F7C5BA27F}"/>
              </a:ext>
            </a:extLst>
          </p:cNvPr>
          <p:cNvSpPr>
            <a:spLocks noGrp="1"/>
          </p:cNvSpPr>
          <p:nvPr>
            <p:ph sz="quarter" idx="10"/>
          </p:nvPr>
        </p:nvSpPr>
        <p:spPr>
          <a:xfrm>
            <a:off x="457200" y="1235075"/>
            <a:ext cx="11222038" cy="1101725"/>
          </a:xfrm>
        </p:spPr>
        <p:txBody>
          <a:bodyPr/>
          <a:lstStyle/>
          <a:p>
            <a:pPr marL="0" indent="0">
              <a:buNone/>
            </a:pPr>
            <a:r>
              <a:rPr lang="en-US" sz="2000" dirty="0"/>
              <a:t>The Distributed Application Runtime (</a:t>
            </a:r>
            <a:r>
              <a:rPr lang="en-US" sz="2000" dirty="0" err="1"/>
              <a:t>Dapr</a:t>
            </a:r>
            <a:r>
              <a:rPr lang="en-US" sz="2000" dirty="0"/>
              <a:t>) provides capabilities for enabling application intercommunication, whether through messaging via pub/sub or reliable and secure service-to-service calls.</a:t>
            </a:r>
          </a:p>
          <a:p>
            <a:endParaRPr lang="en-US" sz="2000" dirty="0"/>
          </a:p>
        </p:txBody>
      </p:sp>
      <p:graphicFrame>
        <p:nvGraphicFramePr>
          <p:cNvPr id="4" name="Table 8">
            <a:extLst>
              <a:ext uri="{FF2B5EF4-FFF2-40B4-BE49-F238E27FC236}">
                <a16:creationId xmlns:a16="http://schemas.microsoft.com/office/drawing/2014/main" id="{0884E866-495C-1D12-F12D-A599C8E71A40}"/>
              </a:ext>
            </a:extLst>
          </p:cNvPr>
          <p:cNvGraphicFramePr>
            <a:graphicFrameLocks noGrp="1"/>
          </p:cNvGraphicFramePr>
          <p:nvPr>
            <p:extLst>
              <p:ext uri="{D42A27DB-BD31-4B8C-83A1-F6EECF244321}">
                <p14:modId xmlns:p14="http://schemas.microsoft.com/office/powerpoint/2010/main" val="1493205719"/>
              </p:ext>
            </p:extLst>
          </p:nvPr>
        </p:nvGraphicFramePr>
        <p:xfrm>
          <a:off x="457200" y="2336800"/>
          <a:ext cx="11116866" cy="3642515"/>
        </p:xfrm>
        <a:graphic>
          <a:graphicData uri="http://schemas.openxmlformats.org/drawingml/2006/table">
            <a:tbl>
              <a:tblPr firstRow="1" bandRow="1">
                <a:tableStyleId>{5C22544A-7EE6-4342-B048-85BDC9FD1C3A}</a:tableStyleId>
              </a:tblPr>
              <a:tblGrid>
                <a:gridCol w="2758481">
                  <a:extLst>
                    <a:ext uri="{9D8B030D-6E8A-4147-A177-3AD203B41FA5}">
                      <a16:colId xmlns:a16="http://schemas.microsoft.com/office/drawing/2014/main" val="178175228"/>
                    </a:ext>
                  </a:extLst>
                </a:gridCol>
                <a:gridCol w="8358385">
                  <a:extLst>
                    <a:ext uri="{9D8B030D-6E8A-4147-A177-3AD203B41FA5}">
                      <a16:colId xmlns:a16="http://schemas.microsoft.com/office/drawing/2014/main" val="584237599"/>
                    </a:ext>
                  </a:extLst>
                </a:gridCol>
              </a:tblGrid>
              <a:tr h="381031">
                <a:tc>
                  <a:txBody>
                    <a:bodyPr/>
                    <a:lstStyle/>
                    <a:p>
                      <a:r>
                        <a:rPr lang="en-US" dirty="0" err="1"/>
                        <a:t>Dapr</a:t>
                      </a:r>
                      <a:r>
                        <a:rPr lang="en-US" dirty="0"/>
                        <a:t> API</a:t>
                      </a:r>
                    </a:p>
                  </a:txBody>
                  <a:tcPr/>
                </a:tc>
                <a:tc>
                  <a:txBody>
                    <a:bodyPr/>
                    <a:lstStyle/>
                    <a:p>
                      <a:r>
                        <a:rPr lang="en-US" dirty="0"/>
                        <a:t>Description</a:t>
                      </a:r>
                    </a:p>
                  </a:txBody>
                  <a:tcPr/>
                </a:tc>
                <a:extLst>
                  <a:ext uri="{0D108BD9-81ED-4DB2-BD59-A6C34878D82A}">
                    <a16:rowId xmlns:a16="http://schemas.microsoft.com/office/drawing/2014/main" val="552857209"/>
                  </a:ext>
                </a:extLst>
              </a:tr>
              <a:tr h="381031">
                <a:tc>
                  <a:txBody>
                    <a:bodyPr/>
                    <a:lstStyle/>
                    <a:p>
                      <a:r>
                        <a:rPr lang="en-US" sz="1600" dirty="0"/>
                        <a:t>Service-to-service invocation</a:t>
                      </a:r>
                    </a:p>
                  </a:txBody>
                  <a:tcPr/>
                </a:tc>
                <a:tc>
                  <a:txBody>
                    <a:bodyPr/>
                    <a:lstStyle/>
                    <a:p>
                      <a:r>
                        <a:rPr lang="en-US" sz="1600" dirty="0"/>
                        <a:t>Discover services and perform reliable, direct service-to-service calls with automatic </a:t>
                      </a:r>
                      <a:r>
                        <a:rPr lang="en-US" sz="1600" dirty="0" err="1"/>
                        <a:t>mTLS</a:t>
                      </a:r>
                      <a:r>
                        <a:rPr lang="en-US" sz="1600" dirty="0"/>
                        <a:t> authentication and encryption.</a:t>
                      </a:r>
                    </a:p>
                  </a:txBody>
                  <a:tcPr/>
                </a:tc>
                <a:extLst>
                  <a:ext uri="{0D108BD9-81ED-4DB2-BD59-A6C34878D82A}">
                    <a16:rowId xmlns:a16="http://schemas.microsoft.com/office/drawing/2014/main" val="2531875808"/>
                  </a:ext>
                </a:extLst>
              </a:tr>
              <a:tr h="381031">
                <a:tc>
                  <a:txBody>
                    <a:bodyPr/>
                    <a:lstStyle/>
                    <a:p>
                      <a:r>
                        <a:rPr lang="en-US" sz="1600" dirty="0"/>
                        <a:t>State management</a:t>
                      </a:r>
                    </a:p>
                  </a:txBody>
                  <a:tcPr/>
                </a:tc>
                <a:tc>
                  <a:txBody>
                    <a:bodyPr/>
                    <a:lstStyle/>
                    <a:p>
                      <a:r>
                        <a:rPr lang="en-US" sz="1600" dirty="0"/>
                        <a:t>Provides state management capabilities for transactions and CRUD operations.</a:t>
                      </a:r>
                    </a:p>
                  </a:txBody>
                  <a:tcPr/>
                </a:tc>
                <a:extLst>
                  <a:ext uri="{0D108BD9-81ED-4DB2-BD59-A6C34878D82A}">
                    <a16:rowId xmlns:a16="http://schemas.microsoft.com/office/drawing/2014/main" val="522566924"/>
                  </a:ext>
                </a:extLst>
              </a:tr>
              <a:tr h="381031">
                <a:tc>
                  <a:txBody>
                    <a:bodyPr/>
                    <a:lstStyle/>
                    <a:p>
                      <a:r>
                        <a:rPr lang="en-US" sz="1600" dirty="0"/>
                        <a:t>Pub/sub</a:t>
                      </a:r>
                    </a:p>
                  </a:txBody>
                  <a:tcPr/>
                </a:tc>
                <a:tc>
                  <a:txBody>
                    <a:bodyPr/>
                    <a:lstStyle/>
                    <a:p>
                      <a:r>
                        <a:rPr lang="en-US" sz="1600" dirty="0"/>
                        <a:t>Allows publisher and subscriber container apps to intercommunicate via an intermediary message broker.</a:t>
                      </a:r>
                    </a:p>
                  </a:txBody>
                  <a:tcPr/>
                </a:tc>
                <a:extLst>
                  <a:ext uri="{0D108BD9-81ED-4DB2-BD59-A6C34878D82A}">
                    <a16:rowId xmlns:a16="http://schemas.microsoft.com/office/drawing/2014/main" val="3730232495"/>
                  </a:ext>
                </a:extLst>
              </a:tr>
              <a:tr h="381031">
                <a:tc>
                  <a:txBody>
                    <a:bodyPr/>
                    <a:lstStyle/>
                    <a:p>
                      <a:r>
                        <a:rPr lang="en-US" sz="1600" dirty="0"/>
                        <a:t>Bindings</a:t>
                      </a:r>
                    </a:p>
                  </a:txBody>
                  <a:tcPr/>
                </a:tc>
                <a:tc>
                  <a:txBody>
                    <a:bodyPr/>
                    <a:lstStyle/>
                    <a:p>
                      <a:r>
                        <a:rPr lang="en-US" sz="1600" dirty="0"/>
                        <a:t>Trigger your applications based on events.</a:t>
                      </a:r>
                    </a:p>
                  </a:txBody>
                  <a:tcPr/>
                </a:tc>
                <a:extLst>
                  <a:ext uri="{0D108BD9-81ED-4DB2-BD59-A6C34878D82A}">
                    <a16:rowId xmlns:a16="http://schemas.microsoft.com/office/drawing/2014/main" val="1874586304"/>
                  </a:ext>
                </a:extLst>
              </a:tr>
              <a:tr h="381031">
                <a:tc>
                  <a:txBody>
                    <a:bodyPr/>
                    <a:lstStyle/>
                    <a:p>
                      <a:r>
                        <a:rPr lang="en-US" sz="1600" dirty="0"/>
                        <a:t>Actors</a:t>
                      </a:r>
                    </a:p>
                  </a:txBody>
                  <a:tcPr/>
                </a:tc>
                <a:tc>
                  <a:txBody>
                    <a:bodyPr/>
                    <a:lstStyle/>
                    <a:p>
                      <a:r>
                        <a:rPr lang="en-US" sz="1600" dirty="0" err="1"/>
                        <a:t>Dapr</a:t>
                      </a:r>
                      <a:r>
                        <a:rPr lang="en-US" sz="1600" dirty="0"/>
                        <a:t> actors are message-driven, single-threaded, units of work designed to quickly scale.</a:t>
                      </a:r>
                    </a:p>
                  </a:txBody>
                  <a:tcPr/>
                </a:tc>
                <a:extLst>
                  <a:ext uri="{0D108BD9-81ED-4DB2-BD59-A6C34878D82A}">
                    <a16:rowId xmlns:a16="http://schemas.microsoft.com/office/drawing/2014/main" val="2392849144"/>
                  </a:ext>
                </a:extLst>
              </a:tr>
              <a:tr h="381031">
                <a:tc>
                  <a:txBody>
                    <a:bodyPr/>
                    <a:lstStyle/>
                    <a:p>
                      <a:r>
                        <a:rPr lang="en-US" sz="1600" dirty="0"/>
                        <a:t>Observability</a:t>
                      </a:r>
                    </a:p>
                  </a:txBody>
                  <a:tcPr/>
                </a:tc>
                <a:tc>
                  <a:txBody>
                    <a:bodyPr/>
                    <a:lstStyle/>
                    <a:p>
                      <a:r>
                        <a:rPr lang="en-US" sz="1600" dirty="0"/>
                        <a:t>Send tracing information to an Application Insights backend.</a:t>
                      </a:r>
                    </a:p>
                  </a:txBody>
                  <a:tcPr/>
                </a:tc>
                <a:extLst>
                  <a:ext uri="{0D108BD9-81ED-4DB2-BD59-A6C34878D82A}">
                    <a16:rowId xmlns:a16="http://schemas.microsoft.com/office/drawing/2014/main" val="97611163"/>
                  </a:ext>
                </a:extLst>
              </a:tr>
              <a:tr h="381031">
                <a:tc>
                  <a:txBody>
                    <a:bodyPr/>
                    <a:lstStyle/>
                    <a:p>
                      <a:r>
                        <a:rPr lang="en-US" sz="1600" dirty="0"/>
                        <a:t>Secrets</a:t>
                      </a:r>
                    </a:p>
                  </a:txBody>
                  <a:tcPr/>
                </a:tc>
                <a:tc>
                  <a:txBody>
                    <a:bodyPr/>
                    <a:lstStyle/>
                    <a:p>
                      <a:r>
                        <a:rPr lang="en-US" sz="1600" dirty="0"/>
                        <a:t>Access secrets from your application code or reference secure values in your </a:t>
                      </a:r>
                      <a:r>
                        <a:rPr lang="en-US" sz="1600" dirty="0" err="1"/>
                        <a:t>Dapr</a:t>
                      </a:r>
                      <a:r>
                        <a:rPr lang="en-US" sz="1600" dirty="0"/>
                        <a:t> components.</a:t>
                      </a:r>
                    </a:p>
                  </a:txBody>
                  <a:tcPr/>
                </a:tc>
                <a:extLst>
                  <a:ext uri="{0D108BD9-81ED-4DB2-BD59-A6C34878D82A}">
                    <a16:rowId xmlns:a16="http://schemas.microsoft.com/office/drawing/2014/main" val="336263709"/>
                  </a:ext>
                </a:extLst>
              </a:tr>
            </a:tbl>
          </a:graphicData>
        </a:graphic>
      </p:graphicFrame>
    </p:spTree>
    <p:extLst>
      <p:ext uri="{BB962C8B-B14F-4D97-AF65-F5344CB8AC3E}">
        <p14:creationId xmlns:p14="http://schemas.microsoft.com/office/powerpoint/2010/main" val="4015774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33D8F5-40B3-3D41-1072-B1616B467345}"/>
              </a:ext>
            </a:extLst>
          </p:cNvPr>
          <p:cNvSpPr>
            <a:spLocks noGrp="1"/>
          </p:cNvSpPr>
          <p:nvPr>
            <p:ph type="title"/>
          </p:nvPr>
        </p:nvSpPr>
        <p:spPr/>
        <p:txBody>
          <a:bodyPr/>
          <a:lstStyle/>
          <a:p>
            <a:r>
              <a:rPr lang="en-US" dirty="0"/>
              <a:t>Summary and knowledge check</a:t>
            </a:r>
          </a:p>
        </p:txBody>
      </p:sp>
      <p:sp>
        <p:nvSpPr>
          <p:cNvPr id="4" name="Content Placeholder 3">
            <a:extLst>
              <a:ext uri="{FF2B5EF4-FFF2-40B4-BE49-F238E27FC236}">
                <a16:creationId xmlns:a16="http://schemas.microsoft.com/office/drawing/2014/main" id="{33221971-E4B4-91FA-1DB9-F42D84D88189}"/>
              </a:ext>
            </a:extLst>
          </p:cNvPr>
          <p:cNvSpPr>
            <a:spLocks noGrp="1"/>
          </p:cNvSpPr>
          <p:nvPr>
            <p:ph sz="quarter" idx="12"/>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 this module, you learned how to:</a:t>
            </a:r>
          </a:p>
          <a:p>
            <a:r>
              <a:rPr lang="en-US" dirty="0"/>
              <a:t>Describe the features benefits of Azure Container Apps </a:t>
            </a:r>
          </a:p>
          <a:p>
            <a:r>
              <a:rPr lang="en-US" dirty="0"/>
              <a:t>Deploy container app in Azure by using the Azure CLI</a:t>
            </a:r>
          </a:p>
          <a:p>
            <a:r>
              <a:rPr lang="en-US" dirty="0"/>
              <a:t>Utilize Azure Container Apps built-in authentication and authorization</a:t>
            </a:r>
          </a:p>
          <a:p>
            <a:r>
              <a:rPr lang="en-US" dirty="0"/>
              <a:t>Create revisions and implement app secrets</a:t>
            </a:r>
          </a:p>
          <a:p>
            <a:endParaRPr lang="en-US" dirty="0"/>
          </a:p>
        </p:txBody>
      </p:sp>
      <p:sp>
        <p:nvSpPr>
          <p:cNvPr id="5" name="Oval 4">
            <a:extLst>
              <a:ext uri="{FF2B5EF4-FFF2-40B4-BE49-F238E27FC236}">
                <a16:creationId xmlns:a16="http://schemas.microsoft.com/office/drawing/2014/main" id="{09F58951-4595-0655-4A72-15DF78A41634}"/>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6" name="Text Placeholder 43">
            <a:extLst>
              <a:ext uri="{FF2B5EF4-FFF2-40B4-BE49-F238E27FC236}">
                <a16:creationId xmlns:a16="http://schemas.microsoft.com/office/drawing/2014/main" id="{3C700301-A44D-6BF7-F79B-3FE0881017F0}"/>
              </a:ext>
            </a:extLst>
          </p:cNvPr>
          <p:cNvSpPr txBox="1">
            <a:spLocks/>
          </p:cNvSpPr>
          <p:nvPr/>
        </p:nvSpPr>
        <p:spPr>
          <a:xfrm>
            <a:off x="6715031" y="2076618"/>
            <a:ext cx="4672440" cy="91113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is a revision in Azure Container Apps?</a:t>
            </a:r>
          </a:p>
        </p:txBody>
      </p:sp>
    </p:spTree>
    <p:extLst>
      <p:ext uri="{BB962C8B-B14F-4D97-AF65-F5344CB8AC3E}">
        <p14:creationId xmlns:p14="http://schemas.microsoft.com/office/powerpoint/2010/main" val="2365962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EC3F5-459D-EDF9-0B20-50B313E88057}"/>
              </a:ext>
            </a:extLst>
          </p:cNvPr>
          <p:cNvSpPr>
            <a:spLocks noGrp="1"/>
          </p:cNvSpPr>
          <p:nvPr>
            <p:ph type="title"/>
          </p:nvPr>
        </p:nvSpPr>
        <p:spPr/>
        <p:txBody>
          <a:bodyPr/>
          <a:lstStyle/>
          <a:p>
            <a:r>
              <a:rPr lang="en-US" dirty="0"/>
              <a:t>Discussion and lab</a:t>
            </a:r>
          </a:p>
        </p:txBody>
      </p:sp>
    </p:spTree>
    <p:extLst>
      <p:ext uri="{BB962C8B-B14F-4D97-AF65-F5344CB8AC3E}">
        <p14:creationId xmlns:p14="http://schemas.microsoft.com/office/powerpoint/2010/main" val="1578261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p:txBody>
          <a:bodyPr/>
          <a:lstStyle/>
          <a:p>
            <a:r>
              <a:rPr lang="en-US" dirty="0"/>
              <a:t>Group discussion questions</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1200"/>
              </a:spcAft>
            </a:pPr>
            <a:r>
              <a:rPr lang="en-US" sz="2400" dirty="0"/>
              <a:t>What factors should you consider when deciding between Azure Container Instances and Azure Container Apps as a deployment target?</a:t>
            </a:r>
          </a:p>
          <a:p>
            <a:pPr>
              <a:spcAft>
                <a:spcPts val="1200"/>
              </a:spcAft>
            </a:pPr>
            <a:r>
              <a:rPr lang="en-US" sz="2400" dirty="0"/>
              <a:t>Describe the architecture of an Azure Container App environment. How could some of your apps work within that architecture?</a:t>
            </a:r>
          </a:p>
          <a:p>
            <a:pPr>
              <a:spcAft>
                <a:spcPts val="1200"/>
              </a:spcAft>
            </a:pPr>
            <a:r>
              <a:rPr lang="en-US" sz="2400" dirty="0"/>
              <a:t>Describe at least two elements of a </a:t>
            </a:r>
            <a:r>
              <a:rPr lang="en-US" sz="2400" dirty="0" err="1"/>
              <a:t>Dockerfile</a:t>
            </a:r>
            <a:r>
              <a:rPr lang="en-US" sz="2400" dirty="0"/>
              <a:t>. What tools would you use to create a container image?</a:t>
            </a:r>
          </a:p>
          <a:p>
            <a:endParaRPr lang="en-US" sz="2400" dirty="0"/>
          </a:p>
        </p:txBody>
      </p:sp>
    </p:spTree>
    <p:extLst>
      <p:ext uri="{BB962C8B-B14F-4D97-AF65-F5344CB8AC3E}">
        <p14:creationId xmlns:p14="http://schemas.microsoft.com/office/powerpoint/2010/main" val="1288457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p:txBody>
          <a:bodyPr>
            <a:noAutofit/>
          </a:bodyPr>
          <a:lstStyle/>
          <a:p>
            <a:r>
              <a:rPr lang="en-US" sz="2400" dirty="0"/>
              <a:t>Lab 05: Deploy compute workloads by using images and containers</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a:bodyPr>
          <a:lstStyle/>
          <a:p>
            <a:pPr marL="0" indent="0">
              <a:buNone/>
            </a:pPr>
            <a:r>
              <a:rPr lang="en-US" sz="2000" dirty="0"/>
              <a:t>In this lab, you will explore how to create and deploy containers to the Azure Container Registry using a .NET application and docker files. And also deploy a containerized solution to Azure Container Apps.</a:t>
            </a:r>
          </a:p>
          <a:p>
            <a:pPr marL="0" indent="0">
              <a:buNone/>
            </a:pPr>
            <a:endParaRPr lang="en-US" sz="2000" dirty="0"/>
          </a:p>
          <a:p>
            <a:pPr marL="0" indent="0">
              <a:buNone/>
            </a:pPr>
            <a:r>
              <a:rPr lang="en-US" sz="2000" dirty="0">
                <a:hlinkClick r:id="rId2"/>
              </a:rPr>
              <a:t>http://aka.ms/az204labs</a:t>
            </a:r>
            <a:endParaRPr lang="en-US" sz="20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600"/>
              </a:spcAft>
            </a:pPr>
            <a:r>
              <a:rPr lang="en-US" sz="1800" b="0" i="0" dirty="0">
                <a:solidFill>
                  <a:srgbClr val="222222"/>
                </a:solidFill>
                <a:effectLst/>
                <a:latin typeface="segoe-ui_semibold"/>
              </a:rPr>
              <a:t>Exercise 1: Create a Docker container image and deploy it to Azure Container Registry</a:t>
            </a:r>
          </a:p>
          <a:p>
            <a:pPr>
              <a:spcAft>
                <a:spcPts val="600"/>
              </a:spcAft>
            </a:pPr>
            <a:r>
              <a:rPr lang="en-US" sz="1800" b="0" i="0" dirty="0">
                <a:solidFill>
                  <a:srgbClr val="222222"/>
                </a:solidFill>
                <a:effectLst/>
                <a:latin typeface="segoe-ui_semibold"/>
              </a:rPr>
              <a:t>Exercise 2: Deploy an Azure container instance</a:t>
            </a:r>
          </a:p>
          <a:p>
            <a:pPr>
              <a:spcAft>
                <a:spcPts val="600"/>
              </a:spcAft>
            </a:pPr>
            <a:r>
              <a:rPr lang="en-US" sz="1800" b="0" i="0" dirty="0">
                <a:solidFill>
                  <a:srgbClr val="222222"/>
                </a:solidFill>
                <a:effectLst/>
                <a:latin typeface="segoe-ui_semibold"/>
              </a:rPr>
              <a:t>Exercise 3: Create a secure Container Apps environment and deploy container app</a:t>
            </a:r>
          </a:p>
          <a:p>
            <a:pPr>
              <a:spcAft>
                <a:spcPts val="600"/>
              </a:spcAft>
            </a:pPr>
            <a:endParaRPr lang="en-US" sz="1800" b="0" i="0" dirty="0">
              <a:solidFill>
                <a:srgbClr val="222222"/>
              </a:solidFill>
              <a:effectLst/>
              <a:latin typeface="segoe-ui_semibold"/>
            </a:endParaRPr>
          </a:p>
        </p:txBody>
      </p:sp>
    </p:spTree>
    <p:extLst>
      <p:ext uri="{BB962C8B-B14F-4D97-AF65-F5344CB8AC3E}">
        <p14:creationId xmlns:p14="http://schemas.microsoft.com/office/powerpoint/2010/main" val="3611906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9DBB8-F862-E1A8-7EE8-232C20477907}"/>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79078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4023-99EB-D704-9ACC-41CC9128AC09}"/>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1E46F1AE-BC25-3010-4623-C2C96043AD55}"/>
              </a:ext>
            </a:extLst>
          </p:cNvPr>
          <p:cNvSpPr>
            <a:spLocks noGrp="1"/>
          </p:cNvSpPr>
          <p:nvPr>
            <p:ph sz="quarter" idx="10"/>
          </p:nvPr>
        </p:nvSpPr>
        <p:spPr/>
        <p:txBody>
          <a:bodyPr>
            <a:normAutofit/>
          </a:bodyPr>
          <a:lstStyle/>
          <a:p>
            <a:pPr>
              <a:spcAft>
                <a:spcPts val="600"/>
              </a:spcAft>
            </a:pPr>
            <a:r>
              <a:rPr lang="en-US" sz="2400" dirty="0"/>
              <a:t>Explain the features and benefits Azure Container Registry offers</a:t>
            </a:r>
          </a:p>
          <a:p>
            <a:pPr>
              <a:spcAft>
                <a:spcPts val="600"/>
              </a:spcAft>
            </a:pPr>
            <a:r>
              <a:rPr lang="en-US" sz="2400" dirty="0"/>
              <a:t>Describe how to use ACR Tasks to automate builds and deployments</a:t>
            </a:r>
          </a:p>
          <a:p>
            <a:pPr>
              <a:spcAft>
                <a:spcPts val="600"/>
              </a:spcAft>
            </a:pPr>
            <a:r>
              <a:rPr lang="en-US" sz="2400" dirty="0"/>
              <a:t>Explain the elements in a </a:t>
            </a:r>
            <a:r>
              <a:rPr lang="en-US" sz="2400" dirty="0" err="1"/>
              <a:t>Dockerfile</a:t>
            </a:r>
            <a:endParaRPr lang="en-US" sz="2400" dirty="0"/>
          </a:p>
          <a:p>
            <a:pPr>
              <a:spcAft>
                <a:spcPts val="600"/>
              </a:spcAft>
            </a:pPr>
            <a:r>
              <a:rPr lang="en-US" sz="2400" dirty="0"/>
              <a:t>Build and run an image in the ACR by using Azure CLI</a:t>
            </a:r>
          </a:p>
        </p:txBody>
      </p:sp>
    </p:spTree>
    <p:extLst>
      <p:ext uri="{BB962C8B-B14F-4D97-AF65-F5344CB8AC3E}">
        <p14:creationId xmlns:p14="http://schemas.microsoft.com/office/powerpoint/2010/main" val="21069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p:txBody>
          <a:bodyPr/>
          <a:lstStyle/>
          <a:p>
            <a:r>
              <a:rPr lang="en-US" dirty="0"/>
              <a:t>Discover the Azure Container Registry ( 1 of 2 )</a:t>
            </a:r>
          </a:p>
        </p:txBody>
      </p:sp>
      <p:sp>
        <p:nvSpPr>
          <p:cNvPr id="4" name="Content Placeholder 3">
            <a:extLst>
              <a:ext uri="{FF2B5EF4-FFF2-40B4-BE49-F238E27FC236}">
                <a16:creationId xmlns:a16="http://schemas.microsoft.com/office/drawing/2014/main" id="{3CE354E9-D5E2-6C7B-9FDF-0AA6402C68E6}"/>
              </a:ext>
            </a:extLst>
          </p:cNvPr>
          <p:cNvSpPr>
            <a:spLocks noGrp="1"/>
          </p:cNvSpPr>
          <p:nvPr>
            <p:ph sz="quarter" idx="10"/>
          </p:nvPr>
        </p:nvSpPr>
        <p:spPr>
          <a:xfrm>
            <a:off x="457200" y="1235075"/>
            <a:ext cx="11222038" cy="710683"/>
          </a:xfrm>
        </p:spPr>
        <p:txBody>
          <a:bodyPr/>
          <a:lstStyle/>
          <a:p>
            <a:pPr marL="0" indent="0">
              <a:buNone/>
            </a:pPr>
            <a:r>
              <a:rPr lang="en-US" sz="2000" dirty="0"/>
              <a:t>Use the Azure Container Registry (ACR) service with your existing container development and deployment pipelines or use Azure Container Registry Tasks to build container images in Azure. </a:t>
            </a:r>
          </a:p>
          <a:p>
            <a:pPr marL="0" indent="0">
              <a:buNone/>
            </a:pPr>
            <a:endParaRPr lang="en-US" sz="2000" dirty="0"/>
          </a:p>
        </p:txBody>
      </p:sp>
      <p:sp>
        <p:nvSpPr>
          <p:cNvPr id="11" name="Text Placeholder 6">
            <a:extLst>
              <a:ext uri="{FF2B5EF4-FFF2-40B4-BE49-F238E27FC236}">
                <a16:creationId xmlns:a16="http://schemas.microsoft.com/office/drawing/2014/main" id="{55C75CE4-2377-28E3-6684-85A6B7E464B0}"/>
              </a:ext>
            </a:extLst>
          </p:cNvPr>
          <p:cNvSpPr txBox="1">
            <a:spLocks/>
          </p:cNvSpPr>
          <p:nvPr/>
        </p:nvSpPr>
        <p:spPr>
          <a:xfrm>
            <a:off x="418643" y="2371726"/>
            <a:ext cx="5578932" cy="3168000"/>
          </a:xfrm>
          <a:prstGeom prst="rect">
            <a:avLst/>
          </a:prstGeom>
          <a:noFill/>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350" dirty="0">
                <a:solidFill>
                  <a:schemeClr val="tx2"/>
                </a:solidFill>
              </a:rPr>
              <a:t>Use cases</a:t>
            </a:r>
          </a:p>
          <a:p>
            <a:pPr>
              <a:spcAft>
                <a:spcPts val="600"/>
              </a:spcAft>
            </a:pPr>
            <a:r>
              <a:rPr lang="en-US" dirty="0">
                <a:latin typeface="+mn-lt"/>
              </a:rPr>
              <a:t>Pull images from an Azure container registry to various deployment targets:</a:t>
            </a:r>
          </a:p>
          <a:p>
            <a:pPr marL="233363" indent="-233363" defTabSz="914400">
              <a:spcBef>
                <a:spcPts val="0"/>
              </a:spcBef>
              <a:spcAft>
                <a:spcPts val="600"/>
              </a:spcAft>
              <a:buSzTx/>
              <a:buFont typeface="Arial" panose="020B0604020202020204" pitchFamily="34" charset="0"/>
              <a:buChar char="•"/>
              <a:defRPr/>
            </a:pPr>
            <a:r>
              <a:rPr lang="en-US" i="1" spc="0" dirty="0">
                <a:solidFill>
                  <a:prstClr val="black"/>
                </a:solidFill>
                <a:latin typeface="Segoe UI" panose="020B0502040204020203" pitchFamily="34" charset="0"/>
                <a:cs typeface="Segoe UI" panose="020B0502040204020203" pitchFamily="34" charset="0"/>
              </a:rPr>
              <a:t>Scalable orchestration systems</a:t>
            </a:r>
            <a:r>
              <a:rPr lang="en-US" spc="0" dirty="0">
                <a:solidFill>
                  <a:prstClr val="black"/>
                </a:solidFill>
                <a:latin typeface="Segoe UI" panose="020B0502040204020203" pitchFamily="34" charset="0"/>
                <a:cs typeface="Segoe UI" panose="020B0502040204020203" pitchFamily="34" charset="0"/>
              </a:rPr>
              <a:t> that manage containerized applications across clusters of hosts.</a:t>
            </a:r>
          </a:p>
          <a:p>
            <a:pPr marL="233363" indent="-233363" defTabSz="914400">
              <a:spcBef>
                <a:spcPts val="0"/>
              </a:spcBef>
              <a:spcAft>
                <a:spcPts val="600"/>
              </a:spcAft>
              <a:buSzTx/>
              <a:buFont typeface="Arial" panose="020B0604020202020204" pitchFamily="34" charset="0"/>
              <a:buChar char="•"/>
              <a:defRPr/>
            </a:pPr>
            <a:r>
              <a:rPr lang="en-US" i="1" spc="0" dirty="0">
                <a:solidFill>
                  <a:prstClr val="black"/>
                </a:solidFill>
                <a:latin typeface="Segoe UI" panose="020B0502040204020203" pitchFamily="34" charset="0"/>
                <a:cs typeface="Segoe UI" panose="020B0502040204020203" pitchFamily="34" charset="0"/>
              </a:rPr>
              <a:t>Azure services</a:t>
            </a:r>
            <a:r>
              <a:rPr lang="en-US" spc="0" dirty="0">
                <a:solidFill>
                  <a:prstClr val="black"/>
                </a:solidFill>
                <a:latin typeface="Segoe UI" panose="020B0502040204020203" pitchFamily="34" charset="0"/>
                <a:cs typeface="Segoe UI" panose="020B0502040204020203" pitchFamily="34" charset="0"/>
              </a:rPr>
              <a:t> that support building and running applications at scale.</a:t>
            </a:r>
          </a:p>
        </p:txBody>
      </p:sp>
      <p:sp>
        <p:nvSpPr>
          <p:cNvPr id="12" name="Text Placeholder 6">
            <a:extLst>
              <a:ext uri="{FF2B5EF4-FFF2-40B4-BE49-F238E27FC236}">
                <a16:creationId xmlns:a16="http://schemas.microsoft.com/office/drawing/2014/main" id="{04096A7F-6A2C-E119-71A2-A282F5E20CC1}"/>
              </a:ext>
            </a:extLst>
          </p:cNvPr>
          <p:cNvSpPr txBox="1">
            <a:spLocks/>
          </p:cNvSpPr>
          <p:nvPr/>
        </p:nvSpPr>
        <p:spPr>
          <a:xfrm>
            <a:off x="6229350" y="2371726"/>
            <a:ext cx="5543550" cy="3168000"/>
          </a:xfrm>
          <a:prstGeom prst="rect">
            <a:avLst/>
          </a:prstGeom>
          <a:noFill/>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350" dirty="0">
                <a:solidFill>
                  <a:schemeClr val="tx2"/>
                </a:solidFill>
              </a:rPr>
              <a:t>Azure Container Registry service tiers</a:t>
            </a:r>
          </a:p>
          <a:p>
            <a:pPr lvl="1">
              <a:spcAft>
                <a:spcPts val="600"/>
              </a:spcAft>
            </a:pPr>
            <a:r>
              <a:rPr lang="en-US" sz="2000" dirty="0"/>
              <a:t>Azure Container Registry is available in multiple service tiers.</a:t>
            </a:r>
          </a:p>
          <a:p>
            <a:pPr marL="233363" indent="-233363" defTabSz="914400">
              <a:spcBef>
                <a:spcPts val="0"/>
              </a:spcBef>
              <a:spcAft>
                <a:spcPts val="600"/>
              </a:spcAft>
              <a:buSzTx/>
              <a:buFont typeface="Arial" panose="020B0604020202020204" pitchFamily="34" charset="0"/>
              <a:buChar char="•"/>
              <a:defRPr/>
            </a:pPr>
            <a:r>
              <a:rPr lang="en-US" spc="0" dirty="0">
                <a:solidFill>
                  <a:prstClr val="black"/>
                </a:solidFill>
                <a:latin typeface="Segoe UI" panose="020B0502040204020203" pitchFamily="34" charset="0"/>
                <a:cs typeface="Segoe UI" panose="020B0502040204020203" pitchFamily="34" charset="0"/>
              </a:rPr>
              <a:t>Basic</a:t>
            </a:r>
          </a:p>
          <a:p>
            <a:pPr marL="233363" indent="-233363" defTabSz="914400">
              <a:spcBef>
                <a:spcPts val="0"/>
              </a:spcBef>
              <a:spcAft>
                <a:spcPts val="600"/>
              </a:spcAft>
              <a:buSzTx/>
              <a:buFont typeface="Arial" panose="020B0604020202020204" pitchFamily="34" charset="0"/>
              <a:buChar char="•"/>
              <a:defRPr/>
            </a:pPr>
            <a:r>
              <a:rPr lang="en-US" spc="0" dirty="0">
                <a:solidFill>
                  <a:prstClr val="black"/>
                </a:solidFill>
                <a:latin typeface="Segoe UI" panose="020B0502040204020203" pitchFamily="34" charset="0"/>
                <a:cs typeface="Segoe UI" panose="020B0502040204020203" pitchFamily="34" charset="0"/>
              </a:rPr>
              <a:t>Standard</a:t>
            </a:r>
          </a:p>
          <a:p>
            <a:pPr marL="233363" indent="-233363" defTabSz="914400">
              <a:spcBef>
                <a:spcPts val="0"/>
              </a:spcBef>
              <a:spcAft>
                <a:spcPts val="600"/>
              </a:spcAft>
              <a:buSzTx/>
              <a:buFont typeface="Arial" panose="020B0604020202020204" pitchFamily="34" charset="0"/>
              <a:buChar char="•"/>
              <a:defRPr/>
            </a:pPr>
            <a:r>
              <a:rPr lang="en-US" spc="0" dirty="0">
                <a:solidFill>
                  <a:prstClr val="black"/>
                </a:solidFill>
                <a:latin typeface="Segoe UI" panose="020B0502040204020203" pitchFamily="34" charset="0"/>
                <a:cs typeface="Segoe UI" panose="020B0502040204020203" pitchFamily="34" charset="0"/>
              </a:rPr>
              <a:t>Premium</a:t>
            </a:r>
          </a:p>
        </p:txBody>
      </p:sp>
    </p:spTree>
    <p:extLst>
      <p:ext uri="{BB962C8B-B14F-4D97-AF65-F5344CB8AC3E}">
        <p14:creationId xmlns:p14="http://schemas.microsoft.com/office/powerpoint/2010/main" val="156043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p:txBody>
          <a:bodyPr/>
          <a:lstStyle/>
          <a:p>
            <a:r>
              <a:rPr lang="en-US" dirty="0"/>
              <a:t>Discover the Azure Container Registry ( 2 of 2 )</a:t>
            </a:r>
          </a:p>
        </p:txBody>
      </p:sp>
      <p:sp>
        <p:nvSpPr>
          <p:cNvPr id="11" name="Text Placeholder 6">
            <a:extLst>
              <a:ext uri="{FF2B5EF4-FFF2-40B4-BE49-F238E27FC236}">
                <a16:creationId xmlns:a16="http://schemas.microsoft.com/office/drawing/2014/main" id="{55C75CE4-2377-28E3-6684-85A6B7E464B0}"/>
              </a:ext>
            </a:extLst>
          </p:cNvPr>
          <p:cNvSpPr txBox="1">
            <a:spLocks/>
          </p:cNvSpPr>
          <p:nvPr/>
        </p:nvSpPr>
        <p:spPr>
          <a:xfrm>
            <a:off x="418643" y="1117084"/>
            <a:ext cx="5578932" cy="4454376"/>
          </a:xfrm>
          <a:prstGeom prst="rect">
            <a:avLst/>
          </a:prstGeom>
          <a:noFill/>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1200"/>
              </a:spcAft>
            </a:pPr>
            <a:r>
              <a:rPr lang="en-US" sz="2400" dirty="0">
                <a:solidFill>
                  <a:schemeClr val="tx2"/>
                </a:solidFill>
              </a:rPr>
              <a:t>Supported images and artifacts</a:t>
            </a:r>
          </a:p>
          <a:p>
            <a:pPr marL="233363" indent="-233363" defTabSz="914400">
              <a:spcBef>
                <a:spcPts val="0"/>
              </a:spcBef>
              <a:spcAft>
                <a:spcPts val="600"/>
              </a:spcAft>
              <a:buSzTx/>
              <a:buFont typeface="Arial" panose="020B0604020202020204" pitchFamily="34" charset="0"/>
              <a:buChar char="•"/>
              <a:defRPr/>
            </a:pPr>
            <a:r>
              <a:rPr lang="en-US" spc="0" dirty="0">
                <a:solidFill>
                  <a:prstClr val="black"/>
                </a:solidFill>
                <a:latin typeface="Segoe UI" panose="020B0502040204020203" pitchFamily="34" charset="0"/>
                <a:cs typeface="Segoe UI" panose="020B0502040204020203" pitchFamily="34" charset="0"/>
              </a:rPr>
              <a:t>Grouped in a repository, each image is a read-only snapshot of a Docker-compatible container. </a:t>
            </a:r>
          </a:p>
          <a:p>
            <a:pPr marL="233363" indent="-233363" defTabSz="914400">
              <a:spcBef>
                <a:spcPts val="0"/>
              </a:spcBef>
              <a:spcAft>
                <a:spcPts val="600"/>
              </a:spcAft>
              <a:buSzTx/>
              <a:buFont typeface="Arial" panose="020B0604020202020204" pitchFamily="34" charset="0"/>
              <a:buChar char="•"/>
              <a:defRPr/>
            </a:pPr>
            <a:r>
              <a:rPr lang="en-US" spc="0" dirty="0">
                <a:solidFill>
                  <a:prstClr val="black"/>
                </a:solidFill>
                <a:latin typeface="Segoe UI" panose="020B0502040204020203" pitchFamily="34" charset="0"/>
                <a:cs typeface="Segoe UI" panose="020B0502040204020203" pitchFamily="34" charset="0"/>
              </a:rPr>
              <a:t>Azure container registries can include both Windows and Linux images.</a:t>
            </a:r>
          </a:p>
          <a:p>
            <a:pPr marL="233363" indent="-233363" defTabSz="914400">
              <a:spcBef>
                <a:spcPts val="0"/>
              </a:spcBef>
              <a:spcAft>
                <a:spcPts val="600"/>
              </a:spcAft>
              <a:buSzTx/>
              <a:buFont typeface="Arial" panose="020B0604020202020204" pitchFamily="34" charset="0"/>
              <a:buChar char="•"/>
              <a:defRPr/>
            </a:pPr>
            <a:r>
              <a:rPr lang="en-US" spc="0" dirty="0">
                <a:solidFill>
                  <a:prstClr val="black"/>
                </a:solidFill>
                <a:latin typeface="Segoe UI" panose="020B0502040204020203" pitchFamily="34" charset="0"/>
                <a:cs typeface="Segoe UI" panose="020B0502040204020203" pitchFamily="34" charset="0"/>
              </a:rPr>
              <a:t>Azure Container Registry also stores Helm charts and images built to the Open Container Initiative (OCI) Image Format Specification.</a:t>
            </a:r>
          </a:p>
        </p:txBody>
      </p:sp>
      <p:sp>
        <p:nvSpPr>
          <p:cNvPr id="12" name="Text Placeholder 6">
            <a:extLst>
              <a:ext uri="{FF2B5EF4-FFF2-40B4-BE49-F238E27FC236}">
                <a16:creationId xmlns:a16="http://schemas.microsoft.com/office/drawing/2014/main" id="{04096A7F-6A2C-E119-71A2-A282F5E20CC1}"/>
              </a:ext>
            </a:extLst>
          </p:cNvPr>
          <p:cNvSpPr txBox="1">
            <a:spLocks/>
          </p:cNvSpPr>
          <p:nvPr/>
        </p:nvSpPr>
        <p:spPr>
          <a:xfrm>
            <a:off x="6229350" y="1117084"/>
            <a:ext cx="5543550" cy="3168000"/>
          </a:xfrm>
          <a:prstGeom prst="rect">
            <a:avLst/>
          </a:prstGeom>
          <a:noFill/>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Azure Container Registry Tasks</a:t>
            </a:r>
          </a:p>
          <a:p>
            <a:pPr marL="233363" lvl="1" indent="-233363" defTabSz="914400">
              <a:spcBef>
                <a:spcPts val="0"/>
              </a:spcBef>
              <a:spcAft>
                <a:spcPts val="600"/>
              </a:spcAft>
              <a:buSzTx/>
              <a:buFont typeface="Arial" panose="020B0604020202020204" pitchFamily="34" charset="0"/>
              <a:buChar char="•"/>
              <a:defRPr/>
            </a:pPr>
            <a:r>
              <a:rPr lang="en-US" sz="2000" dirty="0">
                <a:solidFill>
                  <a:prstClr val="black"/>
                </a:solidFill>
                <a:latin typeface="Segoe UI" panose="020B0502040204020203" pitchFamily="34" charset="0"/>
                <a:cs typeface="Segoe UI" panose="020B0502040204020203" pitchFamily="34" charset="0"/>
              </a:rPr>
              <a:t>Use Azure Container Registry Tasks (ACR Tasks) to streamline building, testing, pushing, and deploying images in Azure.</a:t>
            </a:r>
          </a:p>
          <a:p>
            <a:pPr marL="233363" indent="-233363" defTabSz="914400">
              <a:spcBef>
                <a:spcPts val="0"/>
              </a:spcBef>
              <a:spcAft>
                <a:spcPts val="600"/>
              </a:spcAft>
              <a:buSzTx/>
              <a:buFont typeface="Arial" panose="020B0604020202020204" pitchFamily="34" charset="0"/>
              <a:buChar char="•"/>
              <a:defRPr/>
            </a:pPr>
            <a:endParaRPr lang="en-US" spc="0"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8600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4CE3-32A5-6EDB-4611-1F68E9E5CDCC}"/>
              </a:ext>
            </a:extLst>
          </p:cNvPr>
          <p:cNvSpPr>
            <a:spLocks noGrp="1"/>
          </p:cNvSpPr>
          <p:nvPr>
            <p:ph type="title"/>
          </p:nvPr>
        </p:nvSpPr>
        <p:spPr/>
        <p:txBody>
          <a:bodyPr/>
          <a:lstStyle/>
          <a:p>
            <a:r>
              <a:rPr lang="en-US" dirty="0"/>
              <a:t>Explore storage capabilities</a:t>
            </a:r>
          </a:p>
        </p:txBody>
      </p:sp>
      <p:sp>
        <p:nvSpPr>
          <p:cNvPr id="3" name="Content Placeholder 2">
            <a:extLst>
              <a:ext uri="{FF2B5EF4-FFF2-40B4-BE49-F238E27FC236}">
                <a16:creationId xmlns:a16="http://schemas.microsoft.com/office/drawing/2014/main" id="{B2400148-E275-4ABB-A7E6-72E6EE4216B8}"/>
              </a:ext>
            </a:extLst>
          </p:cNvPr>
          <p:cNvSpPr>
            <a:spLocks noGrp="1"/>
          </p:cNvSpPr>
          <p:nvPr>
            <p:ph sz="quarter" idx="10"/>
          </p:nvPr>
        </p:nvSpPr>
        <p:spPr/>
        <p:txBody>
          <a:bodyPr/>
          <a:lstStyle/>
          <a:p>
            <a:pPr marL="0" indent="0">
              <a:spcAft>
                <a:spcPts val="1200"/>
              </a:spcAft>
              <a:buNone/>
            </a:pPr>
            <a:r>
              <a:rPr lang="en-US" dirty="0"/>
              <a:t>Every Basic, Standard, and Premium Azure container registry benefits from advanced Azure storage features.</a:t>
            </a:r>
          </a:p>
          <a:p>
            <a:pPr>
              <a:spcAft>
                <a:spcPts val="600"/>
              </a:spcAft>
            </a:pPr>
            <a:r>
              <a:rPr lang="en-US" dirty="0">
                <a:latin typeface="+mj-lt"/>
              </a:rPr>
              <a:t>Encryption-at-rest:</a:t>
            </a:r>
            <a:r>
              <a:rPr lang="en-US" dirty="0"/>
              <a:t> All container images in your registry are encrypted at rest.</a:t>
            </a:r>
          </a:p>
          <a:p>
            <a:pPr>
              <a:spcAft>
                <a:spcPts val="600"/>
              </a:spcAft>
            </a:pPr>
            <a:r>
              <a:rPr lang="en-US" dirty="0">
                <a:latin typeface="+mj-lt"/>
              </a:rPr>
              <a:t>Geo-redundant storage: </a:t>
            </a:r>
            <a:r>
              <a:rPr lang="en-US" dirty="0"/>
              <a:t>Azure uses a geo-redundant storage scheme to guard against loss of your container images.</a:t>
            </a:r>
          </a:p>
          <a:p>
            <a:pPr>
              <a:spcAft>
                <a:spcPts val="600"/>
              </a:spcAft>
            </a:pPr>
            <a:r>
              <a:rPr lang="en-US" dirty="0">
                <a:latin typeface="+mj-lt"/>
              </a:rPr>
              <a:t>Geo-replication:</a:t>
            </a:r>
            <a:r>
              <a:rPr lang="en-US" dirty="0"/>
              <a:t> For scenarios requiring even more high-availability assurance, consider using the geo-replication feature of Premium registries.</a:t>
            </a:r>
          </a:p>
          <a:p>
            <a:endParaRPr lang="en-US" dirty="0"/>
          </a:p>
        </p:txBody>
      </p:sp>
    </p:spTree>
    <p:extLst>
      <p:ext uri="{BB962C8B-B14F-4D97-AF65-F5344CB8AC3E}">
        <p14:creationId xmlns:p14="http://schemas.microsoft.com/office/powerpoint/2010/main" val="178157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F396-9774-CBA7-7AB7-BCB6D82CD0C4}"/>
              </a:ext>
            </a:extLst>
          </p:cNvPr>
          <p:cNvSpPr>
            <a:spLocks noGrp="1"/>
          </p:cNvSpPr>
          <p:nvPr>
            <p:ph type="title"/>
          </p:nvPr>
        </p:nvSpPr>
        <p:spPr/>
        <p:txBody>
          <a:bodyPr/>
          <a:lstStyle/>
          <a:p>
            <a:r>
              <a:rPr lang="en-US" dirty="0"/>
              <a:t>Build and manage containers with tasks</a:t>
            </a:r>
          </a:p>
        </p:txBody>
      </p:sp>
      <p:sp>
        <p:nvSpPr>
          <p:cNvPr id="3" name="Content Placeholder 2">
            <a:extLst>
              <a:ext uri="{FF2B5EF4-FFF2-40B4-BE49-F238E27FC236}">
                <a16:creationId xmlns:a16="http://schemas.microsoft.com/office/drawing/2014/main" id="{47072614-F13C-8F1B-AB83-0EFB757B3898}"/>
              </a:ext>
            </a:extLst>
          </p:cNvPr>
          <p:cNvSpPr>
            <a:spLocks noGrp="1"/>
          </p:cNvSpPr>
          <p:nvPr>
            <p:ph sz="quarter" idx="10"/>
          </p:nvPr>
        </p:nvSpPr>
        <p:spPr/>
        <p:txBody>
          <a:bodyPr/>
          <a:lstStyle/>
          <a:p>
            <a:pPr marL="0" indent="0">
              <a:spcAft>
                <a:spcPts val="1200"/>
              </a:spcAft>
              <a:buNone/>
            </a:pPr>
            <a:r>
              <a:rPr lang="en-US" dirty="0"/>
              <a:t>ACR Tasks provides cloud-based container image building for platforms including Linux, Windows, and ARM. It can automate OS and framework patching for your Docker containers.</a:t>
            </a:r>
          </a:p>
          <a:p>
            <a:pPr marL="0" indent="0">
              <a:spcAft>
                <a:spcPts val="600"/>
              </a:spcAft>
              <a:buNone/>
            </a:pPr>
            <a:r>
              <a:rPr lang="en-US" b="1" dirty="0"/>
              <a:t>Task scenarios</a:t>
            </a:r>
          </a:p>
          <a:p>
            <a:pPr marL="0" indent="0">
              <a:spcAft>
                <a:spcPts val="1200"/>
              </a:spcAft>
              <a:buNone/>
            </a:pPr>
            <a:r>
              <a:rPr lang="en-US" dirty="0"/>
              <a:t>ACR Tasks supports several scenarios to build and maintain container images and other artifacts:</a:t>
            </a:r>
          </a:p>
          <a:p>
            <a:pPr>
              <a:spcAft>
                <a:spcPts val="600"/>
              </a:spcAft>
            </a:pPr>
            <a:r>
              <a:rPr lang="en-US" dirty="0"/>
              <a:t>Quick task</a:t>
            </a:r>
          </a:p>
          <a:p>
            <a:pPr>
              <a:spcAft>
                <a:spcPts val="600"/>
              </a:spcAft>
            </a:pPr>
            <a:r>
              <a:rPr lang="en-US" dirty="0"/>
              <a:t>Automatically triggered tasks</a:t>
            </a:r>
          </a:p>
          <a:p>
            <a:pPr>
              <a:spcAft>
                <a:spcPts val="600"/>
              </a:spcAft>
            </a:pPr>
            <a:r>
              <a:rPr lang="en-US" dirty="0"/>
              <a:t>Multi-step task</a:t>
            </a:r>
          </a:p>
          <a:p>
            <a:endParaRPr lang="en-US" dirty="0"/>
          </a:p>
        </p:txBody>
      </p:sp>
    </p:spTree>
    <p:extLst>
      <p:ext uri="{BB962C8B-B14F-4D97-AF65-F5344CB8AC3E}">
        <p14:creationId xmlns:p14="http://schemas.microsoft.com/office/powerpoint/2010/main" val="181417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A32B-870E-7DF9-F5AD-E660580551F9}"/>
              </a:ext>
            </a:extLst>
          </p:cNvPr>
          <p:cNvSpPr>
            <a:spLocks noGrp="1"/>
          </p:cNvSpPr>
          <p:nvPr>
            <p:ph type="title"/>
          </p:nvPr>
        </p:nvSpPr>
        <p:spPr/>
        <p:txBody>
          <a:bodyPr/>
          <a:lstStyle/>
          <a:p>
            <a:r>
              <a:rPr lang="en-US" dirty="0"/>
              <a:t>Explore elements of a </a:t>
            </a:r>
            <a:r>
              <a:rPr lang="en-US" dirty="0" err="1"/>
              <a:t>Dockerfile</a:t>
            </a:r>
            <a:r>
              <a:rPr lang="en-US" dirty="0"/>
              <a:t> ( 1 of 2 )</a:t>
            </a:r>
          </a:p>
        </p:txBody>
      </p:sp>
      <p:sp>
        <p:nvSpPr>
          <p:cNvPr id="3" name="Content Placeholder 2">
            <a:extLst>
              <a:ext uri="{FF2B5EF4-FFF2-40B4-BE49-F238E27FC236}">
                <a16:creationId xmlns:a16="http://schemas.microsoft.com/office/drawing/2014/main" id="{AD77E9B5-980A-5B34-4260-B0101F706886}"/>
              </a:ext>
            </a:extLst>
          </p:cNvPr>
          <p:cNvSpPr>
            <a:spLocks noGrp="1"/>
          </p:cNvSpPr>
          <p:nvPr>
            <p:ph sz="quarter" idx="10"/>
          </p:nvPr>
        </p:nvSpPr>
        <p:spPr/>
        <p:txBody>
          <a:bodyPr/>
          <a:lstStyle/>
          <a:p>
            <a:pPr marL="0" indent="0">
              <a:spcBef>
                <a:spcPts val="0"/>
              </a:spcBef>
              <a:spcAft>
                <a:spcPts val="0"/>
              </a:spcAft>
              <a:buNone/>
            </a:pPr>
            <a:r>
              <a:rPr lang="en-US" sz="1600" b="0" dirty="0">
                <a:solidFill>
                  <a:srgbClr val="008000"/>
                </a:solidFill>
                <a:effectLst/>
                <a:latin typeface="Consolas" panose="020B0609020204030204" pitchFamily="49" charset="0"/>
              </a:rPr>
              <a:t># Step 1: Specify the parent image for the new image</a:t>
            </a:r>
            <a:endParaRPr lang="en-US" sz="1600" b="0" dirty="0">
              <a:solidFill>
                <a:srgbClr val="000000"/>
              </a:solidFill>
              <a:effectLst/>
              <a:latin typeface="Consolas" panose="020B0609020204030204" pitchFamily="49" charset="0"/>
            </a:endParaRPr>
          </a:p>
          <a:p>
            <a:pPr marL="0" indent="0">
              <a:spcBef>
                <a:spcPts val="0"/>
              </a:spcBef>
              <a:spcAft>
                <a:spcPts val="0"/>
              </a:spcAft>
              <a:buNone/>
            </a:pPr>
            <a:r>
              <a:rPr lang="en-US" sz="1600" b="0" dirty="0">
                <a:solidFill>
                  <a:srgbClr val="000000"/>
                </a:solidFill>
                <a:effectLst/>
                <a:latin typeface="Consolas" panose="020B0609020204030204" pitchFamily="49" charset="0"/>
              </a:rPr>
              <a:t>FROM ubuntu:18.04</a:t>
            </a:r>
          </a:p>
          <a:p>
            <a:pPr marL="0" indent="0">
              <a:spcBef>
                <a:spcPts val="0"/>
              </a:spcBef>
              <a:spcAft>
                <a:spcPts val="0"/>
              </a:spcAft>
              <a:buNone/>
            </a:pPr>
            <a:br>
              <a:rPr lang="en-US" sz="1600" b="0" dirty="0">
                <a:solidFill>
                  <a:srgbClr val="000000"/>
                </a:solidFill>
                <a:effectLst/>
                <a:latin typeface="Consolas" panose="020B0609020204030204" pitchFamily="49" charset="0"/>
              </a:rPr>
            </a:br>
            <a:r>
              <a:rPr lang="en-US" sz="1600" b="0" dirty="0">
                <a:solidFill>
                  <a:srgbClr val="008000"/>
                </a:solidFill>
                <a:effectLst/>
                <a:latin typeface="Consolas" panose="020B0609020204030204" pitchFamily="49" charset="0"/>
              </a:rPr>
              <a:t># Step 2: Update OS packages and install additional software</a:t>
            </a:r>
            <a:endParaRPr lang="en-US" sz="1600" b="0" dirty="0">
              <a:solidFill>
                <a:srgbClr val="000000"/>
              </a:solidFill>
              <a:effectLst/>
              <a:latin typeface="Consolas" panose="020B0609020204030204" pitchFamily="49" charset="0"/>
            </a:endParaRPr>
          </a:p>
          <a:p>
            <a:pPr marL="0" indent="0">
              <a:spcBef>
                <a:spcPts val="0"/>
              </a:spcBef>
              <a:spcAft>
                <a:spcPts val="0"/>
              </a:spcAft>
              <a:buNone/>
            </a:pPr>
            <a:r>
              <a:rPr lang="en-US" sz="1600" b="0" dirty="0">
                <a:solidFill>
                  <a:srgbClr val="000000"/>
                </a:solidFill>
                <a:effectLst/>
                <a:latin typeface="Consolas" panose="020B0609020204030204" pitchFamily="49" charset="0"/>
              </a:rPr>
              <a:t>RUN apt -y update &amp;&amp;  apt install -y </a:t>
            </a:r>
            <a:r>
              <a:rPr lang="en-US" sz="1600" b="0" dirty="0" err="1">
                <a:solidFill>
                  <a:srgbClr val="000000"/>
                </a:solidFill>
                <a:effectLst/>
                <a:latin typeface="Consolas" panose="020B0609020204030204" pitchFamily="49" charset="0"/>
              </a:rPr>
              <a:t>wget</a:t>
            </a:r>
            <a:r>
              <a:rPr lang="en-US" sz="1600" b="0" dirty="0">
                <a:solidFill>
                  <a:srgbClr val="000000"/>
                </a:solidFill>
                <a:effectLst/>
                <a:latin typeface="Consolas" panose="020B0609020204030204" pitchFamily="49" charset="0"/>
              </a:rPr>
              <a:t> nginx software-properties-common apt-transport-https \</a:t>
            </a:r>
          </a:p>
          <a:p>
            <a:pPr marL="0" indent="0">
              <a:spcBef>
                <a:spcPts val="0"/>
              </a:spcBef>
              <a:spcAft>
                <a:spcPts val="0"/>
              </a:spcAft>
              <a:buNone/>
            </a:pPr>
            <a:r>
              <a:rPr lang="en-US" sz="1600" b="0" dirty="0">
                <a:solidFill>
                  <a:srgbClr val="000000"/>
                </a:solidFill>
                <a:effectLst/>
                <a:latin typeface="Consolas" panose="020B0609020204030204" pitchFamily="49" charset="0"/>
              </a:rPr>
              <a:t>    &amp;&amp; </a:t>
            </a:r>
            <a:r>
              <a:rPr lang="en-US" sz="1600" b="0" dirty="0" err="1">
                <a:solidFill>
                  <a:srgbClr val="000000"/>
                </a:solidFill>
                <a:effectLst/>
                <a:latin typeface="Consolas" panose="020B0609020204030204" pitchFamily="49" charset="0"/>
              </a:rPr>
              <a:t>wget</a:t>
            </a:r>
            <a:r>
              <a:rPr lang="en-US" sz="1600" b="0" dirty="0">
                <a:solidFill>
                  <a:srgbClr val="000000"/>
                </a:solidFill>
                <a:effectLst/>
                <a:latin typeface="Consolas" panose="020B0609020204030204" pitchFamily="49" charset="0"/>
              </a:rPr>
              <a:t> -q &lt;URL&gt;/ubuntu/18.04/packages-</a:t>
            </a:r>
            <a:r>
              <a:rPr lang="en-US" sz="1600" b="0" dirty="0" err="1">
                <a:solidFill>
                  <a:srgbClr val="000000"/>
                </a:solidFill>
                <a:effectLst/>
                <a:latin typeface="Consolas" panose="020B0609020204030204" pitchFamily="49" charset="0"/>
              </a:rPr>
              <a:t>microsoft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prod.deb</a:t>
            </a:r>
            <a:r>
              <a:rPr lang="en-US" sz="1600" b="0" dirty="0">
                <a:solidFill>
                  <a:srgbClr val="000000"/>
                </a:solidFill>
                <a:effectLst/>
                <a:latin typeface="Consolas" panose="020B0609020204030204" pitchFamily="49" charset="0"/>
              </a:rPr>
              <a:t> -O packages-</a:t>
            </a:r>
            <a:r>
              <a:rPr lang="en-US" sz="1600" b="0" dirty="0" err="1">
                <a:solidFill>
                  <a:srgbClr val="000000"/>
                </a:solidFill>
                <a:effectLst/>
                <a:latin typeface="Consolas" panose="020B0609020204030204" pitchFamily="49" charset="0"/>
              </a:rPr>
              <a:t>microsoft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prod.deb</a:t>
            </a:r>
            <a:r>
              <a:rPr lang="en-US" sz="1600" b="0" dirty="0">
                <a:solidFill>
                  <a:srgbClr val="000000"/>
                </a:solidFill>
                <a:effectLst/>
                <a:latin typeface="Consolas" panose="020B0609020204030204" pitchFamily="49" charset="0"/>
              </a:rPr>
              <a:t> \</a:t>
            </a:r>
          </a:p>
          <a:p>
            <a:pPr marL="0" indent="0">
              <a:spcBef>
                <a:spcPts val="0"/>
              </a:spcBef>
              <a:spcAft>
                <a:spcPts val="0"/>
              </a:spcAft>
              <a:buNone/>
            </a:pPr>
            <a:r>
              <a:rPr lang="en-US" sz="1600" b="0" dirty="0">
                <a:solidFill>
                  <a:srgbClr val="000000"/>
                </a:solidFill>
                <a:effectLst/>
                <a:latin typeface="Consolas" panose="020B0609020204030204" pitchFamily="49" charset="0"/>
              </a:rPr>
              <a:t>    &amp;&amp; </a:t>
            </a:r>
            <a:r>
              <a:rPr lang="en-US" sz="1600" b="0" dirty="0" err="1">
                <a:solidFill>
                  <a:srgbClr val="000000"/>
                </a:solidFill>
                <a:effectLst/>
                <a:latin typeface="Consolas" panose="020B0609020204030204" pitchFamily="49" charset="0"/>
              </a:rPr>
              <a:t>dpkg</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packages-</a:t>
            </a:r>
            <a:r>
              <a:rPr lang="en-US" sz="1600" b="0" dirty="0" err="1">
                <a:solidFill>
                  <a:srgbClr val="000000"/>
                </a:solidFill>
                <a:effectLst/>
                <a:latin typeface="Consolas" panose="020B0609020204030204" pitchFamily="49" charset="0"/>
              </a:rPr>
              <a:t>microsoft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prod.deb</a:t>
            </a:r>
            <a:r>
              <a:rPr lang="en-US" sz="1600" b="0" dirty="0">
                <a:solidFill>
                  <a:srgbClr val="000000"/>
                </a:solidFill>
                <a:effectLst/>
                <a:latin typeface="Consolas" panose="020B0609020204030204" pitchFamily="49" charset="0"/>
              </a:rPr>
              <a:t> \</a:t>
            </a:r>
          </a:p>
          <a:p>
            <a:pPr marL="0" indent="0">
              <a:spcBef>
                <a:spcPts val="0"/>
              </a:spcBef>
              <a:spcAft>
                <a:spcPts val="0"/>
              </a:spcAft>
              <a:buNone/>
            </a:pPr>
            <a:r>
              <a:rPr lang="en-US" sz="1600" b="0" dirty="0">
                <a:solidFill>
                  <a:srgbClr val="000000"/>
                </a:solidFill>
                <a:effectLst/>
                <a:latin typeface="Consolas" panose="020B0609020204030204" pitchFamily="49" charset="0"/>
              </a:rPr>
              <a:t>    &amp;&amp; add-apt-repository universe \</a:t>
            </a:r>
          </a:p>
          <a:p>
            <a:pPr marL="0" indent="0">
              <a:spcBef>
                <a:spcPts val="0"/>
              </a:spcBef>
              <a:spcAft>
                <a:spcPts val="0"/>
              </a:spcAft>
              <a:buNone/>
            </a:pPr>
            <a:r>
              <a:rPr lang="en-US" sz="1600" b="0" dirty="0">
                <a:solidFill>
                  <a:srgbClr val="000000"/>
                </a:solidFill>
                <a:effectLst/>
                <a:latin typeface="Consolas" panose="020B0609020204030204" pitchFamily="49" charset="0"/>
              </a:rPr>
              <a:t>    &amp;&amp; apt -y update \</a:t>
            </a:r>
          </a:p>
          <a:p>
            <a:pPr marL="0" indent="0">
              <a:spcBef>
                <a:spcPts val="0"/>
              </a:spcBef>
              <a:spcAft>
                <a:spcPts val="0"/>
              </a:spcAft>
              <a:buNone/>
            </a:pPr>
            <a:r>
              <a:rPr lang="en-US" sz="1600" b="0" dirty="0">
                <a:solidFill>
                  <a:srgbClr val="000000"/>
                </a:solidFill>
                <a:effectLst/>
                <a:latin typeface="Consolas" panose="020B0609020204030204" pitchFamily="49" charset="0"/>
              </a:rPr>
              <a:t>    &amp;&amp; apt install -y dotnet-sdk-3.0</a:t>
            </a:r>
          </a:p>
          <a:p>
            <a:pPr marL="0" indent="0">
              <a:spcBef>
                <a:spcPts val="0"/>
              </a:spcBef>
              <a:spcAft>
                <a:spcPts val="0"/>
              </a:spcAft>
              <a:buNone/>
            </a:pPr>
            <a:br>
              <a:rPr lang="en-US" sz="1600" b="0" dirty="0">
                <a:solidFill>
                  <a:srgbClr val="000000"/>
                </a:solidFill>
                <a:effectLst/>
                <a:latin typeface="Consolas" panose="020B0609020204030204" pitchFamily="49" charset="0"/>
              </a:rPr>
            </a:br>
            <a:r>
              <a:rPr lang="en-US" sz="1600" b="0" dirty="0">
                <a:solidFill>
                  <a:srgbClr val="008000"/>
                </a:solidFill>
                <a:effectLst/>
                <a:latin typeface="Consolas" panose="020B0609020204030204" pitchFamily="49" charset="0"/>
              </a:rPr>
              <a:t># Step 3: Configure Nginx environment</a:t>
            </a:r>
            <a:endParaRPr lang="en-US" sz="1600" b="0" dirty="0">
              <a:solidFill>
                <a:srgbClr val="000000"/>
              </a:solidFill>
              <a:effectLst/>
              <a:latin typeface="Consolas" panose="020B0609020204030204" pitchFamily="49" charset="0"/>
            </a:endParaRPr>
          </a:p>
          <a:p>
            <a:pPr marL="0" indent="0">
              <a:spcBef>
                <a:spcPts val="0"/>
              </a:spcBef>
              <a:spcAft>
                <a:spcPts val="0"/>
              </a:spcAft>
              <a:buNone/>
            </a:pPr>
            <a:r>
              <a:rPr lang="en-US" sz="1600" b="0" dirty="0">
                <a:solidFill>
                  <a:srgbClr val="000000"/>
                </a:solidFill>
                <a:effectLst/>
                <a:latin typeface="Consolas" panose="020B0609020204030204" pitchFamily="49" charset="0"/>
              </a:rPr>
              <a:t>CMD service nginx start</a:t>
            </a:r>
          </a:p>
          <a:p>
            <a:pPr marL="0" indent="0">
              <a:spcBef>
                <a:spcPts val="0"/>
              </a:spcBef>
              <a:spcAft>
                <a:spcPts val="0"/>
              </a:spcAft>
              <a:buNone/>
            </a:pPr>
            <a:br>
              <a:rPr lang="en-US" sz="1600" b="0" dirty="0">
                <a:solidFill>
                  <a:srgbClr val="000000"/>
                </a:solidFill>
                <a:effectLst/>
                <a:latin typeface="Consolas" panose="020B0609020204030204" pitchFamily="49" charset="0"/>
              </a:rPr>
            </a:br>
            <a:r>
              <a:rPr lang="en-US" sz="1600" b="0" dirty="0">
                <a:solidFill>
                  <a:srgbClr val="008000"/>
                </a:solidFill>
                <a:effectLst/>
                <a:latin typeface="Consolas" panose="020B0609020204030204" pitchFamily="49" charset="0"/>
              </a:rPr>
              <a:t># Step 4: Configure Nginx environment</a:t>
            </a:r>
            <a:endParaRPr lang="en-US" sz="1600" b="0" dirty="0">
              <a:solidFill>
                <a:srgbClr val="000000"/>
              </a:solidFill>
              <a:effectLst/>
              <a:latin typeface="Consolas" panose="020B0609020204030204" pitchFamily="49" charset="0"/>
            </a:endParaRPr>
          </a:p>
          <a:p>
            <a:pPr marL="0" indent="0">
              <a:spcBef>
                <a:spcPts val="0"/>
              </a:spcBef>
              <a:spcAft>
                <a:spcPts val="0"/>
              </a:spcAft>
              <a:buNone/>
            </a:pPr>
            <a:r>
              <a:rPr lang="en-US" sz="1600" b="0" dirty="0">
                <a:solidFill>
                  <a:srgbClr val="000000"/>
                </a:solidFill>
                <a:effectLst/>
                <a:latin typeface="Consolas" panose="020B0609020204030204" pitchFamily="49" charset="0"/>
              </a:rPr>
              <a:t>COPY ./default /</a:t>
            </a:r>
            <a:r>
              <a:rPr lang="en-US" sz="1600" b="0" dirty="0" err="1">
                <a:solidFill>
                  <a:srgbClr val="000000"/>
                </a:solidFill>
                <a:effectLst/>
                <a:latin typeface="Consolas" panose="020B0609020204030204" pitchFamily="49" charset="0"/>
              </a:rPr>
              <a:t>etc</a:t>
            </a:r>
            <a:r>
              <a:rPr lang="en-US" sz="1600" b="0" dirty="0">
                <a:solidFill>
                  <a:srgbClr val="000000"/>
                </a:solidFill>
                <a:effectLst/>
                <a:latin typeface="Consolas" panose="020B0609020204030204" pitchFamily="49" charset="0"/>
              </a:rPr>
              <a:t>/nginx/sites-available/default</a:t>
            </a:r>
            <a:endParaRPr lang="en-US" sz="1600" dirty="0"/>
          </a:p>
        </p:txBody>
      </p:sp>
    </p:spTree>
    <p:extLst>
      <p:ext uri="{BB962C8B-B14F-4D97-AF65-F5344CB8AC3E}">
        <p14:creationId xmlns:p14="http://schemas.microsoft.com/office/powerpoint/2010/main" val="1149876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LT Templat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4361</Words>
  <Application>Microsoft Office PowerPoint</Application>
  <PresentationFormat>Widescreen</PresentationFormat>
  <Paragraphs>407</Paragraphs>
  <Slides>38</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Aptos</vt:lpstr>
      <vt:lpstr>Arial</vt:lpstr>
      <vt:lpstr>Consolas</vt:lpstr>
      <vt:lpstr>Segoe UI</vt:lpstr>
      <vt:lpstr>Segoe UI Semibold</vt:lpstr>
      <vt:lpstr>segoe-ui_semibold</vt:lpstr>
      <vt:lpstr>Wingdings</vt:lpstr>
      <vt:lpstr>Office Theme</vt:lpstr>
      <vt:lpstr>AZ-204T00A Learning Path 05: Implement containerized solutions</vt:lpstr>
      <vt:lpstr>Agenda</vt:lpstr>
      <vt:lpstr>Module 1: Manage Container Images in Azure Container Registry</vt:lpstr>
      <vt:lpstr>Learning objectives</vt:lpstr>
      <vt:lpstr>Discover the Azure Container Registry ( 1 of 2 )</vt:lpstr>
      <vt:lpstr>Discover the Azure Container Registry ( 2 of 2 )</vt:lpstr>
      <vt:lpstr>Explore storage capabilities</vt:lpstr>
      <vt:lpstr>Build and manage containers with tasks</vt:lpstr>
      <vt:lpstr>Explore elements of a Dockerfile ( 1 of 2 )</vt:lpstr>
      <vt:lpstr>Explore elements of a Dockerfile ( 2 of 2 )</vt:lpstr>
      <vt:lpstr>Exercise: Build and run a container image by using Azure Container Registry Tasks</vt:lpstr>
      <vt:lpstr>Summary and knowledge check</vt:lpstr>
      <vt:lpstr>Module 2: Run container images in Azure Container Instances</vt:lpstr>
      <vt:lpstr>Learning objectives</vt:lpstr>
      <vt:lpstr>Introduction</vt:lpstr>
      <vt:lpstr>Explore Azure Container Instances ( 1 of 3 )</vt:lpstr>
      <vt:lpstr>Explore Azure Container Instances ( 2 of 3 )</vt:lpstr>
      <vt:lpstr>Explore Azure Container Instances ( 3 of 3 )</vt:lpstr>
      <vt:lpstr>Exercise: Deploy a container instance by using the Azure CLI</vt:lpstr>
      <vt:lpstr>Run containerized tasks with restart policies ( 1 of 2 )</vt:lpstr>
      <vt:lpstr>Set environment variables in container instances ( 1 of 2 )</vt:lpstr>
      <vt:lpstr>Set environment variables in container instances ( 2 of 2 )</vt:lpstr>
      <vt:lpstr>Mount an Azure file share in Azure Container Instances ( 1 of 2 )</vt:lpstr>
      <vt:lpstr>Mount an Azure file share in Azure Container Instances ( 2 of 2 )</vt:lpstr>
      <vt:lpstr>Summary and knowledge check</vt:lpstr>
      <vt:lpstr>Module 3: Implement Azure Container Apps</vt:lpstr>
      <vt:lpstr>Learning objectives</vt:lpstr>
      <vt:lpstr>Introduction</vt:lpstr>
      <vt:lpstr>Explore Azure Container Apps</vt:lpstr>
      <vt:lpstr>Exercise: Deploy a container app</vt:lpstr>
      <vt:lpstr>Explore containers in Azure Container Apps</vt:lpstr>
      <vt:lpstr>Manage revisions and secrets in Azure Container Apps</vt:lpstr>
      <vt:lpstr>Explore Dapr integration with Azure Container Apps</vt:lpstr>
      <vt:lpstr>Summary and knowledge check</vt:lpstr>
      <vt:lpstr>Discussion and lab</vt:lpstr>
      <vt:lpstr>Group discussion questions</vt:lpstr>
      <vt:lpstr>Lab 05: Deploy compute workloads by using images and containers</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2023-12-14T00:40:51Z</dcterms:created>
  <dcterms:modified xsi:type="dcterms:W3CDTF">2023-12-14T00:40:58Z</dcterms:modified>
</cp:coreProperties>
</file>