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6"/>
  </p:notesMasterIdLst>
  <p:sldIdLst>
    <p:sldId id="258" r:id="rId2"/>
    <p:sldId id="259" r:id="rId3"/>
    <p:sldId id="261" r:id="rId4"/>
    <p:sldId id="271" r:id="rId5"/>
    <p:sldId id="391" r:id="rId6"/>
    <p:sldId id="392" r:id="rId7"/>
    <p:sldId id="393" r:id="rId8"/>
    <p:sldId id="394" r:id="rId9"/>
    <p:sldId id="395" r:id="rId10"/>
    <p:sldId id="396" r:id="rId11"/>
    <p:sldId id="268" r:id="rId12"/>
    <p:sldId id="269" r:id="rId13"/>
    <p:sldId id="272" r:id="rId14"/>
    <p:sldId id="270" r:id="rId15"/>
    <p:sldId id="397" r:id="rId16"/>
    <p:sldId id="398" r:id="rId17"/>
    <p:sldId id="399" r:id="rId18"/>
    <p:sldId id="400" r:id="rId19"/>
    <p:sldId id="376" r:id="rId20"/>
    <p:sldId id="384" r:id="rId21"/>
    <p:sldId id="364" r:id="rId22"/>
    <p:sldId id="365" r:id="rId23"/>
    <p:sldId id="386" r:id="rId24"/>
    <p:sldId id="401" r:id="rId25"/>
    <p:sldId id="402" r:id="rId26"/>
    <p:sldId id="403" r:id="rId27"/>
    <p:sldId id="404" r:id="rId28"/>
    <p:sldId id="405" r:id="rId29"/>
    <p:sldId id="366" r:id="rId30"/>
    <p:sldId id="406" r:id="rId31"/>
    <p:sldId id="407" r:id="rId32"/>
    <p:sldId id="408" r:id="rId33"/>
    <p:sldId id="409" r:id="rId34"/>
    <p:sldId id="410" r:id="rId35"/>
    <p:sldId id="411" r:id="rId36"/>
    <p:sldId id="412" r:id="rId37"/>
    <p:sldId id="413" r:id="rId38"/>
    <p:sldId id="414" r:id="rId39"/>
    <p:sldId id="416" r:id="rId40"/>
    <p:sldId id="415" r:id="rId41"/>
    <p:sldId id="437" r:id="rId42"/>
    <p:sldId id="299" r:id="rId43"/>
    <p:sldId id="282" r:id="rId44"/>
    <p:sldId id="28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3F5"/>
    <a:srgbClr val="E8E6DF"/>
    <a:srgbClr val="003C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833" autoAdjust="0"/>
    <p:restoredTop sz="87879" autoAdjust="0"/>
  </p:normalViewPr>
  <p:slideViewPr>
    <p:cSldViewPr snapToGrid="0">
      <p:cViewPr varScale="1">
        <p:scale>
          <a:sx n="86" d="100"/>
          <a:sy n="86" d="100"/>
        </p:scale>
        <p:origin x="96" y="25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58D156-4B2E-4C57-9C33-59F659D18680}" type="datetimeFigureOut">
              <a:rPr lang="en-US" smtClean="0"/>
              <a:t>12/13/2023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B4D7BB-47DA-46D4-B152-A08B9EBCF1F1}" type="slidenum">
              <a:rPr lang="en-US" smtClean="0"/>
              <a:t>‹#›</a:t>
            </a:fld>
            <a:endParaRPr lang="en-US"/>
          </a:p>
        </p:txBody>
      </p:sp>
    </p:spTree>
    <p:extLst>
      <p:ext uri="{BB962C8B-B14F-4D97-AF65-F5344CB8AC3E}">
        <p14:creationId xmlns:p14="http://schemas.microsoft.com/office/powerpoint/2010/main" val="462541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microsoft.com/en-us/microsoftsearch/connectors-overview"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docs.microsoft.com/en-us/graph/overview#access-microsoft-graph-data-at-scale-using-microsoft-graph-data-connect"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ocs.microsoft.com/en-us/graph/traverse-the-graph#microsoft-graph-api-metadata" TargetMode="External"/><Relationship Id="rId2" Type="http://schemas.openxmlformats.org/officeDocument/2006/relationships/slide" Target="../slides/slide34.xml"/><Relationship Id="rId1" Type="http://schemas.openxmlformats.org/officeDocument/2006/relationships/notesMaster" Target="../notesMasters/notesMaster1.xml"/><Relationship Id="rId6" Type="http://schemas.openxmlformats.org/officeDocument/2006/relationships/hyperlink" Target="https://www.getpostman.com/" TargetMode="External"/><Relationship Id="rId5" Type="http://schemas.openxmlformats.org/officeDocument/2006/relationships/hyperlink" Target="https://developer.microsoft.com/graph/graph-explorer" TargetMode="External"/><Relationship Id="rId4" Type="http://schemas.openxmlformats.org/officeDocument/2006/relationships/hyperlink" Target="https://docs.microsoft.com/en-us/graph/api/resources/callrecords-callrecord"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Learn modules are part of the </a:t>
            </a:r>
            <a:r>
              <a:rPr lang="en-US" b="1" i="0" dirty="0">
                <a:solidFill>
                  <a:srgbClr val="171717"/>
                </a:solidFill>
                <a:effectLst/>
                <a:latin typeface="Segoe UI" panose="020B0502040204020203" pitchFamily="34" charset="0"/>
              </a:rPr>
              <a:t>AZ-204: </a:t>
            </a:r>
            <a:r>
              <a:rPr lang="en-US" b="1" i="0" dirty="0">
                <a:solidFill>
                  <a:srgbClr val="E6E6E6"/>
                </a:solidFill>
                <a:effectLst/>
                <a:latin typeface="Segoe UI" panose="020B0502040204020203" pitchFamily="34" charset="0"/>
              </a:rPr>
              <a:t>Implement user authentication and authorization </a:t>
            </a:r>
            <a:r>
              <a:rPr lang="en-US" b="0" i="0" dirty="0">
                <a:solidFill>
                  <a:srgbClr val="171717"/>
                </a:solidFill>
                <a:effectLst/>
                <a:latin typeface="Segoe UI" panose="020B0502040204020203" pitchFamily="34" charset="0"/>
              </a:rPr>
              <a:t>(</a:t>
            </a:r>
            <a:r>
              <a:rPr lang="en-US" dirty="0"/>
              <a:t>https://learn.microsoft.com/training/paths/az-204-implement-authentication-authorization/</a:t>
            </a:r>
            <a:r>
              <a:rPr lang="en-US" b="0" i="0" dirty="0">
                <a:solidFill>
                  <a:srgbClr val="171717"/>
                </a:solidFill>
                <a:effectLst/>
                <a:latin typeface="Segoe UI" panose="020B0502040204020203" pitchFamily="34" charset="0"/>
              </a:rPr>
              <a:t>) learning path. </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a:t>
            </a:fld>
            <a:endParaRPr lang="en-US"/>
          </a:p>
        </p:txBody>
      </p:sp>
    </p:spTree>
    <p:extLst>
      <p:ext uri="{BB962C8B-B14F-4D97-AF65-F5344CB8AC3E}">
        <p14:creationId xmlns:p14="http://schemas.microsoft.com/office/powerpoint/2010/main" val="4262238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14</a:t>
            </a:fld>
            <a:endParaRPr lang="en-US"/>
          </a:p>
        </p:txBody>
      </p:sp>
    </p:spTree>
    <p:extLst>
      <p:ext uri="{BB962C8B-B14F-4D97-AF65-F5344CB8AC3E}">
        <p14:creationId xmlns:p14="http://schemas.microsoft.com/office/powerpoint/2010/main" val="264859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MSAL gives you many ways to get tokens, with a consistent API for a number of platforms. Using MSAL provides the following benefits: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No need to directly use the OAuth libraries or code against the protocol in your application.</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Acquires tokens on behalf of a user or on behalf of an application (when applicable to the platform).</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Maintains a token cache and refreshes tokens for you when they are close to expire. You don't need to handle token expiration on your own.</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Helps you specify which audience you want your application to sign in.</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Helps you set up your application from configuration files.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Helps you troubleshoot your app by exposing actionable exceptions, logging, and telemetry.</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15</a:t>
            </a:fld>
            <a:endParaRPr lang="en-US"/>
          </a:p>
        </p:txBody>
      </p:sp>
    </p:spTree>
    <p:extLst>
      <p:ext uri="{BB962C8B-B14F-4D97-AF65-F5344CB8AC3E}">
        <p14:creationId xmlns:p14="http://schemas.microsoft.com/office/powerpoint/2010/main" val="2436569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61616"/>
                </a:solidFill>
                <a:effectLst/>
                <a:latin typeface="Segoe UI VSS (Regular)"/>
              </a:rPr>
              <a:t>Several of these flows support both interactive and non-interactive token acquisition.</a:t>
            </a:r>
          </a:p>
          <a:p>
            <a:pPr algn="l"/>
            <a:endParaRPr lang="en-US" b="0" i="0" dirty="0">
              <a:solidFill>
                <a:srgbClr val="161616"/>
              </a:solidFill>
              <a:effectLst/>
              <a:latin typeface="Segoe UI VSS (Regular)"/>
            </a:endParaRPr>
          </a:p>
          <a:p>
            <a:pPr algn="l">
              <a:buFont typeface="Arial" panose="020B0604020202020204" pitchFamily="34" charset="0"/>
              <a:buChar char="•"/>
            </a:pPr>
            <a:r>
              <a:rPr lang="en-US" b="1" i="0" dirty="0">
                <a:solidFill>
                  <a:srgbClr val="161616"/>
                </a:solidFill>
                <a:effectLst/>
                <a:latin typeface="Segoe UI VSS (Regular)"/>
              </a:rPr>
              <a:t> Interactive</a:t>
            </a:r>
            <a:r>
              <a:rPr lang="en-US" b="0" i="0" dirty="0">
                <a:solidFill>
                  <a:srgbClr val="161616"/>
                </a:solidFill>
                <a:effectLst/>
                <a:latin typeface="Segoe UI VSS (Regular)"/>
              </a:rPr>
              <a:t> - The user may be prompted for input by the authorization server. For example, to sign in, perform multi-factor authentication (MFA), or to grant consent to more resource access permissions.</a:t>
            </a:r>
          </a:p>
          <a:p>
            <a:pPr algn="l">
              <a:buFont typeface="Arial" panose="020B0604020202020204" pitchFamily="34" charset="0"/>
              <a:buChar char="•"/>
            </a:pPr>
            <a:r>
              <a:rPr lang="en-US" b="1" i="0" dirty="0">
                <a:solidFill>
                  <a:srgbClr val="161616"/>
                </a:solidFill>
                <a:effectLst/>
                <a:latin typeface="Segoe UI VSS (Regular)"/>
              </a:rPr>
              <a:t> Non-interactive</a:t>
            </a:r>
            <a:r>
              <a:rPr lang="en-US" b="0" i="0" dirty="0">
                <a:solidFill>
                  <a:srgbClr val="161616"/>
                </a:solidFill>
                <a:effectLst/>
                <a:latin typeface="Segoe UI VSS (Regular)"/>
              </a:rPr>
              <a:t> - The user may </a:t>
            </a:r>
            <a:r>
              <a:rPr lang="en-US" b="0" i="1" dirty="0">
                <a:solidFill>
                  <a:srgbClr val="161616"/>
                </a:solidFill>
                <a:effectLst/>
                <a:latin typeface="Segoe UI VSS (Regular)"/>
              </a:rPr>
              <a:t>not</a:t>
            </a:r>
            <a:r>
              <a:rPr lang="en-US" b="0" i="0" dirty="0">
                <a:solidFill>
                  <a:srgbClr val="161616"/>
                </a:solidFill>
                <a:effectLst/>
                <a:latin typeface="Segoe UI VSS (Regular)"/>
              </a:rPr>
              <a:t> be prompted for input. Also called "silent" token acquisition, the application tries to get a token by using a method in which the authorization server </a:t>
            </a:r>
            <a:r>
              <a:rPr lang="en-US" b="0" i="1" dirty="0">
                <a:solidFill>
                  <a:srgbClr val="161616"/>
                </a:solidFill>
                <a:effectLst/>
                <a:latin typeface="Segoe UI VSS (Regular)"/>
              </a:rPr>
              <a:t>may not</a:t>
            </a:r>
            <a:r>
              <a:rPr lang="en-US" b="0" i="0" dirty="0">
                <a:solidFill>
                  <a:srgbClr val="161616"/>
                </a:solidFill>
                <a:effectLst/>
                <a:latin typeface="Segoe UI VSS (Regular)"/>
              </a:rPr>
              <a:t> prompt the user for input.</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16</a:t>
            </a:fld>
            <a:endParaRPr lang="en-US"/>
          </a:p>
        </p:txBody>
      </p:sp>
    </p:spTree>
    <p:extLst>
      <p:ext uri="{BB962C8B-B14F-4D97-AF65-F5344CB8AC3E}">
        <p14:creationId xmlns:p14="http://schemas.microsoft.com/office/powerpoint/2010/main" val="10070741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solidFill>
                  <a:srgbClr val="D4D4D4"/>
                </a:solidFill>
                <a:effectLst/>
                <a:latin typeface="Consolas" panose="020B0609020204030204" pitchFamily="49" charset="0"/>
              </a:rPr>
              <a:t>Top example: </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Instantiates a public client application, signing-in users in the Microsoft Azure public cloud, with their work and school accounts, or their personal Microsoft accounts.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solidFill>
                  <a:srgbClr val="D4D4D4"/>
                </a:solidFill>
                <a:effectLst/>
                <a:latin typeface="Consolas" panose="020B0609020204030204" pitchFamily="49" charset="0"/>
              </a:rPr>
              <a:t>Bottom example:</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Instantiates a confidential application (a Web app located at </a:t>
            </a:r>
            <a:r>
              <a:rPr lang="en-US" b="1" dirty="0">
                <a:solidFill>
                  <a:srgbClr val="CE9178"/>
                </a:solidFill>
                <a:effectLst/>
                <a:latin typeface="Consolas" panose="020B0609020204030204" pitchFamily="49" charset="0"/>
              </a:rPr>
              <a:t>https://myapp.azurewebsites.net</a:t>
            </a:r>
            <a:r>
              <a:rPr lang="en-US" b="0" dirty="0">
                <a:solidFill>
                  <a:srgbClr val="D4D4D4"/>
                </a:solidFill>
                <a:effectLst/>
                <a:latin typeface="Consolas" panose="020B0609020204030204" pitchFamily="49" charset="0"/>
              </a:rPr>
              <a:t>) handling tokens from users in the Microsoft Azure public cloud, with their work and school accounts, or their personal Microsoft accounts. The application is identified with the identity provider by sharing a client secret.</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Includes builder modifiers </a:t>
            </a:r>
            <a:r>
              <a:rPr lang="en-US" b="1" dirty="0" err="1">
                <a:solidFill>
                  <a:srgbClr val="D4D4D4"/>
                </a:solidFill>
                <a:effectLst/>
                <a:latin typeface="Consolas" panose="020B0609020204030204" pitchFamily="49" charset="0"/>
              </a:rPr>
              <a:t>WithClientSecret</a:t>
            </a:r>
            <a:r>
              <a:rPr lang="en-US" b="0" dirty="0">
                <a:solidFill>
                  <a:srgbClr val="D4D4D4"/>
                </a:solidFill>
                <a:effectLst/>
                <a:latin typeface="Consolas" panose="020B0609020204030204" pitchFamily="49" charset="0"/>
              </a:rPr>
              <a:t> and </a:t>
            </a:r>
            <a:r>
              <a:rPr lang="en-US" b="1" dirty="0" err="1">
                <a:solidFill>
                  <a:srgbClr val="D4D4D4"/>
                </a:solidFill>
                <a:effectLst/>
                <a:latin typeface="Consolas" panose="020B0609020204030204" pitchFamily="49" charset="0"/>
              </a:rPr>
              <a:t>WithRedirectUri</a:t>
            </a:r>
            <a:r>
              <a:rPr lang="en-US" b="0" dirty="0">
                <a:solidFill>
                  <a:srgbClr val="D4D4D4"/>
                </a:solidFill>
                <a:effectLst/>
                <a:latin typeface="Consolas" panose="020B0609020204030204" pitchFamily="49" charset="0"/>
              </a:rPr>
              <a:t>.</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endParaRPr lang="en-US" b="0" dirty="0">
              <a:solidFill>
                <a:srgbClr val="D4D4D4"/>
              </a:solidFill>
              <a:effectLst/>
              <a:latin typeface="Consolas" panose="020B0609020204030204" pitchFamily="49" charset="0"/>
            </a:endParaRPr>
          </a:p>
          <a:p>
            <a:pPr algn="l"/>
            <a:r>
              <a:rPr lang="en-US" b="1" i="0" dirty="0">
                <a:solidFill>
                  <a:srgbClr val="171717"/>
                </a:solidFill>
                <a:effectLst/>
                <a:latin typeface="Segoe UI" panose="020B0502040204020203" pitchFamily="34" charset="0"/>
              </a:rPr>
              <a:t>Single-page, public client, and confidential client applications</a:t>
            </a:r>
          </a:p>
          <a:p>
            <a:pPr algn="l"/>
            <a:r>
              <a:rPr lang="en-US" b="0" i="0" dirty="0">
                <a:solidFill>
                  <a:srgbClr val="171717"/>
                </a:solidFill>
                <a:effectLst/>
                <a:latin typeface="Segoe UI" panose="020B0502040204020203" pitchFamily="34" charset="0"/>
              </a:rPr>
              <a:t>Security tokens can be acquired by multiple types of applications. These applications tend to be separated into the following three categories. Each is used with different libraries and objects.</a:t>
            </a:r>
          </a:p>
          <a:p>
            <a:pPr marL="171450" indent="-171450" algn="l">
              <a:buFont typeface="Arial" panose="020B0604020202020204" pitchFamily="34" charset="0"/>
              <a:buChar char="•"/>
            </a:pPr>
            <a:r>
              <a:rPr lang="en-US" b="1" i="0" dirty="0">
                <a:solidFill>
                  <a:srgbClr val="171717"/>
                </a:solidFill>
                <a:effectLst/>
                <a:latin typeface="Segoe UI" panose="020B0502040204020203" pitchFamily="34" charset="0"/>
              </a:rPr>
              <a:t>Single-page applications</a:t>
            </a:r>
            <a:r>
              <a:rPr lang="en-US" b="0" i="0" dirty="0">
                <a:solidFill>
                  <a:srgbClr val="171717"/>
                </a:solidFill>
                <a:effectLst/>
                <a:latin typeface="Segoe UI" panose="020B0502040204020203" pitchFamily="34" charset="0"/>
              </a:rPr>
              <a:t>: Also known as SPAs, these are web apps in which tokens are acquired by a JavaScript or TypeScript app running in the browser. The application often uses a framework like Angular, React, or Vue. MSAL.js is the only Microsoft Authentication Library that supports single-page applications.</a:t>
            </a:r>
          </a:p>
          <a:p>
            <a:pPr marL="171450" indent="-171450" algn="l">
              <a:buFont typeface="Arial" panose="020B0604020202020204" pitchFamily="34" charset="0"/>
              <a:buChar char="•"/>
            </a:pPr>
            <a:r>
              <a:rPr lang="en-US" b="1" i="0" dirty="0">
                <a:solidFill>
                  <a:srgbClr val="171717"/>
                </a:solidFill>
                <a:effectLst/>
                <a:latin typeface="Segoe UI" panose="020B0502040204020203" pitchFamily="34" charset="0"/>
              </a:rPr>
              <a:t>Public client applications</a:t>
            </a:r>
            <a:r>
              <a:rPr lang="en-US" b="0" i="0" dirty="0">
                <a:solidFill>
                  <a:srgbClr val="171717"/>
                </a:solidFill>
                <a:effectLst/>
                <a:latin typeface="Segoe UI" panose="020B0502040204020203" pitchFamily="34" charset="0"/>
              </a:rPr>
              <a:t>: Are apps that run on devices or desktop computers or in a web browser. They're not trusted to safely keep application secrets, so they only access web APIs on behalf of the user. (They support only public client flows.) Public clients can't hold configuration-time secrets, so they don't have client secrets.</a:t>
            </a:r>
          </a:p>
          <a:p>
            <a:pPr marL="171450" indent="-171450" algn="l">
              <a:buFont typeface="Arial" panose="020B0604020202020204" pitchFamily="34" charset="0"/>
              <a:buChar char="•"/>
            </a:pPr>
            <a:r>
              <a:rPr lang="en-US" b="1" i="0" dirty="0">
                <a:solidFill>
                  <a:srgbClr val="171717"/>
                </a:solidFill>
                <a:effectLst/>
                <a:latin typeface="Segoe UI" panose="020B0502040204020203" pitchFamily="34" charset="0"/>
              </a:rPr>
              <a:t>Confidential client applications</a:t>
            </a:r>
            <a:r>
              <a:rPr lang="en-US" b="0" i="0" dirty="0">
                <a:solidFill>
                  <a:srgbClr val="171717"/>
                </a:solidFill>
                <a:effectLst/>
                <a:latin typeface="Segoe UI" panose="020B0502040204020203" pitchFamily="34" charset="0"/>
              </a:rPr>
              <a:t>: Are apps that run on servers (web apps, web API apps, or even service/daemon apps). They're considered difficult to access, and for that reason capable of keeping an application secret. Confidential clients can hold configuration-time secrets. Each instance of the client has a distinct configuration (including client ID and client secret).</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17</a:t>
            </a:fld>
            <a:endParaRPr lang="en-US"/>
          </a:p>
        </p:txBody>
      </p:sp>
    </p:spTree>
    <p:extLst>
      <p:ext uri="{BB962C8B-B14F-4D97-AF65-F5344CB8AC3E}">
        <p14:creationId xmlns:p14="http://schemas.microsoft.com/office/powerpoint/2010/main" val="329394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Modifiers common to both public and confidential client apps</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18</a:t>
            </a:fld>
            <a:endParaRPr lang="en-US"/>
          </a:p>
        </p:txBody>
      </p:sp>
    </p:spTree>
    <p:extLst>
      <p:ext uri="{BB962C8B-B14F-4D97-AF65-F5344CB8AC3E}">
        <p14:creationId xmlns:p14="http://schemas.microsoft.com/office/powerpoint/2010/main" val="3723660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https://learn.microsoft.com/training/modules/implement-authentication-by-using-microsoft-authentication-library/4-interactive-authentication-msal</a:t>
            </a:r>
          </a:p>
        </p:txBody>
      </p:sp>
      <p:sp>
        <p:nvSpPr>
          <p:cNvPr id="4" name="Slide Number Placeholder 3"/>
          <p:cNvSpPr>
            <a:spLocks noGrp="1"/>
          </p:cNvSpPr>
          <p:nvPr>
            <p:ph type="sldNum" sz="quarter" idx="5"/>
          </p:nvPr>
        </p:nvSpPr>
        <p:spPr/>
        <p:txBody>
          <a:bodyPr/>
          <a:lstStyle/>
          <a:p>
            <a:fld id="{10B4D7BB-47DA-46D4-B152-A08B9EBCF1F1}" type="slidenum">
              <a:rPr lang="en-US" smtClean="0"/>
              <a:t>19</a:t>
            </a:fld>
            <a:endParaRPr lang="en-US"/>
          </a:p>
        </p:txBody>
      </p:sp>
    </p:spTree>
    <p:extLst>
      <p:ext uri="{BB962C8B-B14F-4D97-AF65-F5344CB8AC3E}">
        <p14:creationId xmlns:p14="http://schemas.microsoft.com/office/powerpoint/2010/main" val="1160131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fr-FR" b="0" dirty="0">
                <a:solidFill>
                  <a:srgbClr val="D4D4D4"/>
                </a:solidFill>
                <a:effectLst/>
                <a:latin typeface="Consolas" panose="020B0609020204030204" pitchFamily="49" charset="0"/>
              </a:rPr>
              <a:t>MSAL.js supports single-page applications.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1" dirty="0" err="1">
                <a:solidFill>
                  <a:srgbClr val="CE9178"/>
                </a:solidFill>
                <a:effectLst/>
                <a:latin typeface="Consolas" panose="020B0609020204030204" pitchFamily="49" charset="0"/>
              </a:rPr>
              <a:t>PublicClientApplicationBuilder</a:t>
            </a:r>
            <a:r>
              <a:rPr lang="en-US" b="0" dirty="0">
                <a:solidFill>
                  <a:srgbClr val="D4D4D4"/>
                </a:solidFill>
                <a:effectLst/>
                <a:latin typeface="Consolas" panose="020B0609020204030204" pitchFamily="49" charset="0"/>
              </a:rPr>
              <a:t> class is used to build out the authorization context for interactive authentication in a console application.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20</a:t>
            </a:fld>
            <a:endParaRPr lang="en-US"/>
          </a:p>
        </p:txBody>
      </p:sp>
    </p:spTree>
    <p:extLst>
      <p:ext uri="{BB962C8B-B14F-4D97-AF65-F5344CB8AC3E}">
        <p14:creationId xmlns:p14="http://schemas.microsoft.com/office/powerpoint/2010/main" val="4256908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https://learn.microsoft.com/training/modules/implement-shared-access-signatures/</a:t>
            </a:r>
          </a:p>
        </p:txBody>
      </p:sp>
      <p:sp>
        <p:nvSpPr>
          <p:cNvPr id="4" name="Slide Number Placeholder 3"/>
          <p:cNvSpPr>
            <a:spLocks noGrp="1"/>
          </p:cNvSpPr>
          <p:nvPr>
            <p:ph type="sldNum" sz="quarter" idx="5"/>
          </p:nvPr>
        </p:nvSpPr>
        <p:spPr/>
        <p:txBody>
          <a:bodyPr/>
          <a:lstStyle/>
          <a:p>
            <a:fld id="{10B4D7BB-47DA-46D4-B152-A08B9EBCF1F1}" type="slidenum">
              <a:rPr lang="en-US" smtClean="0"/>
              <a:t>21</a:t>
            </a:fld>
            <a:endParaRPr lang="en-US"/>
          </a:p>
        </p:txBody>
      </p:sp>
    </p:spTree>
    <p:extLst>
      <p:ext uri="{BB962C8B-B14F-4D97-AF65-F5344CB8AC3E}">
        <p14:creationId xmlns:p14="http://schemas.microsoft.com/office/powerpoint/2010/main" val="3814789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23</a:t>
            </a:fld>
            <a:endParaRPr lang="en-US"/>
          </a:p>
        </p:txBody>
      </p:sp>
    </p:spTree>
    <p:extLst>
      <p:ext uri="{BB962C8B-B14F-4D97-AF65-F5344CB8AC3E}">
        <p14:creationId xmlns:p14="http://schemas.microsoft.com/office/powerpoint/2010/main" val="1562761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569CD6"/>
                </a:solidFill>
                <a:effectLst/>
                <a:latin typeface="Consolas" panose="020B0609020204030204" pitchFamily="49" charset="0"/>
              </a:rPr>
              <a:t>Types of SAS</a:t>
            </a:r>
          </a:p>
          <a:p>
            <a:endParaRPr lang="en-US" b="1" dirty="0">
              <a:solidFill>
                <a:srgbClr val="569CD6"/>
              </a:solidFill>
              <a:effectLst/>
              <a:latin typeface="Consolas" panose="020B0609020204030204" pitchFamily="49" charset="0"/>
            </a:endParaRPr>
          </a:p>
          <a:p>
            <a:pPr marL="171450" indent="-171450">
              <a:buFont typeface="Arial" panose="020B0604020202020204" pitchFamily="34" charset="0"/>
              <a:buChar char="•"/>
            </a:pPr>
            <a:r>
              <a:rPr lang="en-US" b="1" dirty="0">
                <a:solidFill>
                  <a:srgbClr val="569CD6"/>
                </a:solidFill>
                <a:effectLst/>
                <a:latin typeface="Consolas" panose="020B0609020204030204" pitchFamily="49" charset="0"/>
              </a:rPr>
              <a:t>User delegation SAS</a:t>
            </a:r>
            <a:r>
              <a:rPr lang="en-US" b="0" dirty="0">
                <a:solidFill>
                  <a:srgbClr val="D4D4D4"/>
                </a:solidFill>
                <a:effectLst/>
                <a:latin typeface="Consolas" panose="020B0609020204030204" pitchFamily="49" charset="0"/>
              </a:rPr>
              <a:t>: A user delegation SAS is secured with Azure Active Directory credentials and also by the permissions specified for the SAS. A user delegation SAS applies to Blob storage only.</a:t>
            </a:r>
          </a:p>
          <a:p>
            <a:pPr marL="171450" indent="-171450">
              <a:buFont typeface="Arial" panose="020B0604020202020204" pitchFamily="34" charset="0"/>
              <a:buChar char="•"/>
            </a:pPr>
            <a:r>
              <a:rPr lang="en-US" b="1" dirty="0">
                <a:solidFill>
                  <a:srgbClr val="569CD6"/>
                </a:solidFill>
                <a:effectLst/>
                <a:latin typeface="Consolas" panose="020B0609020204030204" pitchFamily="49" charset="0"/>
              </a:rPr>
              <a:t>Service SAS</a:t>
            </a:r>
            <a:r>
              <a:rPr lang="en-US" b="0" dirty="0">
                <a:solidFill>
                  <a:srgbClr val="D4D4D4"/>
                </a:solidFill>
                <a:effectLst/>
                <a:latin typeface="Consolas" panose="020B0609020204030204" pitchFamily="49" charset="0"/>
              </a:rPr>
              <a:t>: A service SAS is secured with the storage account key. A service SAS delegates access to a resource in the following Azure Storage services: Blob storage, Queue storage, Table storage, or Azure Files.</a:t>
            </a:r>
          </a:p>
          <a:p>
            <a:pPr marL="171450" indent="-171450">
              <a:buFont typeface="Arial" panose="020B0604020202020204" pitchFamily="34" charset="0"/>
              <a:buChar char="•"/>
            </a:pPr>
            <a:r>
              <a:rPr lang="en-US" b="1" dirty="0">
                <a:solidFill>
                  <a:srgbClr val="569CD6"/>
                </a:solidFill>
                <a:effectLst/>
                <a:latin typeface="Consolas" panose="020B0609020204030204" pitchFamily="49" charset="0"/>
              </a:rPr>
              <a:t>Account SAS</a:t>
            </a:r>
            <a:r>
              <a:rPr lang="en-US" b="0" dirty="0">
                <a:solidFill>
                  <a:srgbClr val="D4D4D4"/>
                </a:solidFill>
                <a:effectLst/>
                <a:latin typeface="Consolas" panose="020B0609020204030204" pitchFamily="49" charset="0"/>
              </a:rPr>
              <a:t>: An account SAS is secured with the storage account key. An account SAS delegates access to resources in one or more of the storage services. All of the operations available via a service or user delegation SAS are also available via an account SAS.</a:t>
            </a:r>
          </a:p>
          <a:p>
            <a:pPr algn="l"/>
            <a:endParaRPr lang="en-US" b="1" i="0" dirty="0">
              <a:solidFill>
                <a:srgbClr val="171717"/>
              </a:solidFill>
              <a:effectLst/>
              <a:latin typeface="Segoe UI" panose="020B0502040204020203" pitchFamily="34" charset="0"/>
            </a:endParaRP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Best practices</a:t>
            </a:r>
          </a:p>
          <a:p>
            <a:pPr algn="l"/>
            <a:r>
              <a:rPr lang="en-US" b="0" i="0" dirty="0">
                <a:solidFill>
                  <a:srgbClr val="171717"/>
                </a:solidFill>
                <a:effectLst/>
                <a:latin typeface="Segoe UI" panose="020B0502040204020203" pitchFamily="34" charset="0"/>
              </a:rPr>
              <a:t>To reduce the potential risks of using a SAS, Microsoft provides some guidance:</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To securely distribute a SAS and prevent man-in-the-middle attacks, always use HTTPS.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most secure SAS is a user delegation SAS. Use it wherever possible because it removes the need to store your storage account key in code. You must use Azure Active Directory to manage credentials. This option might not be possible for your solution.</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Try to set your expiration time to the smallest useful value. If a SAS key becomes compromised, it can be exploited for only a short time.</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Apply the rule of minimum-required privileges. Only grant the access that's required. For example, in your app, read-only access is sufficient.</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There are some situations where a SAS isn't the correct solution. When there's an unacceptable risk of using a SAS, create a middle-tier service to manage users and their access to storage.</a:t>
            </a:r>
          </a:p>
          <a:p>
            <a:pPr algn="l"/>
            <a:r>
              <a:rPr lang="en-US" b="0" i="0" dirty="0">
                <a:solidFill>
                  <a:srgbClr val="171717"/>
                </a:solidFill>
                <a:effectLst/>
                <a:latin typeface="Segoe UI" panose="020B0502040204020203" pitchFamily="34" charset="0"/>
              </a:rPr>
              <a:t>The most flexible and secure way to use a service or account SAS is to associate the SAS tokens with a stored access policy.</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24</a:t>
            </a:fld>
            <a:endParaRPr lang="en-US"/>
          </a:p>
        </p:txBody>
      </p:sp>
    </p:spTree>
    <p:extLst>
      <p:ext uri="{BB962C8B-B14F-4D97-AF65-F5344CB8AC3E}">
        <p14:creationId xmlns:p14="http://schemas.microsoft.com/office/powerpoint/2010/main" val="4251485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https://learn.microsoft.com/training/modules/explore-microsoft-identity-platform/</a:t>
            </a:r>
          </a:p>
        </p:txBody>
      </p:sp>
      <p:sp>
        <p:nvSpPr>
          <p:cNvPr id="4" name="Slide Number Placeholder 3"/>
          <p:cNvSpPr>
            <a:spLocks noGrp="1"/>
          </p:cNvSpPr>
          <p:nvPr>
            <p:ph type="sldNum" sz="quarter" idx="5"/>
          </p:nvPr>
        </p:nvSpPr>
        <p:spPr/>
        <p:txBody>
          <a:bodyPr/>
          <a:lstStyle/>
          <a:p>
            <a:fld id="{10B4D7BB-47DA-46D4-B152-A08B9EBCF1F1}" type="slidenum">
              <a:rPr lang="en-US" smtClean="0"/>
              <a:t>3</a:t>
            </a:fld>
            <a:endParaRPr lang="en-US"/>
          </a:p>
        </p:txBody>
      </p:sp>
    </p:spTree>
    <p:extLst>
      <p:ext uri="{BB962C8B-B14F-4D97-AF65-F5344CB8AC3E}">
        <p14:creationId xmlns:p14="http://schemas.microsoft.com/office/powerpoint/2010/main" val="2148486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Additionally, a SAS is required to authorize access to the source object in a copy operation in certain scenarios: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When you copy a blob to another blob that resides in a different storage account, you must use a SAS to authorize access to the source blob. You can optionally use a SAS to authorize access to the destination blob as well.</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When you copy a file to another file that resides in a different storage account, you must use a SAS to authorize access to the source file. You can optionally use a SAS to authorize access to the destination file as well.</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When you copy a blob to a file, or a file to a blob, you must use a SAS to authorize access to the source object, even if the source and destination objects reside within the same storage account.</a:t>
            </a:r>
          </a:p>
          <a:p>
            <a:endParaRPr lang="en-US" dirty="0"/>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27</a:t>
            </a:fld>
            <a:endParaRPr lang="en-US"/>
          </a:p>
        </p:txBody>
      </p:sp>
    </p:spTree>
    <p:extLst>
      <p:ext uri="{BB962C8B-B14F-4D97-AF65-F5344CB8AC3E}">
        <p14:creationId xmlns:p14="http://schemas.microsoft.com/office/powerpoint/2010/main" val="24450067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The following storage resources support stored access policies:</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Blob containers</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File shares</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Queues</a:t>
            </a:r>
          </a:p>
          <a:p>
            <a:pPr marL="171450" indent="-171450">
              <a:buFont typeface="Arial" panose="020B0604020202020204" pitchFamily="34" charset="0"/>
              <a:buChar char="•"/>
            </a:pPr>
            <a:r>
              <a:rPr lang="en-US" b="0" dirty="0">
                <a:solidFill>
                  <a:srgbClr val="D4D4D4"/>
                </a:solidFill>
                <a:effectLst/>
                <a:latin typeface="Consolas" panose="020B0609020204030204" pitchFamily="49" charset="0"/>
              </a:rPr>
              <a:t>Tables</a:t>
            </a:r>
          </a:p>
          <a:p>
            <a:pPr algn="l"/>
            <a:endParaRPr lang="en-US" b="1" i="0" dirty="0">
              <a:solidFill>
                <a:srgbClr val="171717"/>
              </a:solidFill>
              <a:effectLst/>
              <a:latin typeface="Segoe UI" panose="020B0502040204020203" pitchFamily="34" charset="0"/>
            </a:endParaRP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Modifying or revoking a stored access policy</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To modify the parameters of the stored access policy you can call the access control list operation for the resource type to replace the existing policy. For example, if your existing policy grants read and write permissions to a resource, you can modify it to grant only read permissions for all future requests.</a:t>
            </a:r>
          </a:p>
          <a:p>
            <a:pPr marL="171450" indent="-171450"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To revoke a stored access policy you can delete it, rename it by changing the signed identifier, or change the expiry time to a value in the past. Changing the signed identifier breaks the associations between any existing signatures and the stored access policy. Changing the expiry time to a value in the past causes any associated signatures to expire. Deleting or modifying the stored access policy immediately affects all of the SAS associated with it.</a:t>
            </a:r>
          </a:p>
          <a:p>
            <a:pPr marL="171450" indent="-171450"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To remove a single access policy, call the resource's Set ACL operation, passing in the set of signed identifiers that you wish to maintain on the container.</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To remove all access policies from the resource, call the Set ACL operation with an empty request body.</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28</a:t>
            </a:fld>
            <a:endParaRPr lang="en-US"/>
          </a:p>
        </p:txBody>
      </p:sp>
    </p:spTree>
    <p:extLst>
      <p:ext uri="{BB962C8B-B14F-4D97-AF65-F5344CB8AC3E}">
        <p14:creationId xmlns:p14="http://schemas.microsoft.com/office/powerpoint/2010/main" val="4615478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b="0" dirty="0">
                <a:solidFill>
                  <a:srgbClr val="D4D4D4"/>
                </a:solidFill>
                <a:effectLst/>
                <a:latin typeface="Consolas" panose="020B0609020204030204" pitchFamily="49" charset="0"/>
              </a:rPr>
              <a:t>A user delegation SAS is secured with Microsoft Entra credentials and also by the permissions specified for the SAS. A user delegation SAS applies to Blob storage only.</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dirty="0">
                <a:solidFill>
                  <a:srgbClr val="D4D4D4"/>
                </a:solidFill>
                <a:effectLst/>
                <a:latin typeface="Consolas" panose="020B0609020204030204" pitchFamily="49" charset="0"/>
              </a:rPr>
              <a:t>The most flexible and secure way to use a service or account SAS is to associate the SAS tokens with a stored access policy.</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29</a:t>
            </a:fld>
            <a:endParaRPr lang="en-US"/>
          </a:p>
        </p:txBody>
      </p:sp>
    </p:spTree>
    <p:extLst>
      <p:ext uri="{BB962C8B-B14F-4D97-AF65-F5344CB8AC3E}">
        <p14:creationId xmlns:p14="http://schemas.microsoft.com/office/powerpoint/2010/main" val="12110999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https://learn.microsoft.com/training/modules/microsoft-graph/</a:t>
            </a:r>
          </a:p>
        </p:txBody>
      </p:sp>
      <p:sp>
        <p:nvSpPr>
          <p:cNvPr id="4" name="Slide Number Placeholder 3"/>
          <p:cNvSpPr>
            <a:spLocks noGrp="1"/>
          </p:cNvSpPr>
          <p:nvPr>
            <p:ph type="sldNum" sz="quarter" idx="5"/>
          </p:nvPr>
        </p:nvSpPr>
        <p:spPr/>
        <p:txBody>
          <a:bodyPr/>
          <a:lstStyle/>
          <a:p>
            <a:fld id="{10B4D7BB-47DA-46D4-B152-A08B9EBCF1F1}" type="slidenum">
              <a:rPr lang="en-US" smtClean="0"/>
              <a:t>30</a:t>
            </a:fld>
            <a:endParaRPr lang="en-US"/>
          </a:p>
        </p:txBody>
      </p:sp>
    </p:spTree>
    <p:extLst>
      <p:ext uri="{BB962C8B-B14F-4D97-AF65-F5344CB8AC3E}">
        <p14:creationId xmlns:p14="http://schemas.microsoft.com/office/powerpoint/2010/main" val="41040160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31</a:t>
            </a:fld>
            <a:endParaRPr lang="en-US"/>
          </a:p>
        </p:txBody>
      </p:sp>
    </p:spTree>
    <p:extLst>
      <p:ext uri="{BB962C8B-B14F-4D97-AF65-F5344CB8AC3E}">
        <p14:creationId xmlns:p14="http://schemas.microsoft.com/office/powerpoint/2010/main" val="510983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In the Microsoft 365 platform, three main components facilitate the access and flow of data:</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Microsoft Graph API offers a single endpoint, https://graph.microsoft.com. You can use REST APIs or SDKs to access the endpoint. Microsoft Graph also includes a powerful set of services that manage user and device identity, access, compliance, security, and help protect organizations from data leakage or loss.</a:t>
            </a:r>
          </a:p>
          <a:p>
            <a:pPr marL="171450" indent="-171450" algn="l">
              <a:buFont typeface="Arial" panose="020B0604020202020204" pitchFamily="34" charset="0"/>
              <a:buChar char="•"/>
            </a:pPr>
            <a:r>
              <a:rPr lang="en-US" b="0" i="0" u="none" strike="noStrike" dirty="0">
                <a:solidFill>
                  <a:srgbClr val="171717"/>
                </a:solidFill>
                <a:effectLst/>
                <a:latin typeface="Segoe UI" panose="020B0502040204020203" pitchFamily="34" charset="0"/>
                <a:hlinkClick r:id="rId3"/>
              </a:rPr>
              <a:t>Microsoft Graph connectors</a:t>
            </a:r>
            <a:r>
              <a:rPr lang="en-US" b="0" i="0" dirty="0">
                <a:solidFill>
                  <a:srgbClr val="171717"/>
                </a:solidFill>
                <a:effectLst/>
                <a:latin typeface="Segoe UI" panose="020B0502040204020203" pitchFamily="34" charset="0"/>
              </a:rPr>
              <a:t> work in the incoming direction, </a:t>
            </a:r>
            <a:r>
              <a:rPr lang="en-US" b="1" i="0" dirty="0">
                <a:solidFill>
                  <a:srgbClr val="171717"/>
                </a:solidFill>
                <a:effectLst/>
                <a:latin typeface="Segoe UI" panose="020B0502040204020203" pitchFamily="34" charset="0"/>
              </a:rPr>
              <a:t>delivering data external to the Microsoft cloud into Microsoft Graph services and applications</a:t>
            </a:r>
            <a:r>
              <a:rPr lang="en-US" b="0" i="0" dirty="0">
                <a:solidFill>
                  <a:srgbClr val="171717"/>
                </a:solidFill>
                <a:effectLst/>
                <a:latin typeface="Segoe UI" panose="020B0502040204020203" pitchFamily="34" charset="0"/>
              </a:rPr>
              <a:t>, to enhance Microsoft 365 experiences such as Microsoft Search. Connectors exist for many commonly used data sources such as Box, Google Drive, Jira, and Salesforce.</a:t>
            </a:r>
          </a:p>
          <a:p>
            <a:pPr marL="171450" indent="-171450" algn="l">
              <a:buFont typeface="Arial" panose="020B0604020202020204" pitchFamily="34" charset="0"/>
              <a:buChar char="•"/>
            </a:pPr>
            <a:r>
              <a:rPr lang="en-US" b="0" i="0" u="none" strike="noStrike" dirty="0">
                <a:solidFill>
                  <a:srgbClr val="171717"/>
                </a:solidFill>
                <a:effectLst/>
                <a:latin typeface="Segoe UI" panose="020B0502040204020203" pitchFamily="34" charset="0"/>
                <a:hlinkClick r:id="rId4"/>
              </a:rPr>
              <a:t>Microsoft Graph Data Connect</a:t>
            </a:r>
            <a:r>
              <a:rPr lang="en-US" b="0" i="0" dirty="0">
                <a:solidFill>
                  <a:srgbClr val="171717"/>
                </a:solidFill>
                <a:effectLst/>
                <a:latin typeface="Segoe UI" panose="020B0502040204020203" pitchFamily="34" charset="0"/>
              </a:rPr>
              <a:t> provides a set of tools to streamline secure and scalable </a:t>
            </a:r>
            <a:r>
              <a:rPr lang="en-US" b="1" i="0" dirty="0">
                <a:solidFill>
                  <a:srgbClr val="171717"/>
                </a:solidFill>
                <a:effectLst/>
                <a:latin typeface="Segoe UI" panose="020B0502040204020203" pitchFamily="34" charset="0"/>
              </a:rPr>
              <a:t>delivery of Microsoft Graph data to popular Azure data stores</a:t>
            </a:r>
            <a:r>
              <a:rPr lang="en-US" b="0" i="0" dirty="0">
                <a:solidFill>
                  <a:srgbClr val="171717"/>
                </a:solidFill>
                <a:effectLst/>
                <a:latin typeface="Segoe UI" panose="020B0502040204020203" pitchFamily="34" charset="0"/>
              </a:rPr>
              <a:t>. The cached data serves as data sources for Azure development tools that you can use to build intelligent applications.</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33</a:t>
            </a:fld>
            <a:endParaRPr lang="en-US"/>
          </a:p>
        </p:txBody>
      </p:sp>
    </p:spTree>
    <p:extLst>
      <p:ext uri="{BB962C8B-B14F-4D97-AF65-F5344CB8AC3E}">
        <p14:creationId xmlns:p14="http://schemas.microsoft.com/office/powerpoint/2010/main" val="3418250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Microsoft Graph is a RESTful web API that enables you to access Microsoft Cloud service resources. After you register your app and get authentication tokens for a user or service, you can make requests to the Microsoft Graph API.</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The Microsoft Graph API defines most of its resources, methods, and enumerations in the OData namespace, </a:t>
            </a:r>
            <a:r>
              <a:rPr lang="en-US" b="0" i="0" dirty="0" err="1">
                <a:solidFill>
                  <a:srgbClr val="171717"/>
                </a:solidFill>
                <a:effectLst/>
                <a:latin typeface="Segoe UI" panose="020B0502040204020203" pitchFamily="34" charset="0"/>
              </a:rPr>
              <a:t>microsoft.graph</a:t>
            </a:r>
            <a:r>
              <a:rPr lang="en-US" b="0" i="0" dirty="0">
                <a:solidFill>
                  <a:srgbClr val="171717"/>
                </a:solidFill>
                <a:effectLst/>
                <a:latin typeface="Segoe UI" panose="020B0502040204020203" pitchFamily="34" charset="0"/>
              </a:rPr>
              <a:t>, in the </a:t>
            </a:r>
            <a:r>
              <a:rPr lang="en-US" b="0" i="0" u="none" strike="noStrike" dirty="0">
                <a:solidFill>
                  <a:srgbClr val="171717"/>
                </a:solidFill>
                <a:effectLst/>
                <a:latin typeface="Segoe UI" panose="020B0502040204020203" pitchFamily="34" charset="0"/>
                <a:hlinkClick r:id="rId3"/>
              </a:rPr>
              <a:t>Microsoft Graph metadata</a:t>
            </a:r>
            <a:r>
              <a:rPr lang="en-US" b="0" i="0" dirty="0">
                <a:solidFill>
                  <a:srgbClr val="171717"/>
                </a:solidFill>
                <a:effectLst/>
                <a:latin typeface="Segoe UI" panose="020B0502040204020203" pitchFamily="34" charset="0"/>
              </a:rPr>
              <a:t>. A small number of API sets are defined in their sub-namespaces, such as the [call records API which defines resources like </a:t>
            </a:r>
            <a:r>
              <a:rPr lang="en-US" b="0" i="0" u="none" strike="noStrike" dirty="0" err="1">
                <a:solidFill>
                  <a:srgbClr val="171717"/>
                </a:solidFill>
                <a:effectLst/>
                <a:latin typeface="Segoe UI" panose="020B0502040204020203" pitchFamily="34" charset="0"/>
                <a:hlinkClick r:id="rId4"/>
              </a:rPr>
              <a:t>callRecord</a:t>
            </a:r>
            <a:r>
              <a:rPr lang="en-US" b="0" i="0" dirty="0">
                <a:solidFill>
                  <a:srgbClr val="171717"/>
                </a:solidFill>
                <a:effectLst/>
                <a:latin typeface="Segoe UI" panose="020B0502040204020203" pitchFamily="34" charset="0"/>
              </a:rPr>
              <a:t> in </a:t>
            </a:r>
            <a:r>
              <a:rPr lang="en-US" b="0" i="0" dirty="0" err="1">
                <a:solidFill>
                  <a:srgbClr val="171717"/>
                </a:solidFill>
                <a:effectLst/>
                <a:latin typeface="Segoe UI" panose="020B0502040204020203" pitchFamily="34" charset="0"/>
              </a:rPr>
              <a:t>microsoft.graph.callRecords</a:t>
            </a:r>
            <a:r>
              <a:rPr lang="en-US" b="0" i="0" dirty="0">
                <a:solidFill>
                  <a:srgbClr val="171717"/>
                </a:solidFill>
                <a:effectLst/>
                <a:latin typeface="Segoe UI" panose="020B0502040204020203" pitchFamily="34" charset="0"/>
              </a:rPr>
              <a:t>.</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Unless explicitly specified in the corresponding topic, assume types, methods, and enumerations are part of the </a:t>
            </a:r>
            <a:r>
              <a:rPr lang="en-US" b="0" i="0" dirty="0" err="1">
                <a:solidFill>
                  <a:srgbClr val="171717"/>
                </a:solidFill>
                <a:effectLst/>
                <a:latin typeface="Segoe UI" panose="020B0502040204020203" pitchFamily="34" charset="0"/>
              </a:rPr>
              <a:t>microsoft.graph</a:t>
            </a:r>
            <a:r>
              <a:rPr lang="en-US" b="0" i="0" dirty="0">
                <a:solidFill>
                  <a:srgbClr val="171717"/>
                </a:solidFill>
                <a:effectLst/>
                <a:latin typeface="Segoe UI" panose="020B0502040204020203" pitchFamily="34" charset="0"/>
              </a:rPr>
              <a:t> namespace.</a:t>
            </a:r>
          </a:p>
          <a:p>
            <a:endParaRPr lang="en-US" dirty="0"/>
          </a:p>
          <a:p>
            <a:pPr algn="l"/>
            <a:r>
              <a:rPr lang="en-US" b="1" i="0" dirty="0">
                <a:solidFill>
                  <a:srgbClr val="171717"/>
                </a:solidFill>
                <a:effectLst/>
                <a:latin typeface="Segoe UI" panose="020B0502040204020203" pitchFamily="34" charset="0"/>
              </a:rPr>
              <a:t>Additional resources</a:t>
            </a:r>
          </a:p>
          <a:p>
            <a:pPr algn="l"/>
            <a:r>
              <a:rPr lang="en-US" b="0" i="0" dirty="0">
                <a:solidFill>
                  <a:srgbClr val="171717"/>
                </a:solidFill>
                <a:effectLst/>
                <a:latin typeface="Segoe UI" panose="020B0502040204020203" pitchFamily="34" charset="0"/>
              </a:rPr>
              <a:t>Below are links to some tools you can use to build and test requests using Microsoft Graph APIs.</a:t>
            </a:r>
          </a:p>
          <a:p>
            <a:pPr marL="171450" indent="-171450" algn="l">
              <a:buFont typeface="Arial" panose="020B0604020202020204" pitchFamily="34" charset="0"/>
              <a:buChar char="•"/>
            </a:pPr>
            <a:r>
              <a:rPr lang="en-US" b="0" i="0" u="none" strike="noStrike" dirty="0">
                <a:solidFill>
                  <a:srgbClr val="171717"/>
                </a:solidFill>
                <a:effectLst/>
                <a:latin typeface="Segoe UI" panose="020B0502040204020203" pitchFamily="34" charset="0"/>
                <a:hlinkClick r:id="rId5"/>
              </a:rPr>
              <a:t>Graph Explorer</a:t>
            </a:r>
            <a:endParaRPr lang="en-US" b="0"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US" b="0" i="0" u="none" strike="noStrike" dirty="0">
                <a:solidFill>
                  <a:srgbClr val="171717"/>
                </a:solidFill>
                <a:effectLst/>
                <a:latin typeface="Segoe UI" panose="020B0502040204020203" pitchFamily="34" charset="0"/>
                <a:hlinkClick r:id="rId6"/>
              </a:rPr>
              <a:t>Postman</a:t>
            </a:r>
            <a:endParaRPr lang="en-US" b="0" i="0" dirty="0">
              <a:solidFill>
                <a:srgbClr val="171717"/>
              </a:solidFill>
              <a:effectLst/>
              <a:latin typeface="Segoe UI" panose="020B0502040204020203" pitchFamily="34"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34</a:t>
            </a:fld>
            <a:endParaRPr lang="en-US"/>
          </a:p>
        </p:txBody>
      </p:sp>
    </p:spTree>
    <p:extLst>
      <p:ext uri="{BB962C8B-B14F-4D97-AF65-F5344CB8AC3E}">
        <p14:creationId xmlns:p14="http://schemas.microsoft.com/office/powerpoint/2010/main" val="31108058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Authentication: </a:t>
            </a:r>
            <a:r>
              <a:rPr lang="en-US" b="0" dirty="0">
                <a:solidFill>
                  <a:srgbClr val="D4D4D4"/>
                </a:solidFill>
                <a:effectLst/>
                <a:latin typeface="Consolas" panose="020B0609020204030204" pitchFamily="49" charset="0"/>
              </a:rPr>
              <a:t>For details about which provider and options are appropriate by scenario, see </a:t>
            </a:r>
            <a:r>
              <a:rPr lang="en-US" b="0" dirty="0">
                <a:solidFill>
                  <a:srgbClr val="CE9178"/>
                </a:solidFill>
                <a:effectLst/>
                <a:latin typeface="Consolas" panose="020B0609020204030204" pitchFamily="49" charset="0"/>
              </a:rPr>
              <a:t>Choose an Authentication Provider (</a:t>
            </a:r>
            <a:r>
              <a:rPr lang="en-US" b="0" u="none" dirty="0">
                <a:solidFill>
                  <a:srgbClr val="D4D4D4"/>
                </a:solidFill>
                <a:effectLst/>
                <a:latin typeface="Consolas" panose="020B0609020204030204" pitchFamily="49" charset="0"/>
              </a:rPr>
              <a:t>https://docs.microsoft.com/graph/sdks/choose-authentication-providers</a:t>
            </a:r>
            <a:r>
              <a:rPr lang="en-US" b="0" u="sng" dirty="0">
                <a:solidFill>
                  <a:srgbClr val="D4D4D4"/>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35</a:t>
            </a:fld>
            <a:endParaRPr lang="en-US"/>
          </a:p>
        </p:txBody>
      </p:sp>
    </p:spTree>
    <p:extLst>
      <p:ext uri="{BB962C8B-B14F-4D97-AF65-F5344CB8AC3E}">
        <p14:creationId xmlns:p14="http://schemas.microsoft.com/office/powerpoint/2010/main" val="38852240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Segoe UI Light" pitchFamily="34" charset="0"/>
                <a:ea typeface="+mn-ea"/>
                <a:cs typeface="+mn-cs"/>
              </a:rPr>
              <a:t>Microsoft Graph SDKs are designed to simplify building high-quality, efficient, and resilient applications that access Microsoft Graph. SDKs include two components: a service library and a core library.</a:t>
            </a:r>
          </a:p>
          <a:p>
            <a:endParaRPr lang="en-US" sz="1200" b="0" i="0" kern="1200" dirty="0">
              <a:solidFill>
                <a:schemeClr val="tx1"/>
              </a:solidFill>
              <a:effectLst/>
              <a:latin typeface="Segoe UI Light" pitchFamily="34" charset="0"/>
              <a:ea typeface="+mn-ea"/>
              <a:cs typeface="+mn-cs"/>
            </a:endParaRPr>
          </a:p>
          <a:p>
            <a:r>
              <a:rPr lang="en-US" sz="1200" b="0" i="0" kern="1200" dirty="0">
                <a:solidFill>
                  <a:schemeClr val="tx1"/>
                </a:solidFill>
                <a:effectLst/>
                <a:latin typeface="Segoe UI Light" pitchFamily="34" charset="0"/>
                <a:ea typeface="+mn-ea"/>
                <a:cs typeface="+mn-cs"/>
              </a:rPr>
              <a:t>The service library contains models and request builders that are generated from Microsoft Graph metadata to provide a rich, strongly typed, and discoverable experience when working with the many datasets that are available in Microsoft Graph.</a:t>
            </a:r>
          </a:p>
          <a:p>
            <a:endParaRPr lang="en-US" sz="1200" b="0" i="0" kern="1200" dirty="0">
              <a:solidFill>
                <a:schemeClr val="tx1"/>
              </a:solidFill>
              <a:effectLst/>
              <a:latin typeface="Segoe UI Light" pitchFamily="34" charset="0"/>
              <a:ea typeface="+mn-ea"/>
              <a:cs typeface="+mn-cs"/>
            </a:endParaRPr>
          </a:p>
          <a:p>
            <a:r>
              <a:rPr lang="en-US" sz="1200" b="0" i="0" kern="1200" dirty="0">
                <a:solidFill>
                  <a:schemeClr val="tx1"/>
                </a:solidFill>
                <a:effectLst/>
                <a:latin typeface="Segoe UI Light" pitchFamily="34" charset="0"/>
                <a:ea typeface="+mn-ea"/>
                <a:cs typeface="+mn-cs"/>
              </a:rPr>
              <a:t>The core library provides a set of features that enhance working with all Microsoft Graph services. The features include embedded support for retry handling, secure redirects, transparent authentication, and payload compression, which improve the quality of your application's interactions with Microsoft Graph. These features don’t add complexity and give you enhanced control of your application. The core library also provides support for common tasks such as paging through collections and creating batch requests.</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36</a:t>
            </a:fld>
            <a:endParaRPr lang="en-US"/>
          </a:p>
        </p:txBody>
      </p:sp>
    </p:spTree>
    <p:extLst>
      <p:ext uri="{BB962C8B-B14F-4D97-AF65-F5344CB8AC3E}">
        <p14:creationId xmlns:p14="http://schemas.microsoft.com/office/powerpoint/2010/main" val="6007122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D4D4D4"/>
                </a:solidFill>
                <a:effectLst/>
                <a:latin typeface="Consolas" panose="020B0609020204030204" pitchFamily="49" charset="0"/>
              </a:rPr>
              <a:t>You can use a single client instance for the lifetime of the application.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D4D4D4"/>
                </a:solidFill>
                <a:effectLst/>
                <a:latin typeface="Consolas" panose="020B0609020204030204" pitchFamily="49" charset="0"/>
              </a:rPr>
              <a:t>The code example show how to create an instance of a Microsoft Graph client.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D4D4D4"/>
                </a:solidFill>
                <a:effectLst/>
                <a:latin typeface="Consolas" panose="020B0609020204030204" pitchFamily="49" charset="0"/>
              </a:rPr>
              <a:t>The authentication provider will handle acquiring access tokens for the application. The different application providers support different client scenarios.</a:t>
            </a:r>
          </a:p>
          <a:p>
            <a:endParaRPr lang="en-US" dirty="0"/>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37</a:t>
            </a:fld>
            <a:endParaRPr lang="en-US"/>
          </a:p>
        </p:txBody>
      </p:sp>
    </p:spTree>
    <p:extLst>
      <p:ext uri="{BB962C8B-B14F-4D97-AF65-F5344CB8AC3E}">
        <p14:creationId xmlns:p14="http://schemas.microsoft.com/office/powerpoint/2010/main" val="3983605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There are several components that make up the Microsoft identity platform:</a:t>
            </a:r>
          </a:p>
          <a:p>
            <a:endParaRPr lang="en-US" b="0" dirty="0">
              <a:solidFill>
                <a:srgbClr val="D4D4D4"/>
              </a:solidFill>
              <a:effectLst/>
              <a:latin typeface="Consolas" panose="020B0609020204030204" pitchFamily="49" charset="0"/>
            </a:endParaRPr>
          </a:p>
          <a:p>
            <a:pPr marL="171450" indent="-171450">
              <a:buFont typeface="Arial" panose="020B0604020202020204" pitchFamily="34" charset="0"/>
              <a:buChar char="•"/>
            </a:pPr>
            <a:r>
              <a:rPr lang="en-US" b="1" dirty="0">
                <a:solidFill>
                  <a:srgbClr val="569CD6"/>
                </a:solidFill>
                <a:effectLst/>
                <a:latin typeface="Consolas" panose="020B0609020204030204" pitchFamily="49" charset="0"/>
              </a:rPr>
              <a:t>OAuth 2.0 and OpenID Connect standard-compliant authentication service</a:t>
            </a:r>
            <a:r>
              <a:rPr lang="en-US" b="0" dirty="0">
                <a:solidFill>
                  <a:srgbClr val="D4D4D4"/>
                </a:solidFill>
                <a:effectLst/>
                <a:latin typeface="Consolas" panose="020B0609020204030204" pitchFamily="49" charset="0"/>
              </a:rPr>
              <a:t> enabling developers to authenticate several identity types, including:</a:t>
            </a:r>
          </a:p>
          <a:p>
            <a:pPr marL="628650" lvl="1" indent="-171450">
              <a:buFont typeface="Arial" panose="020B0604020202020204" pitchFamily="34" charset="0"/>
              <a:buChar char="•"/>
            </a:pPr>
            <a:r>
              <a:rPr lang="en-US" b="0" dirty="0">
                <a:solidFill>
                  <a:srgbClr val="D4D4D4"/>
                </a:solidFill>
                <a:effectLst/>
                <a:latin typeface="Consolas" panose="020B0609020204030204" pitchFamily="49" charset="0"/>
              </a:rPr>
              <a:t>Work or school accounts, provisioned through Microsoft Entra ID</a:t>
            </a:r>
          </a:p>
          <a:p>
            <a:pPr marL="628650" lvl="1" indent="-171450">
              <a:buFont typeface="Arial" panose="020B0604020202020204" pitchFamily="34" charset="0"/>
              <a:buChar char="•"/>
            </a:pPr>
            <a:r>
              <a:rPr lang="en-US" b="0" dirty="0">
                <a:solidFill>
                  <a:srgbClr val="D4D4D4"/>
                </a:solidFill>
                <a:effectLst/>
                <a:latin typeface="Consolas" panose="020B0609020204030204" pitchFamily="49" charset="0"/>
              </a:rPr>
              <a:t>Personal Microsoft account, like Skype, Xbox, and Outlook.com</a:t>
            </a:r>
          </a:p>
          <a:p>
            <a:pPr marL="628650" lvl="1" indent="-171450">
              <a:buFont typeface="Arial" panose="020B0604020202020204" pitchFamily="34" charset="0"/>
              <a:buChar char="•"/>
            </a:pPr>
            <a:r>
              <a:rPr lang="en-US" b="0" dirty="0">
                <a:solidFill>
                  <a:srgbClr val="D4D4D4"/>
                </a:solidFill>
                <a:effectLst/>
                <a:latin typeface="Consolas" panose="020B0609020204030204" pitchFamily="49" charset="0"/>
              </a:rPr>
              <a:t>Social or local accounts, by using Azure Active Directory B2C</a:t>
            </a:r>
          </a:p>
          <a:p>
            <a:pPr marL="628650" lvl="1" indent="-171450">
              <a:buFont typeface="Arial" panose="020B0604020202020204" pitchFamily="34" charset="0"/>
              <a:buChar char="•"/>
            </a:pPr>
            <a:r>
              <a:rPr lang="en-US" b="0" dirty="0">
                <a:solidFill>
                  <a:srgbClr val="D4D4D4"/>
                </a:solidFill>
                <a:effectLst/>
                <a:latin typeface="Consolas" panose="020B0609020204030204" pitchFamily="49" charset="0"/>
              </a:rPr>
              <a:t>Social or local customer accounts, by using Microsoft Entra External ID</a:t>
            </a:r>
          </a:p>
          <a:p>
            <a:pPr marL="171450" indent="-171450">
              <a:buFont typeface="Arial" panose="020B0604020202020204" pitchFamily="34" charset="0"/>
              <a:buChar char="•"/>
            </a:pPr>
            <a:r>
              <a:rPr lang="en-US" b="1" dirty="0">
                <a:solidFill>
                  <a:srgbClr val="569CD6"/>
                </a:solidFill>
                <a:effectLst/>
                <a:latin typeface="Consolas" panose="020B0609020204030204" pitchFamily="49" charset="0"/>
              </a:rPr>
              <a:t>Open-source libraries</a:t>
            </a:r>
            <a:r>
              <a:rPr lang="en-US" b="0" dirty="0">
                <a:solidFill>
                  <a:srgbClr val="D4D4D4"/>
                </a:solidFill>
                <a:effectLst/>
                <a:latin typeface="Consolas" panose="020B0609020204030204" pitchFamily="49" charset="0"/>
              </a:rPr>
              <a:t>: Microsoft Authentication Libraries (MSAL) and support for other standards-compliant libraries</a:t>
            </a:r>
          </a:p>
          <a:p>
            <a:pPr marL="171450" indent="-171450">
              <a:buFont typeface="Arial" panose="020B0604020202020204" pitchFamily="34" charset="0"/>
              <a:buChar char="•"/>
            </a:pPr>
            <a:r>
              <a:rPr lang="en-US" b="1" dirty="0">
                <a:solidFill>
                  <a:srgbClr val="569CD6"/>
                </a:solidFill>
                <a:effectLst/>
                <a:latin typeface="Consolas" panose="020B0609020204030204" pitchFamily="49" charset="0"/>
              </a:rPr>
              <a:t>Microsoft identity platform endpoint</a:t>
            </a:r>
            <a:r>
              <a:rPr lang="en-US" b="0" dirty="0">
                <a:solidFill>
                  <a:srgbClr val="D4D4D4"/>
                </a:solidFill>
                <a:effectLst/>
                <a:latin typeface="Consolas" panose="020B0609020204030204" pitchFamily="49" charset="0"/>
              </a:rPr>
              <a:t>: Works with the Microsoft Authentication Libraries (MSAL) or any other standards-compliant library. It implements human readable scopes, in accordance with industry standards.</a:t>
            </a:r>
          </a:p>
          <a:p>
            <a:pPr marL="171450" indent="-171450">
              <a:buFont typeface="Arial" panose="020B0604020202020204" pitchFamily="34" charset="0"/>
              <a:buChar char="•"/>
            </a:pPr>
            <a:r>
              <a:rPr lang="en-US" b="1" dirty="0">
                <a:solidFill>
                  <a:srgbClr val="569CD6"/>
                </a:solidFill>
                <a:effectLst/>
                <a:latin typeface="Consolas" panose="020B0609020204030204" pitchFamily="49" charset="0"/>
              </a:rPr>
              <a:t>Application management portal</a:t>
            </a:r>
            <a:r>
              <a:rPr lang="en-US" b="0" dirty="0">
                <a:solidFill>
                  <a:srgbClr val="D4D4D4"/>
                </a:solidFill>
                <a:effectLst/>
                <a:latin typeface="Consolas" panose="020B0609020204030204" pitchFamily="49" charset="0"/>
              </a:rPr>
              <a:t>: A registration and configuration experience in the Azure portal, along with the other Azure management capabilities.</a:t>
            </a:r>
          </a:p>
          <a:p>
            <a:pPr marL="171450" indent="-171450">
              <a:buFont typeface="Arial" panose="020B0604020202020204" pitchFamily="34" charset="0"/>
              <a:buChar char="•"/>
            </a:pPr>
            <a:r>
              <a:rPr lang="en-US" b="1" dirty="0">
                <a:solidFill>
                  <a:srgbClr val="569CD6"/>
                </a:solidFill>
                <a:effectLst/>
                <a:latin typeface="Consolas" panose="020B0609020204030204" pitchFamily="49" charset="0"/>
              </a:rPr>
              <a:t>Application configuration API and PowerShell</a:t>
            </a:r>
            <a:r>
              <a:rPr lang="en-US" b="0" dirty="0">
                <a:solidFill>
                  <a:srgbClr val="D4D4D4"/>
                </a:solidFill>
                <a:effectLst/>
                <a:latin typeface="Consolas" panose="020B0609020204030204" pitchFamily="49" charset="0"/>
              </a:rPr>
              <a:t>: Programmatic configuration of your applications through the Microsoft Graph API and PowerShell so you can automate your DevOps tasks.</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6</a:t>
            </a:fld>
            <a:endParaRPr lang="en-US"/>
          </a:p>
        </p:txBody>
      </p:sp>
    </p:spTree>
    <p:extLst>
      <p:ext uri="{BB962C8B-B14F-4D97-AF65-F5344CB8AC3E}">
        <p14:creationId xmlns:p14="http://schemas.microsoft.com/office/powerpoint/2010/main" val="1502713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D4D4D4"/>
                </a:solidFill>
                <a:effectLst/>
                <a:latin typeface="Consolas" panose="020B0609020204030204" pitchFamily="49" charset="0"/>
              </a:rPr>
              <a:t>The </a:t>
            </a:r>
            <a:r>
              <a:rPr lang="en-US" b="1" dirty="0">
                <a:solidFill>
                  <a:srgbClr val="CE9178"/>
                </a:solidFill>
                <a:effectLst/>
                <a:latin typeface="Consolas" panose="020B0609020204030204" pitchFamily="49" charset="0"/>
              </a:rPr>
              <a:t>$filter</a:t>
            </a:r>
            <a:r>
              <a:rPr lang="en-US" b="0" dirty="0">
                <a:solidFill>
                  <a:srgbClr val="D4D4D4"/>
                </a:solidFill>
                <a:effectLst/>
                <a:latin typeface="Consolas" panose="020B0609020204030204" pitchFamily="49" charset="0"/>
              </a:rPr>
              <a:t> query parameter can be used to reduce the result set to only those rows that match the provided condition.  </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The </a:t>
            </a:r>
            <a:r>
              <a:rPr lang="en-US" b="1" dirty="0">
                <a:solidFill>
                  <a:srgbClr val="CE9178"/>
                </a:solidFill>
                <a:effectLst/>
                <a:latin typeface="Consolas" panose="020B0609020204030204" pitchFamily="49" charset="0"/>
              </a:rPr>
              <a:t>$</a:t>
            </a:r>
            <a:r>
              <a:rPr lang="en-US" b="1" dirty="0" err="1">
                <a:solidFill>
                  <a:srgbClr val="CE9178"/>
                </a:solidFill>
                <a:effectLst/>
                <a:latin typeface="Consolas" panose="020B0609020204030204" pitchFamily="49" charset="0"/>
              </a:rPr>
              <a:t>orderBy</a:t>
            </a:r>
            <a:r>
              <a:rPr lang="en-US" b="0" dirty="0">
                <a:solidFill>
                  <a:srgbClr val="D4D4D4"/>
                </a:solidFill>
                <a:effectLst/>
                <a:latin typeface="Consolas" panose="020B0609020204030204" pitchFamily="49" charset="0"/>
              </a:rPr>
              <a:t> query parameter will request that the server provide the list of entities sorted by the specified properties.</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There are more examples in the student manual and in the Trainer Handbook.</a:t>
            </a:r>
          </a:p>
          <a:p>
            <a:endParaRPr lang="en-US" dirty="0"/>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38</a:t>
            </a:fld>
            <a:endParaRPr lang="en-US"/>
          </a:p>
        </p:txBody>
      </p:sp>
    </p:spTree>
    <p:extLst>
      <p:ext uri="{BB962C8B-B14F-4D97-AF65-F5344CB8AC3E}">
        <p14:creationId xmlns:p14="http://schemas.microsoft.com/office/powerpoint/2010/main" val="7983847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39</a:t>
            </a:fld>
            <a:endParaRPr lang="en-US"/>
          </a:p>
        </p:txBody>
      </p:sp>
    </p:spTree>
    <p:extLst>
      <p:ext uri="{BB962C8B-B14F-4D97-AF65-F5344CB8AC3E}">
        <p14:creationId xmlns:p14="http://schemas.microsoft.com/office/powerpoint/2010/main" val="2703388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b="0" dirty="0">
                <a:solidFill>
                  <a:srgbClr val="D4D4D4"/>
                </a:solidFill>
                <a:effectLst/>
                <a:latin typeface="Consolas" panose="020B0609020204030204" pitchFamily="49" charset="0"/>
              </a:rPr>
              <a:t>The PATCH method does update a resource with a new value.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0" dirty="0">
                <a:solidFill>
                  <a:srgbClr val="D4D4D4"/>
                </a:solidFill>
                <a:effectLst/>
                <a:latin typeface="Consolas" panose="020B0609020204030204" pitchFamily="49" charset="0"/>
              </a:rPr>
              <a:t>Microsoft Graph connectors work in the incoming direction. Connectors exist for many commonly used data sources such as Box, Google Drive, Jira, and Salesforce.</a:t>
            </a:r>
          </a:p>
          <a:p>
            <a:pPr marL="228600" indent="-228600">
              <a:buFont typeface="+mj-lt"/>
              <a:buAutoNum type="arabicPeriod"/>
            </a:pPr>
            <a:endParaRPr lang="en-US" b="0" dirty="0">
              <a:solidFill>
                <a:srgbClr val="D4D4D4"/>
              </a:solidFill>
              <a:effectLst/>
              <a:latin typeface="Consolas" panose="020B0609020204030204" pitchFamily="49" charset="0"/>
            </a:endParaRP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40</a:t>
            </a:fld>
            <a:endParaRPr lang="en-US"/>
          </a:p>
        </p:txBody>
      </p:sp>
    </p:spTree>
    <p:extLst>
      <p:ext uri="{BB962C8B-B14F-4D97-AF65-F5344CB8AC3E}">
        <p14:creationId xmlns:p14="http://schemas.microsoft.com/office/powerpoint/2010/main" val="1693678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To delegate Identity and Access Management functions to Microsoft Entra ID, an application must be registered with a Microsoft Entra tenant.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If you register an application in the portal, an application object (the globally unique instance of the app) and a service principal object are automatically created in your home tenant.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An application object is used as a template or blueprint to create one or more service principal objects.</a:t>
            </a:r>
          </a:p>
          <a:p>
            <a:endParaRPr lang="en-US" dirty="0"/>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7</a:t>
            </a:fld>
            <a:endParaRPr lang="en-US"/>
          </a:p>
        </p:txBody>
      </p:sp>
    </p:spTree>
    <p:extLst>
      <p:ext uri="{BB962C8B-B14F-4D97-AF65-F5344CB8AC3E}">
        <p14:creationId xmlns:p14="http://schemas.microsoft.com/office/powerpoint/2010/main" val="1389745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Static user consent: </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In the static user consent scenario, you must specify all the permissions it needs in the app's configuration in the Azure portal.</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If the user (or administrator, as appropriate) has not granted consent for this app, then Microsoft identity platform will prompt the user to provide consent at this time.</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Static permissions also enables administrators to consent on behalf of all users in the organization.</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endParaRPr lang="en-US" b="0" dirty="0">
              <a:solidFill>
                <a:srgbClr val="D4D4D4"/>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b="1" dirty="0">
                <a:solidFill>
                  <a:srgbClr val="D4D4D4"/>
                </a:solidFill>
                <a:effectLst/>
                <a:latin typeface="Consolas" panose="020B0609020204030204" pitchFamily="49" charset="0"/>
              </a:rPr>
              <a:t>Incremental and dynamic user consent:</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You can ask for a minimum set of permissions upfront and request more over time as the customer uses additional app features. </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You can specify the scopes your app needs at any time by including the new scopes in the </a:t>
            </a:r>
            <a:r>
              <a:rPr lang="en-US" b="0" dirty="0">
                <a:solidFill>
                  <a:srgbClr val="CE9178"/>
                </a:solidFill>
                <a:effectLst/>
                <a:latin typeface="Consolas" panose="020B0609020204030204" pitchFamily="49" charset="0"/>
              </a:rPr>
              <a:t>`scope`</a:t>
            </a:r>
            <a:r>
              <a:rPr lang="en-US" b="0" dirty="0">
                <a:solidFill>
                  <a:srgbClr val="D4D4D4"/>
                </a:solidFill>
                <a:effectLst/>
                <a:latin typeface="Consolas" panose="020B0609020204030204" pitchFamily="49" charset="0"/>
              </a:rPr>
              <a:t> parameter when requesting an access token - without the need to pre-define them in the application registration information.</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Incremental, or dynamic consent, only applies to delegated permissions and not to application permissions.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Dynamic consent can be convenient but presents a big challenge for permissions that require admin consent, since the admin consent experience doesn't know about those permissions at consent time.</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b="0" dirty="0">
              <a:solidFill>
                <a:srgbClr val="D4D4D4"/>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b="1" dirty="0">
                <a:solidFill>
                  <a:srgbClr val="D4D4D4"/>
                </a:solidFill>
                <a:effectLst/>
                <a:latin typeface="Consolas" panose="020B0609020204030204" pitchFamily="49" charset="0"/>
              </a:rPr>
              <a:t>Admin consent:</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Admin consent is required when your app needs access to certain high-privilege permissions.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0" dirty="0">
                <a:solidFill>
                  <a:srgbClr val="D4D4D4"/>
                </a:solidFill>
                <a:effectLst/>
                <a:latin typeface="Consolas" panose="020B0609020204030204" pitchFamily="49" charset="0"/>
              </a:rPr>
              <a:t>Admin consent done on behalf of an organization still requires the static permissions registered for the app.</a:t>
            </a:r>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8</a:t>
            </a:fld>
            <a:endParaRPr lang="en-US"/>
          </a:p>
        </p:txBody>
      </p:sp>
    </p:spTree>
    <p:extLst>
      <p:ext uri="{BB962C8B-B14F-4D97-AF65-F5344CB8AC3E}">
        <p14:creationId xmlns:p14="http://schemas.microsoft.com/office/powerpoint/2010/main" val="594289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D4D4D4"/>
                </a:solidFill>
                <a:effectLst/>
                <a:latin typeface="Consolas" panose="020B0609020204030204" pitchFamily="49" charset="0"/>
              </a:rPr>
              <a:t>The </a:t>
            </a:r>
            <a:r>
              <a:rPr lang="en-US" b="1" dirty="0">
                <a:solidFill>
                  <a:srgbClr val="CE9178"/>
                </a:solidFill>
                <a:effectLst/>
                <a:latin typeface="Consolas" panose="020B0609020204030204" pitchFamily="49" charset="0"/>
              </a:rPr>
              <a:t>scope</a:t>
            </a:r>
            <a:r>
              <a:rPr lang="en-US" b="0" dirty="0">
                <a:solidFill>
                  <a:srgbClr val="D4D4D4"/>
                </a:solidFill>
                <a:effectLst/>
                <a:latin typeface="Consolas" panose="020B0609020204030204" pitchFamily="49" charset="0"/>
              </a:rPr>
              <a:t> parameter is a space-separated list of delegated permissions that the app is requesting. Each permission is indicated by appending the permission value to the resource's identifier (the application ID URI). In the request example, the app needs permission to read the user's calendar and send mail as the user.</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D4D4D4"/>
                </a:solidFill>
                <a:effectLst/>
                <a:latin typeface="Consolas" panose="020B0609020204030204" pitchFamily="49" charset="0"/>
              </a:rPr>
              <a:t>After the user enters their credentials, the Microsoft identity platform checks for a matching record of </a:t>
            </a:r>
            <a:r>
              <a:rPr lang="en-US" b="0" i="1" dirty="0">
                <a:solidFill>
                  <a:srgbClr val="D4D4D4"/>
                </a:solidFill>
                <a:effectLst/>
                <a:latin typeface="Consolas" panose="020B0609020204030204" pitchFamily="49" charset="0"/>
              </a:rPr>
              <a:t>*user consent*</a:t>
            </a:r>
            <a:r>
              <a:rPr lang="en-US" b="0" dirty="0">
                <a:solidFill>
                  <a:srgbClr val="D4D4D4"/>
                </a:solidFill>
                <a:effectLst/>
                <a:latin typeface="Consolas" panose="020B0609020204030204" pitchFamily="49" charset="0"/>
              </a:rPr>
              <a:t>. If the user hasn't consented to any of the requested permissions in the past, and if the administrator hasn't consented to these permissions on behalf of the entire organization, the Microsoft identity platform asks the user to grant the requested permissions.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9</a:t>
            </a:fld>
            <a:endParaRPr lang="en-US"/>
          </a:p>
        </p:txBody>
      </p:sp>
    </p:spTree>
    <p:extLst>
      <p:ext uri="{BB962C8B-B14F-4D97-AF65-F5344CB8AC3E}">
        <p14:creationId xmlns:p14="http://schemas.microsoft.com/office/powerpoint/2010/main" val="2700893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Some scenarios require code changes to handle Conditional Access whereas others work as is. Here are a few scenarios using Conditional Access to do multifactor authentication that gives some insight into the difference.</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You are building a single-tenant iOS app and apply a Conditional Access policy. The app signs in a user and doesn't request access to an API. When the user signs in, the policy is automatically invoked and the user needs to perform multifactor authentication.</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You are building a native app that uses a middle tier service to access a downstream API. An enterprise customer at the company using this app applies a policy to the downstream API. When an end user signs in, the native app requests access to the middle tier and sends the token. The middle tier performs on-behalf-of flow to request access to the downstream API. At this point, a claims "challenge" is presented to the middle tier. The middle tier sends the challenge back to the native app, which needs to comply with the Conditional Access policy.</a:t>
            </a:r>
          </a:p>
          <a:p>
            <a:br>
              <a:rPr lang="en-US" b="0" i="0" dirty="0">
                <a:solidFill>
                  <a:srgbClr val="171717"/>
                </a:solidFill>
                <a:effectLst/>
                <a:latin typeface="Segoe UI" panose="020B0502040204020203" pitchFamily="34" charset="0"/>
              </a:rPr>
            </a:b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10</a:t>
            </a:fld>
            <a:endParaRPr lang="en-US"/>
          </a:p>
        </p:txBody>
      </p:sp>
    </p:spTree>
    <p:extLst>
      <p:ext uri="{BB962C8B-B14F-4D97-AF65-F5344CB8AC3E}">
        <p14:creationId xmlns:p14="http://schemas.microsoft.com/office/powerpoint/2010/main" val="23123612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0" dirty="0">
                <a:solidFill>
                  <a:srgbClr val="D4D4D4"/>
                </a:solidFill>
                <a:effectLst/>
                <a:latin typeface="Consolas" panose="020B0609020204030204" pitchFamily="49" charset="0"/>
              </a:rPr>
              <a:t>Delegated permissions are used by apps that have a signed-in user present. The app is delegated with the permission to act as a signed-in user when it makes calls to the target resource.</a:t>
            </a:r>
          </a:p>
          <a:p>
            <a:pPr marL="228600" indent="-228600">
              <a:buAutoNum type="arabicPeriod"/>
            </a:pPr>
            <a:r>
              <a:rPr lang="en-US" b="0" dirty="0">
                <a:solidFill>
                  <a:srgbClr val="D4D4D4"/>
                </a:solidFill>
                <a:effectLst/>
                <a:latin typeface="Consolas" panose="020B0609020204030204" pitchFamily="49" charset="0"/>
              </a:rPr>
              <a:t>Apps performing the on-behalf-of flow require code to handle Conditional Access challenges.</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11</a:t>
            </a:fld>
            <a:endParaRPr lang="en-US"/>
          </a:p>
        </p:txBody>
      </p:sp>
    </p:spTree>
    <p:extLst>
      <p:ext uri="{BB962C8B-B14F-4D97-AF65-F5344CB8AC3E}">
        <p14:creationId xmlns:p14="http://schemas.microsoft.com/office/powerpoint/2010/main" val="2254520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https://learn.microsoft.com/training/modules/implement-authentication-by-using-microsoft-authentication-library/</a:t>
            </a:r>
          </a:p>
        </p:txBody>
      </p:sp>
      <p:sp>
        <p:nvSpPr>
          <p:cNvPr id="4" name="Slide Number Placeholder 3"/>
          <p:cNvSpPr>
            <a:spLocks noGrp="1"/>
          </p:cNvSpPr>
          <p:nvPr>
            <p:ph type="sldNum" sz="quarter" idx="5"/>
          </p:nvPr>
        </p:nvSpPr>
        <p:spPr/>
        <p:txBody>
          <a:bodyPr/>
          <a:lstStyle/>
          <a:p>
            <a:fld id="{10B4D7BB-47DA-46D4-B152-A08B9EBCF1F1}" type="slidenum">
              <a:rPr lang="en-US" smtClean="0"/>
              <a:t>12</a:t>
            </a:fld>
            <a:endParaRPr lang="en-US"/>
          </a:p>
        </p:txBody>
      </p:sp>
    </p:spTree>
    <p:extLst>
      <p:ext uri="{BB962C8B-B14F-4D97-AF65-F5344CB8AC3E}">
        <p14:creationId xmlns:p14="http://schemas.microsoft.com/office/powerpoint/2010/main" val="24372337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gray - EMF" descr="Microsoft logo, gray text version">
            <a:extLst>
              <a:ext uri="{FF2B5EF4-FFF2-40B4-BE49-F238E27FC236}">
                <a16:creationId xmlns:a16="http://schemas.microsoft.com/office/drawing/2014/main" id="{FB2FE78D-8856-C190-B6B5-5D868C2EF806}"/>
              </a:ext>
            </a:extLst>
          </p:cNvPr>
          <p:cNvPicPr>
            <a:picLocks noChangeAspect="1"/>
          </p:cNvPicPr>
          <p:nvPr userDrawn="1"/>
        </p:nvPicPr>
        <p:blipFill>
          <a:blip r:embed="rId3"/>
          <a:stretch>
            <a:fillRect/>
          </a:stretch>
        </p:blipFill>
        <p:spPr bwMode="black">
          <a:xfrm>
            <a:off x="584200" y="585789"/>
            <a:ext cx="1366440" cy="292608"/>
          </a:xfrm>
          <a:prstGeom prst="rect">
            <a:avLst/>
          </a:prstGeom>
        </p:spPr>
      </p:pic>
      <p:sp>
        <p:nvSpPr>
          <p:cNvPr id="5" name="Title 1">
            <a:extLst>
              <a:ext uri="{FF2B5EF4-FFF2-40B4-BE49-F238E27FC236}">
                <a16:creationId xmlns:a16="http://schemas.microsoft.com/office/drawing/2014/main" id="{827A444A-D3A2-E9EE-45B2-4ADF53D14336}"/>
              </a:ext>
            </a:extLst>
          </p:cNvPr>
          <p:cNvSpPr>
            <a:spLocks noGrp="1"/>
          </p:cNvSpPr>
          <p:nvPr>
            <p:ph type="title" hasCustomPrompt="1"/>
          </p:nvPr>
        </p:nvSpPr>
        <p:spPr>
          <a:xfrm>
            <a:off x="569913" y="3429001"/>
            <a:ext cx="5686955" cy="1231106"/>
          </a:xfrm>
          <a:noFill/>
        </p:spPr>
        <p:txBody>
          <a:bodyPr wrap="square" lIns="0" tIns="0" rIns="0" bIns="0" anchor="b" anchorCtr="0">
            <a:spAutoFit/>
          </a:bodyPr>
          <a:lstStyle>
            <a:lvl1pPr>
              <a:lnSpc>
                <a:spcPct val="100000"/>
              </a:lnSpc>
              <a:defRPr sz="4000" b="0" i="0" spc="-50" baseline="0">
                <a:solidFill>
                  <a:schemeClr val="tx1"/>
                </a:solidFill>
                <a:latin typeface="+mn-lt"/>
                <a:cs typeface="Segoe UI" panose="020B0502040204020203" pitchFamily="34" charset="0"/>
              </a:defRPr>
            </a:lvl1pPr>
          </a:lstStyle>
          <a:p>
            <a:r>
              <a:rPr lang="en-US" dirty="0"/>
              <a:t>Event name or </a:t>
            </a:r>
            <a:br>
              <a:rPr lang="en-US" dirty="0"/>
            </a:br>
            <a:r>
              <a:rPr lang="en-US" dirty="0"/>
              <a:t>presentation title </a:t>
            </a:r>
          </a:p>
        </p:txBody>
      </p:sp>
    </p:spTree>
    <p:extLst>
      <p:ext uri="{BB962C8B-B14F-4D97-AF65-F5344CB8AC3E}">
        <p14:creationId xmlns:p14="http://schemas.microsoft.com/office/powerpoint/2010/main" val="378508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E6FD824-E358-67D5-CDC3-74A3BA311E0B}"/>
              </a:ext>
            </a:extLst>
          </p:cNvPr>
          <p:cNvSpPr>
            <a:spLocks noGrp="1"/>
          </p:cNvSpPr>
          <p:nvPr>
            <p:ph type="title" hasCustomPrompt="1"/>
          </p:nvPr>
        </p:nvSpPr>
        <p:spPr>
          <a:xfrm>
            <a:off x="581340" y="3451932"/>
            <a:ext cx="6472474" cy="627864"/>
          </a:xfrm>
          <a:noFill/>
        </p:spPr>
        <p:txBody>
          <a:bodyPr wrap="square" lIns="0" tIns="0" rIns="0" bIns="0" anchor="b" anchorCtr="0">
            <a:spAutoFit/>
          </a:bodyPr>
          <a:lstStyle>
            <a:lvl1pPr>
              <a:lnSpc>
                <a:spcPct val="100000"/>
              </a:lnSpc>
              <a:defRPr sz="4080" b="0" i="0" spc="-51" baseline="0">
                <a:solidFill>
                  <a:schemeClr val="tx1"/>
                </a:solidFill>
                <a:latin typeface="+mn-lt"/>
                <a:cs typeface="Segoe UI" panose="020B0502040204020203" pitchFamily="34" charset="0"/>
              </a:defRPr>
            </a:lvl1pPr>
          </a:lstStyle>
          <a:p>
            <a:r>
              <a:rPr lang="en-US" dirty="0"/>
              <a:t>Section divider title</a:t>
            </a:r>
          </a:p>
        </p:txBody>
      </p:sp>
    </p:spTree>
    <p:extLst>
      <p:ext uri="{BB962C8B-B14F-4D97-AF65-F5344CB8AC3E}">
        <p14:creationId xmlns:p14="http://schemas.microsoft.com/office/powerpoint/2010/main" val="717957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bg>
      <p:bgPr>
        <a:solidFill>
          <a:srgbClr val="E8E6D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0E3C-D495-05D3-B7BB-63EAE343AFB6}"/>
              </a:ext>
            </a:extLst>
          </p:cNvPr>
          <p:cNvSpPr>
            <a:spLocks noGrp="1"/>
          </p:cNvSpPr>
          <p:nvPr>
            <p:ph type="title" hasCustomPrompt="1"/>
          </p:nvPr>
        </p:nvSpPr>
        <p:spPr/>
        <p:txBody>
          <a:bodyPr/>
          <a:lstStyle>
            <a:lvl1pPr>
              <a:defRPr/>
            </a:lvl1pPr>
          </a:lstStyle>
          <a:p>
            <a:r>
              <a:rPr lang="en-US" dirty="0"/>
              <a:t>Click to add text</a:t>
            </a:r>
          </a:p>
        </p:txBody>
      </p:sp>
      <p:sp>
        <p:nvSpPr>
          <p:cNvPr id="4" name="Content Placeholder 3">
            <a:extLst>
              <a:ext uri="{FF2B5EF4-FFF2-40B4-BE49-F238E27FC236}">
                <a16:creationId xmlns:a16="http://schemas.microsoft.com/office/drawing/2014/main" id="{CA25C158-7727-D70C-B933-BA71D0D19A44}"/>
              </a:ext>
            </a:extLst>
          </p:cNvPr>
          <p:cNvSpPr>
            <a:spLocks noGrp="1"/>
          </p:cNvSpPr>
          <p:nvPr>
            <p:ph sz="quarter" idx="10"/>
          </p:nvPr>
        </p:nvSpPr>
        <p:spPr>
          <a:xfrm>
            <a:off x="457200" y="1235075"/>
            <a:ext cx="11222038" cy="4816475"/>
          </a:xfrm>
        </p:spPr>
        <p:txBody>
          <a:bodyPr>
            <a:noAutofit/>
          </a:bodyPr>
          <a:lstStyle/>
          <a:p>
            <a:pPr lvl="0"/>
            <a:r>
              <a:rPr lang="en-US" dirty="0"/>
              <a:t>Click to edit Master text styles</a:t>
            </a:r>
          </a:p>
        </p:txBody>
      </p:sp>
      <p:cxnSp>
        <p:nvCxnSpPr>
          <p:cNvPr id="3" name="Straight Connector 2">
            <a:extLst>
              <a:ext uri="{FF2B5EF4-FFF2-40B4-BE49-F238E27FC236}">
                <a16:creationId xmlns:a16="http://schemas.microsoft.com/office/drawing/2014/main" id="{47D717A2-A422-51B6-F4ED-1AA291F70426}"/>
              </a:ext>
              <a:ext uri="{C183D7F6-B498-43B3-948B-1728B52AA6E4}">
                <adec:decorative xmlns:adec="http://schemas.microsoft.com/office/drawing/2017/decorative" val="1"/>
              </a:ext>
            </a:extLst>
          </p:cNvPr>
          <p:cNvCxnSpPr>
            <a:cxnSpLocks/>
          </p:cNvCxnSpPr>
          <p:nvPr userDrawn="1"/>
        </p:nvCxnSpPr>
        <p:spPr>
          <a:xfrm>
            <a:off x="457200" y="1050761"/>
            <a:ext cx="11222038" cy="0"/>
          </a:xfrm>
          <a:prstGeom prst="line">
            <a:avLst/>
          </a:prstGeom>
          <a:ln w="76200" cap="rnd">
            <a:gradFill>
              <a:gsLst>
                <a:gs pos="0">
                  <a:schemeClr val="accent3"/>
                </a:gs>
                <a:gs pos="97531">
                  <a:srgbClr val="8DC8E8"/>
                </a:gs>
                <a:gs pos="48000">
                  <a:schemeClr val="accent2"/>
                </a:gs>
                <a:gs pos="22000">
                  <a:srgbClr val="F4364C"/>
                </a:gs>
              </a:gsLst>
              <a:lin ang="3900000" scaled="0"/>
            </a:gra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631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rning objectives">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1990D-8486-8B7D-29C3-94E01E21DFD3}"/>
              </a:ext>
            </a:extLst>
          </p:cNvPr>
          <p:cNvSpPr>
            <a:spLocks noGrp="1"/>
          </p:cNvSpPr>
          <p:nvPr>
            <p:ph type="title"/>
          </p:nvPr>
        </p:nvSpPr>
        <p:spPr/>
        <p:txBody>
          <a:bodyPr/>
          <a:lstStyle/>
          <a:p>
            <a:r>
              <a:rPr lang="en-US"/>
              <a:t>Click to edit Master title style</a:t>
            </a:r>
          </a:p>
        </p:txBody>
      </p:sp>
      <p:pic>
        <p:nvPicPr>
          <p:cNvPr id="3" name="Graphic 2">
            <a:extLst>
              <a:ext uri="{FF2B5EF4-FFF2-40B4-BE49-F238E27FC236}">
                <a16:creationId xmlns:a16="http://schemas.microsoft.com/office/drawing/2014/main" id="{B550542F-99B5-2164-E697-89C6F4BC5E32}"/>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192001" cy="3095623"/>
          </a:xfrm>
          <a:prstGeom prst="rect">
            <a:avLst/>
          </a:prstGeom>
        </p:spPr>
      </p:pic>
      <p:sp>
        <p:nvSpPr>
          <p:cNvPr id="4" name="Content Placeholder 3">
            <a:extLst>
              <a:ext uri="{FF2B5EF4-FFF2-40B4-BE49-F238E27FC236}">
                <a16:creationId xmlns:a16="http://schemas.microsoft.com/office/drawing/2014/main" id="{08373D85-141D-9923-C2EE-4CB92E1480FD}"/>
              </a:ext>
            </a:extLst>
          </p:cNvPr>
          <p:cNvSpPr>
            <a:spLocks noGrp="1"/>
          </p:cNvSpPr>
          <p:nvPr>
            <p:ph sz="quarter" idx="10"/>
          </p:nvPr>
        </p:nvSpPr>
        <p:spPr>
          <a:xfrm>
            <a:off x="457200" y="1235075"/>
            <a:ext cx="10796155" cy="4816475"/>
          </a:xfrm>
        </p:spPr>
        <p:txBody>
          <a:bodyPr>
            <a:no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8399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0E3C-D495-05D3-B7BB-63EAE343AFB6}"/>
              </a:ext>
            </a:extLst>
          </p:cNvPr>
          <p:cNvSpPr>
            <a:spLocks noGrp="1"/>
          </p:cNvSpPr>
          <p:nvPr>
            <p:ph type="title"/>
          </p:nvPr>
        </p:nvSpPr>
        <p:spPr/>
        <p:txBody>
          <a:bodyPr/>
          <a:lstStyle/>
          <a:p>
            <a:r>
              <a:rPr lang="en-US" dirty="0"/>
              <a:t>Click to edit Master title style</a:t>
            </a:r>
          </a:p>
        </p:txBody>
      </p:sp>
      <p:sp>
        <p:nvSpPr>
          <p:cNvPr id="4" name="Content Placeholder 3">
            <a:extLst>
              <a:ext uri="{FF2B5EF4-FFF2-40B4-BE49-F238E27FC236}">
                <a16:creationId xmlns:a16="http://schemas.microsoft.com/office/drawing/2014/main" id="{CA25C158-7727-D70C-B933-BA71D0D19A44}"/>
              </a:ext>
            </a:extLst>
          </p:cNvPr>
          <p:cNvSpPr>
            <a:spLocks noGrp="1"/>
          </p:cNvSpPr>
          <p:nvPr>
            <p:ph sz="quarter" idx="10"/>
          </p:nvPr>
        </p:nvSpPr>
        <p:spPr>
          <a:xfrm>
            <a:off x="457200" y="1235075"/>
            <a:ext cx="11222038" cy="4816475"/>
          </a:xfrm>
        </p:spPr>
        <p:txBody>
          <a:bodyPr>
            <a:no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3272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84B3E-4E72-0D48-DEE7-436F5441E375}"/>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FEC70EA8-226C-026D-3799-31B69250A6AD}"/>
              </a:ext>
            </a:extLst>
          </p:cNvPr>
          <p:cNvSpPr>
            <a:spLocks noGrp="1"/>
          </p:cNvSpPr>
          <p:nvPr>
            <p:ph type="body" sz="quarter" idx="11"/>
          </p:nvPr>
        </p:nvSpPr>
        <p:spPr>
          <a:xfrm>
            <a:off x="457200" y="998538"/>
            <a:ext cx="11222038" cy="425450"/>
          </a:xfrm>
        </p:spPr>
        <p:txBody>
          <a:bodyPr/>
          <a:lstStyle>
            <a:lvl1pPr marL="0" indent="0">
              <a:buNone/>
              <a:defRPr lang="en-US" sz="2244" kern="1200" spc="0" baseline="0" dirty="0" smtClean="0">
                <a:solidFill>
                  <a:srgbClr val="003C6A"/>
                </a:solidFill>
                <a:latin typeface="Segoe UI Semibold" panose="020B0702040204020203" pitchFamily="34" charset="0"/>
                <a:ea typeface="+mn-ea"/>
                <a:cs typeface="Segoe UI Semibold" panose="020B0702040204020203" pitchFamily="34" charset="0"/>
              </a:defRPr>
            </a:lvl1pPr>
          </a:lstStyle>
          <a:p>
            <a:pPr lvl="0"/>
            <a:r>
              <a:rPr lang="en-US" dirty="0"/>
              <a:t>Click to edit Master text styles</a:t>
            </a:r>
          </a:p>
        </p:txBody>
      </p:sp>
      <p:sp>
        <p:nvSpPr>
          <p:cNvPr id="6" name="Content Placeholder 5">
            <a:extLst>
              <a:ext uri="{FF2B5EF4-FFF2-40B4-BE49-F238E27FC236}">
                <a16:creationId xmlns:a16="http://schemas.microsoft.com/office/drawing/2014/main" id="{038D685E-044E-3CD4-5578-572CE4E50B1C}"/>
              </a:ext>
            </a:extLst>
          </p:cNvPr>
          <p:cNvSpPr>
            <a:spLocks noGrp="1"/>
          </p:cNvSpPr>
          <p:nvPr>
            <p:ph sz="quarter" idx="10"/>
          </p:nvPr>
        </p:nvSpPr>
        <p:spPr>
          <a:xfrm>
            <a:off x="457200" y="1506084"/>
            <a:ext cx="11222038" cy="4524375"/>
          </a:xfrm>
        </p:spPr>
        <p:txBody>
          <a:bodyPr>
            <a:no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0736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b | Exercis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ECF-41DC-2410-893A-DB9187FC31B3}"/>
              </a:ext>
            </a:extLst>
          </p:cNvPr>
          <p:cNvSpPr>
            <a:spLocks noGrp="1"/>
          </p:cNvSpPr>
          <p:nvPr>
            <p:ph type="title" hasCustomPrompt="1"/>
          </p:nvPr>
        </p:nvSpPr>
        <p:spPr/>
        <p:txBody>
          <a:bodyPr/>
          <a:lstStyle>
            <a:lvl1pPr>
              <a:defRPr/>
            </a:lvl1pPr>
          </a:lstStyle>
          <a:p>
            <a:r>
              <a:rPr lang="en-US" dirty="0"/>
              <a:t>Click to lab/exercise title</a:t>
            </a:r>
          </a:p>
        </p:txBody>
      </p:sp>
      <p:sp>
        <p:nvSpPr>
          <p:cNvPr id="4" name="Rectangle: Rounded Corners 3">
            <a:extLst>
              <a:ext uri="{FF2B5EF4-FFF2-40B4-BE49-F238E27FC236}">
                <a16:creationId xmlns:a16="http://schemas.microsoft.com/office/drawing/2014/main" id="{4131A17C-0F99-216E-DFAC-C569CB6E38F1}"/>
              </a:ext>
            </a:extLst>
          </p:cNvPr>
          <p:cNvSpPr/>
          <p:nvPr userDrawn="1"/>
        </p:nvSpPr>
        <p:spPr>
          <a:xfrm>
            <a:off x="395187" y="1555423"/>
            <a:ext cx="5816337" cy="4383464"/>
          </a:xfrm>
          <a:prstGeom prst="roundRect">
            <a:avLst>
              <a:gd name="adj" fmla="val 5914"/>
            </a:avLst>
          </a:prstGeom>
          <a:solidFill>
            <a:srgbClr val="F4F3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FEE5EEF9-998D-B6C1-C199-5C59EA71EC87}"/>
              </a:ext>
            </a:extLst>
          </p:cNvPr>
          <p:cNvSpPr>
            <a:spLocks noGrp="1"/>
          </p:cNvSpPr>
          <p:nvPr>
            <p:ph sz="quarter" idx="12"/>
          </p:nvPr>
        </p:nvSpPr>
        <p:spPr>
          <a:xfrm>
            <a:off x="702393" y="1763920"/>
            <a:ext cx="5019675" cy="3762375"/>
          </a:xfrm>
        </p:spPr>
        <p:txBody>
          <a:bodyPr>
            <a:no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4">
            <a:extLst>
              <a:ext uri="{FF2B5EF4-FFF2-40B4-BE49-F238E27FC236}">
                <a16:creationId xmlns:a16="http://schemas.microsoft.com/office/drawing/2014/main" id="{7072FF0B-2694-6C4C-C8B5-3E7663D5E799}"/>
              </a:ext>
            </a:extLst>
          </p:cNvPr>
          <p:cNvSpPr>
            <a:spLocks noGrp="1"/>
          </p:cNvSpPr>
          <p:nvPr>
            <p:ph sz="quarter" idx="13"/>
          </p:nvPr>
        </p:nvSpPr>
        <p:spPr>
          <a:xfrm>
            <a:off x="6469932" y="1763920"/>
            <a:ext cx="5019675" cy="3762375"/>
          </a:xfrm>
        </p:spPr>
        <p:txBody>
          <a:bodyPr>
            <a:no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2105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mmary | K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ECF-41DC-2410-893A-DB9187FC31B3}"/>
              </a:ext>
            </a:extLst>
          </p:cNvPr>
          <p:cNvSpPr>
            <a:spLocks noGrp="1"/>
          </p:cNvSpPr>
          <p:nvPr>
            <p:ph type="title" hasCustomPrompt="1"/>
          </p:nvPr>
        </p:nvSpPr>
        <p:spPr/>
        <p:txBody>
          <a:bodyPr/>
          <a:lstStyle>
            <a:lvl1pPr>
              <a:defRPr/>
            </a:lvl1pPr>
          </a:lstStyle>
          <a:p>
            <a:r>
              <a:rPr lang="en-US" dirty="0"/>
              <a:t>Click to add summary</a:t>
            </a:r>
          </a:p>
        </p:txBody>
      </p:sp>
      <p:sp>
        <p:nvSpPr>
          <p:cNvPr id="4" name="Rectangle: Rounded Corners 3">
            <a:extLst>
              <a:ext uri="{FF2B5EF4-FFF2-40B4-BE49-F238E27FC236}">
                <a16:creationId xmlns:a16="http://schemas.microsoft.com/office/drawing/2014/main" id="{5D90E651-9BA7-18EB-DB1A-44556A25BECF}"/>
              </a:ext>
            </a:extLst>
          </p:cNvPr>
          <p:cNvSpPr/>
          <p:nvPr userDrawn="1"/>
        </p:nvSpPr>
        <p:spPr>
          <a:xfrm>
            <a:off x="5863473" y="1555423"/>
            <a:ext cx="5816337" cy="4383464"/>
          </a:xfrm>
          <a:prstGeom prst="roundRect">
            <a:avLst>
              <a:gd name="adj" fmla="val 5914"/>
            </a:avLst>
          </a:prstGeom>
          <a:solidFill>
            <a:srgbClr val="F4F3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009635B2-897B-0E82-CA91-F20AED8A9E54}"/>
              </a:ext>
            </a:extLst>
          </p:cNvPr>
          <p:cNvSpPr>
            <a:spLocks noGrp="1"/>
          </p:cNvSpPr>
          <p:nvPr>
            <p:ph sz="quarter" idx="12"/>
          </p:nvPr>
        </p:nvSpPr>
        <p:spPr>
          <a:xfrm>
            <a:off x="426610" y="1763920"/>
            <a:ext cx="5019675" cy="3762375"/>
          </a:xfrm>
        </p:spPr>
        <p:txBody>
          <a:bodyPr>
            <a:no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5931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2F1CD1-DE45-C853-F32D-1EB719760D34}"/>
              </a:ext>
            </a:extLst>
          </p:cNvPr>
          <p:cNvSpPr>
            <a:spLocks noGrp="1"/>
          </p:cNvSpPr>
          <p:nvPr>
            <p:ph type="title"/>
          </p:nvPr>
        </p:nvSpPr>
        <p:spPr>
          <a:xfrm>
            <a:off x="457200" y="411480"/>
            <a:ext cx="11222610" cy="515443"/>
          </a:xfrm>
          <a:prstGeom prst="rect">
            <a:avLst/>
          </a:prstGeom>
        </p:spPr>
        <p:txBody>
          <a:bodyPr vert="horz" lIns="0" tIns="0" rIns="0" bIns="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17572885-CE45-483C-B4F6-098C0BB67326}"/>
              </a:ext>
            </a:extLst>
          </p:cNvPr>
          <p:cNvSpPr>
            <a:spLocks noGrp="1"/>
          </p:cNvSpPr>
          <p:nvPr>
            <p:ph type="body" idx="1"/>
          </p:nvPr>
        </p:nvSpPr>
        <p:spPr>
          <a:xfrm>
            <a:off x="457200" y="1150403"/>
            <a:ext cx="11222610" cy="435133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DCD20144-5ECD-680F-E1E0-37DE7FB35BAC}"/>
              </a:ext>
            </a:extLst>
          </p:cNvPr>
          <p:cNvSpPr txBox="1"/>
          <p:nvPr userDrawn="1"/>
        </p:nvSpPr>
        <p:spPr>
          <a:xfrm>
            <a:off x="457200" y="6411853"/>
            <a:ext cx="3709956" cy="172676"/>
          </a:xfrm>
          <a:prstGeom prst="rect">
            <a:avLst/>
          </a:prstGeom>
          <a:noFill/>
        </p:spPr>
        <p:txBody>
          <a:bodyPr wrap="square" lIns="0" tIns="0" rIns="0" bIns="0">
            <a:spAutoFit/>
          </a:bodyPr>
          <a:lstStyle/>
          <a:p>
            <a:pPr defTabSz="932563">
              <a:defRPr/>
            </a:pPr>
            <a:r>
              <a:rPr lang="en-US" sz="1122" dirty="0">
                <a:solidFill>
                  <a:srgbClr val="000000"/>
                </a:solidFill>
                <a:latin typeface="Segoe UI" panose="020B0502040204020203" pitchFamily="34" charset="0"/>
                <a:cs typeface="Segoe UI" panose="020B0502040204020203" pitchFamily="34" charset="0"/>
              </a:rPr>
              <a:t>© Copyright Microsoft Corporation. All rights reserved.</a:t>
            </a:r>
          </a:p>
        </p:txBody>
      </p:sp>
    </p:spTree>
    <p:extLst>
      <p:ext uri="{BB962C8B-B14F-4D97-AF65-F5344CB8AC3E}">
        <p14:creationId xmlns:p14="http://schemas.microsoft.com/office/powerpoint/2010/main" val="392028117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2" r:id="rId5"/>
    <p:sldLayoutId id="2147483661" r:id="rId6"/>
    <p:sldLayoutId id="2147483669" r:id="rId7"/>
    <p:sldLayoutId id="2147483670" r:id="rId8"/>
  </p:sldLayoutIdLst>
  <p:txStyles>
    <p:titleStyle>
      <a:lvl1pPr algn="l" defTabSz="914400" rtl="0" eaLnBrk="1" latinLnBrk="0" hangingPunct="1">
        <a:lnSpc>
          <a:spcPct val="90000"/>
        </a:lnSpc>
        <a:spcBef>
          <a:spcPct val="0"/>
        </a:spcBef>
        <a:buNone/>
        <a:defRPr sz="3200" kern="1200">
          <a:solidFill>
            <a:schemeClr val="tx1"/>
          </a:solidFill>
          <a:latin typeface="Segoe UI Semibold" panose="020B0702040204020203" pitchFamily="34" charset="0"/>
          <a:ea typeface="+mj-ea"/>
          <a:cs typeface="Segoe UI Semibold" panose="020B0702040204020203" pitchFamily="34" charset="0"/>
        </a:defRPr>
      </a:lvl1pPr>
    </p:titleStyle>
    <p:body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7.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hyperlink" Target="http://aka.ms/az204labs" TargetMode="Externa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37169DE-E95D-FDD6-AED0-B3D218B43841}"/>
              </a:ext>
            </a:extLst>
          </p:cNvPr>
          <p:cNvSpPr>
            <a:spLocks noGrp="1"/>
          </p:cNvSpPr>
          <p:nvPr>
            <p:ph type="title"/>
          </p:nvPr>
        </p:nvSpPr>
        <p:spPr>
          <a:xfrm>
            <a:off x="569913" y="1767007"/>
            <a:ext cx="6330617" cy="2893100"/>
          </a:xfrm>
        </p:spPr>
        <p:txBody>
          <a:bodyPr/>
          <a:lstStyle/>
          <a:p>
            <a:pPr>
              <a:lnSpc>
                <a:spcPct val="100000"/>
              </a:lnSpc>
            </a:pPr>
            <a:r>
              <a:rPr lang="en-US" sz="2800" dirty="0"/>
              <a:t>AZ-204T00A</a:t>
            </a:r>
            <a:br>
              <a:rPr lang="en-US" dirty="0"/>
            </a:br>
            <a:r>
              <a:rPr lang="en-US" sz="4000" dirty="0">
                <a:solidFill>
                  <a:schemeClr val="tx1"/>
                </a:solidFill>
              </a:rPr>
              <a:t>Learning Path 06: Implement user authentication and authorization</a:t>
            </a:r>
            <a:endParaRPr lang="en-US" dirty="0"/>
          </a:p>
        </p:txBody>
      </p:sp>
    </p:spTree>
    <p:extLst>
      <p:ext uri="{BB962C8B-B14F-4D97-AF65-F5344CB8AC3E}">
        <p14:creationId xmlns:p14="http://schemas.microsoft.com/office/powerpoint/2010/main" val="3695094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0104-B057-1232-72F9-0997BDC4E767}"/>
              </a:ext>
            </a:extLst>
          </p:cNvPr>
          <p:cNvSpPr>
            <a:spLocks noGrp="1"/>
          </p:cNvSpPr>
          <p:nvPr>
            <p:ph type="title"/>
          </p:nvPr>
        </p:nvSpPr>
        <p:spPr/>
        <p:txBody>
          <a:bodyPr/>
          <a:lstStyle/>
          <a:p>
            <a:r>
              <a:rPr lang="en-US" dirty="0"/>
              <a:t>Discover conditional access</a:t>
            </a:r>
          </a:p>
        </p:txBody>
      </p:sp>
      <p:sp>
        <p:nvSpPr>
          <p:cNvPr id="3" name="Content Placeholder 2">
            <a:extLst>
              <a:ext uri="{FF2B5EF4-FFF2-40B4-BE49-F238E27FC236}">
                <a16:creationId xmlns:a16="http://schemas.microsoft.com/office/drawing/2014/main" id="{81F67E0B-B7FC-1F58-934E-FCEDF7B7E19F}"/>
              </a:ext>
            </a:extLst>
          </p:cNvPr>
          <p:cNvSpPr>
            <a:spLocks noGrp="1"/>
          </p:cNvSpPr>
          <p:nvPr>
            <p:ph sz="quarter" idx="10"/>
          </p:nvPr>
        </p:nvSpPr>
        <p:spPr>
          <a:xfrm>
            <a:off x="457200" y="1235075"/>
            <a:ext cx="5318567" cy="4816475"/>
          </a:xfrm>
        </p:spPr>
        <p:txBody>
          <a:bodyPr/>
          <a:lstStyle/>
          <a:p>
            <a:pPr marL="0" indent="0">
              <a:spcAft>
                <a:spcPts val="1200"/>
              </a:spcAft>
              <a:buNone/>
            </a:pPr>
            <a:r>
              <a:rPr lang="en-US" dirty="0">
                <a:latin typeface="+mj-lt"/>
              </a:rPr>
              <a:t>Conditional Access enables developers to protect services in a multitude of ways including</a:t>
            </a:r>
          </a:p>
          <a:p>
            <a:pPr>
              <a:spcAft>
                <a:spcPts val="600"/>
              </a:spcAft>
            </a:pPr>
            <a:r>
              <a:rPr lang="en-US" sz="2000" dirty="0"/>
              <a:t>Multifactor authentication</a:t>
            </a:r>
          </a:p>
          <a:p>
            <a:pPr>
              <a:spcAft>
                <a:spcPts val="600"/>
              </a:spcAft>
            </a:pPr>
            <a:r>
              <a:rPr lang="en-US" sz="2000" dirty="0"/>
              <a:t>Allowing only Intune enrolled devices to access specific services</a:t>
            </a:r>
          </a:p>
          <a:p>
            <a:pPr>
              <a:spcAft>
                <a:spcPts val="600"/>
              </a:spcAft>
            </a:pPr>
            <a:r>
              <a:rPr lang="en-US" sz="2000" dirty="0"/>
              <a:t>Restricting user locations and IP ranges</a:t>
            </a:r>
          </a:p>
          <a:p>
            <a:endParaRPr lang="en-US" dirty="0"/>
          </a:p>
        </p:txBody>
      </p:sp>
      <p:sp>
        <p:nvSpPr>
          <p:cNvPr id="4" name="Content Placeholder 2">
            <a:extLst>
              <a:ext uri="{FF2B5EF4-FFF2-40B4-BE49-F238E27FC236}">
                <a16:creationId xmlns:a16="http://schemas.microsoft.com/office/drawing/2014/main" id="{F1ED1227-F3F8-0EC1-D73F-506E8B47AE2F}"/>
              </a:ext>
            </a:extLst>
          </p:cNvPr>
          <p:cNvSpPr txBox="1">
            <a:spLocks/>
          </p:cNvSpPr>
          <p:nvPr/>
        </p:nvSpPr>
        <p:spPr>
          <a:xfrm>
            <a:off x="6068505" y="1235075"/>
            <a:ext cx="5318567" cy="4816475"/>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r>
              <a:rPr lang="en-US" dirty="0">
                <a:latin typeface="+mj-lt"/>
              </a:rPr>
              <a:t>Conditional Access impact on an app</a:t>
            </a:r>
          </a:p>
          <a:p>
            <a:pPr marL="0" indent="0">
              <a:spcAft>
                <a:spcPts val="600"/>
              </a:spcAft>
              <a:buFont typeface="Arial" panose="020B0604020202020204" pitchFamily="34" charset="0"/>
              <a:buNone/>
            </a:pPr>
            <a:r>
              <a:rPr lang="en-US" sz="2000" dirty="0"/>
              <a:t>Specifically, the following scenarios require code to handle Conditional Access challenges:</a:t>
            </a:r>
          </a:p>
          <a:p>
            <a:pPr>
              <a:spcAft>
                <a:spcPts val="600"/>
              </a:spcAft>
            </a:pPr>
            <a:r>
              <a:rPr lang="en-US" sz="2000" dirty="0"/>
              <a:t>Apps performing the on-behalf-of flow</a:t>
            </a:r>
          </a:p>
          <a:p>
            <a:pPr>
              <a:spcAft>
                <a:spcPts val="600"/>
              </a:spcAft>
            </a:pPr>
            <a:r>
              <a:rPr lang="en-US" sz="2000" dirty="0"/>
              <a:t>Apps accessing multiple services/resources</a:t>
            </a:r>
          </a:p>
          <a:p>
            <a:pPr>
              <a:spcAft>
                <a:spcPts val="600"/>
              </a:spcAft>
            </a:pPr>
            <a:r>
              <a:rPr lang="en-US" sz="2000" dirty="0"/>
              <a:t>Single-page apps using MSAL.js</a:t>
            </a:r>
          </a:p>
          <a:p>
            <a:pPr>
              <a:spcAft>
                <a:spcPts val="600"/>
              </a:spcAft>
            </a:pPr>
            <a:r>
              <a:rPr lang="en-US" sz="2000" dirty="0"/>
              <a:t>Web apps calling a resource</a:t>
            </a:r>
          </a:p>
          <a:p>
            <a:endParaRPr lang="en-US" dirty="0"/>
          </a:p>
        </p:txBody>
      </p:sp>
    </p:spTree>
    <p:extLst>
      <p:ext uri="{BB962C8B-B14F-4D97-AF65-F5344CB8AC3E}">
        <p14:creationId xmlns:p14="http://schemas.microsoft.com/office/powerpoint/2010/main" val="3497935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7A3BBE-B488-43DD-B070-0919A72A2A90}"/>
              </a:ext>
            </a:extLst>
          </p:cNvPr>
          <p:cNvSpPr>
            <a:spLocks noGrp="1"/>
          </p:cNvSpPr>
          <p:nvPr>
            <p:ph type="title"/>
          </p:nvPr>
        </p:nvSpPr>
        <p:spPr/>
        <p:txBody>
          <a:bodyPr/>
          <a:lstStyle/>
          <a:p>
            <a:r>
              <a:rPr lang="en-US" dirty="0"/>
              <a:t>Summary and knowledge check</a:t>
            </a:r>
          </a:p>
        </p:txBody>
      </p:sp>
      <p:sp>
        <p:nvSpPr>
          <p:cNvPr id="6" name="Text Placeholder 5">
            <a:extLst>
              <a:ext uri="{FF2B5EF4-FFF2-40B4-BE49-F238E27FC236}">
                <a16:creationId xmlns:a16="http://schemas.microsoft.com/office/drawing/2014/main" id="{7D7D7FC9-B011-1D97-BC8A-841DD0A7C573}"/>
              </a:ext>
            </a:extLst>
          </p:cNvPr>
          <p:cNvSpPr>
            <a:spLocks noGrp="1"/>
          </p:cNvSpPr>
          <p:nvPr>
            <p:ph type="body" sz="quarter" idx="4294967295"/>
          </p:nvPr>
        </p:nvSpPr>
        <p:spPr>
          <a:xfrm>
            <a:off x="457199" y="1752600"/>
            <a:ext cx="5019773" cy="3762375"/>
          </a:xfrm>
        </p:spPr>
        <p:txBody>
          <a:bodyPr>
            <a:noAutofit/>
          </a:bodyPr>
          <a:lstStyle/>
          <a:p>
            <a:pPr marL="0" indent="0">
              <a:spcAft>
                <a:spcPts val="1200"/>
              </a:spcAft>
              <a:buNone/>
            </a:pPr>
            <a:r>
              <a:rPr lang="en-US" sz="2400" dirty="0"/>
              <a:t>In this module, you learned how to:</a:t>
            </a:r>
          </a:p>
          <a:p>
            <a:pPr>
              <a:spcAft>
                <a:spcPts val="600"/>
              </a:spcAft>
            </a:pPr>
            <a:r>
              <a:rPr lang="en-US" sz="2000" dirty="0"/>
              <a:t>Identify the components of the Microsoft identity platform</a:t>
            </a:r>
          </a:p>
          <a:p>
            <a:pPr>
              <a:spcAft>
                <a:spcPts val="600"/>
              </a:spcAft>
            </a:pPr>
            <a:r>
              <a:rPr lang="en-US" sz="2000" dirty="0"/>
              <a:t>Describe the three types of service principals and how they relate to application objects</a:t>
            </a:r>
          </a:p>
          <a:p>
            <a:pPr>
              <a:spcAft>
                <a:spcPts val="600"/>
              </a:spcAft>
            </a:pPr>
            <a:r>
              <a:rPr lang="en-US" sz="2000" dirty="0"/>
              <a:t>Explain how permissions and user consent operate, and how conditional access impacts your application</a:t>
            </a:r>
          </a:p>
        </p:txBody>
      </p:sp>
      <p:sp>
        <p:nvSpPr>
          <p:cNvPr id="9" name="Oval 8">
            <a:extLst>
              <a:ext uri="{FF2B5EF4-FFF2-40B4-BE49-F238E27FC236}">
                <a16:creationId xmlns:a16="http://schemas.microsoft.com/office/drawing/2014/main" id="{47A2E3A5-491E-5D2A-26A0-B9501E6B8D57}"/>
              </a:ext>
              <a:ext uri="{C183D7F6-B498-43B3-948B-1728B52AA6E4}">
                <adec:decorative xmlns:adec="http://schemas.microsoft.com/office/drawing/2017/decorative" val="1"/>
              </a:ext>
            </a:extLst>
          </p:cNvPr>
          <p:cNvSpPr/>
          <p:nvPr/>
        </p:nvSpPr>
        <p:spPr bwMode="auto">
          <a:xfrm>
            <a:off x="6096000" y="2076618"/>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1</a:t>
            </a:r>
            <a:endParaRPr lang="en-IN" b="1" dirty="0">
              <a:solidFill>
                <a:schemeClr val="bg1"/>
              </a:solidFill>
            </a:endParaRPr>
          </a:p>
        </p:txBody>
      </p:sp>
      <p:sp>
        <p:nvSpPr>
          <p:cNvPr id="10" name="Text Placeholder 43">
            <a:extLst>
              <a:ext uri="{FF2B5EF4-FFF2-40B4-BE49-F238E27FC236}">
                <a16:creationId xmlns:a16="http://schemas.microsoft.com/office/drawing/2014/main" id="{4FC27DB2-F05B-E624-8C00-315CD548313F}"/>
              </a:ext>
            </a:extLst>
          </p:cNvPr>
          <p:cNvSpPr txBox="1">
            <a:spLocks/>
          </p:cNvSpPr>
          <p:nvPr/>
        </p:nvSpPr>
        <p:spPr>
          <a:xfrm>
            <a:off x="6715031" y="2076618"/>
            <a:ext cx="4672440" cy="1245550"/>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1800" dirty="0">
                <a:latin typeface="+mn-lt"/>
              </a:rPr>
              <a:t>Which of the types of permissions supported by the Microsoft identity platform is used by apps that have a signed-in user present?</a:t>
            </a:r>
          </a:p>
        </p:txBody>
      </p:sp>
      <p:sp>
        <p:nvSpPr>
          <p:cNvPr id="11" name="Oval 10">
            <a:extLst>
              <a:ext uri="{FF2B5EF4-FFF2-40B4-BE49-F238E27FC236}">
                <a16:creationId xmlns:a16="http://schemas.microsoft.com/office/drawing/2014/main" id="{1835A33D-4B76-4EF0-2434-6808E38C7B83}"/>
              </a:ext>
              <a:ext uri="{C183D7F6-B498-43B3-948B-1728B52AA6E4}">
                <adec:decorative xmlns:adec="http://schemas.microsoft.com/office/drawing/2017/decorative" val="1"/>
              </a:ext>
            </a:extLst>
          </p:cNvPr>
          <p:cNvSpPr/>
          <p:nvPr/>
        </p:nvSpPr>
        <p:spPr bwMode="auto">
          <a:xfrm>
            <a:off x="6107837" y="3366772"/>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2</a:t>
            </a:r>
            <a:endParaRPr lang="en-IN" b="1" dirty="0">
              <a:solidFill>
                <a:schemeClr val="bg1"/>
              </a:solidFill>
            </a:endParaRPr>
          </a:p>
        </p:txBody>
      </p:sp>
      <p:sp>
        <p:nvSpPr>
          <p:cNvPr id="12" name="Text Placeholder 43">
            <a:extLst>
              <a:ext uri="{FF2B5EF4-FFF2-40B4-BE49-F238E27FC236}">
                <a16:creationId xmlns:a16="http://schemas.microsoft.com/office/drawing/2014/main" id="{5BFC22EB-D1DE-7538-0959-A4B6B152686D}"/>
              </a:ext>
            </a:extLst>
          </p:cNvPr>
          <p:cNvSpPr txBox="1">
            <a:spLocks/>
          </p:cNvSpPr>
          <p:nvPr/>
        </p:nvSpPr>
        <p:spPr>
          <a:xfrm>
            <a:off x="6715030" y="3366772"/>
            <a:ext cx="4576747" cy="1047813"/>
          </a:xfrm>
          <a:prstGeom prst="rect">
            <a:avLst/>
          </a:prstGeom>
        </p:spPr>
        <p:txBody>
          <a:bodyPr vert="horz" lIns="0" tIns="0" rIns="0" bIns="0" rtlCol="0">
            <a:noAutofit/>
          </a:bodyPr>
          <a:lstStyle>
            <a:defPPr>
              <a:defRPr lang="en-US"/>
            </a:defPPr>
            <a:lvl1pPr indent="0">
              <a:lnSpc>
                <a:spcPct val="100000"/>
              </a:lnSpc>
              <a:spcBef>
                <a:spcPts val="0"/>
              </a:spcBef>
              <a:spcAft>
                <a:spcPts val="600"/>
              </a:spcAft>
              <a:buFont typeface="Arial" panose="020B0604020202020204" pitchFamily="34" charset="0"/>
              <a:buNone/>
              <a:defRPr>
                <a:cs typeface="Segoe UI" panose="020B0502040204020203" pitchFamily="34" charset="0"/>
              </a:defRPr>
            </a:lvl1pPr>
            <a:lvl2pPr marL="574675" indent="-234950">
              <a:lnSpc>
                <a:spcPct val="100000"/>
              </a:lnSpc>
              <a:spcBef>
                <a:spcPts val="0"/>
              </a:spcBef>
              <a:buFont typeface="Arial" panose="020B0604020202020204" pitchFamily="34" charset="0"/>
              <a:buChar char="•"/>
              <a:defRPr sz="2400">
                <a:latin typeface="Segoe UI" panose="020B0502040204020203" pitchFamily="34" charset="0"/>
                <a:cs typeface="Segoe UI" panose="020B0502040204020203" pitchFamily="34" charset="0"/>
              </a:defRPr>
            </a:lvl2pPr>
            <a:lvl3pPr indent="-227013">
              <a:lnSpc>
                <a:spcPct val="100000"/>
              </a:lnSpc>
              <a:spcBef>
                <a:spcPts val="0"/>
              </a:spcBef>
              <a:buFont typeface="Arial" panose="020B0604020202020204" pitchFamily="34" charset="0"/>
              <a:buChar char="•"/>
              <a:defRPr sz="2000">
                <a:latin typeface="Segoe UI" panose="020B0502040204020203" pitchFamily="34" charset="0"/>
                <a:cs typeface="Segoe UI" panose="020B0502040204020203" pitchFamily="34" charset="0"/>
              </a:defRPr>
            </a:lvl3pPr>
            <a:lvl4pPr marL="1141413" indent="-169863">
              <a:lnSpc>
                <a:spcPct val="100000"/>
              </a:lnSpc>
              <a:spcBef>
                <a:spcPts val="0"/>
              </a:spcBef>
              <a:buFont typeface="Arial" panose="020B0604020202020204" pitchFamily="34" charset="0"/>
              <a:buChar char="•"/>
              <a:defRPr>
                <a:latin typeface="Segoe UI" panose="020B0502040204020203" pitchFamily="34" charset="0"/>
                <a:cs typeface="Segoe UI" panose="020B0502040204020203" pitchFamily="34" charset="0"/>
              </a:defRPr>
            </a:lvl4pPr>
            <a:lvl5pPr marL="1376363" indent="-179388">
              <a:lnSpc>
                <a:spcPct val="100000"/>
              </a:lnSpc>
              <a:spcBef>
                <a:spcPts val="0"/>
              </a:spcBef>
              <a:buFont typeface="Arial" panose="020B0604020202020204" pitchFamily="34" charset="0"/>
              <a:buChar char="•"/>
              <a:defRPr>
                <a:latin typeface="Segoe UI" panose="020B0502040204020203" pitchFamily="34" charset="0"/>
                <a:cs typeface="Segoe UI"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10000"/>
              </a:lnSpc>
            </a:pPr>
            <a:r>
              <a:rPr lang="en-US" dirty="0"/>
              <a:t>What app scenarios require code to handle Conditional Access challenges?</a:t>
            </a:r>
          </a:p>
        </p:txBody>
      </p:sp>
    </p:spTree>
    <p:extLst>
      <p:ext uri="{BB962C8B-B14F-4D97-AF65-F5344CB8AC3E}">
        <p14:creationId xmlns:p14="http://schemas.microsoft.com/office/powerpoint/2010/main" val="2403457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1C6AC2-779C-3086-472D-E342E44A24E8}"/>
              </a:ext>
            </a:extLst>
          </p:cNvPr>
          <p:cNvSpPr>
            <a:spLocks noGrp="1"/>
          </p:cNvSpPr>
          <p:nvPr>
            <p:ph type="title"/>
          </p:nvPr>
        </p:nvSpPr>
        <p:spPr>
          <a:xfrm>
            <a:off x="581340" y="1568339"/>
            <a:ext cx="7305360" cy="2511457"/>
          </a:xfrm>
        </p:spPr>
        <p:txBody>
          <a:bodyPr/>
          <a:lstStyle/>
          <a:p>
            <a:pPr>
              <a:lnSpc>
                <a:spcPct val="100000"/>
              </a:lnSpc>
            </a:pPr>
            <a:r>
              <a:rPr lang="en-US" dirty="0"/>
              <a:t>Module 2: Implement authentication by using the Microsoft Authentication Library</a:t>
            </a:r>
          </a:p>
        </p:txBody>
      </p:sp>
    </p:spTree>
    <p:extLst>
      <p:ext uri="{BB962C8B-B14F-4D97-AF65-F5344CB8AC3E}">
        <p14:creationId xmlns:p14="http://schemas.microsoft.com/office/powerpoint/2010/main" val="1476925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6E822-A062-AE35-73D0-0A1E122CD1F1}"/>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625277A-08B4-2B69-457F-97D143A426A4}"/>
              </a:ext>
            </a:extLst>
          </p:cNvPr>
          <p:cNvSpPr>
            <a:spLocks noGrp="1"/>
          </p:cNvSpPr>
          <p:nvPr>
            <p:ph sz="quarter" idx="10"/>
          </p:nvPr>
        </p:nvSpPr>
        <p:spPr/>
        <p:txBody>
          <a:bodyPr>
            <a:normAutofit/>
          </a:bodyPr>
          <a:lstStyle/>
          <a:p>
            <a:pPr>
              <a:spcAft>
                <a:spcPts val="600"/>
              </a:spcAft>
            </a:pPr>
            <a:r>
              <a:rPr lang="en-US" sz="2400" dirty="0"/>
              <a:t>Explain the benefits of using MSAL and the application types and scenarios it supports</a:t>
            </a:r>
          </a:p>
          <a:p>
            <a:pPr>
              <a:spcAft>
                <a:spcPts val="600"/>
              </a:spcAft>
            </a:pPr>
            <a:r>
              <a:rPr lang="en-US" sz="2400" dirty="0"/>
              <a:t>Instantiate both public and confidential client apps from code</a:t>
            </a:r>
          </a:p>
          <a:p>
            <a:pPr>
              <a:spcAft>
                <a:spcPts val="600"/>
              </a:spcAft>
            </a:pPr>
            <a:r>
              <a:rPr lang="en-US" sz="2400" dirty="0"/>
              <a:t>Register an app with the Microsoft identity platform</a:t>
            </a:r>
          </a:p>
          <a:p>
            <a:pPr>
              <a:spcAft>
                <a:spcPts val="600"/>
              </a:spcAft>
            </a:pPr>
            <a:r>
              <a:rPr lang="en-US" sz="2400" dirty="0"/>
              <a:t>Create an app that retrieves a token by using the MSAL.NET library</a:t>
            </a:r>
          </a:p>
        </p:txBody>
      </p:sp>
    </p:spTree>
    <p:extLst>
      <p:ext uri="{BB962C8B-B14F-4D97-AF65-F5344CB8AC3E}">
        <p14:creationId xmlns:p14="http://schemas.microsoft.com/office/powerpoint/2010/main" val="2325487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563611-B3B9-745D-36EA-A064B2224AEB}"/>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D77986DA-3FE8-0D69-340A-7BE34BA80DA2}"/>
              </a:ext>
            </a:extLst>
          </p:cNvPr>
          <p:cNvSpPr>
            <a:spLocks noGrp="1"/>
          </p:cNvSpPr>
          <p:nvPr>
            <p:ph sz="quarter" idx="10"/>
          </p:nvPr>
        </p:nvSpPr>
        <p:spPr/>
        <p:txBody>
          <a:bodyPr>
            <a:normAutofit/>
          </a:bodyPr>
          <a:lstStyle/>
          <a:p>
            <a:pPr marL="342900" indent="-342900">
              <a:spcAft>
                <a:spcPts val="1200"/>
              </a:spcAft>
              <a:buFont typeface="Arial" panose="020B0604020202020204" pitchFamily="34" charset="0"/>
              <a:buChar char="•"/>
            </a:pPr>
            <a:r>
              <a:rPr lang="en-US" sz="2400" dirty="0">
                <a:latin typeface="+mn-lt"/>
              </a:rPr>
              <a:t>The Microsoft Authentication Library (MSAL) enables developers to acquire tokens from the Microsoft identity platform to authenticate users and access secured web APIs.</a:t>
            </a:r>
          </a:p>
        </p:txBody>
      </p:sp>
    </p:spTree>
    <p:extLst>
      <p:ext uri="{BB962C8B-B14F-4D97-AF65-F5344CB8AC3E}">
        <p14:creationId xmlns:p14="http://schemas.microsoft.com/office/powerpoint/2010/main" val="1585867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9C41D-CC16-F45E-2686-DDF0E4D2847B}"/>
              </a:ext>
            </a:extLst>
          </p:cNvPr>
          <p:cNvSpPr>
            <a:spLocks noGrp="1"/>
          </p:cNvSpPr>
          <p:nvPr>
            <p:ph type="title"/>
          </p:nvPr>
        </p:nvSpPr>
        <p:spPr/>
        <p:txBody>
          <a:bodyPr/>
          <a:lstStyle/>
          <a:p>
            <a:r>
              <a:rPr lang="en-US" dirty="0"/>
              <a:t>Explore the Microsoft Authentication Library ( 1 of 2 )</a:t>
            </a:r>
          </a:p>
        </p:txBody>
      </p:sp>
      <p:sp>
        <p:nvSpPr>
          <p:cNvPr id="3" name="Content Placeholder 2">
            <a:extLst>
              <a:ext uri="{FF2B5EF4-FFF2-40B4-BE49-F238E27FC236}">
                <a16:creationId xmlns:a16="http://schemas.microsoft.com/office/drawing/2014/main" id="{78B66AD6-87F3-CFE8-07E3-9579C01D1298}"/>
              </a:ext>
            </a:extLst>
          </p:cNvPr>
          <p:cNvSpPr>
            <a:spLocks noGrp="1"/>
          </p:cNvSpPr>
          <p:nvPr>
            <p:ph sz="quarter" idx="10"/>
          </p:nvPr>
        </p:nvSpPr>
        <p:spPr/>
        <p:txBody>
          <a:bodyPr/>
          <a:lstStyle/>
          <a:p>
            <a:pPr>
              <a:spcAft>
                <a:spcPts val="600"/>
              </a:spcAft>
            </a:pPr>
            <a:r>
              <a:rPr lang="en-US" dirty="0"/>
              <a:t>The Microsoft Authentication Library (MSAL) can be used to provide secure access to Microsoft Graph, other Microsoft APIs, third-party web APIs, or your own web API. </a:t>
            </a:r>
          </a:p>
          <a:p>
            <a:pPr>
              <a:spcAft>
                <a:spcPts val="600"/>
              </a:spcAft>
            </a:pPr>
            <a:r>
              <a:rPr lang="en-US" dirty="0"/>
              <a:t>MSAL supports many different application architectures and platforms including .NET, JavaScript, Java, Python, Android, and iOS.</a:t>
            </a:r>
          </a:p>
          <a:p>
            <a:pPr>
              <a:spcAft>
                <a:spcPts val="600"/>
              </a:spcAft>
            </a:pPr>
            <a:r>
              <a:rPr lang="en-US" dirty="0"/>
              <a:t>Application types and scenarios:</a:t>
            </a:r>
          </a:p>
          <a:p>
            <a:pPr lvl="1"/>
            <a:r>
              <a:rPr lang="en-US" dirty="0"/>
              <a:t>web applications</a:t>
            </a:r>
          </a:p>
          <a:p>
            <a:pPr lvl="1"/>
            <a:r>
              <a:rPr lang="en-US" dirty="0"/>
              <a:t>web APIs</a:t>
            </a:r>
          </a:p>
          <a:p>
            <a:pPr lvl="1"/>
            <a:r>
              <a:rPr lang="en-US" dirty="0"/>
              <a:t>single-page apps (JavaScript)</a:t>
            </a:r>
          </a:p>
          <a:p>
            <a:pPr lvl="1"/>
            <a:r>
              <a:rPr lang="en-US" dirty="0"/>
              <a:t>mobile and native applications</a:t>
            </a:r>
          </a:p>
          <a:p>
            <a:pPr lvl="1"/>
            <a:r>
              <a:rPr lang="en-US" dirty="0"/>
              <a:t>daemons and server-side applications</a:t>
            </a:r>
          </a:p>
          <a:p>
            <a:endParaRPr lang="en-US" dirty="0"/>
          </a:p>
        </p:txBody>
      </p:sp>
    </p:spTree>
    <p:extLst>
      <p:ext uri="{BB962C8B-B14F-4D97-AF65-F5344CB8AC3E}">
        <p14:creationId xmlns:p14="http://schemas.microsoft.com/office/powerpoint/2010/main" val="1472648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542F60-9A2A-6646-A050-8E11B4F5DE2A}"/>
              </a:ext>
            </a:extLst>
          </p:cNvPr>
          <p:cNvSpPr>
            <a:spLocks noGrp="1"/>
          </p:cNvSpPr>
          <p:nvPr>
            <p:ph type="title"/>
          </p:nvPr>
        </p:nvSpPr>
        <p:spPr/>
        <p:txBody>
          <a:bodyPr/>
          <a:lstStyle/>
          <a:p>
            <a:r>
              <a:rPr lang="en-US" dirty="0"/>
              <a:t>Explore the Microsoft Authentication Library ( 2 of 2 )</a:t>
            </a:r>
          </a:p>
        </p:txBody>
      </p:sp>
      <p:sp>
        <p:nvSpPr>
          <p:cNvPr id="6" name="Text Placeholder 5">
            <a:extLst>
              <a:ext uri="{FF2B5EF4-FFF2-40B4-BE49-F238E27FC236}">
                <a16:creationId xmlns:a16="http://schemas.microsoft.com/office/drawing/2014/main" id="{47CD09C8-43CC-8663-EAC7-A11BFA3BFF4F}"/>
              </a:ext>
            </a:extLst>
          </p:cNvPr>
          <p:cNvSpPr>
            <a:spLocks noGrp="1"/>
          </p:cNvSpPr>
          <p:nvPr>
            <p:ph type="body" sz="quarter" idx="11"/>
          </p:nvPr>
        </p:nvSpPr>
        <p:spPr/>
        <p:txBody>
          <a:bodyPr/>
          <a:lstStyle/>
          <a:p>
            <a:r>
              <a:rPr lang="en-US" dirty="0"/>
              <a:t>Authentication flows</a:t>
            </a:r>
          </a:p>
        </p:txBody>
      </p:sp>
      <p:graphicFrame>
        <p:nvGraphicFramePr>
          <p:cNvPr id="7" name="Table 12">
            <a:extLst>
              <a:ext uri="{FF2B5EF4-FFF2-40B4-BE49-F238E27FC236}">
                <a16:creationId xmlns:a16="http://schemas.microsoft.com/office/drawing/2014/main" id="{F486559E-1F1C-9ADB-6377-BF3EF91FF6B1}"/>
              </a:ext>
            </a:extLst>
          </p:cNvPr>
          <p:cNvGraphicFramePr>
            <a:graphicFrameLocks noGrp="1"/>
          </p:cNvGraphicFramePr>
          <p:nvPr>
            <p:extLst>
              <p:ext uri="{D42A27DB-BD31-4B8C-83A1-F6EECF244321}">
                <p14:modId xmlns:p14="http://schemas.microsoft.com/office/powerpoint/2010/main" val="1373480236"/>
              </p:ext>
            </p:extLst>
          </p:nvPr>
        </p:nvGraphicFramePr>
        <p:xfrm>
          <a:off x="418643" y="1657593"/>
          <a:ext cx="10942464" cy="3722212"/>
        </p:xfrm>
        <a:graphic>
          <a:graphicData uri="http://schemas.openxmlformats.org/drawingml/2006/table">
            <a:tbl>
              <a:tblPr firstRow="1" bandRow="1">
                <a:tableStyleId>{5C22544A-7EE6-4342-B048-85BDC9FD1C3A}</a:tableStyleId>
              </a:tblPr>
              <a:tblGrid>
                <a:gridCol w="2299505">
                  <a:extLst>
                    <a:ext uri="{9D8B030D-6E8A-4147-A177-3AD203B41FA5}">
                      <a16:colId xmlns:a16="http://schemas.microsoft.com/office/drawing/2014/main" val="2356772570"/>
                    </a:ext>
                  </a:extLst>
                </a:gridCol>
                <a:gridCol w="8642959">
                  <a:extLst>
                    <a:ext uri="{9D8B030D-6E8A-4147-A177-3AD203B41FA5}">
                      <a16:colId xmlns:a16="http://schemas.microsoft.com/office/drawing/2014/main" val="2248324712"/>
                    </a:ext>
                  </a:extLst>
                </a:gridCol>
              </a:tblGrid>
              <a:tr h="498256">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Flow</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mj-lt"/>
                          <a:ea typeface="+mn-ea"/>
                          <a:cs typeface="+mn-cs"/>
                        </a:rPr>
                        <a:t>Description</a:t>
                      </a:r>
                    </a:p>
                  </a:txBody>
                  <a:tcPr marL="89642" marR="89642" marT="89642" marB="89642">
                    <a:lnL w="6350" cap="flat" cmpd="sng" algn="ctr">
                      <a:solidFill>
                        <a:schemeClr val="bg1"/>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4185272790"/>
                  </a:ext>
                </a:extLst>
              </a:tr>
              <a:tr h="455952">
                <a:tc>
                  <a:txBody>
                    <a:bodyPr/>
                    <a:lstStyle/>
                    <a:p>
                      <a:r>
                        <a:rPr lang="en-US" sz="1600" dirty="0">
                          <a:solidFill>
                            <a:schemeClr val="tx1"/>
                          </a:solidFill>
                        </a:rPr>
                        <a:t>Authorization code</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600" dirty="0">
                          <a:solidFill>
                            <a:schemeClr val="tx1"/>
                          </a:solidFill>
                        </a:rPr>
                        <a:t>Native and web apps securely obtain tokens in the name of the user</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461334">
                <a:tc>
                  <a:txBody>
                    <a:bodyPr/>
                    <a:lstStyle/>
                    <a:p>
                      <a:r>
                        <a:rPr lang="en-US" sz="1600" dirty="0">
                          <a:solidFill>
                            <a:schemeClr val="tx1"/>
                          </a:solidFill>
                        </a:rPr>
                        <a:t>Client credentials</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600" dirty="0">
                          <a:solidFill>
                            <a:schemeClr val="tx1"/>
                          </a:solidFill>
                        </a:rPr>
                        <a:t>Service applications run without user interaction</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461334">
                <a:tc>
                  <a:txBody>
                    <a:bodyPr/>
                    <a:lstStyle/>
                    <a:p>
                      <a:r>
                        <a:rPr lang="en-US" sz="1600" dirty="0">
                          <a:solidFill>
                            <a:schemeClr val="tx1"/>
                          </a:solidFill>
                        </a:rPr>
                        <a:t>On-behalf-of</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600" dirty="0">
                          <a:solidFill>
                            <a:schemeClr val="tx1"/>
                          </a:solidFill>
                        </a:rPr>
                        <a:t>The application calls a service/web API, which in turns calls Microsoft Graph</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r h="461334">
                <a:tc>
                  <a:txBody>
                    <a:bodyPr/>
                    <a:lstStyle/>
                    <a:p>
                      <a:r>
                        <a:rPr lang="en-US" sz="1600" dirty="0">
                          <a:solidFill>
                            <a:schemeClr val="tx1"/>
                          </a:solidFill>
                        </a:rPr>
                        <a:t>Implicit</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600" dirty="0">
                          <a:solidFill>
                            <a:schemeClr val="tx1"/>
                          </a:solidFill>
                        </a:rPr>
                        <a:t>Used in browser-based applications</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r h="461334">
                <a:tc>
                  <a:txBody>
                    <a:bodyPr/>
                    <a:lstStyle/>
                    <a:p>
                      <a:r>
                        <a:rPr lang="en-US" sz="1600" dirty="0">
                          <a:solidFill>
                            <a:schemeClr val="tx1"/>
                          </a:solidFill>
                        </a:rPr>
                        <a:t>Device code</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600" dirty="0">
                          <a:solidFill>
                            <a:schemeClr val="tx1"/>
                          </a:solidFill>
                        </a:rPr>
                        <a:t>Enables sign-in to a device by using another device that has a browser</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097827087"/>
                  </a:ext>
                </a:extLst>
              </a:tr>
              <a:tr h="461334">
                <a:tc>
                  <a:txBody>
                    <a:bodyPr/>
                    <a:lstStyle/>
                    <a:p>
                      <a:r>
                        <a:rPr lang="en-US" sz="1600" dirty="0">
                          <a:solidFill>
                            <a:schemeClr val="tx1"/>
                          </a:solidFill>
                        </a:rPr>
                        <a:t>Integrated Windows</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600" dirty="0">
                          <a:solidFill>
                            <a:schemeClr val="tx1"/>
                          </a:solidFill>
                        </a:rPr>
                        <a:t>Windows computers silently acquire an access token when they are domain joined</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36780321"/>
                  </a:ext>
                </a:extLst>
              </a:tr>
              <a:tr h="461334">
                <a:tc>
                  <a:txBody>
                    <a:bodyPr/>
                    <a:lstStyle/>
                    <a:p>
                      <a:r>
                        <a:rPr lang="en-US" sz="1600" dirty="0">
                          <a:solidFill>
                            <a:schemeClr val="tx1"/>
                          </a:solidFill>
                        </a:rPr>
                        <a:t>Username/password</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600" dirty="0">
                          <a:solidFill>
                            <a:schemeClr val="tx1"/>
                          </a:solidFill>
                        </a:rPr>
                        <a:t>The application signs in a user by using their username and password</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87883094"/>
                  </a:ext>
                </a:extLst>
              </a:tr>
            </a:tbl>
          </a:graphicData>
        </a:graphic>
      </p:graphicFrame>
    </p:spTree>
    <p:extLst>
      <p:ext uri="{BB962C8B-B14F-4D97-AF65-F5344CB8AC3E}">
        <p14:creationId xmlns:p14="http://schemas.microsoft.com/office/powerpoint/2010/main" val="1179792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05179BD-1711-EEA1-D69D-1C3C90E5D257}"/>
              </a:ext>
            </a:extLst>
          </p:cNvPr>
          <p:cNvSpPr>
            <a:spLocks noGrp="1"/>
          </p:cNvSpPr>
          <p:nvPr>
            <p:ph type="title"/>
          </p:nvPr>
        </p:nvSpPr>
        <p:spPr/>
        <p:txBody>
          <a:bodyPr/>
          <a:lstStyle/>
          <a:p>
            <a:r>
              <a:rPr lang="en-US" dirty="0"/>
              <a:t>Initialize client applications ( 1 of 2 )</a:t>
            </a:r>
          </a:p>
        </p:txBody>
      </p:sp>
      <p:sp>
        <p:nvSpPr>
          <p:cNvPr id="6" name="Content Placeholder 5">
            <a:extLst>
              <a:ext uri="{FF2B5EF4-FFF2-40B4-BE49-F238E27FC236}">
                <a16:creationId xmlns:a16="http://schemas.microsoft.com/office/drawing/2014/main" id="{F9DB6797-7DF7-91A6-BCD7-F4D33C3F6816}"/>
              </a:ext>
            </a:extLst>
          </p:cNvPr>
          <p:cNvSpPr>
            <a:spLocks noGrp="1"/>
          </p:cNvSpPr>
          <p:nvPr>
            <p:ph sz="quarter" idx="10"/>
          </p:nvPr>
        </p:nvSpPr>
        <p:spPr>
          <a:xfrm>
            <a:off x="457200" y="1235075"/>
            <a:ext cx="11222038" cy="1236663"/>
          </a:xfrm>
        </p:spPr>
        <p:txBody>
          <a:bodyPr/>
          <a:lstStyle/>
          <a:p>
            <a:pPr marL="0" indent="0">
              <a:buNone/>
            </a:pPr>
            <a:r>
              <a:rPr lang="en-US" dirty="0"/>
              <a:t>With MSAL.NET 3.x, the recommended way to instantiate an application is by using the </a:t>
            </a:r>
            <a:r>
              <a:rPr lang="en-US" dirty="0" err="1">
                <a:latin typeface="Consolas" panose="020B0609020204030204" pitchFamily="49" charset="0"/>
              </a:rPr>
              <a:t>PublicClientApplicationBuilder</a:t>
            </a:r>
            <a:r>
              <a:rPr lang="en-US" dirty="0"/>
              <a:t> and </a:t>
            </a:r>
            <a:r>
              <a:rPr lang="en-US" dirty="0" err="1">
                <a:latin typeface="Consolas" panose="020B0609020204030204" pitchFamily="49" charset="0"/>
              </a:rPr>
              <a:t>ConfidentialClientApplicationBuilder</a:t>
            </a:r>
            <a:r>
              <a:rPr lang="en-US" dirty="0"/>
              <a:t> application builders.</a:t>
            </a:r>
          </a:p>
          <a:p>
            <a:endParaRPr lang="en-US" dirty="0"/>
          </a:p>
        </p:txBody>
      </p:sp>
      <p:sp>
        <p:nvSpPr>
          <p:cNvPr id="7" name="TextBox 6">
            <a:extLst>
              <a:ext uri="{FF2B5EF4-FFF2-40B4-BE49-F238E27FC236}">
                <a16:creationId xmlns:a16="http://schemas.microsoft.com/office/drawing/2014/main" id="{C6CA1FD3-A935-90E6-6A50-34CB70EC0888}"/>
              </a:ext>
            </a:extLst>
          </p:cNvPr>
          <p:cNvSpPr txBox="1"/>
          <p:nvPr/>
        </p:nvSpPr>
        <p:spPr>
          <a:xfrm>
            <a:off x="457200" y="2601282"/>
            <a:ext cx="10776857" cy="3139321"/>
          </a:xfrm>
          <a:prstGeom prst="rect">
            <a:avLst/>
          </a:prstGeom>
          <a:noFill/>
          <a:ln w="25400">
            <a:solidFill>
              <a:srgbClr val="0078D4"/>
            </a:solidFill>
          </a:ln>
        </p:spPr>
        <p:txBody>
          <a:bodyPr wrap="square" lIns="91440" tIns="91440" rIns="91440" bIns="91440" rtlCol="0">
            <a:spAutoFit/>
          </a:bodyPr>
          <a:lstStyle/>
          <a:p>
            <a:r>
              <a:rPr lang="en-US" sz="1600" b="0" dirty="0">
                <a:solidFill>
                  <a:srgbClr val="008000"/>
                </a:solidFill>
                <a:effectLst/>
                <a:latin typeface="Consolas" panose="020B0609020204030204" pitchFamily="49" charset="0"/>
              </a:rPr>
              <a:t>//Public client initialization</a:t>
            </a:r>
            <a:endParaRPr lang="en-US" sz="1600" b="0" dirty="0">
              <a:solidFill>
                <a:srgbClr val="000000"/>
              </a:solidFill>
              <a:effectLst/>
              <a:latin typeface="Consolas" panose="020B0609020204030204" pitchFamily="49" charset="0"/>
            </a:endParaRPr>
          </a:p>
          <a:p>
            <a:br>
              <a:rPr lang="en-US" sz="1600" b="0" dirty="0">
                <a:solidFill>
                  <a:srgbClr val="000000"/>
                </a:solidFill>
                <a:effectLst/>
                <a:latin typeface="Consolas" panose="020B0609020204030204" pitchFamily="49" charset="0"/>
              </a:rPr>
            </a:br>
            <a:r>
              <a:rPr lang="en-US" sz="1600" b="0" dirty="0" err="1">
                <a:solidFill>
                  <a:srgbClr val="267F99"/>
                </a:solidFill>
                <a:effectLst/>
                <a:latin typeface="Consolas" panose="020B0609020204030204" pitchFamily="49" charset="0"/>
              </a:rPr>
              <a:t>IPublicClientApplication</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app</a:t>
            </a:r>
            <a:r>
              <a:rPr lang="en-US" sz="1600" b="0" dirty="0">
                <a:solidFill>
                  <a:srgbClr val="000000"/>
                </a:solidFill>
                <a:effectLst/>
                <a:latin typeface="Consolas" panose="020B0609020204030204" pitchFamily="49" charset="0"/>
              </a:rPr>
              <a:t> = </a:t>
            </a:r>
            <a:r>
              <a:rPr lang="en-US" sz="1600" b="0" dirty="0" err="1">
                <a:solidFill>
                  <a:srgbClr val="001080"/>
                </a:solidFill>
                <a:effectLst/>
                <a:latin typeface="Consolas" panose="020B0609020204030204" pitchFamily="49" charset="0"/>
              </a:rPr>
              <a:t>PublicClientApplicationBuilder</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Create</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clientId</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Build</a:t>
            </a:r>
            <a:r>
              <a:rPr lang="en-US" sz="1600" b="0" dirty="0">
                <a:solidFill>
                  <a:srgbClr val="000000"/>
                </a:solidFill>
                <a:effectLst/>
                <a:latin typeface="Consolas" panose="020B0609020204030204" pitchFamily="49" charset="0"/>
              </a:rPr>
              <a:t>();</a:t>
            </a:r>
          </a:p>
          <a:p>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a:p>
            <a:r>
              <a:rPr lang="en-US" sz="1600" b="0" dirty="0">
                <a:solidFill>
                  <a:srgbClr val="008000"/>
                </a:solidFill>
                <a:effectLst/>
                <a:latin typeface="Consolas" panose="020B0609020204030204" pitchFamily="49" charset="0"/>
              </a:rPr>
              <a:t>//Confidential client initialization</a:t>
            </a:r>
            <a:endParaRPr lang="en-US" sz="1600" b="0" dirty="0">
              <a:solidFill>
                <a:srgbClr val="000000"/>
              </a:solidFill>
              <a:effectLst/>
              <a:latin typeface="Consolas" panose="020B0609020204030204" pitchFamily="49" charset="0"/>
            </a:endParaRPr>
          </a:p>
          <a:p>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string</a:t>
            </a:r>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redirectUri</a:t>
            </a:r>
            <a:r>
              <a:rPr lang="en-US" sz="1600" b="0" dirty="0">
                <a:solidFill>
                  <a:srgbClr val="000000"/>
                </a:solidFill>
                <a:effectLst/>
                <a:latin typeface="Consolas" panose="020B0609020204030204" pitchFamily="49" charset="0"/>
              </a:rPr>
              <a:t> = </a:t>
            </a:r>
            <a:r>
              <a:rPr lang="en-US" sz="1600" b="0" dirty="0">
                <a:solidFill>
                  <a:srgbClr val="A31515"/>
                </a:solidFill>
                <a:effectLst/>
                <a:latin typeface="Consolas" panose="020B0609020204030204" pitchFamily="49" charset="0"/>
              </a:rPr>
              <a:t>"https://myapp.azurewebsites.net"</a:t>
            </a:r>
            <a:r>
              <a:rPr lang="en-US" sz="1600" b="0" dirty="0">
                <a:solidFill>
                  <a:srgbClr val="000000"/>
                </a:solidFill>
                <a:effectLst/>
                <a:latin typeface="Consolas" panose="020B0609020204030204" pitchFamily="49" charset="0"/>
              </a:rPr>
              <a:t>;</a:t>
            </a:r>
          </a:p>
          <a:p>
            <a:r>
              <a:rPr lang="en-US" sz="1600" b="0" dirty="0" err="1">
                <a:solidFill>
                  <a:srgbClr val="267F99"/>
                </a:solidFill>
                <a:effectLst/>
                <a:latin typeface="Consolas" panose="020B0609020204030204" pitchFamily="49" charset="0"/>
              </a:rPr>
              <a:t>IConfidentialClientApplication</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app</a:t>
            </a:r>
            <a:r>
              <a:rPr lang="en-US" sz="1600" b="0" dirty="0">
                <a:solidFill>
                  <a:srgbClr val="000000"/>
                </a:solidFill>
                <a:effectLst/>
                <a:latin typeface="Consolas" panose="020B0609020204030204" pitchFamily="49" charset="0"/>
              </a:rPr>
              <a:t> = </a:t>
            </a:r>
            <a:r>
              <a:rPr lang="en-US" sz="1600" b="0" dirty="0" err="1">
                <a:solidFill>
                  <a:srgbClr val="001080"/>
                </a:solidFill>
                <a:effectLst/>
                <a:latin typeface="Consolas" panose="020B0609020204030204" pitchFamily="49" charset="0"/>
              </a:rPr>
              <a:t>ConfidentialClientApplicationBuilder</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Create</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clientId</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WithClientSecret</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clientSecret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WithRedirectUri</a:t>
            </a:r>
            <a:r>
              <a:rPr lang="en-US" sz="1600" b="0" dirty="0">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redirectUri</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Build</a:t>
            </a:r>
            <a:r>
              <a:rPr lang="en-US"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18424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B9718-3E5F-537F-19B8-80FE6EB62BCF}"/>
              </a:ext>
            </a:extLst>
          </p:cNvPr>
          <p:cNvSpPr>
            <a:spLocks noGrp="1"/>
          </p:cNvSpPr>
          <p:nvPr>
            <p:ph type="title"/>
          </p:nvPr>
        </p:nvSpPr>
        <p:spPr/>
        <p:txBody>
          <a:bodyPr/>
          <a:lstStyle/>
          <a:p>
            <a:r>
              <a:rPr lang="en-US" dirty="0"/>
              <a:t>Initialize client applications ( 2 of 2 )</a:t>
            </a:r>
          </a:p>
        </p:txBody>
      </p:sp>
      <p:graphicFrame>
        <p:nvGraphicFramePr>
          <p:cNvPr id="4" name="Table 3">
            <a:extLst>
              <a:ext uri="{FF2B5EF4-FFF2-40B4-BE49-F238E27FC236}">
                <a16:creationId xmlns:a16="http://schemas.microsoft.com/office/drawing/2014/main" id="{29224A7C-8EDD-2C29-18FE-F30CEB5E2F00}"/>
              </a:ext>
            </a:extLst>
          </p:cNvPr>
          <p:cNvGraphicFramePr>
            <a:graphicFrameLocks noGrp="1"/>
          </p:cNvGraphicFramePr>
          <p:nvPr>
            <p:extLst>
              <p:ext uri="{D42A27DB-BD31-4B8C-83A1-F6EECF244321}">
                <p14:modId xmlns:p14="http://schemas.microsoft.com/office/powerpoint/2010/main" val="1522002748"/>
              </p:ext>
            </p:extLst>
          </p:nvPr>
        </p:nvGraphicFramePr>
        <p:xfrm>
          <a:off x="457199" y="1046979"/>
          <a:ext cx="11222609" cy="5206108"/>
        </p:xfrm>
        <a:graphic>
          <a:graphicData uri="http://schemas.openxmlformats.org/drawingml/2006/table">
            <a:tbl>
              <a:tblPr firstRow="1">
                <a:tableStyleId>{B301B821-A1FF-4177-AEE7-76D212191A09}</a:tableStyleId>
              </a:tblPr>
              <a:tblGrid>
                <a:gridCol w="3846763">
                  <a:extLst>
                    <a:ext uri="{9D8B030D-6E8A-4147-A177-3AD203B41FA5}">
                      <a16:colId xmlns:a16="http://schemas.microsoft.com/office/drawing/2014/main" val="618684384"/>
                    </a:ext>
                  </a:extLst>
                </a:gridCol>
                <a:gridCol w="7375846">
                  <a:extLst>
                    <a:ext uri="{9D8B030D-6E8A-4147-A177-3AD203B41FA5}">
                      <a16:colId xmlns:a16="http://schemas.microsoft.com/office/drawing/2014/main" val="2241920326"/>
                    </a:ext>
                  </a:extLst>
                </a:gridCol>
              </a:tblGrid>
              <a:tr h="517414">
                <a:tc>
                  <a:txBody>
                    <a:bodyPr/>
                    <a:lstStyle/>
                    <a:p>
                      <a:pPr marL="95250" marR="0" indent="0">
                        <a:lnSpc>
                          <a:spcPct val="107000"/>
                        </a:lnSpc>
                        <a:spcBef>
                          <a:spcPts val="0"/>
                        </a:spcBef>
                        <a:spcAft>
                          <a:spcPts val="0"/>
                        </a:spcAft>
                      </a:pPr>
                      <a:r>
                        <a:rPr lang="en-US" sz="1600" dirty="0">
                          <a:solidFill>
                            <a:schemeClr val="bg1"/>
                          </a:solidFill>
                          <a:effectLst/>
                        </a:rPr>
                        <a:t>Modifier</a:t>
                      </a:r>
                      <a:endParaRPr lang="en-US" sz="1600" dirty="0">
                        <a:solidFill>
                          <a:schemeClr val="bg1"/>
                        </a:solidFill>
                        <a:effectLst/>
                        <a:latin typeface="Segoe UI" panose="020B0502040204020203" pitchFamily="34" charset="0"/>
                        <a:ea typeface="Segoe UI" panose="020B0502040204020203" pitchFamily="34" charset="0"/>
                        <a:cs typeface="Times New Roman" panose="02020603050405020304" pitchFamily="18" charset="0"/>
                      </a:endParaRPr>
                    </a:p>
                  </a:txBody>
                  <a:tcPr anchor="ctr"/>
                </a:tc>
                <a:tc>
                  <a:txBody>
                    <a:bodyPr/>
                    <a:lstStyle/>
                    <a:p>
                      <a:pPr marL="0" marR="0" indent="0">
                        <a:lnSpc>
                          <a:spcPct val="107000"/>
                        </a:lnSpc>
                        <a:spcBef>
                          <a:spcPts val="0"/>
                        </a:spcBef>
                        <a:spcAft>
                          <a:spcPts val="0"/>
                        </a:spcAft>
                      </a:pPr>
                      <a:r>
                        <a:rPr lang="en-US" sz="1600" dirty="0">
                          <a:solidFill>
                            <a:schemeClr val="bg1"/>
                          </a:solidFill>
                          <a:effectLst/>
                        </a:rPr>
                        <a:t>Description</a:t>
                      </a:r>
                      <a:endParaRPr lang="en-US" sz="1600" dirty="0">
                        <a:solidFill>
                          <a:schemeClr val="bg1"/>
                        </a:solidFill>
                        <a:effectLst/>
                        <a:latin typeface="Segoe UI" panose="020B0502040204020203" pitchFamily="34" charset="0"/>
                        <a:ea typeface="Segoe UI" panose="020B0502040204020203" pitchFamily="34" charset="0"/>
                        <a:cs typeface="Times New Roman" panose="02020603050405020304" pitchFamily="18" charset="0"/>
                      </a:endParaRPr>
                    </a:p>
                  </a:txBody>
                  <a:tcPr anchor="ctr"/>
                </a:tc>
                <a:extLst>
                  <a:ext uri="{0D108BD9-81ED-4DB2-BD59-A6C34878D82A}">
                    <a16:rowId xmlns:a16="http://schemas.microsoft.com/office/drawing/2014/main" val="4267154973"/>
                  </a:ext>
                </a:extLst>
              </a:tr>
              <a:tr h="831268">
                <a:tc>
                  <a:txBody>
                    <a:bodyPr/>
                    <a:lstStyle/>
                    <a:p>
                      <a:pPr marL="95250" marR="0" indent="0">
                        <a:lnSpc>
                          <a:spcPct val="107000"/>
                        </a:lnSpc>
                        <a:spcBef>
                          <a:spcPts val="0"/>
                        </a:spcBef>
                        <a:spcAft>
                          <a:spcPts val="0"/>
                        </a:spcAft>
                      </a:pPr>
                      <a:r>
                        <a:rPr lang="en-US" sz="1600" dirty="0">
                          <a:effectLst/>
                          <a:latin typeface="Consolas" panose="020B0609020204030204" pitchFamily="49" charset="0"/>
                        </a:rPr>
                        <a:t>.</a:t>
                      </a:r>
                      <a:r>
                        <a:rPr lang="en-US" sz="1600" dirty="0" err="1">
                          <a:effectLst/>
                          <a:latin typeface="Consolas" panose="020B0609020204030204" pitchFamily="49" charset="0"/>
                        </a:rPr>
                        <a:t>WithAuthority</a:t>
                      </a:r>
                      <a:r>
                        <a:rPr lang="en-US" sz="1600" dirty="0">
                          <a:effectLst/>
                          <a:latin typeface="Consolas" panose="020B0609020204030204" pitchFamily="49" charset="0"/>
                        </a:rPr>
                        <a:t>() 7 overrides</a:t>
                      </a:r>
                      <a:endParaRPr lang="en-US" sz="1600" dirty="0">
                        <a:solidFill>
                          <a:srgbClr val="000000"/>
                        </a:solidFill>
                        <a:effectLst/>
                        <a:latin typeface="Consolas" panose="020B0609020204030204" pitchFamily="49" charset="0"/>
                        <a:ea typeface="Segoe UI" panose="020B0502040204020203" pitchFamily="34" charset="0"/>
                        <a:cs typeface="Times New Roman" panose="02020603050405020304" pitchFamily="18" charset="0"/>
                      </a:endParaRPr>
                    </a:p>
                  </a:txBody>
                  <a:tcPr anchor="ctr"/>
                </a:tc>
                <a:tc>
                  <a:txBody>
                    <a:bodyPr/>
                    <a:lstStyle/>
                    <a:p>
                      <a:pPr marL="0" marR="0" indent="0">
                        <a:lnSpc>
                          <a:spcPct val="107000"/>
                        </a:lnSpc>
                        <a:spcBef>
                          <a:spcPts val="0"/>
                        </a:spcBef>
                        <a:spcAft>
                          <a:spcPts val="135"/>
                        </a:spcAft>
                      </a:pPr>
                      <a:r>
                        <a:rPr lang="en-US" sz="1600" dirty="0">
                          <a:effectLst/>
                        </a:rPr>
                        <a:t>Sets the application default authority to a Microsoft Entra authority, with the possibility of choosing the Azure Cloud, the audience, the tenant (tenant ID or domain name), or providing directly the authority URI.</a:t>
                      </a:r>
                      <a:endParaRPr lang="en-US" sz="1600" dirty="0">
                        <a:solidFill>
                          <a:srgbClr val="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anchor="ctr"/>
                </a:tc>
                <a:extLst>
                  <a:ext uri="{0D108BD9-81ED-4DB2-BD59-A6C34878D82A}">
                    <a16:rowId xmlns:a16="http://schemas.microsoft.com/office/drawing/2014/main" val="622939513"/>
                  </a:ext>
                </a:extLst>
              </a:tr>
              <a:tr h="444495">
                <a:tc>
                  <a:txBody>
                    <a:bodyPr/>
                    <a:lstStyle/>
                    <a:p>
                      <a:pPr marL="95250" marR="0" indent="0">
                        <a:lnSpc>
                          <a:spcPct val="107000"/>
                        </a:lnSpc>
                        <a:spcBef>
                          <a:spcPts val="0"/>
                        </a:spcBef>
                        <a:spcAft>
                          <a:spcPts val="0"/>
                        </a:spcAft>
                      </a:pPr>
                      <a:r>
                        <a:rPr lang="en-US" sz="1600" dirty="0">
                          <a:effectLst/>
                          <a:latin typeface="Consolas" panose="020B0609020204030204" pitchFamily="49" charset="0"/>
                        </a:rPr>
                        <a:t>.</a:t>
                      </a:r>
                      <a:r>
                        <a:rPr lang="en-US" sz="1600" dirty="0" err="1">
                          <a:effectLst/>
                          <a:latin typeface="Consolas" panose="020B0609020204030204" pitchFamily="49" charset="0"/>
                        </a:rPr>
                        <a:t>WithTenantId</a:t>
                      </a:r>
                      <a:r>
                        <a:rPr lang="en-US" sz="1600" dirty="0">
                          <a:effectLst/>
                          <a:latin typeface="Consolas" panose="020B0609020204030204" pitchFamily="49" charset="0"/>
                        </a:rPr>
                        <a:t>(string </a:t>
                      </a:r>
                      <a:r>
                        <a:rPr lang="en-US" sz="1600" dirty="0" err="1">
                          <a:effectLst/>
                          <a:latin typeface="Consolas" panose="020B0609020204030204" pitchFamily="49" charset="0"/>
                        </a:rPr>
                        <a:t>tenantId</a:t>
                      </a:r>
                      <a:r>
                        <a:rPr lang="en-US" sz="1600" dirty="0">
                          <a:effectLst/>
                          <a:latin typeface="Consolas" panose="020B0609020204030204" pitchFamily="49" charset="0"/>
                        </a:rPr>
                        <a:t>)</a:t>
                      </a:r>
                      <a:endParaRPr lang="en-US" sz="1600" dirty="0">
                        <a:solidFill>
                          <a:srgbClr val="000000"/>
                        </a:solidFill>
                        <a:effectLst/>
                        <a:latin typeface="Consolas" panose="020B0609020204030204" pitchFamily="49" charset="0"/>
                        <a:ea typeface="Segoe UI" panose="020B0502040204020203" pitchFamily="34" charset="0"/>
                        <a:cs typeface="Times New Roman" panose="02020603050405020304" pitchFamily="18" charset="0"/>
                      </a:endParaRPr>
                    </a:p>
                  </a:txBody>
                  <a:tcPr anchor="ctr"/>
                </a:tc>
                <a:tc>
                  <a:txBody>
                    <a:bodyPr/>
                    <a:lstStyle/>
                    <a:p>
                      <a:pPr marL="0" marR="0" indent="0">
                        <a:lnSpc>
                          <a:spcPct val="107000"/>
                        </a:lnSpc>
                        <a:spcBef>
                          <a:spcPts val="0"/>
                        </a:spcBef>
                        <a:spcAft>
                          <a:spcPts val="0"/>
                        </a:spcAft>
                      </a:pPr>
                      <a:r>
                        <a:rPr lang="en-US" sz="1600" dirty="0">
                          <a:effectLst/>
                        </a:rPr>
                        <a:t>Overrides the tenant ID, or the tenant description.</a:t>
                      </a:r>
                      <a:endParaRPr lang="en-US" sz="1600" dirty="0">
                        <a:solidFill>
                          <a:srgbClr val="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anchor="ctr"/>
                </a:tc>
                <a:extLst>
                  <a:ext uri="{0D108BD9-81ED-4DB2-BD59-A6C34878D82A}">
                    <a16:rowId xmlns:a16="http://schemas.microsoft.com/office/drawing/2014/main" val="3106293485"/>
                  </a:ext>
                </a:extLst>
              </a:tr>
              <a:tr h="444495">
                <a:tc>
                  <a:txBody>
                    <a:bodyPr/>
                    <a:lstStyle/>
                    <a:p>
                      <a:pPr marL="95250" marR="0" indent="0">
                        <a:lnSpc>
                          <a:spcPct val="107000"/>
                        </a:lnSpc>
                        <a:spcBef>
                          <a:spcPts val="0"/>
                        </a:spcBef>
                        <a:spcAft>
                          <a:spcPts val="0"/>
                        </a:spcAft>
                      </a:pPr>
                      <a:r>
                        <a:rPr lang="en-US" sz="1600" dirty="0">
                          <a:effectLst/>
                          <a:latin typeface="Consolas" panose="020B0609020204030204" pitchFamily="49" charset="0"/>
                        </a:rPr>
                        <a:t>.</a:t>
                      </a:r>
                      <a:r>
                        <a:rPr lang="en-US" sz="1600" dirty="0" err="1">
                          <a:effectLst/>
                          <a:latin typeface="Consolas" panose="020B0609020204030204" pitchFamily="49" charset="0"/>
                        </a:rPr>
                        <a:t>WithClientId</a:t>
                      </a:r>
                      <a:r>
                        <a:rPr lang="en-US" sz="1600" dirty="0">
                          <a:effectLst/>
                          <a:latin typeface="Consolas" panose="020B0609020204030204" pitchFamily="49" charset="0"/>
                        </a:rPr>
                        <a:t>(string)</a:t>
                      </a:r>
                      <a:endParaRPr lang="en-US" sz="1600" dirty="0">
                        <a:solidFill>
                          <a:srgbClr val="000000"/>
                        </a:solidFill>
                        <a:effectLst/>
                        <a:latin typeface="Consolas" panose="020B0609020204030204" pitchFamily="49" charset="0"/>
                        <a:ea typeface="Segoe UI" panose="020B0502040204020203" pitchFamily="34" charset="0"/>
                        <a:cs typeface="Times New Roman" panose="02020603050405020304" pitchFamily="18" charset="0"/>
                      </a:endParaRPr>
                    </a:p>
                  </a:txBody>
                  <a:tcPr anchor="ctr"/>
                </a:tc>
                <a:tc>
                  <a:txBody>
                    <a:bodyPr/>
                    <a:lstStyle/>
                    <a:p>
                      <a:pPr marL="0" marR="0" indent="0">
                        <a:lnSpc>
                          <a:spcPct val="107000"/>
                        </a:lnSpc>
                        <a:spcBef>
                          <a:spcPts val="0"/>
                        </a:spcBef>
                        <a:spcAft>
                          <a:spcPts val="0"/>
                        </a:spcAft>
                      </a:pPr>
                      <a:r>
                        <a:rPr lang="en-US" sz="1600" dirty="0">
                          <a:effectLst/>
                        </a:rPr>
                        <a:t>Overrides the client ID.</a:t>
                      </a:r>
                      <a:endParaRPr lang="en-US" sz="1600" dirty="0">
                        <a:solidFill>
                          <a:srgbClr val="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anchor="ctr"/>
                </a:tc>
                <a:extLst>
                  <a:ext uri="{0D108BD9-81ED-4DB2-BD59-A6C34878D82A}">
                    <a16:rowId xmlns:a16="http://schemas.microsoft.com/office/drawing/2014/main" val="952076341"/>
                  </a:ext>
                </a:extLst>
              </a:tr>
              <a:tr h="583646">
                <a:tc>
                  <a:txBody>
                    <a:bodyPr/>
                    <a:lstStyle/>
                    <a:p>
                      <a:pPr marL="95250" marR="0" indent="0">
                        <a:lnSpc>
                          <a:spcPct val="107000"/>
                        </a:lnSpc>
                        <a:spcBef>
                          <a:spcPts val="0"/>
                        </a:spcBef>
                        <a:spcAft>
                          <a:spcPts val="0"/>
                        </a:spcAft>
                      </a:pPr>
                      <a:r>
                        <a:rPr lang="en-US" sz="1600" dirty="0">
                          <a:effectLst/>
                          <a:latin typeface="Consolas" panose="020B0609020204030204" pitchFamily="49" charset="0"/>
                        </a:rPr>
                        <a:t>.</a:t>
                      </a:r>
                      <a:r>
                        <a:rPr lang="en-US" sz="1600" dirty="0" err="1">
                          <a:effectLst/>
                          <a:latin typeface="Consolas" panose="020B0609020204030204" pitchFamily="49" charset="0"/>
                        </a:rPr>
                        <a:t>WithRedirectUri</a:t>
                      </a:r>
                      <a:r>
                        <a:rPr lang="en-US" sz="1600" dirty="0">
                          <a:effectLst/>
                          <a:latin typeface="Consolas" panose="020B0609020204030204" pitchFamily="49" charset="0"/>
                        </a:rPr>
                        <a:t>(string </a:t>
                      </a:r>
                      <a:r>
                        <a:rPr lang="en-US" sz="1600" dirty="0" err="1">
                          <a:effectLst/>
                          <a:latin typeface="Consolas" panose="020B0609020204030204" pitchFamily="49" charset="0"/>
                        </a:rPr>
                        <a:t>redirectUri</a:t>
                      </a:r>
                      <a:r>
                        <a:rPr lang="en-US" sz="1600" dirty="0">
                          <a:effectLst/>
                          <a:latin typeface="Consolas" panose="020B0609020204030204" pitchFamily="49" charset="0"/>
                        </a:rPr>
                        <a:t>)</a:t>
                      </a:r>
                      <a:endParaRPr lang="en-US" sz="1600" dirty="0">
                        <a:solidFill>
                          <a:srgbClr val="000000"/>
                        </a:solidFill>
                        <a:effectLst/>
                        <a:latin typeface="Consolas" panose="020B0609020204030204" pitchFamily="49" charset="0"/>
                        <a:ea typeface="Segoe UI" panose="020B0502040204020203" pitchFamily="34" charset="0"/>
                        <a:cs typeface="Times New Roman" panose="02020603050405020304" pitchFamily="18" charset="0"/>
                      </a:endParaRPr>
                    </a:p>
                  </a:txBody>
                  <a:tcPr anchor="ctr"/>
                </a:tc>
                <a:tc>
                  <a:txBody>
                    <a:bodyPr/>
                    <a:lstStyle/>
                    <a:p>
                      <a:pPr marL="0" marR="0" indent="0">
                        <a:lnSpc>
                          <a:spcPct val="107000"/>
                        </a:lnSpc>
                        <a:spcBef>
                          <a:spcPts val="0"/>
                        </a:spcBef>
                        <a:spcAft>
                          <a:spcPts val="0"/>
                        </a:spcAft>
                      </a:pPr>
                      <a:r>
                        <a:rPr lang="en-US" sz="1600" dirty="0">
                          <a:effectLst/>
                        </a:rPr>
                        <a:t>Overrides the default redirect URI. In the case of public client applications, this will be useful for scenarios requiring a broker.</a:t>
                      </a:r>
                      <a:endParaRPr lang="en-US" sz="1600" dirty="0">
                        <a:solidFill>
                          <a:srgbClr val="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anchor="ctr"/>
                </a:tc>
                <a:extLst>
                  <a:ext uri="{0D108BD9-81ED-4DB2-BD59-A6C34878D82A}">
                    <a16:rowId xmlns:a16="http://schemas.microsoft.com/office/drawing/2014/main" val="2397309896"/>
                  </a:ext>
                </a:extLst>
              </a:tr>
              <a:tr h="444495">
                <a:tc>
                  <a:txBody>
                    <a:bodyPr/>
                    <a:lstStyle/>
                    <a:p>
                      <a:pPr marL="95250" marR="0" indent="0">
                        <a:lnSpc>
                          <a:spcPct val="107000"/>
                        </a:lnSpc>
                        <a:spcBef>
                          <a:spcPts val="0"/>
                        </a:spcBef>
                        <a:spcAft>
                          <a:spcPts val="0"/>
                        </a:spcAft>
                      </a:pPr>
                      <a:r>
                        <a:rPr lang="en-US" sz="1600" dirty="0">
                          <a:effectLst/>
                          <a:latin typeface="Consolas" panose="020B0609020204030204" pitchFamily="49" charset="0"/>
                        </a:rPr>
                        <a:t>.</a:t>
                      </a:r>
                      <a:r>
                        <a:rPr lang="en-US" sz="1600" dirty="0" err="1">
                          <a:effectLst/>
                          <a:latin typeface="Consolas" panose="020B0609020204030204" pitchFamily="49" charset="0"/>
                        </a:rPr>
                        <a:t>WithComponent</a:t>
                      </a:r>
                      <a:r>
                        <a:rPr lang="en-US" sz="1600" dirty="0">
                          <a:effectLst/>
                          <a:latin typeface="Consolas" panose="020B0609020204030204" pitchFamily="49" charset="0"/>
                        </a:rPr>
                        <a:t>(string)</a:t>
                      </a:r>
                      <a:endParaRPr lang="en-US" sz="1600" dirty="0">
                        <a:solidFill>
                          <a:srgbClr val="000000"/>
                        </a:solidFill>
                        <a:effectLst/>
                        <a:latin typeface="Consolas" panose="020B0609020204030204" pitchFamily="49" charset="0"/>
                        <a:ea typeface="Segoe UI" panose="020B0502040204020203" pitchFamily="34" charset="0"/>
                        <a:cs typeface="Times New Roman" panose="02020603050405020304" pitchFamily="18" charset="0"/>
                      </a:endParaRPr>
                    </a:p>
                  </a:txBody>
                  <a:tcPr anchor="ctr"/>
                </a:tc>
                <a:tc>
                  <a:txBody>
                    <a:bodyPr/>
                    <a:lstStyle/>
                    <a:p>
                      <a:pPr marL="0" marR="0" indent="0">
                        <a:lnSpc>
                          <a:spcPct val="107000"/>
                        </a:lnSpc>
                        <a:spcBef>
                          <a:spcPts val="0"/>
                        </a:spcBef>
                        <a:spcAft>
                          <a:spcPts val="0"/>
                        </a:spcAft>
                      </a:pPr>
                      <a:r>
                        <a:rPr lang="en-US" sz="1600" dirty="0">
                          <a:effectLst/>
                        </a:rPr>
                        <a:t>Sets the name of the library using MSAL.NET (for telemetry reasons).</a:t>
                      </a:r>
                      <a:endParaRPr lang="en-US" sz="1600" dirty="0">
                        <a:solidFill>
                          <a:srgbClr val="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anchor="ctr"/>
                </a:tc>
                <a:extLst>
                  <a:ext uri="{0D108BD9-81ED-4DB2-BD59-A6C34878D82A}">
                    <a16:rowId xmlns:a16="http://schemas.microsoft.com/office/drawing/2014/main" val="2351255054"/>
                  </a:ext>
                </a:extLst>
              </a:tr>
              <a:tr h="577596">
                <a:tc>
                  <a:txBody>
                    <a:bodyPr/>
                    <a:lstStyle/>
                    <a:p>
                      <a:pPr marL="95250" marR="0" indent="0">
                        <a:lnSpc>
                          <a:spcPct val="107000"/>
                        </a:lnSpc>
                        <a:spcBef>
                          <a:spcPts val="0"/>
                        </a:spcBef>
                        <a:spcAft>
                          <a:spcPts val="0"/>
                        </a:spcAft>
                      </a:pPr>
                      <a:r>
                        <a:rPr lang="en-US" sz="1600" dirty="0">
                          <a:effectLst/>
                          <a:latin typeface="Consolas" panose="020B0609020204030204" pitchFamily="49" charset="0"/>
                        </a:rPr>
                        <a:t>.</a:t>
                      </a:r>
                      <a:r>
                        <a:rPr lang="en-US" sz="1600" dirty="0" err="1">
                          <a:effectLst/>
                          <a:latin typeface="Consolas" panose="020B0609020204030204" pitchFamily="49" charset="0"/>
                        </a:rPr>
                        <a:t>WithDebugLoggingCallback</a:t>
                      </a:r>
                      <a:r>
                        <a:rPr lang="en-US" sz="1600" dirty="0">
                          <a:effectLst/>
                          <a:latin typeface="Consolas" panose="020B0609020204030204" pitchFamily="49" charset="0"/>
                        </a:rPr>
                        <a:t>()</a:t>
                      </a:r>
                      <a:endParaRPr lang="en-US" sz="1600" dirty="0">
                        <a:solidFill>
                          <a:srgbClr val="000000"/>
                        </a:solidFill>
                        <a:effectLst/>
                        <a:latin typeface="Consolas" panose="020B0609020204030204" pitchFamily="49" charset="0"/>
                        <a:ea typeface="Segoe UI" panose="020B0502040204020203" pitchFamily="34" charset="0"/>
                        <a:cs typeface="Times New Roman" panose="02020603050405020304" pitchFamily="18" charset="0"/>
                      </a:endParaRPr>
                    </a:p>
                  </a:txBody>
                  <a:tcPr anchor="ctr"/>
                </a:tc>
                <a:tc>
                  <a:txBody>
                    <a:bodyPr/>
                    <a:lstStyle/>
                    <a:p>
                      <a:pPr marL="0" marR="0" indent="0">
                        <a:lnSpc>
                          <a:spcPct val="107000"/>
                        </a:lnSpc>
                        <a:spcBef>
                          <a:spcPts val="0"/>
                        </a:spcBef>
                        <a:spcAft>
                          <a:spcPts val="0"/>
                        </a:spcAft>
                      </a:pPr>
                      <a:r>
                        <a:rPr lang="en-US" sz="1600" dirty="0">
                          <a:effectLst/>
                        </a:rPr>
                        <a:t>If called, the application will call </a:t>
                      </a:r>
                      <a:r>
                        <a:rPr lang="en-US" sz="1600" dirty="0" err="1">
                          <a:effectLst/>
                          <a:latin typeface="Consolas" panose="020B0609020204030204" pitchFamily="49" charset="0"/>
                        </a:rPr>
                        <a:t>Debug.Write</a:t>
                      </a:r>
                      <a:r>
                        <a:rPr lang="en-US" sz="1600" dirty="0">
                          <a:effectLst/>
                        </a:rPr>
                        <a:t> simply enabling debugging traces.</a:t>
                      </a:r>
                      <a:endParaRPr lang="en-US" sz="1600" dirty="0">
                        <a:solidFill>
                          <a:srgbClr val="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anchor="ctr"/>
                </a:tc>
                <a:extLst>
                  <a:ext uri="{0D108BD9-81ED-4DB2-BD59-A6C34878D82A}">
                    <a16:rowId xmlns:a16="http://schemas.microsoft.com/office/drawing/2014/main" val="1916387835"/>
                  </a:ext>
                </a:extLst>
              </a:tr>
              <a:tr h="444495">
                <a:tc>
                  <a:txBody>
                    <a:bodyPr/>
                    <a:lstStyle/>
                    <a:p>
                      <a:pPr marL="95250" marR="0" indent="0">
                        <a:lnSpc>
                          <a:spcPct val="107000"/>
                        </a:lnSpc>
                        <a:spcBef>
                          <a:spcPts val="0"/>
                        </a:spcBef>
                        <a:spcAft>
                          <a:spcPts val="0"/>
                        </a:spcAft>
                      </a:pPr>
                      <a:r>
                        <a:rPr lang="en-US" sz="1600" dirty="0">
                          <a:effectLst/>
                          <a:latin typeface="Consolas" panose="020B0609020204030204" pitchFamily="49" charset="0"/>
                        </a:rPr>
                        <a:t>.</a:t>
                      </a:r>
                      <a:r>
                        <a:rPr lang="en-US" sz="1600" dirty="0" err="1">
                          <a:effectLst/>
                          <a:latin typeface="Consolas" panose="020B0609020204030204" pitchFamily="49" charset="0"/>
                        </a:rPr>
                        <a:t>WithLogging</a:t>
                      </a:r>
                      <a:r>
                        <a:rPr lang="en-US" sz="1600" dirty="0">
                          <a:effectLst/>
                          <a:latin typeface="Consolas" panose="020B0609020204030204" pitchFamily="49" charset="0"/>
                        </a:rPr>
                        <a:t>()</a:t>
                      </a:r>
                      <a:endParaRPr lang="en-US" sz="1600" dirty="0">
                        <a:solidFill>
                          <a:srgbClr val="000000"/>
                        </a:solidFill>
                        <a:effectLst/>
                        <a:latin typeface="Consolas" panose="020B0609020204030204" pitchFamily="49" charset="0"/>
                        <a:ea typeface="Segoe UI" panose="020B0502040204020203" pitchFamily="34" charset="0"/>
                        <a:cs typeface="Times New Roman" panose="02020603050405020304" pitchFamily="18" charset="0"/>
                      </a:endParaRPr>
                    </a:p>
                  </a:txBody>
                  <a:tcPr anchor="ctr"/>
                </a:tc>
                <a:tc>
                  <a:txBody>
                    <a:bodyPr/>
                    <a:lstStyle/>
                    <a:p>
                      <a:pPr marL="0" marR="0" indent="0">
                        <a:lnSpc>
                          <a:spcPct val="107000"/>
                        </a:lnSpc>
                        <a:spcBef>
                          <a:spcPts val="0"/>
                        </a:spcBef>
                        <a:spcAft>
                          <a:spcPts val="0"/>
                        </a:spcAft>
                      </a:pPr>
                      <a:r>
                        <a:rPr lang="en-US" sz="1600" dirty="0">
                          <a:effectLst/>
                        </a:rPr>
                        <a:t>If called, the application will call a callback with debugging traces.</a:t>
                      </a:r>
                      <a:endParaRPr lang="en-US" sz="1600" dirty="0">
                        <a:solidFill>
                          <a:srgbClr val="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anchor="ctr"/>
                </a:tc>
                <a:extLst>
                  <a:ext uri="{0D108BD9-81ED-4DB2-BD59-A6C34878D82A}">
                    <a16:rowId xmlns:a16="http://schemas.microsoft.com/office/drawing/2014/main" val="283361841"/>
                  </a:ext>
                </a:extLst>
              </a:tr>
              <a:tr h="837318">
                <a:tc>
                  <a:txBody>
                    <a:bodyPr/>
                    <a:lstStyle/>
                    <a:p>
                      <a:pPr marL="95250" marR="0" lvl="0" indent="0" algn="l" defTabSz="914367" rtl="0" eaLnBrk="1" fontAlgn="auto" latinLnBrk="0" hangingPunct="1">
                        <a:lnSpc>
                          <a:spcPct val="107000"/>
                        </a:lnSpc>
                        <a:spcBef>
                          <a:spcPts val="0"/>
                        </a:spcBef>
                        <a:spcAft>
                          <a:spcPts val="0"/>
                        </a:spcAft>
                        <a:buClrTx/>
                        <a:buSzTx/>
                        <a:buFontTx/>
                        <a:buNone/>
                        <a:tabLst/>
                        <a:defRPr/>
                      </a:pPr>
                      <a:r>
                        <a:rPr lang="en-US" sz="1600" kern="1200" dirty="0">
                          <a:solidFill>
                            <a:schemeClr val="dk1"/>
                          </a:solidFill>
                          <a:effectLst/>
                          <a:latin typeface="Consolas" panose="020B0609020204030204" pitchFamily="49" charset="0"/>
                        </a:rPr>
                        <a:t>.</a:t>
                      </a:r>
                      <a:r>
                        <a:rPr lang="en-US" sz="1600" kern="1200" dirty="0" err="1">
                          <a:solidFill>
                            <a:schemeClr val="dk1"/>
                          </a:solidFill>
                          <a:effectLst/>
                          <a:latin typeface="Consolas" panose="020B0609020204030204" pitchFamily="49" charset="0"/>
                        </a:rPr>
                        <a:t>WithTelemetry</a:t>
                      </a:r>
                      <a:r>
                        <a:rPr lang="en-US" sz="1600" kern="1200" dirty="0">
                          <a:solidFill>
                            <a:schemeClr val="dk1"/>
                          </a:solidFill>
                          <a:effectLst/>
                          <a:latin typeface="Consolas" panose="020B0609020204030204" pitchFamily="49" charset="0"/>
                        </a:rPr>
                        <a:t>(</a:t>
                      </a:r>
                      <a:r>
                        <a:rPr lang="en-US" sz="1600" kern="1200" dirty="0" err="1">
                          <a:solidFill>
                            <a:schemeClr val="dk1"/>
                          </a:solidFill>
                          <a:effectLst/>
                          <a:latin typeface="Consolas" panose="020B0609020204030204" pitchFamily="49" charset="0"/>
                        </a:rPr>
                        <a:t>TelemetryCallback</a:t>
                      </a:r>
                      <a:r>
                        <a:rPr lang="en-US" sz="1600" kern="1200" dirty="0">
                          <a:solidFill>
                            <a:schemeClr val="dk1"/>
                          </a:solidFill>
                          <a:effectLst/>
                          <a:latin typeface="Consolas" panose="020B0609020204030204" pitchFamily="49" charset="0"/>
                        </a:rPr>
                        <a:t> </a:t>
                      </a:r>
                      <a:r>
                        <a:rPr lang="en-US" sz="1600" kern="1200" dirty="0" err="1">
                          <a:solidFill>
                            <a:schemeClr val="dk1"/>
                          </a:solidFill>
                          <a:effectLst/>
                          <a:latin typeface="Consolas" panose="020B0609020204030204" pitchFamily="49" charset="0"/>
                        </a:rPr>
                        <a:t>telemetryCallback</a:t>
                      </a:r>
                      <a:r>
                        <a:rPr lang="en-US" sz="1600" kern="1200" dirty="0">
                          <a:solidFill>
                            <a:schemeClr val="dk1"/>
                          </a:solidFill>
                          <a:effectLst/>
                          <a:latin typeface="Consolas" panose="020B0609020204030204" pitchFamily="49" charset="0"/>
                        </a:rPr>
                        <a:t>)</a:t>
                      </a:r>
                    </a:p>
                    <a:p>
                      <a:pPr marL="95250" marR="0" indent="0">
                        <a:lnSpc>
                          <a:spcPct val="107000"/>
                        </a:lnSpc>
                        <a:spcBef>
                          <a:spcPts val="0"/>
                        </a:spcBef>
                        <a:spcAft>
                          <a:spcPts val="0"/>
                        </a:spcAft>
                      </a:pPr>
                      <a:endParaRPr lang="en-US" sz="1600" dirty="0">
                        <a:solidFill>
                          <a:srgbClr val="000000"/>
                        </a:solidFill>
                        <a:effectLst/>
                        <a:latin typeface="Consolas" panose="020B0609020204030204" pitchFamily="49" charset="0"/>
                        <a:ea typeface="Segoe UI" panose="020B0502040204020203" pitchFamily="34" charset="0"/>
                        <a:cs typeface="Times New Roman" panose="02020603050405020304" pitchFamily="18" charset="0"/>
                      </a:endParaRPr>
                    </a:p>
                  </a:txBody>
                  <a:tcPr anchor="ctr"/>
                </a:tc>
                <a:tc>
                  <a:txBody>
                    <a:bodyPr/>
                    <a:lstStyle/>
                    <a:p>
                      <a:pPr marL="0" marR="0" lvl="0" indent="0" algn="l" defTabSz="914367" rtl="0" eaLnBrk="1" fontAlgn="auto" latinLnBrk="0" hangingPunct="1">
                        <a:lnSpc>
                          <a:spcPct val="107000"/>
                        </a:lnSpc>
                        <a:spcBef>
                          <a:spcPts val="0"/>
                        </a:spcBef>
                        <a:spcAft>
                          <a:spcPts val="0"/>
                        </a:spcAft>
                        <a:buClrTx/>
                        <a:buSzTx/>
                        <a:buFontTx/>
                        <a:buNone/>
                        <a:tabLst/>
                        <a:defRPr/>
                      </a:pPr>
                      <a:r>
                        <a:rPr lang="en-US" sz="1600" kern="1200" dirty="0">
                          <a:solidFill>
                            <a:schemeClr val="dk1"/>
                          </a:solidFill>
                          <a:effectLst/>
                        </a:rPr>
                        <a:t>Sets the delegate used to send telemetry.</a:t>
                      </a:r>
                    </a:p>
                    <a:p>
                      <a:pPr marL="0" marR="0" indent="0">
                        <a:lnSpc>
                          <a:spcPct val="107000"/>
                        </a:lnSpc>
                        <a:spcBef>
                          <a:spcPts val="0"/>
                        </a:spcBef>
                        <a:spcAft>
                          <a:spcPts val="0"/>
                        </a:spcAft>
                      </a:pPr>
                      <a:endParaRPr lang="en-US" sz="1600" dirty="0">
                        <a:solidFill>
                          <a:srgbClr val="000000"/>
                        </a:solidFill>
                        <a:effectLst/>
                        <a:latin typeface="Segoe UI" panose="020B0502040204020203" pitchFamily="34" charset="0"/>
                        <a:ea typeface="Segoe UI" panose="020B0502040204020203" pitchFamily="34" charset="0"/>
                        <a:cs typeface="Times New Roman" panose="02020603050405020304" pitchFamily="18" charset="0"/>
                      </a:endParaRPr>
                    </a:p>
                  </a:txBody>
                  <a:tcPr anchor="ctr"/>
                </a:tc>
                <a:extLst>
                  <a:ext uri="{0D108BD9-81ED-4DB2-BD59-A6C34878D82A}">
                    <a16:rowId xmlns:a16="http://schemas.microsoft.com/office/drawing/2014/main" val="869237698"/>
                  </a:ext>
                </a:extLst>
              </a:tr>
            </a:tbl>
          </a:graphicData>
        </a:graphic>
      </p:graphicFrame>
    </p:spTree>
    <p:extLst>
      <p:ext uri="{BB962C8B-B14F-4D97-AF65-F5344CB8AC3E}">
        <p14:creationId xmlns:p14="http://schemas.microsoft.com/office/powerpoint/2010/main" val="1932408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082F9A-F659-CDFB-4B89-F7866B102DE0}"/>
              </a:ext>
            </a:extLst>
          </p:cNvPr>
          <p:cNvSpPr>
            <a:spLocks noGrp="1"/>
          </p:cNvSpPr>
          <p:nvPr>
            <p:ph type="title"/>
          </p:nvPr>
        </p:nvSpPr>
        <p:spPr/>
        <p:txBody>
          <a:bodyPr/>
          <a:lstStyle/>
          <a:p>
            <a:r>
              <a:rPr lang="en-US" sz="2800" dirty="0"/>
              <a:t>Exercise: Implement interactive authentication by using MSAL.NET</a:t>
            </a:r>
          </a:p>
        </p:txBody>
      </p:sp>
      <p:sp>
        <p:nvSpPr>
          <p:cNvPr id="5" name="Content Placeholder 4">
            <a:extLst>
              <a:ext uri="{FF2B5EF4-FFF2-40B4-BE49-F238E27FC236}">
                <a16:creationId xmlns:a16="http://schemas.microsoft.com/office/drawing/2014/main" id="{08A891AE-CDD2-6514-D194-D05828BCBF68}"/>
              </a:ext>
            </a:extLst>
          </p:cNvPr>
          <p:cNvSpPr>
            <a:spLocks noGrp="1"/>
          </p:cNvSpPr>
          <p:nvPr>
            <p:ph sz="quarter" idx="12"/>
          </p:nvPr>
        </p:nvSpPr>
        <p:spPr/>
        <p:txBody>
          <a:bodyPr/>
          <a:lstStyle/>
          <a:p>
            <a:pPr marL="0" indent="0">
              <a:buNone/>
            </a:pPr>
            <a:r>
              <a:rPr lang="en-US" dirty="0"/>
              <a:t>In this exercise you learn how to use MSAL.NET to acquire a token interactively in a console application.</a:t>
            </a:r>
          </a:p>
        </p:txBody>
      </p:sp>
      <p:sp>
        <p:nvSpPr>
          <p:cNvPr id="6" name="Content Placeholder 5">
            <a:extLst>
              <a:ext uri="{FF2B5EF4-FFF2-40B4-BE49-F238E27FC236}">
                <a16:creationId xmlns:a16="http://schemas.microsoft.com/office/drawing/2014/main" id="{881A883D-06AE-9BF1-EDA6-B96F619F8C09}"/>
              </a:ext>
            </a:extLst>
          </p:cNvPr>
          <p:cNvSpPr>
            <a:spLocks noGrp="1"/>
          </p:cNvSpPr>
          <p:nvPr>
            <p:ph sz="quarter" idx="13"/>
          </p:nvPr>
        </p:nvSpPr>
        <p:spPr/>
        <p:txBody>
          <a:bodyPr/>
          <a:lstStyle/>
          <a:p>
            <a:pPr marL="0" indent="0">
              <a:spcAft>
                <a:spcPts val="1200"/>
              </a:spcAft>
              <a:buNone/>
            </a:pPr>
            <a:r>
              <a:rPr lang="en-US" dirty="0"/>
              <a:t>Objectives</a:t>
            </a:r>
          </a:p>
          <a:p>
            <a:r>
              <a:rPr lang="en-US" sz="2000" dirty="0"/>
              <a:t>Register a new application</a:t>
            </a:r>
          </a:p>
          <a:p>
            <a:r>
              <a:rPr lang="en-US" sz="2000" dirty="0"/>
              <a:t>Build the console app</a:t>
            </a:r>
          </a:p>
          <a:p>
            <a:r>
              <a:rPr lang="en-US" sz="2000" dirty="0"/>
              <a:t>Review completed app</a:t>
            </a:r>
          </a:p>
          <a:p>
            <a:r>
              <a:rPr lang="en-US" sz="2000" dirty="0"/>
              <a:t>Run the application to retrieve the token</a:t>
            </a:r>
          </a:p>
          <a:p>
            <a:r>
              <a:rPr lang="en-US" sz="2000" dirty="0"/>
              <a:t>Clean up resources</a:t>
            </a:r>
          </a:p>
        </p:txBody>
      </p:sp>
    </p:spTree>
    <p:extLst>
      <p:ext uri="{BB962C8B-B14F-4D97-AF65-F5344CB8AC3E}">
        <p14:creationId xmlns:p14="http://schemas.microsoft.com/office/powerpoint/2010/main" val="535353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80C33A-7898-579E-B82E-95D16C145A08}"/>
              </a:ext>
            </a:extLst>
          </p:cNvPr>
          <p:cNvSpPr>
            <a:spLocks noGrp="1"/>
          </p:cNvSpPr>
          <p:nvPr>
            <p:ph type="title"/>
          </p:nvPr>
        </p:nvSpPr>
        <p:spPr/>
        <p:txBody>
          <a:bodyPr/>
          <a:lstStyle/>
          <a:p>
            <a:r>
              <a:rPr lang="en-US" dirty="0"/>
              <a:t>Agenda</a:t>
            </a:r>
          </a:p>
        </p:txBody>
      </p:sp>
      <p:sp>
        <p:nvSpPr>
          <p:cNvPr id="5" name="Content Placeholder 4">
            <a:extLst>
              <a:ext uri="{FF2B5EF4-FFF2-40B4-BE49-F238E27FC236}">
                <a16:creationId xmlns:a16="http://schemas.microsoft.com/office/drawing/2014/main" id="{AF1A4846-2FF9-3092-D784-FE20FE375ABF}"/>
              </a:ext>
            </a:extLst>
          </p:cNvPr>
          <p:cNvSpPr>
            <a:spLocks noGrp="1"/>
          </p:cNvSpPr>
          <p:nvPr>
            <p:ph sz="quarter" idx="10"/>
          </p:nvPr>
        </p:nvSpPr>
        <p:spPr/>
        <p:txBody>
          <a:bodyPr/>
          <a:lstStyle/>
          <a:p>
            <a:pPr>
              <a:spcAft>
                <a:spcPts val="600"/>
              </a:spcAft>
            </a:pPr>
            <a:r>
              <a:rPr lang="en-US" dirty="0"/>
              <a:t>Explore the Microsoft identity platform</a:t>
            </a:r>
          </a:p>
          <a:p>
            <a:pPr>
              <a:spcAft>
                <a:spcPts val="600"/>
              </a:spcAft>
            </a:pPr>
            <a:r>
              <a:rPr lang="en-US" dirty="0"/>
              <a:t>Implement authentication by using the Microsoft Authentication Library</a:t>
            </a:r>
          </a:p>
          <a:p>
            <a:pPr>
              <a:spcAft>
                <a:spcPts val="600"/>
              </a:spcAft>
            </a:pPr>
            <a:r>
              <a:rPr lang="en-US" dirty="0"/>
              <a:t>Implement shared access signatures</a:t>
            </a:r>
          </a:p>
          <a:p>
            <a:pPr>
              <a:spcAft>
                <a:spcPts val="600"/>
              </a:spcAft>
            </a:pPr>
            <a:r>
              <a:rPr lang="en-US" dirty="0"/>
              <a:t>Explore Microsoft Graph </a:t>
            </a:r>
          </a:p>
          <a:p>
            <a:pPr>
              <a:spcAft>
                <a:spcPts val="600"/>
              </a:spcAft>
            </a:pPr>
            <a:endParaRPr lang="en-US" dirty="0"/>
          </a:p>
        </p:txBody>
      </p:sp>
    </p:spTree>
    <p:extLst>
      <p:ext uri="{BB962C8B-B14F-4D97-AF65-F5344CB8AC3E}">
        <p14:creationId xmlns:p14="http://schemas.microsoft.com/office/powerpoint/2010/main" val="2172974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7A3BBE-B488-43DD-B070-0919A72A2A90}"/>
              </a:ext>
            </a:extLst>
          </p:cNvPr>
          <p:cNvSpPr>
            <a:spLocks noGrp="1"/>
          </p:cNvSpPr>
          <p:nvPr>
            <p:ph type="title"/>
          </p:nvPr>
        </p:nvSpPr>
        <p:spPr/>
        <p:txBody>
          <a:bodyPr/>
          <a:lstStyle/>
          <a:p>
            <a:r>
              <a:rPr lang="en-US" dirty="0"/>
              <a:t>Summary and knowledge check</a:t>
            </a:r>
          </a:p>
        </p:txBody>
      </p:sp>
      <p:sp>
        <p:nvSpPr>
          <p:cNvPr id="6" name="Text Placeholder 5">
            <a:extLst>
              <a:ext uri="{FF2B5EF4-FFF2-40B4-BE49-F238E27FC236}">
                <a16:creationId xmlns:a16="http://schemas.microsoft.com/office/drawing/2014/main" id="{7D7D7FC9-B011-1D97-BC8A-841DD0A7C573}"/>
              </a:ext>
            </a:extLst>
          </p:cNvPr>
          <p:cNvSpPr>
            <a:spLocks noGrp="1"/>
          </p:cNvSpPr>
          <p:nvPr>
            <p:ph type="body" sz="quarter" idx="4294967295"/>
          </p:nvPr>
        </p:nvSpPr>
        <p:spPr>
          <a:xfrm>
            <a:off x="457199" y="1752600"/>
            <a:ext cx="5019773" cy="3762375"/>
          </a:xfrm>
        </p:spPr>
        <p:txBody>
          <a:bodyPr>
            <a:noAutofit/>
          </a:bodyPr>
          <a:lstStyle/>
          <a:p>
            <a:pPr marL="0" indent="0">
              <a:spcAft>
                <a:spcPts val="1200"/>
              </a:spcAft>
              <a:buNone/>
            </a:pPr>
            <a:r>
              <a:rPr lang="en-US" sz="2400" dirty="0"/>
              <a:t>In this module, you learned how to:</a:t>
            </a:r>
          </a:p>
          <a:p>
            <a:r>
              <a:rPr lang="en-US" sz="2000" dirty="0"/>
              <a:t>Explain the benefits of using MSAL and the application types and scenarios it supports</a:t>
            </a:r>
          </a:p>
          <a:p>
            <a:r>
              <a:rPr lang="en-US" sz="2000" dirty="0"/>
              <a:t>Instantiate both public and confidential client apps from code</a:t>
            </a:r>
          </a:p>
          <a:p>
            <a:r>
              <a:rPr lang="en-US" sz="2000" dirty="0"/>
              <a:t>Register an app with the Microsoft identity platform</a:t>
            </a:r>
          </a:p>
          <a:p>
            <a:r>
              <a:rPr lang="en-US" sz="2000" dirty="0"/>
              <a:t>Create an app that retrieves a token by using the MSAL.NET</a:t>
            </a:r>
          </a:p>
        </p:txBody>
      </p:sp>
      <p:sp>
        <p:nvSpPr>
          <p:cNvPr id="9" name="Oval 8">
            <a:extLst>
              <a:ext uri="{FF2B5EF4-FFF2-40B4-BE49-F238E27FC236}">
                <a16:creationId xmlns:a16="http://schemas.microsoft.com/office/drawing/2014/main" id="{47A2E3A5-491E-5D2A-26A0-B9501E6B8D57}"/>
              </a:ext>
              <a:ext uri="{C183D7F6-B498-43B3-948B-1728B52AA6E4}">
                <adec:decorative xmlns:adec="http://schemas.microsoft.com/office/drawing/2017/decorative" val="1"/>
              </a:ext>
            </a:extLst>
          </p:cNvPr>
          <p:cNvSpPr/>
          <p:nvPr/>
        </p:nvSpPr>
        <p:spPr bwMode="auto">
          <a:xfrm>
            <a:off x="6096000" y="2076618"/>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1</a:t>
            </a:r>
            <a:endParaRPr lang="en-IN" b="1" dirty="0">
              <a:solidFill>
                <a:schemeClr val="bg1"/>
              </a:solidFill>
            </a:endParaRPr>
          </a:p>
        </p:txBody>
      </p:sp>
      <p:sp>
        <p:nvSpPr>
          <p:cNvPr id="10" name="Text Placeholder 43">
            <a:extLst>
              <a:ext uri="{FF2B5EF4-FFF2-40B4-BE49-F238E27FC236}">
                <a16:creationId xmlns:a16="http://schemas.microsoft.com/office/drawing/2014/main" id="{4FC27DB2-F05B-E624-8C00-315CD548313F}"/>
              </a:ext>
            </a:extLst>
          </p:cNvPr>
          <p:cNvSpPr txBox="1">
            <a:spLocks/>
          </p:cNvSpPr>
          <p:nvPr/>
        </p:nvSpPr>
        <p:spPr>
          <a:xfrm>
            <a:off x="6715031" y="2076618"/>
            <a:ext cx="4672440" cy="911132"/>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1800" dirty="0">
                <a:latin typeface="+mn-lt"/>
              </a:rPr>
              <a:t>Which MSAL library supports single-page web apps?</a:t>
            </a:r>
          </a:p>
        </p:txBody>
      </p:sp>
      <p:sp>
        <p:nvSpPr>
          <p:cNvPr id="11" name="Oval 10">
            <a:extLst>
              <a:ext uri="{FF2B5EF4-FFF2-40B4-BE49-F238E27FC236}">
                <a16:creationId xmlns:a16="http://schemas.microsoft.com/office/drawing/2014/main" id="{1835A33D-4B76-4EF0-2434-6808E38C7B83}"/>
              </a:ext>
              <a:ext uri="{C183D7F6-B498-43B3-948B-1728B52AA6E4}">
                <adec:decorative xmlns:adec="http://schemas.microsoft.com/office/drawing/2017/decorative" val="1"/>
              </a:ext>
            </a:extLst>
          </p:cNvPr>
          <p:cNvSpPr/>
          <p:nvPr/>
        </p:nvSpPr>
        <p:spPr bwMode="auto">
          <a:xfrm>
            <a:off x="6107837" y="3322168"/>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2</a:t>
            </a:r>
            <a:endParaRPr lang="en-IN" b="1" dirty="0">
              <a:solidFill>
                <a:schemeClr val="bg1"/>
              </a:solidFill>
            </a:endParaRPr>
          </a:p>
        </p:txBody>
      </p:sp>
      <p:sp>
        <p:nvSpPr>
          <p:cNvPr id="12" name="Text Placeholder 43">
            <a:extLst>
              <a:ext uri="{FF2B5EF4-FFF2-40B4-BE49-F238E27FC236}">
                <a16:creationId xmlns:a16="http://schemas.microsoft.com/office/drawing/2014/main" id="{5BFC22EB-D1DE-7538-0959-A4B6B152686D}"/>
              </a:ext>
            </a:extLst>
          </p:cNvPr>
          <p:cNvSpPr txBox="1">
            <a:spLocks/>
          </p:cNvSpPr>
          <p:nvPr/>
        </p:nvSpPr>
        <p:spPr>
          <a:xfrm>
            <a:off x="6715030" y="3322168"/>
            <a:ext cx="4576747" cy="1047813"/>
          </a:xfrm>
          <a:prstGeom prst="rect">
            <a:avLst/>
          </a:prstGeom>
        </p:spPr>
        <p:txBody>
          <a:bodyPr vert="horz" lIns="0" tIns="0" rIns="0" bIns="0" rtlCol="0">
            <a:noAutofit/>
          </a:bodyPr>
          <a:lstStyle>
            <a:defPPr>
              <a:defRPr lang="en-US"/>
            </a:defPPr>
            <a:lvl1pPr indent="0">
              <a:lnSpc>
                <a:spcPct val="100000"/>
              </a:lnSpc>
              <a:spcBef>
                <a:spcPts val="0"/>
              </a:spcBef>
              <a:spcAft>
                <a:spcPts val="600"/>
              </a:spcAft>
              <a:buFont typeface="Arial" panose="020B0604020202020204" pitchFamily="34" charset="0"/>
              <a:buNone/>
              <a:defRPr>
                <a:cs typeface="Segoe UI" panose="020B0502040204020203" pitchFamily="34" charset="0"/>
              </a:defRPr>
            </a:lvl1pPr>
            <a:lvl2pPr marL="574675" indent="-234950">
              <a:lnSpc>
                <a:spcPct val="100000"/>
              </a:lnSpc>
              <a:spcBef>
                <a:spcPts val="0"/>
              </a:spcBef>
              <a:buFont typeface="Arial" panose="020B0604020202020204" pitchFamily="34" charset="0"/>
              <a:buChar char="•"/>
              <a:defRPr sz="2400">
                <a:latin typeface="Segoe UI" panose="020B0502040204020203" pitchFamily="34" charset="0"/>
                <a:cs typeface="Segoe UI" panose="020B0502040204020203" pitchFamily="34" charset="0"/>
              </a:defRPr>
            </a:lvl2pPr>
            <a:lvl3pPr indent="-227013">
              <a:lnSpc>
                <a:spcPct val="100000"/>
              </a:lnSpc>
              <a:spcBef>
                <a:spcPts val="0"/>
              </a:spcBef>
              <a:buFont typeface="Arial" panose="020B0604020202020204" pitchFamily="34" charset="0"/>
              <a:buChar char="•"/>
              <a:defRPr sz="2000">
                <a:latin typeface="Segoe UI" panose="020B0502040204020203" pitchFamily="34" charset="0"/>
                <a:cs typeface="Segoe UI" panose="020B0502040204020203" pitchFamily="34" charset="0"/>
              </a:defRPr>
            </a:lvl3pPr>
            <a:lvl4pPr marL="1141413" indent="-169863">
              <a:lnSpc>
                <a:spcPct val="100000"/>
              </a:lnSpc>
              <a:spcBef>
                <a:spcPts val="0"/>
              </a:spcBef>
              <a:buFont typeface="Arial" panose="020B0604020202020204" pitchFamily="34" charset="0"/>
              <a:buChar char="•"/>
              <a:defRPr>
                <a:latin typeface="Segoe UI" panose="020B0502040204020203" pitchFamily="34" charset="0"/>
                <a:cs typeface="Segoe UI" panose="020B0502040204020203" pitchFamily="34" charset="0"/>
              </a:defRPr>
            </a:lvl4pPr>
            <a:lvl5pPr marL="1376363" indent="-179388">
              <a:lnSpc>
                <a:spcPct val="100000"/>
              </a:lnSpc>
              <a:spcBef>
                <a:spcPts val="0"/>
              </a:spcBef>
              <a:buFont typeface="Arial" panose="020B0604020202020204" pitchFamily="34" charset="0"/>
              <a:buChar char="•"/>
              <a:defRPr>
                <a:latin typeface="Segoe UI" panose="020B0502040204020203" pitchFamily="34" charset="0"/>
                <a:cs typeface="Segoe UI"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10000"/>
              </a:lnSpc>
            </a:pPr>
            <a:r>
              <a:rPr lang="en-US" dirty="0"/>
              <a:t>What is the purpose of using </a:t>
            </a:r>
            <a:r>
              <a:rPr lang="en-US" dirty="0" err="1">
                <a:latin typeface="Consolas" panose="020B0609020204030204" pitchFamily="49" charset="0"/>
              </a:rPr>
              <a:t>PublicClientApplicationBuilder</a:t>
            </a:r>
            <a:r>
              <a:rPr lang="en-US" dirty="0"/>
              <a:t> class in MSAL.NET?</a:t>
            </a:r>
          </a:p>
        </p:txBody>
      </p:sp>
    </p:spTree>
    <p:extLst>
      <p:ext uri="{BB962C8B-B14F-4D97-AF65-F5344CB8AC3E}">
        <p14:creationId xmlns:p14="http://schemas.microsoft.com/office/powerpoint/2010/main" val="399237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5914AC-C409-E6A0-564C-DB40E36B8273}"/>
              </a:ext>
            </a:extLst>
          </p:cNvPr>
          <p:cNvSpPr>
            <a:spLocks noGrp="1"/>
          </p:cNvSpPr>
          <p:nvPr>
            <p:ph type="title"/>
          </p:nvPr>
        </p:nvSpPr>
        <p:spPr>
          <a:xfrm>
            <a:off x="581340" y="2824068"/>
            <a:ext cx="6472474" cy="1255728"/>
          </a:xfrm>
        </p:spPr>
        <p:txBody>
          <a:bodyPr/>
          <a:lstStyle/>
          <a:p>
            <a:r>
              <a:rPr lang="en-US" dirty="0"/>
              <a:t>Module 3: Implement shared access signatures</a:t>
            </a:r>
          </a:p>
        </p:txBody>
      </p:sp>
    </p:spTree>
    <p:extLst>
      <p:ext uri="{BB962C8B-B14F-4D97-AF65-F5344CB8AC3E}">
        <p14:creationId xmlns:p14="http://schemas.microsoft.com/office/powerpoint/2010/main" val="2302495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897D9-E127-A2D2-FC01-F44DE60B9989}"/>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E338F836-AF23-5C34-D520-47DF3764CA79}"/>
              </a:ext>
            </a:extLst>
          </p:cNvPr>
          <p:cNvSpPr>
            <a:spLocks noGrp="1"/>
          </p:cNvSpPr>
          <p:nvPr>
            <p:ph sz="quarter" idx="10"/>
          </p:nvPr>
        </p:nvSpPr>
        <p:spPr/>
        <p:txBody>
          <a:bodyPr/>
          <a:lstStyle/>
          <a:p>
            <a:pPr>
              <a:spcAft>
                <a:spcPts val="600"/>
              </a:spcAft>
            </a:pPr>
            <a:r>
              <a:rPr lang="en-US" dirty="0"/>
              <a:t>Identify the three types of shared access signatures</a:t>
            </a:r>
          </a:p>
          <a:p>
            <a:pPr>
              <a:spcAft>
                <a:spcPts val="600"/>
              </a:spcAft>
            </a:pPr>
            <a:r>
              <a:rPr lang="en-US" dirty="0"/>
              <a:t>Explain when to implement shared access signatures</a:t>
            </a:r>
          </a:p>
          <a:p>
            <a:pPr>
              <a:spcAft>
                <a:spcPts val="600"/>
              </a:spcAft>
            </a:pPr>
            <a:r>
              <a:rPr lang="en-US" dirty="0"/>
              <a:t>Create a stored access policy</a:t>
            </a:r>
          </a:p>
          <a:p>
            <a:endParaRPr lang="en-US" dirty="0"/>
          </a:p>
        </p:txBody>
      </p:sp>
    </p:spTree>
    <p:extLst>
      <p:ext uri="{BB962C8B-B14F-4D97-AF65-F5344CB8AC3E}">
        <p14:creationId xmlns:p14="http://schemas.microsoft.com/office/powerpoint/2010/main" val="2882348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ED440E-DB68-CC20-DBE4-780CA67260E3}"/>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489D4759-8FAA-46E5-62DF-1ED5C2CD96E1}"/>
              </a:ext>
            </a:extLst>
          </p:cNvPr>
          <p:cNvSpPr>
            <a:spLocks noGrp="1"/>
          </p:cNvSpPr>
          <p:nvPr>
            <p:ph sz="quarter" idx="10"/>
          </p:nvPr>
        </p:nvSpPr>
        <p:spPr/>
        <p:txBody>
          <a:bodyPr/>
          <a:lstStyle/>
          <a:p>
            <a:pPr>
              <a:spcAft>
                <a:spcPts val="600"/>
              </a:spcAft>
            </a:pPr>
            <a:r>
              <a:rPr lang="en-US" dirty="0"/>
              <a:t>A shared access signature (SAS) is a signed URI that points to one or more storage resources and includes a token that contains a special set of query parameters.</a:t>
            </a:r>
          </a:p>
          <a:p>
            <a:pPr>
              <a:spcAft>
                <a:spcPts val="600"/>
              </a:spcAft>
            </a:pPr>
            <a:r>
              <a:rPr lang="en-US" dirty="0"/>
              <a:t>The token indicates how the resources may be accessed by the client.</a:t>
            </a:r>
          </a:p>
        </p:txBody>
      </p:sp>
    </p:spTree>
    <p:extLst>
      <p:ext uri="{BB962C8B-B14F-4D97-AF65-F5344CB8AC3E}">
        <p14:creationId xmlns:p14="http://schemas.microsoft.com/office/powerpoint/2010/main" val="1595776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95D53-7B32-2C9C-8226-BD24488076AF}"/>
              </a:ext>
            </a:extLst>
          </p:cNvPr>
          <p:cNvSpPr>
            <a:spLocks noGrp="1"/>
          </p:cNvSpPr>
          <p:nvPr>
            <p:ph type="title"/>
          </p:nvPr>
        </p:nvSpPr>
        <p:spPr/>
        <p:txBody>
          <a:bodyPr/>
          <a:lstStyle/>
          <a:p>
            <a:r>
              <a:rPr lang="en-US" dirty="0"/>
              <a:t>Discover shared access signatures ( 1 of 2 )</a:t>
            </a:r>
          </a:p>
        </p:txBody>
      </p:sp>
      <p:sp>
        <p:nvSpPr>
          <p:cNvPr id="3" name="Content Placeholder 2">
            <a:extLst>
              <a:ext uri="{FF2B5EF4-FFF2-40B4-BE49-F238E27FC236}">
                <a16:creationId xmlns:a16="http://schemas.microsoft.com/office/drawing/2014/main" id="{E443EFBC-793A-D3BC-4FA3-9E5237A58A01}"/>
              </a:ext>
            </a:extLst>
          </p:cNvPr>
          <p:cNvSpPr>
            <a:spLocks noGrp="1"/>
          </p:cNvSpPr>
          <p:nvPr>
            <p:ph sz="quarter" idx="10"/>
          </p:nvPr>
        </p:nvSpPr>
        <p:spPr>
          <a:xfrm>
            <a:off x="457200" y="1235075"/>
            <a:ext cx="5243513" cy="4816475"/>
          </a:xfrm>
        </p:spPr>
        <p:txBody>
          <a:bodyPr/>
          <a:lstStyle/>
          <a:p>
            <a:pPr marL="0" indent="0">
              <a:spcAft>
                <a:spcPts val="1200"/>
              </a:spcAft>
              <a:buNone/>
            </a:pPr>
            <a:r>
              <a:rPr lang="en-US" dirty="0">
                <a:latin typeface="+mj-lt"/>
              </a:rPr>
              <a:t>Types of shared access signatures</a:t>
            </a:r>
          </a:p>
          <a:p>
            <a:pPr>
              <a:spcAft>
                <a:spcPts val="600"/>
              </a:spcAft>
            </a:pPr>
            <a:r>
              <a:rPr lang="en-US" dirty="0"/>
              <a:t>User delegation SAS</a:t>
            </a:r>
          </a:p>
          <a:p>
            <a:pPr>
              <a:spcAft>
                <a:spcPts val="600"/>
              </a:spcAft>
            </a:pPr>
            <a:r>
              <a:rPr lang="en-US" dirty="0"/>
              <a:t>Service SAS</a:t>
            </a:r>
          </a:p>
          <a:p>
            <a:pPr>
              <a:spcAft>
                <a:spcPts val="600"/>
              </a:spcAft>
            </a:pPr>
            <a:r>
              <a:rPr lang="en-US" dirty="0"/>
              <a:t>Account SAS</a:t>
            </a:r>
          </a:p>
          <a:p>
            <a:endParaRPr lang="en-US" dirty="0"/>
          </a:p>
        </p:txBody>
      </p:sp>
      <p:sp>
        <p:nvSpPr>
          <p:cNvPr id="4" name="Content Placeholder 2">
            <a:extLst>
              <a:ext uri="{FF2B5EF4-FFF2-40B4-BE49-F238E27FC236}">
                <a16:creationId xmlns:a16="http://schemas.microsoft.com/office/drawing/2014/main" id="{3375E06D-1412-A3DC-83CC-171A9138FF76}"/>
              </a:ext>
            </a:extLst>
          </p:cNvPr>
          <p:cNvSpPr txBox="1">
            <a:spLocks/>
          </p:cNvSpPr>
          <p:nvPr/>
        </p:nvSpPr>
        <p:spPr>
          <a:xfrm>
            <a:off x="6229350" y="1235075"/>
            <a:ext cx="5243513" cy="4816475"/>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r>
              <a:rPr lang="en-US" dirty="0">
                <a:latin typeface="+mj-lt"/>
              </a:rPr>
              <a:t>Best practices</a:t>
            </a:r>
          </a:p>
          <a:p>
            <a:pPr>
              <a:spcAft>
                <a:spcPts val="600"/>
              </a:spcAft>
            </a:pPr>
            <a:r>
              <a:rPr lang="en-US" dirty="0"/>
              <a:t>Always use HTTPS</a:t>
            </a:r>
          </a:p>
          <a:p>
            <a:pPr>
              <a:spcAft>
                <a:spcPts val="600"/>
              </a:spcAft>
            </a:pPr>
            <a:r>
              <a:rPr lang="en-US" dirty="0"/>
              <a:t>The most secure SAS is a user delegation SAS</a:t>
            </a:r>
          </a:p>
          <a:p>
            <a:pPr>
              <a:spcAft>
                <a:spcPts val="600"/>
              </a:spcAft>
            </a:pPr>
            <a:r>
              <a:rPr lang="en-US" dirty="0"/>
              <a:t>Set expiration time to smallest useful time</a:t>
            </a:r>
          </a:p>
          <a:p>
            <a:pPr>
              <a:spcAft>
                <a:spcPts val="600"/>
              </a:spcAft>
            </a:pPr>
            <a:r>
              <a:rPr lang="en-US" dirty="0"/>
              <a:t>Apply the rule of minimum-required privileges</a:t>
            </a:r>
          </a:p>
          <a:p>
            <a:pPr>
              <a:spcAft>
                <a:spcPts val="600"/>
              </a:spcAft>
            </a:pPr>
            <a:r>
              <a:rPr lang="en-US" dirty="0"/>
              <a:t>SAS isn't always the correct solution</a:t>
            </a:r>
          </a:p>
          <a:p>
            <a:endParaRPr lang="en-US" dirty="0"/>
          </a:p>
        </p:txBody>
      </p:sp>
    </p:spTree>
    <p:extLst>
      <p:ext uri="{BB962C8B-B14F-4D97-AF65-F5344CB8AC3E}">
        <p14:creationId xmlns:p14="http://schemas.microsoft.com/office/powerpoint/2010/main" val="1468717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E6C218-2504-9C0E-B7CA-6E7155ABE44A}"/>
              </a:ext>
            </a:extLst>
          </p:cNvPr>
          <p:cNvSpPr>
            <a:spLocks noGrp="1"/>
          </p:cNvSpPr>
          <p:nvPr>
            <p:ph type="title"/>
          </p:nvPr>
        </p:nvSpPr>
        <p:spPr/>
        <p:txBody>
          <a:bodyPr/>
          <a:lstStyle/>
          <a:p>
            <a:r>
              <a:rPr lang="en-US" dirty="0"/>
              <a:t>Discover shared access signatures ( 2 of 2 )</a:t>
            </a:r>
          </a:p>
        </p:txBody>
      </p:sp>
      <p:sp>
        <p:nvSpPr>
          <p:cNvPr id="6" name="Text Placeholder 5">
            <a:extLst>
              <a:ext uri="{FF2B5EF4-FFF2-40B4-BE49-F238E27FC236}">
                <a16:creationId xmlns:a16="http://schemas.microsoft.com/office/drawing/2014/main" id="{77319EF4-D187-888A-F097-A5489394BD1D}"/>
              </a:ext>
            </a:extLst>
          </p:cNvPr>
          <p:cNvSpPr>
            <a:spLocks noGrp="1"/>
          </p:cNvSpPr>
          <p:nvPr>
            <p:ph type="body" sz="quarter" idx="11"/>
          </p:nvPr>
        </p:nvSpPr>
        <p:spPr/>
        <p:txBody>
          <a:bodyPr/>
          <a:lstStyle/>
          <a:p>
            <a:r>
              <a:rPr lang="en-US" dirty="0"/>
              <a:t>Use SAS to access data</a:t>
            </a:r>
          </a:p>
        </p:txBody>
      </p:sp>
      <p:sp>
        <p:nvSpPr>
          <p:cNvPr id="5" name="Content Placeholder 4">
            <a:extLst>
              <a:ext uri="{FF2B5EF4-FFF2-40B4-BE49-F238E27FC236}">
                <a16:creationId xmlns:a16="http://schemas.microsoft.com/office/drawing/2014/main" id="{F42069F5-F918-584D-251D-4BDB1FF62E81}"/>
              </a:ext>
            </a:extLst>
          </p:cNvPr>
          <p:cNvSpPr>
            <a:spLocks noGrp="1"/>
          </p:cNvSpPr>
          <p:nvPr>
            <p:ph sz="quarter" idx="10"/>
          </p:nvPr>
        </p:nvSpPr>
        <p:spPr>
          <a:xfrm>
            <a:off x="457200" y="1506085"/>
            <a:ext cx="11222038" cy="894216"/>
          </a:xfrm>
        </p:spPr>
        <p:txBody>
          <a:bodyPr/>
          <a:lstStyle/>
          <a:p>
            <a:pPr>
              <a:spcAft>
                <a:spcPts val="600"/>
              </a:spcAft>
            </a:pPr>
            <a:r>
              <a:rPr lang="fi-FI" sz="1600" b="1" dirty="0"/>
              <a:t>URI:</a:t>
            </a:r>
            <a:r>
              <a:rPr lang="fi-FI" sz="1600" dirty="0"/>
              <a:t> </a:t>
            </a:r>
            <a:r>
              <a:rPr lang="fi-FI" sz="1600" dirty="0">
                <a:latin typeface="Consolas" panose="020B0609020204030204" pitchFamily="49" charset="0"/>
              </a:rPr>
              <a:t>https://medicalrecords.blob.core.windows.net/patient-images/patient-116139-nq8z7f.jpg?</a:t>
            </a:r>
          </a:p>
          <a:p>
            <a:pPr>
              <a:spcAft>
                <a:spcPts val="600"/>
              </a:spcAft>
            </a:pPr>
            <a:r>
              <a:rPr lang="fi-FI" sz="1600" b="1" dirty="0"/>
              <a:t>SAS token:</a:t>
            </a:r>
            <a:r>
              <a:rPr lang="fi-FI" sz="1600" dirty="0"/>
              <a:t> </a:t>
            </a:r>
            <a:r>
              <a:rPr lang="fi-FI" sz="1600" dirty="0">
                <a:latin typeface="Consolas" panose="020B0609020204030204" pitchFamily="49" charset="0"/>
              </a:rPr>
              <a:t>sp=r&amp;st=2020-01-20T11:42:32Z&amp;se=2020-01-20T19:42:32Z&amp;spr=https&amp;sv=2019-02-02&amp;sr=b&amp;sig=&lt;...&gt;</a:t>
            </a:r>
            <a:endParaRPr lang="en-US" sz="1600" dirty="0">
              <a:latin typeface="Consolas" panose="020B0609020204030204" pitchFamily="49" charset="0"/>
            </a:endParaRPr>
          </a:p>
          <a:p>
            <a:endParaRPr lang="en-US" sz="1600" dirty="0"/>
          </a:p>
        </p:txBody>
      </p:sp>
      <p:graphicFrame>
        <p:nvGraphicFramePr>
          <p:cNvPr id="7" name="Table 6">
            <a:extLst>
              <a:ext uri="{FF2B5EF4-FFF2-40B4-BE49-F238E27FC236}">
                <a16:creationId xmlns:a16="http://schemas.microsoft.com/office/drawing/2014/main" id="{E90FE6F5-49C9-D6C1-C91B-F3CC8C6EEDCF}"/>
              </a:ext>
            </a:extLst>
          </p:cNvPr>
          <p:cNvGraphicFramePr>
            <a:graphicFrameLocks noGrp="1"/>
          </p:cNvGraphicFramePr>
          <p:nvPr>
            <p:extLst>
              <p:ext uri="{D42A27DB-BD31-4B8C-83A1-F6EECF244321}">
                <p14:modId xmlns:p14="http://schemas.microsoft.com/office/powerpoint/2010/main" val="248900905"/>
              </p:ext>
            </p:extLst>
          </p:nvPr>
        </p:nvGraphicFramePr>
        <p:xfrm>
          <a:off x="457199" y="2557013"/>
          <a:ext cx="11222037" cy="3302449"/>
        </p:xfrm>
        <a:graphic>
          <a:graphicData uri="http://schemas.openxmlformats.org/drawingml/2006/table">
            <a:tbl>
              <a:tblPr firstRow="1">
                <a:tableStyleId>{1FECB4D8-DB02-4DC6-A0A2-4F2EBAE1DC90}</a:tableStyleId>
              </a:tblPr>
              <a:tblGrid>
                <a:gridCol w="3257551">
                  <a:extLst>
                    <a:ext uri="{9D8B030D-6E8A-4147-A177-3AD203B41FA5}">
                      <a16:colId xmlns:a16="http://schemas.microsoft.com/office/drawing/2014/main" val="2112385338"/>
                    </a:ext>
                  </a:extLst>
                </a:gridCol>
                <a:gridCol w="7964486">
                  <a:extLst>
                    <a:ext uri="{9D8B030D-6E8A-4147-A177-3AD203B41FA5}">
                      <a16:colId xmlns:a16="http://schemas.microsoft.com/office/drawing/2014/main" val="4092957470"/>
                    </a:ext>
                  </a:extLst>
                </a:gridCol>
              </a:tblGrid>
              <a:tr h="376369">
                <a:tc>
                  <a:txBody>
                    <a:bodyPr/>
                    <a:lstStyle/>
                    <a:p>
                      <a:pPr marL="0" marR="0">
                        <a:spcBef>
                          <a:spcPts val="180"/>
                        </a:spcBef>
                        <a:spcAft>
                          <a:spcPts val="180"/>
                        </a:spcAft>
                      </a:pPr>
                      <a:r>
                        <a:rPr lang="en-US" sz="1800" b="0" dirty="0">
                          <a:effectLst/>
                        </a:rPr>
                        <a:t>Component</a:t>
                      </a:r>
                      <a:endParaRPr lang="en-US"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solidFill>
                      <a:srgbClr val="243A5E"/>
                    </a:solidFill>
                  </a:tcPr>
                </a:tc>
                <a:tc>
                  <a:txBody>
                    <a:bodyPr/>
                    <a:lstStyle/>
                    <a:p>
                      <a:pPr marL="0" marR="0">
                        <a:spcBef>
                          <a:spcPts val="180"/>
                        </a:spcBef>
                        <a:spcAft>
                          <a:spcPts val="180"/>
                        </a:spcAft>
                      </a:pPr>
                      <a:r>
                        <a:rPr lang="en-US" sz="1800" b="0" dirty="0">
                          <a:effectLst/>
                        </a:rPr>
                        <a:t>Description</a:t>
                      </a:r>
                      <a:endParaRPr lang="en-US"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solidFill>
                      <a:srgbClr val="243A5E"/>
                    </a:solidFill>
                  </a:tcPr>
                </a:tc>
                <a:extLst>
                  <a:ext uri="{0D108BD9-81ED-4DB2-BD59-A6C34878D82A}">
                    <a16:rowId xmlns:a16="http://schemas.microsoft.com/office/drawing/2014/main" val="917416854"/>
                  </a:ext>
                </a:extLst>
              </a:tr>
              <a:tr h="457200">
                <a:tc>
                  <a:txBody>
                    <a:bodyPr/>
                    <a:lstStyle/>
                    <a:p>
                      <a:pPr marL="0" marR="0">
                        <a:spcBef>
                          <a:spcPts val="180"/>
                        </a:spcBef>
                        <a:spcAft>
                          <a:spcPts val="180"/>
                        </a:spcAft>
                      </a:pPr>
                      <a:r>
                        <a:rPr lang="en-US" sz="1800" dirty="0" err="1">
                          <a:effectLst/>
                          <a:latin typeface="Consolas" panose="020B0609020204030204" pitchFamily="49" charset="0"/>
                        </a:rPr>
                        <a:t>sp</a:t>
                      </a:r>
                      <a:r>
                        <a:rPr lang="en-US" sz="1800" dirty="0">
                          <a:effectLst/>
                          <a:latin typeface="Consolas" panose="020B0609020204030204" pitchFamily="49" charset="0"/>
                        </a:rPr>
                        <a:t>=r</a:t>
                      </a:r>
                      <a:endParaRPr lang="en-US" sz="2000" dirty="0">
                        <a:effectLst/>
                        <a:latin typeface="Consolas" panose="020B0609020204030204" pitchFamily="49"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spcBef>
                          <a:spcPts val="180"/>
                        </a:spcBef>
                        <a:spcAft>
                          <a:spcPts val="180"/>
                        </a:spcAft>
                      </a:pPr>
                      <a:r>
                        <a:rPr lang="en-US" sz="1800" dirty="0">
                          <a:effectLst/>
                        </a:rPr>
                        <a:t>Controls the access rights. The values can be </a:t>
                      </a:r>
                      <a:r>
                        <a:rPr lang="en-US" sz="1800" b="1" dirty="0">
                          <a:effectLst/>
                        </a:rPr>
                        <a:t>a</a:t>
                      </a:r>
                      <a:r>
                        <a:rPr lang="en-US" sz="1800" dirty="0">
                          <a:effectLst/>
                        </a:rPr>
                        <a:t> for add, </a:t>
                      </a:r>
                      <a:r>
                        <a:rPr lang="en-US" sz="1800" b="1" dirty="0">
                          <a:effectLst/>
                        </a:rPr>
                        <a:t>c</a:t>
                      </a:r>
                      <a:r>
                        <a:rPr lang="en-US" sz="1800" dirty="0">
                          <a:effectLst/>
                        </a:rPr>
                        <a:t> for create, </a:t>
                      </a:r>
                      <a:r>
                        <a:rPr lang="en-US" sz="1800" b="1" dirty="0">
                          <a:effectLst/>
                        </a:rPr>
                        <a:t>d</a:t>
                      </a:r>
                      <a:r>
                        <a:rPr lang="en-US" sz="1800" dirty="0">
                          <a:effectLst/>
                        </a:rPr>
                        <a:t> for delete, </a:t>
                      </a:r>
                      <a:r>
                        <a:rPr lang="en-US" sz="1800" b="1" dirty="0">
                          <a:effectLst/>
                        </a:rPr>
                        <a:t>l</a:t>
                      </a:r>
                      <a:r>
                        <a:rPr lang="en-US" sz="1800" dirty="0">
                          <a:effectLst/>
                        </a:rPr>
                        <a:t> for list, </a:t>
                      </a:r>
                      <a:r>
                        <a:rPr lang="en-US" sz="1800" b="1" dirty="0">
                          <a:effectLst/>
                        </a:rPr>
                        <a:t>r</a:t>
                      </a:r>
                      <a:r>
                        <a:rPr lang="en-US" sz="1800" dirty="0">
                          <a:effectLst/>
                        </a:rPr>
                        <a:t> for read, or </a:t>
                      </a:r>
                      <a:r>
                        <a:rPr lang="en-US" sz="1800" b="1" dirty="0">
                          <a:effectLst/>
                        </a:rPr>
                        <a:t>w</a:t>
                      </a:r>
                      <a:r>
                        <a:rPr lang="en-US" sz="1800" dirty="0">
                          <a:effectLst/>
                        </a:rPr>
                        <a:t> for write. </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018199011"/>
                  </a:ext>
                </a:extLst>
              </a:tr>
              <a:tr h="457200">
                <a:tc>
                  <a:txBody>
                    <a:bodyPr/>
                    <a:lstStyle/>
                    <a:p>
                      <a:pPr marL="0" marR="0">
                        <a:spcBef>
                          <a:spcPts val="180"/>
                        </a:spcBef>
                        <a:spcAft>
                          <a:spcPts val="180"/>
                        </a:spcAft>
                      </a:pPr>
                      <a:r>
                        <a:rPr lang="en-US" sz="1800" dirty="0" err="1">
                          <a:effectLst/>
                          <a:latin typeface="Consolas" panose="020B0609020204030204" pitchFamily="49" charset="0"/>
                        </a:rPr>
                        <a:t>st</a:t>
                      </a:r>
                      <a:r>
                        <a:rPr lang="en-US" sz="1800" dirty="0">
                          <a:effectLst/>
                          <a:latin typeface="Consolas" panose="020B0609020204030204" pitchFamily="49" charset="0"/>
                        </a:rPr>
                        <a:t>=2020-01-20T11:42:32Z</a:t>
                      </a:r>
                      <a:endParaRPr lang="en-US" sz="2000" dirty="0">
                        <a:effectLst/>
                        <a:latin typeface="Consolas" panose="020B0609020204030204" pitchFamily="49"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spcBef>
                          <a:spcPts val="180"/>
                        </a:spcBef>
                        <a:spcAft>
                          <a:spcPts val="180"/>
                        </a:spcAft>
                      </a:pPr>
                      <a:r>
                        <a:rPr lang="en-US" sz="1800" dirty="0">
                          <a:effectLst/>
                        </a:rPr>
                        <a:t>The date and time when access starts.</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871406482"/>
                  </a:ext>
                </a:extLst>
              </a:tr>
              <a:tr h="457200">
                <a:tc>
                  <a:txBody>
                    <a:bodyPr/>
                    <a:lstStyle/>
                    <a:p>
                      <a:pPr marL="0" marR="0">
                        <a:spcBef>
                          <a:spcPts val="180"/>
                        </a:spcBef>
                        <a:spcAft>
                          <a:spcPts val="180"/>
                        </a:spcAft>
                      </a:pPr>
                      <a:r>
                        <a:rPr lang="en-US" sz="1800" dirty="0">
                          <a:effectLst/>
                          <a:latin typeface="Consolas" panose="020B0609020204030204" pitchFamily="49" charset="0"/>
                        </a:rPr>
                        <a:t>se=2020-01-20T19:42:32Z</a:t>
                      </a:r>
                      <a:endParaRPr lang="en-US" sz="2000" dirty="0">
                        <a:effectLst/>
                        <a:latin typeface="Consolas" panose="020B0609020204030204" pitchFamily="49"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spcBef>
                          <a:spcPts val="180"/>
                        </a:spcBef>
                        <a:spcAft>
                          <a:spcPts val="180"/>
                        </a:spcAft>
                      </a:pPr>
                      <a:r>
                        <a:rPr lang="en-US" sz="1800" dirty="0">
                          <a:effectLst/>
                        </a:rPr>
                        <a:t>The date and time when access ends. This example grants eight hours of access.</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5588579"/>
                  </a:ext>
                </a:extLst>
              </a:tr>
              <a:tr h="457200">
                <a:tc>
                  <a:txBody>
                    <a:bodyPr/>
                    <a:lstStyle/>
                    <a:p>
                      <a:pPr marL="0" marR="0">
                        <a:spcBef>
                          <a:spcPts val="180"/>
                        </a:spcBef>
                        <a:spcAft>
                          <a:spcPts val="180"/>
                        </a:spcAft>
                      </a:pPr>
                      <a:r>
                        <a:rPr lang="en-US" sz="1800" dirty="0" err="1">
                          <a:effectLst/>
                          <a:latin typeface="Consolas" panose="020B0609020204030204" pitchFamily="49" charset="0"/>
                        </a:rPr>
                        <a:t>sv</a:t>
                      </a:r>
                      <a:r>
                        <a:rPr lang="en-US" sz="1800" dirty="0">
                          <a:effectLst/>
                          <a:latin typeface="Consolas" panose="020B0609020204030204" pitchFamily="49" charset="0"/>
                        </a:rPr>
                        <a:t>=2019-02-02</a:t>
                      </a:r>
                      <a:endParaRPr lang="en-US" sz="2000" dirty="0">
                        <a:effectLst/>
                        <a:latin typeface="Consolas" panose="020B0609020204030204" pitchFamily="49"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spcBef>
                          <a:spcPts val="180"/>
                        </a:spcBef>
                        <a:spcAft>
                          <a:spcPts val="180"/>
                        </a:spcAft>
                      </a:pPr>
                      <a:r>
                        <a:rPr lang="en-US" sz="1800" dirty="0">
                          <a:effectLst/>
                        </a:rPr>
                        <a:t>The version of the storage API to use.</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35817711"/>
                  </a:ext>
                </a:extLst>
              </a:tr>
              <a:tr h="457200">
                <a:tc>
                  <a:txBody>
                    <a:bodyPr/>
                    <a:lstStyle/>
                    <a:p>
                      <a:pPr marL="0" marR="0">
                        <a:spcBef>
                          <a:spcPts val="180"/>
                        </a:spcBef>
                        <a:spcAft>
                          <a:spcPts val="180"/>
                        </a:spcAft>
                      </a:pPr>
                      <a:r>
                        <a:rPr lang="en-US" sz="1800">
                          <a:effectLst/>
                          <a:latin typeface="Consolas" panose="020B0609020204030204" pitchFamily="49" charset="0"/>
                        </a:rPr>
                        <a:t>sr=b</a:t>
                      </a:r>
                      <a:endParaRPr lang="en-US" sz="2000">
                        <a:effectLst/>
                        <a:latin typeface="Consolas" panose="020B0609020204030204" pitchFamily="49"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spcBef>
                          <a:spcPts val="180"/>
                        </a:spcBef>
                        <a:spcAft>
                          <a:spcPts val="180"/>
                        </a:spcAft>
                      </a:pPr>
                      <a:r>
                        <a:rPr lang="en-US" sz="1800" dirty="0">
                          <a:effectLst/>
                        </a:rPr>
                        <a:t>The kind of storage being accessed. In this example, b is for blob.</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853768871"/>
                  </a:ext>
                </a:extLst>
              </a:tr>
              <a:tr h="457200">
                <a:tc>
                  <a:txBody>
                    <a:bodyPr/>
                    <a:lstStyle/>
                    <a:p>
                      <a:pPr marL="0" marR="0">
                        <a:spcBef>
                          <a:spcPts val="180"/>
                        </a:spcBef>
                        <a:spcAft>
                          <a:spcPts val="180"/>
                        </a:spcAft>
                      </a:pPr>
                      <a:r>
                        <a:rPr lang="en-US" sz="1800" dirty="0">
                          <a:effectLst/>
                          <a:latin typeface="Consolas" panose="020B0609020204030204" pitchFamily="49" charset="0"/>
                        </a:rPr>
                        <a:t>sig=&lt;...&gt;</a:t>
                      </a:r>
                      <a:endParaRPr lang="en-US" sz="2000" dirty="0">
                        <a:effectLst/>
                        <a:latin typeface="Consolas" panose="020B0609020204030204" pitchFamily="49" charset="0"/>
                        <a:ea typeface="Cambria" panose="02040503050406030204" pitchFamily="18" charset="0"/>
                        <a:cs typeface="Times New Roman" panose="02020603050405020304" pitchFamily="18" charset="0"/>
                      </a:endParaRPr>
                    </a:p>
                  </a:txBody>
                  <a:tcPr marL="68580" marR="68580" marT="0" marB="0" anchor="ctr"/>
                </a:tc>
                <a:tc>
                  <a:txBody>
                    <a:bodyPr/>
                    <a:lstStyle/>
                    <a:p>
                      <a:pPr marL="0" marR="0">
                        <a:spcBef>
                          <a:spcPts val="180"/>
                        </a:spcBef>
                        <a:spcAft>
                          <a:spcPts val="180"/>
                        </a:spcAft>
                      </a:pPr>
                      <a:r>
                        <a:rPr lang="en-US" sz="1800" dirty="0">
                          <a:effectLst/>
                        </a:rPr>
                        <a:t>The cryptographic signature.</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02755482"/>
                  </a:ext>
                </a:extLst>
              </a:tr>
            </a:tbl>
          </a:graphicData>
        </a:graphic>
      </p:graphicFrame>
    </p:spTree>
    <p:extLst>
      <p:ext uri="{BB962C8B-B14F-4D97-AF65-F5344CB8AC3E}">
        <p14:creationId xmlns:p14="http://schemas.microsoft.com/office/powerpoint/2010/main" val="16955676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DD12D0-D2B4-FB85-EF27-3950F64E0649}"/>
              </a:ext>
            </a:extLst>
          </p:cNvPr>
          <p:cNvSpPr>
            <a:spLocks noGrp="1"/>
          </p:cNvSpPr>
          <p:nvPr>
            <p:ph type="title"/>
          </p:nvPr>
        </p:nvSpPr>
        <p:spPr/>
        <p:txBody>
          <a:bodyPr/>
          <a:lstStyle/>
          <a:p>
            <a:r>
              <a:rPr lang="en-US" dirty="0"/>
              <a:t>Choose when to use shared access signatures ( 1 of 2 )</a:t>
            </a:r>
          </a:p>
        </p:txBody>
      </p:sp>
      <p:sp>
        <p:nvSpPr>
          <p:cNvPr id="6" name="Content Placeholder 5">
            <a:extLst>
              <a:ext uri="{FF2B5EF4-FFF2-40B4-BE49-F238E27FC236}">
                <a16:creationId xmlns:a16="http://schemas.microsoft.com/office/drawing/2014/main" id="{00B09250-3903-C1E7-D29E-C507C822DE4D}"/>
              </a:ext>
            </a:extLst>
          </p:cNvPr>
          <p:cNvSpPr>
            <a:spLocks noGrp="1"/>
          </p:cNvSpPr>
          <p:nvPr>
            <p:ph sz="quarter" idx="10"/>
          </p:nvPr>
        </p:nvSpPr>
        <p:spPr>
          <a:xfrm>
            <a:off x="457200" y="1235076"/>
            <a:ext cx="11222038" cy="1805830"/>
          </a:xfrm>
        </p:spPr>
        <p:txBody>
          <a:bodyPr/>
          <a:lstStyle/>
          <a:p>
            <a:pPr marL="0" indent="0">
              <a:spcAft>
                <a:spcPts val="1200"/>
              </a:spcAft>
              <a:buNone/>
            </a:pPr>
            <a:r>
              <a:rPr lang="en-US" sz="2000" dirty="0">
                <a:latin typeface="+mj-lt"/>
              </a:rPr>
              <a:t>In a scenario where a storage account stores user data, there are two typical design patterns:</a:t>
            </a:r>
          </a:p>
          <a:p>
            <a:r>
              <a:rPr lang="en-US" sz="2000" dirty="0"/>
              <a:t>Clients upload and download data via a front-end proxy service, which performs authentication. This front-end proxy service has the advantage of allowing validation of business rules, but for large amounts of data or high-volume transactions, creating a service that can scale to match demand may be expensive or difficult.</a:t>
            </a:r>
          </a:p>
          <a:p>
            <a:endParaRPr lang="en-US" sz="2000" dirty="0"/>
          </a:p>
        </p:txBody>
      </p:sp>
      <p:grpSp>
        <p:nvGrpSpPr>
          <p:cNvPr id="20" name="Group 19" descr="Diagram of how clients work with front-end proxies to access data.">
            <a:extLst>
              <a:ext uri="{FF2B5EF4-FFF2-40B4-BE49-F238E27FC236}">
                <a16:creationId xmlns:a16="http://schemas.microsoft.com/office/drawing/2014/main" id="{426920CC-8358-9D4F-B859-048C0949A63D}"/>
              </a:ext>
            </a:extLst>
          </p:cNvPr>
          <p:cNvGrpSpPr/>
          <p:nvPr/>
        </p:nvGrpSpPr>
        <p:grpSpPr>
          <a:xfrm>
            <a:off x="1274032" y="3514725"/>
            <a:ext cx="8652500" cy="1513460"/>
            <a:chOff x="1274032" y="3514725"/>
            <a:chExt cx="8652500" cy="1513460"/>
          </a:xfrm>
        </p:grpSpPr>
        <p:pic>
          <p:nvPicPr>
            <p:cNvPr id="7" name="Graphic 6">
              <a:extLst>
                <a:ext uri="{FF2B5EF4-FFF2-40B4-BE49-F238E27FC236}">
                  <a16:creationId xmlns:a16="http://schemas.microsoft.com/office/drawing/2014/main" id="{EBC25EC8-A04D-BCB3-3BC9-DFEDFB9ABF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98630" y="3514725"/>
              <a:ext cx="751339" cy="751339"/>
            </a:xfrm>
            <a:prstGeom prst="rect">
              <a:avLst/>
            </a:prstGeom>
          </p:spPr>
        </p:pic>
        <p:grpSp>
          <p:nvGrpSpPr>
            <p:cNvPr id="8" name="Group 4">
              <a:extLst>
                <a:ext uri="{FF2B5EF4-FFF2-40B4-BE49-F238E27FC236}">
                  <a16:creationId xmlns:a16="http://schemas.microsoft.com/office/drawing/2014/main" id="{2018AF34-8F4D-2D41-1EEC-EE098D963597}"/>
                </a:ext>
              </a:extLst>
            </p:cNvPr>
            <p:cNvGrpSpPr>
              <a:grpSpLocks/>
            </p:cNvGrpSpPr>
            <p:nvPr/>
          </p:nvGrpSpPr>
          <p:grpSpPr bwMode="auto">
            <a:xfrm flipH="1">
              <a:off x="1274032" y="3596070"/>
              <a:ext cx="685800" cy="685800"/>
              <a:chOff x="3794" y="2086"/>
              <a:chExt cx="245" cy="238"/>
            </a:xfrm>
          </p:grpSpPr>
          <p:sp>
            <p:nvSpPr>
              <p:cNvPr id="9" name="Rectangle 8">
                <a:extLst>
                  <a:ext uri="{FF2B5EF4-FFF2-40B4-BE49-F238E27FC236}">
                    <a16:creationId xmlns:a16="http://schemas.microsoft.com/office/drawing/2014/main" id="{1EB4B803-E03B-EDC9-B2FE-5DC2AC3B34E1}"/>
                  </a:ext>
                </a:extLst>
              </p:cNvPr>
              <p:cNvSpPr>
                <a:spLocks noChangeArrowheads="1"/>
              </p:cNvSpPr>
              <p:nvPr/>
            </p:nvSpPr>
            <p:spPr bwMode="auto">
              <a:xfrm>
                <a:off x="3794" y="2086"/>
                <a:ext cx="245" cy="138"/>
              </a:xfrm>
              <a:prstGeom prst="rect">
                <a:avLst/>
              </a:prstGeom>
              <a:noFill/>
              <a:ln w="19050">
                <a:solidFill>
                  <a:schemeClr val="tx1"/>
                </a:solidFill>
                <a:miter lim="800000"/>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10" name="Freeform 6">
                <a:extLst>
                  <a:ext uri="{FF2B5EF4-FFF2-40B4-BE49-F238E27FC236}">
                    <a16:creationId xmlns:a16="http://schemas.microsoft.com/office/drawing/2014/main" id="{2C7CE737-7435-FE71-7BC2-03780A55046D}"/>
                  </a:ext>
                </a:extLst>
              </p:cNvPr>
              <p:cNvSpPr>
                <a:spLocks/>
              </p:cNvSpPr>
              <p:nvPr/>
            </p:nvSpPr>
            <p:spPr bwMode="auto">
              <a:xfrm>
                <a:off x="3801" y="2287"/>
                <a:ext cx="231" cy="37"/>
              </a:xfrm>
              <a:custGeom>
                <a:avLst/>
                <a:gdLst>
                  <a:gd name="T0" fmla="*/ 26 w 231"/>
                  <a:gd name="T1" fmla="*/ 0 h 37"/>
                  <a:gd name="T2" fmla="*/ 205 w 231"/>
                  <a:gd name="T3" fmla="*/ 0 h 37"/>
                  <a:gd name="T4" fmla="*/ 231 w 231"/>
                  <a:gd name="T5" fmla="*/ 37 h 37"/>
                  <a:gd name="T6" fmla="*/ 0 w 231"/>
                  <a:gd name="T7" fmla="*/ 37 h 37"/>
                  <a:gd name="T8" fmla="*/ 26 w 231"/>
                  <a:gd name="T9" fmla="*/ 0 h 37"/>
                </a:gdLst>
                <a:ahLst/>
                <a:cxnLst>
                  <a:cxn ang="0">
                    <a:pos x="T0" y="T1"/>
                  </a:cxn>
                  <a:cxn ang="0">
                    <a:pos x="T2" y="T3"/>
                  </a:cxn>
                  <a:cxn ang="0">
                    <a:pos x="T4" y="T5"/>
                  </a:cxn>
                  <a:cxn ang="0">
                    <a:pos x="T6" y="T7"/>
                  </a:cxn>
                  <a:cxn ang="0">
                    <a:pos x="T8" y="T9"/>
                  </a:cxn>
                </a:cxnLst>
                <a:rect l="0" t="0" r="r" b="b"/>
                <a:pathLst>
                  <a:path w="231" h="37">
                    <a:moveTo>
                      <a:pt x="26" y="0"/>
                    </a:moveTo>
                    <a:lnTo>
                      <a:pt x="205" y="0"/>
                    </a:lnTo>
                    <a:lnTo>
                      <a:pt x="231" y="37"/>
                    </a:lnTo>
                    <a:lnTo>
                      <a:pt x="0" y="37"/>
                    </a:lnTo>
                    <a:lnTo>
                      <a:pt x="26" y="0"/>
                    </a:lnTo>
                    <a:close/>
                  </a:path>
                </a:pathLst>
              </a:custGeom>
              <a:noFill/>
              <a:ln w="19050">
                <a:solidFill>
                  <a:schemeClr val="tx1"/>
                </a:solidFill>
                <a:miter lim="800000"/>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11" name="Line 7">
                <a:extLst>
                  <a:ext uri="{FF2B5EF4-FFF2-40B4-BE49-F238E27FC236}">
                    <a16:creationId xmlns:a16="http://schemas.microsoft.com/office/drawing/2014/main" id="{D7A69ABB-114C-7D48-4037-8B95D3FFB2AF}"/>
                  </a:ext>
                </a:extLst>
              </p:cNvPr>
              <p:cNvSpPr>
                <a:spLocks noChangeShapeType="1"/>
              </p:cNvSpPr>
              <p:nvPr/>
            </p:nvSpPr>
            <p:spPr bwMode="auto">
              <a:xfrm>
                <a:off x="3917" y="2224"/>
                <a:ext cx="0" cy="29"/>
              </a:xfrm>
              <a:prstGeom prst="line">
                <a:avLst/>
              </a:prstGeom>
              <a:noFill/>
              <a:ln w="19050">
                <a:solidFill>
                  <a:schemeClr val="tx1"/>
                </a:solidFill>
                <a:miter lim="800000"/>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12" name="Line 8">
                <a:extLst>
                  <a:ext uri="{FF2B5EF4-FFF2-40B4-BE49-F238E27FC236}">
                    <a16:creationId xmlns:a16="http://schemas.microsoft.com/office/drawing/2014/main" id="{7E2D15F2-4DED-FADA-D0F1-36ED3C614B95}"/>
                  </a:ext>
                </a:extLst>
              </p:cNvPr>
              <p:cNvSpPr>
                <a:spLocks noChangeShapeType="1"/>
              </p:cNvSpPr>
              <p:nvPr/>
            </p:nvSpPr>
            <p:spPr bwMode="auto">
              <a:xfrm>
                <a:off x="3873" y="2255"/>
                <a:ext cx="86" cy="0"/>
              </a:xfrm>
              <a:prstGeom prst="line">
                <a:avLst/>
              </a:prstGeom>
              <a:noFill/>
              <a:ln w="19050">
                <a:solidFill>
                  <a:schemeClr val="tx1"/>
                </a:solidFill>
                <a:miter lim="800000"/>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grpSp>
        <p:sp>
          <p:nvSpPr>
            <p:cNvPr id="13" name="server" title="Icon of a server tower">
              <a:extLst>
                <a:ext uri="{FF2B5EF4-FFF2-40B4-BE49-F238E27FC236}">
                  <a16:creationId xmlns:a16="http://schemas.microsoft.com/office/drawing/2014/main" id="{AFF80968-A60A-B154-3582-C59617CB4236}"/>
                </a:ext>
              </a:extLst>
            </p:cNvPr>
            <p:cNvSpPr>
              <a:spLocks noChangeAspect="1" noEditPoints="1"/>
            </p:cNvSpPr>
            <p:nvPr/>
          </p:nvSpPr>
          <p:spPr bwMode="auto">
            <a:xfrm>
              <a:off x="4990240" y="3535593"/>
              <a:ext cx="395573" cy="751339"/>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ln w="19050">
                  <a:solidFill>
                    <a:schemeClr val="tx1"/>
                  </a:solidFill>
                </a:ln>
                <a:gradFill>
                  <a:gsLst>
                    <a:gs pos="0">
                      <a:srgbClr val="505050"/>
                    </a:gs>
                    <a:gs pos="100000">
                      <a:srgbClr val="505050"/>
                    </a:gs>
                  </a:gsLst>
                  <a:lin ang="5400000" scaled="1"/>
                </a:gradFill>
              </a:endParaRPr>
            </a:p>
          </p:txBody>
        </p:sp>
        <p:cxnSp>
          <p:nvCxnSpPr>
            <p:cNvPr id="14" name="Straight Arrow Connector 13">
              <a:extLst>
                <a:ext uri="{FF2B5EF4-FFF2-40B4-BE49-F238E27FC236}">
                  <a16:creationId xmlns:a16="http://schemas.microsoft.com/office/drawing/2014/main" id="{ACB7753C-97AD-6B2A-B7F9-68677DC9B4B3}"/>
                </a:ext>
              </a:extLst>
            </p:cNvPr>
            <p:cNvCxnSpPr/>
            <p:nvPr/>
          </p:nvCxnSpPr>
          <p:spPr>
            <a:xfrm>
              <a:off x="2068945" y="3911262"/>
              <a:ext cx="2817091"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86FCB8B-DEE0-F63B-7F3D-52571A8ED13A}"/>
                </a:ext>
              </a:extLst>
            </p:cNvPr>
            <p:cNvSpPr txBox="1"/>
            <p:nvPr/>
          </p:nvSpPr>
          <p:spPr>
            <a:xfrm>
              <a:off x="2507735" y="3649652"/>
              <a:ext cx="1933891" cy="584775"/>
            </a:xfrm>
            <a:prstGeom prst="rect">
              <a:avLst/>
            </a:prstGeom>
            <a:solidFill>
              <a:schemeClr val="bg1"/>
            </a:solidFill>
          </p:spPr>
          <p:txBody>
            <a:bodyPr wrap="square" rtlCol="0">
              <a:spAutoFit/>
            </a:bodyPr>
            <a:lstStyle/>
            <a:p>
              <a:pPr algn="ctr"/>
              <a:r>
                <a:rPr lang="en-US" sz="1600" b="1" dirty="0">
                  <a:latin typeface="Segoe UI" panose="020B0502040204020203" pitchFamily="34" charset="0"/>
                  <a:cs typeface="Segoe UI" panose="020B0502040204020203" pitchFamily="34" charset="0"/>
                </a:rPr>
                <a:t>Upload/Download Data</a:t>
              </a:r>
            </a:p>
          </p:txBody>
        </p:sp>
        <p:cxnSp>
          <p:nvCxnSpPr>
            <p:cNvPr id="16" name="Straight Arrow Connector 15">
              <a:extLst>
                <a:ext uri="{FF2B5EF4-FFF2-40B4-BE49-F238E27FC236}">
                  <a16:creationId xmlns:a16="http://schemas.microsoft.com/office/drawing/2014/main" id="{4F28FD8B-5042-E904-5644-6A286690D779}"/>
                </a:ext>
              </a:extLst>
            </p:cNvPr>
            <p:cNvCxnSpPr/>
            <p:nvPr/>
          </p:nvCxnSpPr>
          <p:spPr>
            <a:xfrm>
              <a:off x="5412509" y="3888245"/>
              <a:ext cx="2817091"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B9C7704-4AE0-2142-4BA5-B2ACF9F66984}"/>
                </a:ext>
              </a:extLst>
            </p:cNvPr>
            <p:cNvSpPr txBox="1"/>
            <p:nvPr/>
          </p:nvSpPr>
          <p:spPr>
            <a:xfrm>
              <a:off x="5934424" y="3718995"/>
              <a:ext cx="1780064" cy="338554"/>
            </a:xfrm>
            <a:prstGeom prst="rect">
              <a:avLst/>
            </a:prstGeom>
            <a:solidFill>
              <a:schemeClr val="bg1"/>
            </a:solidFill>
          </p:spPr>
          <p:txBody>
            <a:bodyPr wrap="square" rtlCol="0">
              <a:spAutoFit/>
            </a:bodyPr>
            <a:lstStyle/>
            <a:p>
              <a:pPr algn="ctr"/>
              <a:r>
                <a:rPr lang="en-US" sz="1600" b="1" dirty="0">
                  <a:latin typeface="Segoe UI" panose="020B0502040204020203" pitchFamily="34" charset="0"/>
                  <a:cs typeface="Segoe UI" panose="020B0502040204020203" pitchFamily="34" charset="0"/>
                </a:rPr>
                <a:t>Save/Read Data</a:t>
              </a:r>
            </a:p>
          </p:txBody>
        </p:sp>
        <p:sp>
          <p:nvSpPr>
            <p:cNvPr id="18" name="TextBox 17">
              <a:extLst>
                <a:ext uri="{FF2B5EF4-FFF2-40B4-BE49-F238E27FC236}">
                  <a16:creationId xmlns:a16="http://schemas.microsoft.com/office/drawing/2014/main" id="{837EBFAD-706A-08E9-EDA1-994531250DF5}"/>
                </a:ext>
              </a:extLst>
            </p:cNvPr>
            <p:cNvSpPr txBox="1"/>
            <p:nvPr/>
          </p:nvSpPr>
          <p:spPr>
            <a:xfrm>
              <a:off x="3989639" y="4434482"/>
              <a:ext cx="2396773" cy="584775"/>
            </a:xfrm>
            <a:prstGeom prst="rect">
              <a:avLst/>
            </a:prstGeom>
            <a:solidFill>
              <a:schemeClr val="bg1"/>
            </a:solidFill>
          </p:spPr>
          <p:txBody>
            <a:bodyPr wrap="square" rtlCol="0">
              <a:spAutoFit/>
            </a:bodyPr>
            <a:lstStyle/>
            <a:p>
              <a:pPr algn="ctr"/>
              <a:r>
                <a:rPr lang="en-US" sz="1600" b="1" dirty="0">
                  <a:latin typeface="Segoe UI" panose="020B0502040204020203" pitchFamily="34" charset="0"/>
                  <a:cs typeface="Segoe UI" panose="020B0502040204020203" pitchFamily="34" charset="0"/>
                </a:rPr>
                <a:t>Front End Proxy Service</a:t>
              </a:r>
            </a:p>
          </p:txBody>
        </p:sp>
        <p:sp>
          <p:nvSpPr>
            <p:cNvPr id="19" name="TextBox 18">
              <a:extLst>
                <a:ext uri="{FF2B5EF4-FFF2-40B4-BE49-F238E27FC236}">
                  <a16:creationId xmlns:a16="http://schemas.microsoft.com/office/drawing/2014/main" id="{DA753AC2-4646-B273-447C-ECE162D633F4}"/>
                </a:ext>
              </a:extLst>
            </p:cNvPr>
            <p:cNvSpPr txBox="1"/>
            <p:nvPr/>
          </p:nvSpPr>
          <p:spPr>
            <a:xfrm>
              <a:off x="7529759" y="4443410"/>
              <a:ext cx="2396773" cy="584775"/>
            </a:xfrm>
            <a:prstGeom prst="rect">
              <a:avLst/>
            </a:prstGeom>
            <a:solidFill>
              <a:schemeClr val="bg1"/>
            </a:solidFill>
          </p:spPr>
          <p:txBody>
            <a:bodyPr wrap="square" rtlCol="0">
              <a:spAutoFit/>
            </a:bodyPr>
            <a:lstStyle/>
            <a:p>
              <a:pPr algn="ctr"/>
              <a:r>
                <a:rPr lang="en-US" sz="1600" b="1" dirty="0">
                  <a:latin typeface="Segoe UI" panose="020B0502040204020203" pitchFamily="34" charset="0"/>
                  <a:cs typeface="Segoe UI" panose="020B0502040204020203" pitchFamily="34" charset="0"/>
                </a:rPr>
                <a:t>Microsoft Azure Storage</a:t>
              </a:r>
            </a:p>
          </p:txBody>
        </p:sp>
      </p:grpSp>
    </p:spTree>
    <p:extLst>
      <p:ext uri="{BB962C8B-B14F-4D97-AF65-F5344CB8AC3E}">
        <p14:creationId xmlns:p14="http://schemas.microsoft.com/office/powerpoint/2010/main" val="3717688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DD12D0-D2B4-FB85-EF27-3950F64E0649}"/>
              </a:ext>
            </a:extLst>
          </p:cNvPr>
          <p:cNvSpPr>
            <a:spLocks noGrp="1"/>
          </p:cNvSpPr>
          <p:nvPr>
            <p:ph type="title"/>
          </p:nvPr>
        </p:nvSpPr>
        <p:spPr/>
        <p:txBody>
          <a:bodyPr/>
          <a:lstStyle/>
          <a:p>
            <a:r>
              <a:rPr lang="en-US" dirty="0"/>
              <a:t>Choose when to use shared access signatures ( 2 of 2 )</a:t>
            </a:r>
          </a:p>
        </p:txBody>
      </p:sp>
      <p:sp>
        <p:nvSpPr>
          <p:cNvPr id="6" name="Content Placeholder 5">
            <a:extLst>
              <a:ext uri="{FF2B5EF4-FFF2-40B4-BE49-F238E27FC236}">
                <a16:creationId xmlns:a16="http://schemas.microsoft.com/office/drawing/2014/main" id="{00B09250-3903-C1E7-D29E-C507C822DE4D}"/>
              </a:ext>
            </a:extLst>
          </p:cNvPr>
          <p:cNvSpPr>
            <a:spLocks noGrp="1"/>
          </p:cNvSpPr>
          <p:nvPr>
            <p:ph sz="quarter" idx="10"/>
          </p:nvPr>
        </p:nvSpPr>
        <p:spPr>
          <a:xfrm>
            <a:off x="457200" y="1235076"/>
            <a:ext cx="11222038" cy="1805830"/>
          </a:xfrm>
        </p:spPr>
        <p:txBody>
          <a:bodyPr/>
          <a:lstStyle/>
          <a:p>
            <a:pPr marL="342900" lvl="1" indent="-342900">
              <a:buFont typeface="Arial" panose="020B0604020202020204" pitchFamily="34" charset="0"/>
              <a:buChar char="•"/>
            </a:pPr>
            <a:r>
              <a:rPr lang="en-US" sz="2000" dirty="0"/>
              <a:t>A lightweight service authenticates the client as needed and then generates a SAS. Once the client application receives the SAS, they can access storage account resources directly with the permissions defined by the SAS and for the interval allowed by the SAS. The SAS mitigates the need for routing all data through the front-end proxy service.</a:t>
            </a:r>
          </a:p>
        </p:txBody>
      </p:sp>
      <p:grpSp>
        <p:nvGrpSpPr>
          <p:cNvPr id="35" name="Group 34" descr="Diagram of a lightweight service authenticating a client and generating a SAS.">
            <a:extLst>
              <a:ext uri="{FF2B5EF4-FFF2-40B4-BE49-F238E27FC236}">
                <a16:creationId xmlns:a16="http://schemas.microsoft.com/office/drawing/2014/main" id="{F8D71976-060B-5D23-E2F2-0F972F316F44}"/>
              </a:ext>
            </a:extLst>
          </p:cNvPr>
          <p:cNvGrpSpPr/>
          <p:nvPr/>
        </p:nvGrpSpPr>
        <p:grpSpPr>
          <a:xfrm>
            <a:off x="1547412" y="2846390"/>
            <a:ext cx="8652500" cy="2776534"/>
            <a:chOff x="1547412" y="2846390"/>
            <a:chExt cx="8652500" cy="2776534"/>
          </a:xfrm>
        </p:grpSpPr>
        <p:pic>
          <p:nvPicPr>
            <p:cNvPr id="2" name="Graphic 1">
              <a:extLst>
                <a:ext uri="{FF2B5EF4-FFF2-40B4-BE49-F238E27FC236}">
                  <a16:creationId xmlns:a16="http://schemas.microsoft.com/office/drawing/2014/main" id="{A7D78FB2-F586-1309-2FBF-25DB20DB84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72010" y="4386462"/>
              <a:ext cx="751339" cy="751339"/>
            </a:xfrm>
            <a:prstGeom prst="rect">
              <a:avLst/>
            </a:prstGeom>
          </p:spPr>
        </p:pic>
        <p:grpSp>
          <p:nvGrpSpPr>
            <p:cNvPr id="3" name="Group 4">
              <a:extLst>
                <a:ext uri="{FF2B5EF4-FFF2-40B4-BE49-F238E27FC236}">
                  <a16:creationId xmlns:a16="http://schemas.microsoft.com/office/drawing/2014/main" id="{168BC85F-48FA-DE70-010D-0EE306BE4192}"/>
                </a:ext>
              </a:extLst>
            </p:cNvPr>
            <p:cNvGrpSpPr>
              <a:grpSpLocks/>
            </p:cNvGrpSpPr>
            <p:nvPr/>
          </p:nvGrpSpPr>
          <p:grpSpPr bwMode="auto">
            <a:xfrm flipH="1">
              <a:off x="1547412" y="4467807"/>
              <a:ext cx="685800" cy="685800"/>
              <a:chOff x="3794" y="2086"/>
              <a:chExt cx="245" cy="238"/>
            </a:xfrm>
          </p:grpSpPr>
          <p:sp>
            <p:nvSpPr>
              <p:cNvPr id="4" name="Rectangle 3">
                <a:extLst>
                  <a:ext uri="{FF2B5EF4-FFF2-40B4-BE49-F238E27FC236}">
                    <a16:creationId xmlns:a16="http://schemas.microsoft.com/office/drawing/2014/main" id="{1148C6B7-7A46-E4B5-48D7-10927B9F9D93}"/>
                  </a:ext>
                </a:extLst>
              </p:cNvPr>
              <p:cNvSpPr>
                <a:spLocks noChangeArrowheads="1"/>
              </p:cNvSpPr>
              <p:nvPr/>
            </p:nvSpPr>
            <p:spPr bwMode="auto">
              <a:xfrm>
                <a:off x="3794" y="2086"/>
                <a:ext cx="245" cy="138"/>
              </a:xfrm>
              <a:prstGeom prst="rect">
                <a:avLst/>
              </a:prstGeom>
              <a:noFill/>
              <a:ln w="19050">
                <a:solidFill>
                  <a:schemeClr val="tx1"/>
                </a:solidFill>
                <a:miter lim="800000"/>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1E057938-13E6-C586-88B2-F97DCD5B5781}"/>
                  </a:ext>
                </a:extLst>
              </p:cNvPr>
              <p:cNvSpPr>
                <a:spLocks/>
              </p:cNvSpPr>
              <p:nvPr/>
            </p:nvSpPr>
            <p:spPr bwMode="auto">
              <a:xfrm>
                <a:off x="3801" y="2287"/>
                <a:ext cx="231" cy="37"/>
              </a:xfrm>
              <a:custGeom>
                <a:avLst/>
                <a:gdLst>
                  <a:gd name="T0" fmla="*/ 26 w 231"/>
                  <a:gd name="T1" fmla="*/ 0 h 37"/>
                  <a:gd name="T2" fmla="*/ 205 w 231"/>
                  <a:gd name="T3" fmla="*/ 0 h 37"/>
                  <a:gd name="T4" fmla="*/ 231 w 231"/>
                  <a:gd name="T5" fmla="*/ 37 h 37"/>
                  <a:gd name="T6" fmla="*/ 0 w 231"/>
                  <a:gd name="T7" fmla="*/ 37 h 37"/>
                  <a:gd name="T8" fmla="*/ 26 w 231"/>
                  <a:gd name="T9" fmla="*/ 0 h 37"/>
                </a:gdLst>
                <a:ahLst/>
                <a:cxnLst>
                  <a:cxn ang="0">
                    <a:pos x="T0" y="T1"/>
                  </a:cxn>
                  <a:cxn ang="0">
                    <a:pos x="T2" y="T3"/>
                  </a:cxn>
                  <a:cxn ang="0">
                    <a:pos x="T4" y="T5"/>
                  </a:cxn>
                  <a:cxn ang="0">
                    <a:pos x="T6" y="T7"/>
                  </a:cxn>
                  <a:cxn ang="0">
                    <a:pos x="T8" y="T9"/>
                  </a:cxn>
                </a:cxnLst>
                <a:rect l="0" t="0" r="r" b="b"/>
                <a:pathLst>
                  <a:path w="231" h="37">
                    <a:moveTo>
                      <a:pt x="26" y="0"/>
                    </a:moveTo>
                    <a:lnTo>
                      <a:pt x="205" y="0"/>
                    </a:lnTo>
                    <a:lnTo>
                      <a:pt x="231" y="37"/>
                    </a:lnTo>
                    <a:lnTo>
                      <a:pt x="0" y="37"/>
                    </a:lnTo>
                    <a:lnTo>
                      <a:pt x="26" y="0"/>
                    </a:lnTo>
                    <a:close/>
                  </a:path>
                </a:pathLst>
              </a:custGeom>
              <a:noFill/>
              <a:ln w="19050">
                <a:solidFill>
                  <a:schemeClr val="tx1"/>
                </a:solidFill>
                <a:miter lim="800000"/>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22" name="Line 7">
                <a:extLst>
                  <a:ext uri="{FF2B5EF4-FFF2-40B4-BE49-F238E27FC236}">
                    <a16:creationId xmlns:a16="http://schemas.microsoft.com/office/drawing/2014/main" id="{B52304A4-0FCB-374D-C3EA-A2CE927CC9F4}"/>
                  </a:ext>
                </a:extLst>
              </p:cNvPr>
              <p:cNvSpPr>
                <a:spLocks noChangeShapeType="1"/>
              </p:cNvSpPr>
              <p:nvPr/>
            </p:nvSpPr>
            <p:spPr bwMode="auto">
              <a:xfrm>
                <a:off x="3917" y="2224"/>
                <a:ext cx="0" cy="29"/>
              </a:xfrm>
              <a:prstGeom prst="line">
                <a:avLst/>
              </a:prstGeom>
              <a:noFill/>
              <a:ln w="19050">
                <a:solidFill>
                  <a:schemeClr val="tx1"/>
                </a:solidFill>
                <a:miter lim="800000"/>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23" name="Line 8">
                <a:extLst>
                  <a:ext uri="{FF2B5EF4-FFF2-40B4-BE49-F238E27FC236}">
                    <a16:creationId xmlns:a16="http://schemas.microsoft.com/office/drawing/2014/main" id="{B667EE12-891B-2202-C83D-9E9EE95691BD}"/>
                  </a:ext>
                </a:extLst>
              </p:cNvPr>
              <p:cNvSpPr>
                <a:spLocks noChangeShapeType="1"/>
              </p:cNvSpPr>
              <p:nvPr/>
            </p:nvSpPr>
            <p:spPr bwMode="auto">
              <a:xfrm>
                <a:off x="3873" y="2255"/>
                <a:ext cx="86" cy="0"/>
              </a:xfrm>
              <a:prstGeom prst="line">
                <a:avLst/>
              </a:prstGeom>
              <a:noFill/>
              <a:ln w="19050">
                <a:solidFill>
                  <a:schemeClr val="tx1"/>
                </a:solidFill>
                <a:miter lim="800000"/>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grpSp>
        <p:sp>
          <p:nvSpPr>
            <p:cNvPr id="24" name="server" title="Icon of a server tower">
              <a:extLst>
                <a:ext uri="{FF2B5EF4-FFF2-40B4-BE49-F238E27FC236}">
                  <a16:creationId xmlns:a16="http://schemas.microsoft.com/office/drawing/2014/main" id="{C04F4799-862E-20AE-CB58-4372DB20A7D7}"/>
                </a:ext>
              </a:extLst>
            </p:cNvPr>
            <p:cNvSpPr>
              <a:spLocks noChangeAspect="1" noEditPoints="1"/>
            </p:cNvSpPr>
            <p:nvPr/>
          </p:nvSpPr>
          <p:spPr bwMode="auto">
            <a:xfrm>
              <a:off x="5263620" y="2846390"/>
              <a:ext cx="395573" cy="751339"/>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ln w="19050">
                  <a:solidFill>
                    <a:schemeClr val="tx1"/>
                  </a:solidFill>
                </a:ln>
                <a:gradFill>
                  <a:gsLst>
                    <a:gs pos="0">
                      <a:srgbClr val="505050"/>
                    </a:gs>
                    <a:gs pos="100000">
                      <a:srgbClr val="505050"/>
                    </a:gs>
                  </a:gsLst>
                  <a:lin ang="5400000" scaled="1"/>
                </a:gradFill>
              </a:endParaRPr>
            </a:p>
          </p:txBody>
        </p:sp>
        <p:cxnSp>
          <p:nvCxnSpPr>
            <p:cNvPr id="25" name="Straight Arrow Connector 24">
              <a:extLst>
                <a:ext uri="{FF2B5EF4-FFF2-40B4-BE49-F238E27FC236}">
                  <a16:creationId xmlns:a16="http://schemas.microsoft.com/office/drawing/2014/main" id="{4143AD79-6E08-106A-B05D-57CA49A01959}"/>
                </a:ext>
              </a:extLst>
            </p:cNvPr>
            <p:cNvCxnSpPr>
              <a:cxnSpLocks/>
            </p:cNvCxnSpPr>
            <p:nvPr/>
          </p:nvCxnSpPr>
          <p:spPr>
            <a:xfrm>
              <a:off x="2314616" y="4759982"/>
              <a:ext cx="6188364"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AEA69B2-0900-C1B0-AA1D-775C25F772EE}"/>
                </a:ext>
              </a:extLst>
            </p:cNvPr>
            <p:cNvSpPr txBox="1"/>
            <p:nvPr/>
          </p:nvSpPr>
          <p:spPr>
            <a:xfrm>
              <a:off x="4263019" y="3745279"/>
              <a:ext cx="2396773" cy="307777"/>
            </a:xfrm>
            <a:prstGeom prst="rect">
              <a:avLst/>
            </a:prstGeom>
            <a:solidFill>
              <a:schemeClr val="bg1"/>
            </a:solidFill>
          </p:spPr>
          <p:txBody>
            <a:bodyPr wrap="square" rtlCol="0">
              <a:spAutoFit/>
            </a:bodyPr>
            <a:lstStyle/>
            <a:p>
              <a:pPr algn="ctr"/>
              <a:r>
                <a:rPr lang="en-US" sz="1400" b="1" dirty="0">
                  <a:latin typeface="Segoe UI" panose="020B0502040204020203" pitchFamily="34" charset="0"/>
                  <a:cs typeface="Segoe UI" panose="020B0502040204020203" pitchFamily="34" charset="0"/>
                </a:rPr>
                <a:t>SAS provider service</a:t>
              </a:r>
            </a:p>
          </p:txBody>
        </p:sp>
        <p:sp>
          <p:nvSpPr>
            <p:cNvPr id="27" name="TextBox 26">
              <a:extLst>
                <a:ext uri="{FF2B5EF4-FFF2-40B4-BE49-F238E27FC236}">
                  <a16:creationId xmlns:a16="http://schemas.microsoft.com/office/drawing/2014/main" id="{D60EB825-EF81-F13D-48B1-35A79C8E589D}"/>
                </a:ext>
              </a:extLst>
            </p:cNvPr>
            <p:cNvSpPr txBox="1"/>
            <p:nvPr/>
          </p:nvSpPr>
          <p:spPr>
            <a:xfrm>
              <a:off x="7803139" y="5315147"/>
              <a:ext cx="2396773" cy="307777"/>
            </a:xfrm>
            <a:prstGeom prst="rect">
              <a:avLst/>
            </a:prstGeom>
            <a:solidFill>
              <a:schemeClr val="bg1"/>
            </a:solidFill>
          </p:spPr>
          <p:txBody>
            <a:bodyPr wrap="square" rtlCol="0">
              <a:spAutoFit/>
            </a:bodyPr>
            <a:lstStyle/>
            <a:p>
              <a:pPr algn="ctr"/>
              <a:r>
                <a:rPr lang="en-US" sz="1400" b="1" dirty="0">
                  <a:latin typeface="Segoe UI" panose="020B0502040204020203" pitchFamily="34" charset="0"/>
                  <a:cs typeface="Segoe UI" panose="020B0502040204020203" pitchFamily="34" charset="0"/>
                </a:rPr>
                <a:t>Microsoft Azure Storage</a:t>
              </a:r>
            </a:p>
          </p:txBody>
        </p:sp>
        <p:sp>
          <p:nvSpPr>
            <p:cNvPr id="28" name="TextBox 27">
              <a:extLst>
                <a:ext uri="{FF2B5EF4-FFF2-40B4-BE49-F238E27FC236}">
                  <a16:creationId xmlns:a16="http://schemas.microsoft.com/office/drawing/2014/main" id="{CCB02F52-E41B-FE45-EDDB-1EAD34B941E5}"/>
                </a:ext>
              </a:extLst>
            </p:cNvPr>
            <p:cNvSpPr txBox="1"/>
            <p:nvPr/>
          </p:nvSpPr>
          <p:spPr>
            <a:xfrm>
              <a:off x="4605233" y="4599461"/>
              <a:ext cx="1648156" cy="307777"/>
            </a:xfrm>
            <a:prstGeom prst="rect">
              <a:avLst/>
            </a:prstGeom>
            <a:solidFill>
              <a:schemeClr val="bg1"/>
            </a:solidFill>
          </p:spPr>
          <p:txBody>
            <a:bodyPr wrap="square" rtlCol="0">
              <a:spAutoFit/>
            </a:bodyPr>
            <a:lstStyle/>
            <a:p>
              <a:pPr algn="ctr"/>
              <a:r>
                <a:rPr lang="en-US" sz="1400" b="1" dirty="0">
                  <a:latin typeface="Segoe UI" panose="020B0502040204020203" pitchFamily="34" charset="0"/>
                  <a:cs typeface="Segoe UI" panose="020B0502040204020203" pitchFamily="34" charset="0"/>
                </a:rPr>
                <a:t>Save/Read Data</a:t>
              </a:r>
            </a:p>
          </p:txBody>
        </p:sp>
        <p:cxnSp>
          <p:nvCxnSpPr>
            <p:cNvPr id="29" name="Straight Connector 28">
              <a:extLst>
                <a:ext uri="{FF2B5EF4-FFF2-40B4-BE49-F238E27FC236}">
                  <a16:creationId xmlns:a16="http://schemas.microsoft.com/office/drawing/2014/main" id="{A50333B7-D7AB-2416-3E18-C0A6135C66C6}"/>
                </a:ext>
              </a:extLst>
            </p:cNvPr>
            <p:cNvCxnSpPr>
              <a:cxnSpLocks/>
            </p:cNvCxnSpPr>
            <p:nvPr/>
          </p:nvCxnSpPr>
          <p:spPr>
            <a:xfrm flipV="1">
              <a:off x="1888912" y="3200759"/>
              <a:ext cx="0" cy="1185704"/>
            </a:xfrm>
            <a:prstGeom prst="line">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4E900D4-EEE5-BD8D-F063-C912A6A382F3}"/>
                </a:ext>
              </a:extLst>
            </p:cNvPr>
            <p:cNvCxnSpPr/>
            <p:nvPr/>
          </p:nvCxnSpPr>
          <p:spPr>
            <a:xfrm>
              <a:off x="1888912" y="3200759"/>
              <a:ext cx="3229845" cy="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F1A2F411-73D2-B2C8-B6DC-E8237B437977}"/>
                </a:ext>
              </a:extLst>
            </p:cNvPr>
            <p:cNvSpPr txBox="1"/>
            <p:nvPr/>
          </p:nvSpPr>
          <p:spPr>
            <a:xfrm>
              <a:off x="2220969" y="3045292"/>
              <a:ext cx="2396773" cy="307777"/>
            </a:xfrm>
            <a:prstGeom prst="rect">
              <a:avLst/>
            </a:prstGeom>
            <a:solidFill>
              <a:schemeClr val="bg1"/>
            </a:solidFill>
          </p:spPr>
          <p:txBody>
            <a:bodyPr wrap="square" rtlCol="0">
              <a:spAutoFit/>
            </a:bodyPr>
            <a:lstStyle/>
            <a:p>
              <a:pPr algn="ctr"/>
              <a:r>
                <a:rPr lang="en-US" sz="1400" b="1" dirty="0">
                  <a:latin typeface="Segoe UI" panose="020B0502040204020203" pitchFamily="34" charset="0"/>
                  <a:cs typeface="Segoe UI" panose="020B0502040204020203" pitchFamily="34" charset="0"/>
                </a:rPr>
                <a:t>Authenticate and get SAS</a:t>
              </a:r>
            </a:p>
          </p:txBody>
        </p:sp>
        <p:cxnSp>
          <p:nvCxnSpPr>
            <p:cNvPr id="32" name="Straight Connector 31">
              <a:extLst>
                <a:ext uri="{FF2B5EF4-FFF2-40B4-BE49-F238E27FC236}">
                  <a16:creationId xmlns:a16="http://schemas.microsoft.com/office/drawing/2014/main" id="{59D5FA05-38AC-27CA-4BB3-6E5C4EC3899D}"/>
                </a:ext>
              </a:extLst>
            </p:cNvPr>
            <p:cNvCxnSpPr>
              <a:cxnSpLocks/>
            </p:cNvCxnSpPr>
            <p:nvPr/>
          </p:nvCxnSpPr>
          <p:spPr>
            <a:xfrm flipH="1" flipV="1">
              <a:off x="8920802" y="3189097"/>
              <a:ext cx="0" cy="1185704"/>
            </a:xfrm>
            <a:prstGeom prst="line">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4B5FB8D-9187-2F3E-02F2-442CF45CBE0D}"/>
                </a:ext>
              </a:extLst>
            </p:cNvPr>
            <p:cNvCxnSpPr>
              <a:cxnSpLocks/>
            </p:cNvCxnSpPr>
            <p:nvPr/>
          </p:nvCxnSpPr>
          <p:spPr>
            <a:xfrm flipH="1">
              <a:off x="5690957" y="3191330"/>
              <a:ext cx="3229845" cy="0"/>
            </a:xfrm>
            <a:prstGeom prst="line">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0E8C9D84-EEEA-C3AC-6CC1-65899BB2F9F9}"/>
                </a:ext>
              </a:extLst>
            </p:cNvPr>
            <p:cNvSpPr txBox="1"/>
            <p:nvPr/>
          </p:nvSpPr>
          <p:spPr>
            <a:xfrm>
              <a:off x="6283219" y="2916668"/>
              <a:ext cx="2021798" cy="523220"/>
            </a:xfrm>
            <a:prstGeom prst="rect">
              <a:avLst/>
            </a:prstGeom>
            <a:solidFill>
              <a:schemeClr val="bg1"/>
            </a:solidFill>
          </p:spPr>
          <p:txBody>
            <a:bodyPr wrap="square" rtlCol="0">
              <a:spAutoFit/>
            </a:bodyPr>
            <a:lstStyle/>
            <a:p>
              <a:pPr algn="ctr"/>
              <a:r>
                <a:rPr lang="en-US" sz="1400" b="1" dirty="0">
                  <a:latin typeface="Segoe UI" panose="020B0502040204020203" pitchFamily="34" charset="0"/>
                  <a:cs typeface="Segoe UI" panose="020B0502040204020203" pitchFamily="34" charset="0"/>
                </a:rPr>
                <a:t>Read/Save user</a:t>
              </a:r>
            </a:p>
            <a:p>
              <a:pPr algn="ctr"/>
              <a:r>
                <a:rPr lang="en-US" sz="1400" b="1" dirty="0">
                  <a:latin typeface="Segoe UI" panose="020B0502040204020203" pitchFamily="34" charset="0"/>
                  <a:cs typeface="Segoe UI" panose="020B0502040204020203" pitchFamily="34" charset="0"/>
                </a:rPr>
                <a:t>auth information</a:t>
              </a:r>
            </a:p>
          </p:txBody>
        </p:sp>
      </p:grpSp>
    </p:spTree>
    <p:extLst>
      <p:ext uri="{BB962C8B-B14F-4D97-AF65-F5344CB8AC3E}">
        <p14:creationId xmlns:p14="http://schemas.microsoft.com/office/powerpoint/2010/main" val="1763575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158A0-01B7-F2F9-C1F7-D244935EEF61}"/>
              </a:ext>
            </a:extLst>
          </p:cNvPr>
          <p:cNvSpPr>
            <a:spLocks noGrp="1"/>
          </p:cNvSpPr>
          <p:nvPr>
            <p:ph type="title"/>
          </p:nvPr>
        </p:nvSpPr>
        <p:spPr/>
        <p:txBody>
          <a:bodyPr/>
          <a:lstStyle/>
          <a:p>
            <a:r>
              <a:rPr lang="en-US" dirty="0"/>
              <a:t>Explore stored access policies</a:t>
            </a:r>
          </a:p>
        </p:txBody>
      </p:sp>
      <p:sp>
        <p:nvSpPr>
          <p:cNvPr id="3" name="Content Placeholder 2">
            <a:extLst>
              <a:ext uri="{FF2B5EF4-FFF2-40B4-BE49-F238E27FC236}">
                <a16:creationId xmlns:a16="http://schemas.microsoft.com/office/drawing/2014/main" id="{A1D27F94-49C8-5B03-80B6-494B225A83EF}"/>
              </a:ext>
            </a:extLst>
          </p:cNvPr>
          <p:cNvSpPr>
            <a:spLocks noGrp="1"/>
          </p:cNvSpPr>
          <p:nvPr>
            <p:ph sz="quarter" idx="10"/>
          </p:nvPr>
        </p:nvSpPr>
        <p:spPr>
          <a:xfrm>
            <a:off x="457200" y="1235075"/>
            <a:ext cx="11222038" cy="1708847"/>
          </a:xfrm>
        </p:spPr>
        <p:txBody>
          <a:bodyPr/>
          <a:lstStyle/>
          <a:p>
            <a:r>
              <a:rPr lang="en-US" dirty="0"/>
              <a:t>A stored access policy provides an additional level of control over service-level shared access signatures (SAS) on the server side.</a:t>
            </a:r>
          </a:p>
          <a:p>
            <a:r>
              <a:rPr lang="en-US" dirty="0"/>
              <a:t>To create or modify a stored access policy, call the </a:t>
            </a:r>
            <a:r>
              <a:rPr lang="en-US" b="1" dirty="0"/>
              <a:t>Set ACL</a:t>
            </a:r>
            <a:r>
              <a:rPr lang="en-US" dirty="0"/>
              <a:t> operation for the resource with a request body that specifies the terms of the access policy.</a:t>
            </a:r>
          </a:p>
          <a:p>
            <a:endParaRPr lang="en-US" dirty="0"/>
          </a:p>
        </p:txBody>
      </p:sp>
      <p:sp>
        <p:nvSpPr>
          <p:cNvPr id="4" name="TextBox 3">
            <a:extLst>
              <a:ext uri="{FF2B5EF4-FFF2-40B4-BE49-F238E27FC236}">
                <a16:creationId xmlns:a16="http://schemas.microsoft.com/office/drawing/2014/main" id="{09DCECC7-943A-7CFF-6947-E0C254A0003D}"/>
              </a:ext>
            </a:extLst>
          </p:cNvPr>
          <p:cNvSpPr txBox="1"/>
          <p:nvPr/>
        </p:nvSpPr>
        <p:spPr>
          <a:xfrm>
            <a:off x="337970" y="3252074"/>
            <a:ext cx="5499479" cy="2533001"/>
          </a:xfrm>
          <a:prstGeom prst="rect">
            <a:avLst/>
          </a:prstGeom>
          <a:noFill/>
          <a:ln w="25400">
            <a:solidFill>
              <a:srgbClr val="0078D4"/>
            </a:solidFill>
          </a:ln>
        </p:spPr>
        <p:txBody>
          <a:bodyPr wrap="square" lIns="91440" tIns="91440" rIns="91440" bIns="91440" rtlCol="0">
            <a:spAutoFit/>
          </a:bodyPr>
          <a:lstStyle/>
          <a:p>
            <a:r>
              <a:rPr lang="en-US" sz="1400" b="0" dirty="0" err="1">
                <a:solidFill>
                  <a:srgbClr val="0000FF"/>
                </a:solidFill>
                <a:effectLst/>
                <a:latin typeface="Consolas" panose="020B0609020204030204" pitchFamily="49" charset="0"/>
              </a:rPr>
              <a:t>BlobSignedIdentifier</a:t>
            </a:r>
            <a:r>
              <a:rPr lang="en-US" sz="1400" b="0" dirty="0">
                <a:solidFill>
                  <a:srgbClr val="000000"/>
                </a:solidFill>
                <a:effectLst/>
                <a:latin typeface="Consolas" panose="020B0609020204030204" pitchFamily="49" charset="0"/>
              </a:rPr>
              <a:t> identifier = </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BlobSignedIdentifier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Id = </a:t>
            </a:r>
            <a:r>
              <a:rPr lang="en-US" sz="1400" b="0" dirty="0">
                <a:solidFill>
                  <a:srgbClr val="A31515"/>
                </a:solidFill>
                <a:effectLst/>
                <a:latin typeface="Consolas" panose="020B0609020204030204" pitchFamily="49" charset="0"/>
              </a:rPr>
              <a:t>"stored access policy identifier"</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AccessPolicy</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new</a:t>
            </a:r>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BlobAccessPolicy</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ExpiresOn</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DateTimeOffset.UtcNow.AddHours</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Permissions = </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rw</a:t>
            </a:r>
            <a:r>
              <a:rPr lang="en-US" sz="1400" b="0" dirty="0">
                <a:solidFill>
                  <a:srgbClr val="A31515"/>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a:t>
            </a:r>
          </a:p>
          <a:p>
            <a:pPr>
              <a:lnSpc>
                <a:spcPct val="90000"/>
              </a:lnSpc>
              <a:spcAft>
                <a:spcPts val="600"/>
              </a:spcAft>
            </a:pPr>
            <a:endParaRPr lang="en-US" sz="1400" dirty="0" err="1">
              <a:gradFill>
                <a:gsLst>
                  <a:gs pos="2917">
                    <a:schemeClr val="tx1"/>
                  </a:gs>
                  <a:gs pos="30000">
                    <a:schemeClr val="tx1"/>
                  </a:gs>
                </a:gsLst>
                <a:lin ang="5400000" scaled="0"/>
              </a:gradFill>
            </a:endParaRPr>
          </a:p>
        </p:txBody>
      </p:sp>
      <p:sp>
        <p:nvSpPr>
          <p:cNvPr id="5" name="TextBox 4">
            <a:extLst>
              <a:ext uri="{FF2B5EF4-FFF2-40B4-BE49-F238E27FC236}">
                <a16:creationId xmlns:a16="http://schemas.microsoft.com/office/drawing/2014/main" id="{C589D034-7653-51F2-0A72-568DA1AF4C51}"/>
              </a:ext>
            </a:extLst>
          </p:cNvPr>
          <p:cNvSpPr txBox="1"/>
          <p:nvPr/>
        </p:nvSpPr>
        <p:spPr>
          <a:xfrm>
            <a:off x="6179759" y="3252074"/>
            <a:ext cx="5499479" cy="2102114"/>
          </a:xfrm>
          <a:prstGeom prst="rect">
            <a:avLst/>
          </a:prstGeom>
          <a:noFill/>
          <a:ln w="25400">
            <a:solidFill>
              <a:srgbClr val="0078D4"/>
            </a:solidFill>
          </a:ln>
        </p:spPr>
        <p:txBody>
          <a:bodyPr wrap="square" lIns="91440" tIns="91440" rIns="91440" bIns="91440" rtlCol="0">
            <a:spAutoFit/>
          </a:bodyPr>
          <a:lstStyle/>
          <a:p>
            <a:r>
              <a:rPr lang="en-US" sz="1400" b="0" dirty="0" err="1">
                <a:solidFill>
                  <a:srgbClr val="0000FF"/>
                </a:solidFill>
                <a:effectLst/>
                <a:latin typeface="Consolas" panose="020B0609020204030204" pitchFamily="49" charset="0"/>
              </a:rPr>
              <a:t>az</a:t>
            </a:r>
            <a:r>
              <a:rPr lang="en-US" sz="1400" b="0" dirty="0">
                <a:solidFill>
                  <a:srgbClr val="0000FF"/>
                </a:solidFill>
                <a:effectLst/>
                <a:latin typeface="Consolas" panose="020B0609020204030204" pitchFamily="49" charset="0"/>
              </a:rPr>
              <a:t> storage container policy create \</a:t>
            </a:r>
            <a:endParaRPr lang="en-US" sz="1400" b="0" dirty="0">
              <a:solidFill>
                <a:srgbClr val="000000"/>
              </a:solidFill>
              <a:effectLst/>
              <a:latin typeface="Consolas" panose="020B0609020204030204" pitchFamily="49" charset="0"/>
            </a:endParaRPr>
          </a:p>
          <a:p>
            <a:r>
              <a:rPr lang="en-US" sz="1400" b="0" dirty="0">
                <a:solidFill>
                  <a:srgbClr val="0000FF"/>
                </a:solidFill>
                <a:effectLst/>
                <a:latin typeface="Consolas" panose="020B0609020204030204" pitchFamily="49" charset="0"/>
              </a:rPr>
              <a:t>    </a:t>
            </a:r>
            <a:r>
              <a:rPr lang="en-US" sz="1400" b="0" dirty="0">
                <a:solidFill>
                  <a:srgbClr val="000000"/>
                </a:solidFill>
                <a:effectLst/>
                <a:latin typeface="Consolas" panose="020B0609020204030204" pitchFamily="49" charset="0"/>
              </a:rPr>
              <a:t>--name </a:t>
            </a:r>
            <a:r>
              <a:rPr lang="en-US" sz="1400" b="0" dirty="0">
                <a:solidFill>
                  <a:srgbClr val="A31515"/>
                </a:solidFill>
                <a:effectLst/>
                <a:latin typeface="Consolas" panose="020B0609020204030204" pitchFamily="49" charset="0"/>
              </a:rPr>
              <a:t>&lt;stored access policy identifier&gt; \</a:t>
            </a:r>
            <a:endParaRPr lang="en-US" sz="1400" b="0" dirty="0">
              <a:solidFill>
                <a:srgbClr val="000000"/>
              </a:solidFill>
              <a:effectLst/>
              <a:latin typeface="Consolas" panose="020B0609020204030204" pitchFamily="49" charset="0"/>
            </a:endParaRPr>
          </a:p>
          <a:p>
            <a:r>
              <a:rPr lang="en-US" sz="1400" b="0" dirty="0">
                <a:solidFill>
                  <a:srgbClr val="0000FF"/>
                </a:solidFill>
                <a:effectLst/>
                <a:latin typeface="Consolas" panose="020B0609020204030204" pitchFamily="49" charset="0"/>
              </a:rPr>
              <a:t>    </a:t>
            </a:r>
            <a:r>
              <a:rPr lang="en-US" sz="1400" b="0" dirty="0">
                <a:solidFill>
                  <a:srgbClr val="000000"/>
                </a:solidFill>
                <a:effectLst/>
                <a:latin typeface="Consolas" panose="020B0609020204030204" pitchFamily="49" charset="0"/>
              </a:rPr>
              <a:t>--container-name </a:t>
            </a:r>
            <a:r>
              <a:rPr lang="en-US" sz="1400" b="0" dirty="0">
                <a:solidFill>
                  <a:srgbClr val="A31515"/>
                </a:solidFill>
                <a:effectLst/>
                <a:latin typeface="Consolas" panose="020B0609020204030204" pitchFamily="49" charset="0"/>
              </a:rPr>
              <a:t>&lt;container name&gt; \</a:t>
            </a:r>
            <a:endParaRPr lang="en-US" sz="1400" b="0" dirty="0">
              <a:solidFill>
                <a:srgbClr val="000000"/>
              </a:solidFill>
              <a:effectLst/>
              <a:latin typeface="Consolas" panose="020B0609020204030204" pitchFamily="49" charset="0"/>
            </a:endParaRPr>
          </a:p>
          <a:p>
            <a:r>
              <a:rPr lang="en-US" sz="1400" b="0" dirty="0">
                <a:solidFill>
                  <a:srgbClr val="0000FF"/>
                </a:solidFill>
                <a:effectLst/>
                <a:latin typeface="Consolas" panose="020B0609020204030204" pitchFamily="49" charset="0"/>
              </a:rPr>
              <a:t>    </a:t>
            </a:r>
            <a:r>
              <a:rPr lang="en-US" sz="1400" b="0" dirty="0">
                <a:solidFill>
                  <a:srgbClr val="000000"/>
                </a:solidFill>
                <a:effectLst/>
                <a:latin typeface="Consolas" panose="020B0609020204030204" pitchFamily="49" charset="0"/>
              </a:rPr>
              <a:t>--start </a:t>
            </a:r>
            <a:r>
              <a:rPr lang="en-US" sz="1400" b="0" dirty="0">
                <a:solidFill>
                  <a:srgbClr val="A31515"/>
                </a:solidFill>
                <a:effectLst/>
                <a:latin typeface="Consolas" panose="020B0609020204030204" pitchFamily="49" charset="0"/>
              </a:rPr>
              <a:t>&lt;start time UTC datetime&gt; \</a:t>
            </a:r>
            <a:endParaRPr lang="en-US" sz="1400" b="0" dirty="0">
              <a:solidFill>
                <a:srgbClr val="000000"/>
              </a:solidFill>
              <a:effectLst/>
              <a:latin typeface="Consolas" panose="020B0609020204030204" pitchFamily="49" charset="0"/>
            </a:endParaRPr>
          </a:p>
          <a:p>
            <a:r>
              <a:rPr lang="en-US" sz="1400" b="0" dirty="0">
                <a:solidFill>
                  <a:srgbClr val="0000FF"/>
                </a:solidFill>
                <a:effectLst/>
                <a:latin typeface="Consolas" panose="020B0609020204030204" pitchFamily="49" charset="0"/>
              </a:rPr>
              <a:t>    </a:t>
            </a:r>
            <a:r>
              <a:rPr lang="en-US" sz="1400" b="0" dirty="0">
                <a:solidFill>
                  <a:srgbClr val="000000"/>
                </a:solidFill>
                <a:effectLst/>
                <a:latin typeface="Consolas" panose="020B0609020204030204" pitchFamily="49" charset="0"/>
              </a:rPr>
              <a:t>--expiry </a:t>
            </a:r>
            <a:r>
              <a:rPr lang="en-US" sz="1400" b="0" dirty="0">
                <a:solidFill>
                  <a:srgbClr val="A31515"/>
                </a:solidFill>
                <a:effectLst/>
                <a:latin typeface="Consolas" panose="020B0609020204030204" pitchFamily="49" charset="0"/>
              </a:rPr>
              <a:t>&lt;expiry time UTC datetime&gt; \</a:t>
            </a:r>
            <a:endParaRPr lang="en-US" sz="1400" b="0" dirty="0">
              <a:solidFill>
                <a:srgbClr val="000000"/>
              </a:solidFill>
              <a:effectLst/>
              <a:latin typeface="Consolas" panose="020B0609020204030204" pitchFamily="49" charset="0"/>
            </a:endParaRPr>
          </a:p>
          <a:p>
            <a:r>
              <a:rPr lang="en-US" sz="1400" b="0" dirty="0">
                <a:solidFill>
                  <a:srgbClr val="0000FF"/>
                </a:solidFill>
                <a:effectLst/>
                <a:latin typeface="Consolas" panose="020B0609020204030204" pitchFamily="49" charset="0"/>
              </a:rPr>
              <a:t>    </a:t>
            </a:r>
            <a:r>
              <a:rPr lang="en-US" sz="1400" b="0" dirty="0">
                <a:solidFill>
                  <a:srgbClr val="000000"/>
                </a:solidFill>
                <a:effectLst/>
                <a:latin typeface="Consolas" panose="020B0609020204030204" pitchFamily="49" charset="0"/>
              </a:rPr>
              <a:t>--permissions </a:t>
            </a:r>
            <a:r>
              <a:rPr lang="en-US" sz="1400" b="0" dirty="0">
                <a:solidFill>
                  <a:srgbClr val="A31515"/>
                </a:solidFill>
                <a:effectLst/>
                <a:latin typeface="Consolas" panose="020B0609020204030204" pitchFamily="49" charset="0"/>
              </a:rPr>
              <a:t>&lt;(a),(c),(d),(l),(r),(w) \</a:t>
            </a:r>
            <a:endParaRPr lang="en-US" sz="1400" b="0" dirty="0">
              <a:solidFill>
                <a:srgbClr val="000000"/>
              </a:solidFill>
              <a:effectLst/>
              <a:latin typeface="Consolas" panose="020B0609020204030204" pitchFamily="49" charset="0"/>
            </a:endParaRPr>
          </a:p>
          <a:p>
            <a:r>
              <a:rPr lang="en-US" sz="1400" b="0" dirty="0">
                <a:solidFill>
                  <a:srgbClr val="0000FF"/>
                </a:solidFill>
                <a:effectLst/>
                <a:latin typeface="Consolas" panose="020B0609020204030204" pitchFamily="49" charset="0"/>
              </a:rPr>
              <a:t>    </a:t>
            </a:r>
            <a:r>
              <a:rPr lang="en-US" sz="1400" b="0" dirty="0">
                <a:solidFill>
                  <a:srgbClr val="000000"/>
                </a:solidFill>
                <a:effectLst/>
                <a:latin typeface="Consolas" panose="020B0609020204030204" pitchFamily="49" charset="0"/>
              </a:rPr>
              <a:t>--account-key </a:t>
            </a:r>
            <a:r>
              <a:rPr lang="en-US" sz="1400" b="0" dirty="0">
                <a:solidFill>
                  <a:srgbClr val="A31515"/>
                </a:solidFill>
                <a:effectLst/>
                <a:latin typeface="Consolas" panose="020B0609020204030204" pitchFamily="49" charset="0"/>
              </a:rPr>
              <a:t>&lt;storage account key&gt; \</a:t>
            </a:r>
            <a:endParaRPr lang="en-US" sz="1400" b="0" dirty="0">
              <a:solidFill>
                <a:srgbClr val="000000"/>
              </a:solidFill>
              <a:effectLst/>
              <a:latin typeface="Consolas" panose="020B0609020204030204" pitchFamily="49" charset="0"/>
            </a:endParaRPr>
          </a:p>
          <a:p>
            <a:r>
              <a:rPr lang="en-US" sz="1400" b="0" dirty="0">
                <a:solidFill>
                  <a:srgbClr val="0000FF"/>
                </a:solidFill>
                <a:effectLst/>
                <a:latin typeface="Consolas" panose="020B0609020204030204" pitchFamily="49" charset="0"/>
              </a:rPr>
              <a:t>    </a:t>
            </a:r>
            <a:r>
              <a:rPr lang="en-US" sz="1400" b="0" dirty="0">
                <a:solidFill>
                  <a:srgbClr val="000000"/>
                </a:solidFill>
                <a:effectLst/>
                <a:latin typeface="Consolas" panose="020B0609020204030204" pitchFamily="49" charset="0"/>
              </a:rPr>
              <a:t>--account-name </a:t>
            </a:r>
            <a:r>
              <a:rPr lang="en-US" sz="1400" b="0" dirty="0">
                <a:solidFill>
                  <a:srgbClr val="A31515"/>
                </a:solidFill>
                <a:effectLst/>
                <a:latin typeface="Consolas" panose="020B0609020204030204" pitchFamily="49" charset="0"/>
              </a:rPr>
              <a:t>&lt;storage account name&gt;</a:t>
            </a:r>
            <a:endParaRPr lang="en-US" sz="1400" b="0" dirty="0">
              <a:solidFill>
                <a:srgbClr val="000000"/>
              </a:solidFill>
              <a:effectLst/>
              <a:latin typeface="Consolas" panose="020B0609020204030204" pitchFamily="49" charset="0"/>
            </a:endParaRPr>
          </a:p>
          <a:p>
            <a:pPr>
              <a:lnSpc>
                <a:spcPct val="90000"/>
              </a:lnSpc>
              <a:spcAft>
                <a:spcPts val="600"/>
              </a:spcAft>
            </a:pPr>
            <a:endParaRPr lang="en-US" sz="1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0894156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33D8F5-40B3-3D41-1072-B1616B467345}"/>
              </a:ext>
            </a:extLst>
          </p:cNvPr>
          <p:cNvSpPr>
            <a:spLocks noGrp="1"/>
          </p:cNvSpPr>
          <p:nvPr>
            <p:ph type="title"/>
          </p:nvPr>
        </p:nvSpPr>
        <p:spPr/>
        <p:txBody>
          <a:bodyPr/>
          <a:lstStyle/>
          <a:p>
            <a:r>
              <a:rPr lang="en-US" dirty="0"/>
              <a:t>Summary and knowledge check</a:t>
            </a:r>
          </a:p>
        </p:txBody>
      </p:sp>
      <p:sp>
        <p:nvSpPr>
          <p:cNvPr id="4" name="Content Placeholder 3">
            <a:extLst>
              <a:ext uri="{FF2B5EF4-FFF2-40B4-BE49-F238E27FC236}">
                <a16:creationId xmlns:a16="http://schemas.microsoft.com/office/drawing/2014/main" id="{33221971-E4B4-91FA-1DB9-F42D84D88189}"/>
              </a:ext>
            </a:extLst>
          </p:cNvPr>
          <p:cNvSpPr>
            <a:spLocks noGrp="1"/>
          </p:cNvSpPr>
          <p:nvPr>
            <p:ph sz="quarter" idx="12"/>
          </p:nvPr>
        </p:nvSpPr>
        <p:spPr/>
        <p:txBody>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In this module, you learned how to:</a:t>
            </a:r>
          </a:p>
          <a:p>
            <a:r>
              <a:rPr lang="en-US" dirty="0"/>
              <a:t>Identify the three types of shared access signatures</a:t>
            </a:r>
          </a:p>
          <a:p>
            <a:r>
              <a:rPr lang="en-US" dirty="0"/>
              <a:t>Explain when to implement shared access signatures</a:t>
            </a:r>
          </a:p>
          <a:p>
            <a:r>
              <a:rPr lang="en-US" dirty="0"/>
              <a:t>Create a stored access policy</a:t>
            </a:r>
          </a:p>
          <a:p>
            <a:endParaRPr lang="en-US" dirty="0"/>
          </a:p>
        </p:txBody>
      </p:sp>
      <p:sp>
        <p:nvSpPr>
          <p:cNvPr id="5" name="Oval 4">
            <a:extLst>
              <a:ext uri="{FF2B5EF4-FFF2-40B4-BE49-F238E27FC236}">
                <a16:creationId xmlns:a16="http://schemas.microsoft.com/office/drawing/2014/main" id="{09F58951-4595-0655-4A72-15DF78A41634}"/>
              </a:ext>
              <a:ext uri="{C183D7F6-B498-43B3-948B-1728B52AA6E4}">
                <adec:decorative xmlns:adec="http://schemas.microsoft.com/office/drawing/2017/decorative" val="1"/>
              </a:ext>
            </a:extLst>
          </p:cNvPr>
          <p:cNvSpPr/>
          <p:nvPr/>
        </p:nvSpPr>
        <p:spPr bwMode="auto">
          <a:xfrm>
            <a:off x="6096000" y="2076618"/>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1</a:t>
            </a:r>
            <a:endParaRPr lang="en-IN" b="1" dirty="0">
              <a:solidFill>
                <a:schemeClr val="bg1"/>
              </a:solidFill>
            </a:endParaRPr>
          </a:p>
        </p:txBody>
      </p:sp>
      <p:sp>
        <p:nvSpPr>
          <p:cNvPr id="6" name="Text Placeholder 43">
            <a:extLst>
              <a:ext uri="{FF2B5EF4-FFF2-40B4-BE49-F238E27FC236}">
                <a16:creationId xmlns:a16="http://schemas.microsoft.com/office/drawing/2014/main" id="{3C700301-A44D-6BF7-F79B-3FE0881017F0}"/>
              </a:ext>
            </a:extLst>
          </p:cNvPr>
          <p:cNvSpPr txBox="1">
            <a:spLocks/>
          </p:cNvSpPr>
          <p:nvPr/>
        </p:nvSpPr>
        <p:spPr>
          <a:xfrm>
            <a:off x="6715031" y="2076618"/>
            <a:ext cx="4672440" cy="789245"/>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1800" dirty="0">
                <a:latin typeface="+mn-lt"/>
              </a:rPr>
              <a:t>What type of shared access signatures (SAS) applies to Blob storage only?</a:t>
            </a:r>
          </a:p>
        </p:txBody>
      </p:sp>
      <p:sp>
        <p:nvSpPr>
          <p:cNvPr id="2" name="Oval 1">
            <a:extLst>
              <a:ext uri="{FF2B5EF4-FFF2-40B4-BE49-F238E27FC236}">
                <a16:creationId xmlns:a16="http://schemas.microsoft.com/office/drawing/2014/main" id="{B860B3A4-8E40-4CAB-AFAB-17784E4B017A}"/>
              </a:ext>
              <a:ext uri="{C183D7F6-B498-43B3-948B-1728B52AA6E4}">
                <adec:decorative xmlns:adec="http://schemas.microsoft.com/office/drawing/2017/decorative" val="1"/>
              </a:ext>
            </a:extLst>
          </p:cNvPr>
          <p:cNvSpPr/>
          <p:nvPr/>
        </p:nvSpPr>
        <p:spPr bwMode="auto">
          <a:xfrm>
            <a:off x="6096000" y="3034377"/>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2</a:t>
            </a:r>
            <a:endParaRPr lang="en-IN" b="1" dirty="0">
              <a:solidFill>
                <a:schemeClr val="bg1"/>
              </a:solidFill>
            </a:endParaRPr>
          </a:p>
        </p:txBody>
      </p:sp>
      <p:sp>
        <p:nvSpPr>
          <p:cNvPr id="7" name="Text Placeholder 43">
            <a:extLst>
              <a:ext uri="{FF2B5EF4-FFF2-40B4-BE49-F238E27FC236}">
                <a16:creationId xmlns:a16="http://schemas.microsoft.com/office/drawing/2014/main" id="{EDAB8B9E-AE29-4FC8-83EE-634621915BEC}"/>
              </a:ext>
            </a:extLst>
          </p:cNvPr>
          <p:cNvSpPr txBox="1">
            <a:spLocks/>
          </p:cNvSpPr>
          <p:nvPr/>
        </p:nvSpPr>
        <p:spPr>
          <a:xfrm>
            <a:off x="6715031" y="3034377"/>
            <a:ext cx="4672440" cy="1180784"/>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1800" dirty="0">
                <a:latin typeface="+mn-lt"/>
              </a:rPr>
              <a:t>What is the most flexible and secure way to use a service or account shared access signature (SAS)?</a:t>
            </a:r>
          </a:p>
        </p:txBody>
      </p:sp>
    </p:spTree>
    <p:extLst>
      <p:ext uri="{BB962C8B-B14F-4D97-AF65-F5344CB8AC3E}">
        <p14:creationId xmlns:p14="http://schemas.microsoft.com/office/powerpoint/2010/main" val="2365962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157CB1-E24A-020B-A45F-59D98B65C8F6}"/>
              </a:ext>
            </a:extLst>
          </p:cNvPr>
          <p:cNvSpPr>
            <a:spLocks noGrp="1"/>
          </p:cNvSpPr>
          <p:nvPr>
            <p:ph type="title"/>
          </p:nvPr>
        </p:nvSpPr>
        <p:spPr>
          <a:xfrm>
            <a:off x="581340" y="2824068"/>
            <a:ext cx="6472474" cy="1255728"/>
          </a:xfrm>
        </p:spPr>
        <p:txBody>
          <a:bodyPr/>
          <a:lstStyle/>
          <a:p>
            <a:pPr>
              <a:lnSpc>
                <a:spcPct val="100000"/>
              </a:lnSpc>
            </a:pPr>
            <a:r>
              <a:rPr lang="en-US" dirty="0"/>
              <a:t>Module 1: Explore the Microsoft identity platform</a:t>
            </a:r>
          </a:p>
        </p:txBody>
      </p:sp>
    </p:spTree>
    <p:extLst>
      <p:ext uri="{BB962C8B-B14F-4D97-AF65-F5344CB8AC3E}">
        <p14:creationId xmlns:p14="http://schemas.microsoft.com/office/powerpoint/2010/main" val="1928248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2B7827-95F8-841C-8874-AD757985B603}"/>
              </a:ext>
            </a:extLst>
          </p:cNvPr>
          <p:cNvSpPr>
            <a:spLocks noGrp="1"/>
          </p:cNvSpPr>
          <p:nvPr>
            <p:ph type="title"/>
          </p:nvPr>
        </p:nvSpPr>
        <p:spPr>
          <a:xfrm>
            <a:off x="581340" y="2824068"/>
            <a:ext cx="6472474" cy="1255728"/>
          </a:xfrm>
        </p:spPr>
        <p:txBody>
          <a:bodyPr/>
          <a:lstStyle/>
          <a:p>
            <a:r>
              <a:rPr lang="fr-FR" dirty="0"/>
              <a:t>Module 4: Explore Microsoft Graph</a:t>
            </a:r>
            <a:endParaRPr lang="en-US" dirty="0"/>
          </a:p>
        </p:txBody>
      </p:sp>
    </p:spTree>
    <p:extLst>
      <p:ext uri="{BB962C8B-B14F-4D97-AF65-F5344CB8AC3E}">
        <p14:creationId xmlns:p14="http://schemas.microsoft.com/office/powerpoint/2010/main" val="18077357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4A1E8-CEC1-DAF2-0EE8-D6BEEA612AE1}"/>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2CAE9DF3-6FE5-20B0-3314-CE625A427C23}"/>
              </a:ext>
            </a:extLst>
          </p:cNvPr>
          <p:cNvSpPr>
            <a:spLocks noGrp="1"/>
          </p:cNvSpPr>
          <p:nvPr>
            <p:ph sz="quarter" idx="10"/>
          </p:nvPr>
        </p:nvSpPr>
        <p:spPr/>
        <p:txBody>
          <a:bodyPr/>
          <a:lstStyle/>
          <a:p>
            <a:pPr>
              <a:spcAft>
                <a:spcPts val="600"/>
              </a:spcAft>
            </a:pPr>
            <a:r>
              <a:rPr lang="en-US" dirty="0"/>
              <a:t>Explain the benefits of using Microsoft Graph</a:t>
            </a:r>
          </a:p>
          <a:p>
            <a:pPr>
              <a:spcAft>
                <a:spcPts val="600"/>
              </a:spcAft>
            </a:pPr>
            <a:r>
              <a:rPr lang="en-US" dirty="0"/>
              <a:t>Perform operations on Microsoft Graph by using REST and SDKs</a:t>
            </a:r>
          </a:p>
          <a:p>
            <a:pPr>
              <a:spcAft>
                <a:spcPts val="600"/>
              </a:spcAft>
            </a:pPr>
            <a:r>
              <a:rPr lang="en-US" dirty="0"/>
              <a:t>Apply best practices to help your applications get the most out of Microsoft Graph</a:t>
            </a:r>
          </a:p>
          <a:p>
            <a:endParaRPr lang="en-US" dirty="0"/>
          </a:p>
        </p:txBody>
      </p:sp>
    </p:spTree>
    <p:extLst>
      <p:ext uri="{BB962C8B-B14F-4D97-AF65-F5344CB8AC3E}">
        <p14:creationId xmlns:p14="http://schemas.microsoft.com/office/powerpoint/2010/main" val="2305612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14F87-EA53-0B76-07FD-B37A1469CF8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6898867-51FA-9C49-604E-9C980743A048}"/>
              </a:ext>
            </a:extLst>
          </p:cNvPr>
          <p:cNvSpPr>
            <a:spLocks noGrp="1"/>
          </p:cNvSpPr>
          <p:nvPr>
            <p:ph sz="quarter" idx="10"/>
          </p:nvPr>
        </p:nvSpPr>
        <p:spPr/>
        <p:txBody>
          <a:bodyPr/>
          <a:lstStyle/>
          <a:p>
            <a:pPr>
              <a:spcAft>
                <a:spcPts val="1200"/>
              </a:spcAft>
            </a:pPr>
            <a:r>
              <a:rPr lang="en-US" sz="2000" dirty="0"/>
              <a:t>Microsoft Graph is the gateway to data and intelligence in Microsoft 365. </a:t>
            </a:r>
          </a:p>
          <a:p>
            <a:pPr>
              <a:spcAft>
                <a:spcPts val="1200"/>
              </a:spcAft>
            </a:pPr>
            <a:r>
              <a:rPr lang="en-US" sz="2000" dirty="0"/>
              <a:t>It provides a unified programmability model that you can use to access the tremendous amount of data in Microsoft 365, Windows, and Enterprise Mobility + Security.</a:t>
            </a:r>
          </a:p>
        </p:txBody>
      </p:sp>
    </p:spTree>
    <p:extLst>
      <p:ext uri="{BB962C8B-B14F-4D97-AF65-F5344CB8AC3E}">
        <p14:creationId xmlns:p14="http://schemas.microsoft.com/office/powerpoint/2010/main" val="22542828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D21BF-17E2-2804-8A4B-820197FF4F62}"/>
              </a:ext>
            </a:extLst>
          </p:cNvPr>
          <p:cNvSpPr>
            <a:spLocks noGrp="1"/>
          </p:cNvSpPr>
          <p:nvPr>
            <p:ph type="title"/>
          </p:nvPr>
        </p:nvSpPr>
        <p:spPr/>
        <p:txBody>
          <a:bodyPr/>
          <a:lstStyle/>
          <a:p>
            <a:r>
              <a:rPr lang="en-US" dirty="0"/>
              <a:t>Discover Microsoft Graph</a:t>
            </a:r>
          </a:p>
        </p:txBody>
      </p:sp>
      <p:sp>
        <p:nvSpPr>
          <p:cNvPr id="4" name="Rectangle 3">
            <a:extLst>
              <a:ext uri="{FF2B5EF4-FFF2-40B4-BE49-F238E27FC236}">
                <a16:creationId xmlns:a16="http://schemas.microsoft.com/office/drawing/2014/main" id="{85390B7E-4614-1E10-337E-86C674C67E36}"/>
              </a:ext>
              <a:ext uri="{C183D7F6-B498-43B3-948B-1728B52AA6E4}">
                <adec:decorative xmlns:adec="http://schemas.microsoft.com/office/drawing/2017/decorative" val="1"/>
              </a:ext>
            </a:extLst>
          </p:cNvPr>
          <p:cNvSpPr/>
          <p:nvPr/>
        </p:nvSpPr>
        <p:spPr bwMode="auto">
          <a:xfrm>
            <a:off x="432089" y="1240489"/>
            <a:ext cx="11327822" cy="4959927"/>
          </a:xfrm>
          <a:prstGeom prst="rect">
            <a:avLst/>
          </a:prstGeom>
          <a:ln w="19050">
            <a:solidFill>
              <a:schemeClr val="tx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descr="Diagram of the three main components that facilitate the flow of data: Microsoft Graph A P I, Microsoft Graph connectors, and Microsoft Graph Data Connect.">
            <a:extLst>
              <a:ext uri="{FF2B5EF4-FFF2-40B4-BE49-F238E27FC236}">
                <a16:creationId xmlns:a16="http://schemas.microsoft.com/office/drawing/2014/main" id="{7388A9C2-5391-741C-2CF3-E78EAF63ABD0}"/>
              </a:ext>
            </a:extLst>
          </p:cNvPr>
          <p:cNvPicPr>
            <a:picLocks noChangeAspect="1"/>
          </p:cNvPicPr>
          <p:nvPr/>
        </p:nvPicPr>
        <p:blipFill>
          <a:blip r:embed="rId3"/>
          <a:stretch>
            <a:fillRect/>
          </a:stretch>
        </p:blipFill>
        <p:spPr>
          <a:xfrm>
            <a:off x="1142314" y="1343281"/>
            <a:ext cx="9622668" cy="4772218"/>
          </a:xfrm>
          <a:prstGeom prst="rect">
            <a:avLst/>
          </a:prstGeom>
        </p:spPr>
      </p:pic>
    </p:spTree>
    <p:extLst>
      <p:ext uri="{BB962C8B-B14F-4D97-AF65-F5344CB8AC3E}">
        <p14:creationId xmlns:p14="http://schemas.microsoft.com/office/powerpoint/2010/main" val="158240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BD6B7-7348-5542-8544-019324511414}"/>
              </a:ext>
            </a:extLst>
          </p:cNvPr>
          <p:cNvSpPr>
            <a:spLocks noGrp="1"/>
          </p:cNvSpPr>
          <p:nvPr>
            <p:ph type="title"/>
          </p:nvPr>
        </p:nvSpPr>
        <p:spPr/>
        <p:txBody>
          <a:bodyPr/>
          <a:lstStyle/>
          <a:p>
            <a:r>
              <a:rPr lang="en-US" dirty="0"/>
              <a:t>Query Microsoft Graph by using REST</a:t>
            </a:r>
          </a:p>
        </p:txBody>
      </p:sp>
      <p:sp>
        <p:nvSpPr>
          <p:cNvPr id="3" name="Content Placeholder 2">
            <a:extLst>
              <a:ext uri="{FF2B5EF4-FFF2-40B4-BE49-F238E27FC236}">
                <a16:creationId xmlns:a16="http://schemas.microsoft.com/office/drawing/2014/main" id="{571D146E-5FE6-B2DD-C035-0066C64DD2DA}"/>
              </a:ext>
            </a:extLst>
          </p:cNvPr>
          <p:cNvSpPr>
            <a:spLocks noGrp="1"/>
          </p:cNvSpPr>
          <p:nvPr>
            <p:ph sz="quarter" idx="10"/>
          </p:nvPr>
        </p:nvSpPr>
        <p:spPr/>
        <p:txBody>
          <a:body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a:pPr>
            <a:r>
              <a:rPr kumimoji="0" lang="en-US" sz="2400" b="0" i="0" u="none" strike="noStrike" kern="1200" cap="none" spc="-49" normalizeH="0" baseline="0" noProof="0" dirty="0">
                <a:ln>
                  <a:noFill/>
                </a:ln>
                <a:solidFill>
                  <a:srgbClr val="000000"/>
                </a:solidFill>
                <a:effectLst/>
                <a:uLnTx/>
                <a:uFillTx/>
                <a:latin typeface="Segoe UI Semibold"/>
                <a:ea typeface="+mn-ea"/>
                <a:cs typeface="+mn-cs"/>
              </a:rPr>
              <a:t>Call a REST API method</a:t>
            </a:r>
          </a:p>
          <a:p>
            <a:pPr marL="746125" marR="0" lvl="1" indent="-288925" algn="l" defTabSz="914367" rtl="0" eaLnBrk="1" fontAlgn="auto" latinLnBrk="0" hangingPunct="1">
              <a:lnSpc>
                <a:spcPct val="100000"/>
              </a:lnSpc>
              <a:spcBef>
                <a:spcPts val="392"/>
              </a:spcBef>
              <a:spcAft>
                <a:spcPts val="0"/>
              </a:spcAft>
              <a:buClrTx/>
              <a:buSzPct val="90000"/>
              <a:buFont typeface="Arial" panose="020B0604020202020204" pitchFamily="34" charset="0"/>
              <a:buChar char="•"/>
              <a:tabLst/>
              <a:defRPr/>
            </a:pPr>
            <a:r>
              <a:rPr kumimoji="0" lang="nl-NL" sz="1800" b="0" i="0" u="none" strike="noStrike" kern="1200" cap="none" spc="0" normalizeH="0" baseline="0" noProof="0" dirty="0">
                <a:ln>
                  <a:noFill/>
                </a:ln>
                <a:solidFill>
                  <a:srgbClr val="000000"/>
                </a:solidFill>
                <a:effectLst/>
                <a:uLnTx/>
                <a:uFillTx/>
                <a:latin typeface="Segoe UI"/>
                <a:ea typeface="+mn-ea"/>
                <a:cs typeface="+mn-cs"/>
              </a:rPr>
              <a:t>{HTTP method} </a:t>
            </a:r>
            <a:r>
              <a:rPr kumimoji="0" lang="nl-NL"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https://graph.microsoft.com/{version}/{resource}?{query-parameters}</a:t>
            </a:r>
          </a:p>
          <a:p>
            <a:pPr marL="746125" marR="0" lvl="1" indent="-288925" algn="l" defTabSz="914367" rtl="0" eaLnBrk="1" fontAlgn="auto" latinLnBrk="0" hangingPunct="1">
              <a:lnSpc>
                <a:spcPct val="100000"/>
              </a:lnSpc>
              <a:spcBef>
                <a:spcPts val="392"/>
              </a:spcBef>
              <a:spcAft>
                <a:spcPts val="0"/>
              </a:spcAft>
              <a:buClrTx/>
              <a:buSzPct val="90000"/>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HTTP methods (</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GET</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POST</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PATCH</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PUT</a:t>
            </a:r>
            <a:r>
              <a:rPr kumimoji="0" lang="en-US" sz="1800" b="0" i="0" u="none" strike="noStrike" kern="1200" cap="none" spc="0" normalizeH="0" baseline="0" noProof="0" dirty="0">
                <a:ln>
                  <a:noFill/>
                </a:ln>
                <a:solidFill>
                  <a:srgbClr val="000000"/>
                </a:solidFill>
                <a:effectLst/>
                <a:uLnTx/>
                <a:uFillTx/>
                <a:latin typeface="Segoe UI"/>
                <a:ea typeface="+mn-ea"/>
                <a:cs typeface="+mn-cs"/>
              </a:rPr>
              <a:t>, </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DELETE</a:t>
            </a:r>
            <a:r>
              <a:rPr kumimoji="0" lang="en-US" sz="1800" b="0" i="0" u="none" strike="noStrike" kern="1200" cap="none" spc="0" normalizeH="0" baseline="0" noProof="0" dirty="0">
                <a:ln>
                  <a:noFill/>
                </a:ln>
                <a:solidFill>
                  <a:srgbClr val="000000"/>
                </a:solidFill>
                <a:effectLst/>
                <a:uLnTx/>
                <a:uFillTx/>
                <a:latin typeface="Segoe UI"/>
                <a:ea typeface="+mn-ea"/>
                <a:cs typeface="+mn-cs"/>
              </a:rPr>
              <a:t>)</a:t>
            </a:r>
          </a:p>
          <a:p>
            <a:pPr marL="0" marR="0" lvl="1" indent="0" algn="l" defTabSz="914367" rtl="0" eaLnBrk="1" fontAlgn="auto" latinLnBrk="0" hangingPunct="1">
              <a:lnSpc>
                <a:spcPct val="100000"/>
              </a:lnSpc>
              <a:spcBef>
                <a:spcPts val="1200"/>
              </a:spcBef>
              <a:spcAft>
                <a:spcPts val="588"/>
              </a:spcAft>
              <a:buClrTx/>
              <a:buSzPct val="90000"/>
              <a:buFontTx/>
              <a:buNone/>
              <a:tabLst/>
              <a:defRPr/>
            </a:pPr>
            <a:r>
              <a:rPr kumimoji="0" lang="en-US" sz="2000" b="0" i="0" u="none" strike="noStrike" kern="1200" cap="none" spc="0" normalizeH="0" baseline="0" noProof="0" dirty="0">
                <a:ln>
                  <a:noFill/>
                </a:ln>
                <a:solidFill>
                  <a:srgbClr val="000000"/>
                </a:solidFill>
                <a:effectLst/>
                <a:uLnTx/>
                <a:uFillTx/>
                <a:latin typeface="Segoe UI Semibold"/>
                <a:ea typeface="+mn-ea"/>
                <a:cs typeface="+mn-cs"/>
              </a:rPr>
              <a:t>{version}: </a:t>
            </a:r>
            <a:r>
              <a:rPr kumimoji="0" lang="en-US" sz="2000" b="0" i="0" u="none" strike="noStrike" kern="1200" cap="none" spc="0" normalizeH="0" baseline="0" noProof="0" dirty="0">
                <a:ln>
                  <a:noFill/>
                </a:ln>
                <a:solidFill>
                  <a:srgbClr val="000000"/>
                </a:solidFill>
                <a:effectLst/>
                <a:uLnTx/>
                <a:uFillTx/>
                <a:latin typeface="Segoe UI"/>
                <a:ea typeface="+mn-ea"/>
                <a:cs typeface="+mn-cs"/>
              </a:rPr>
              <a:t>Microsoft Graph currently supports two versions </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v1.0</a:t>
            </a:r>
            <a:r>
              <a:rPr kumimoji="0" lang="en-US" sz="2000" b="0" i="0" u="none" strike="noStrike" kern="1200" cap="none" spc="0" normalizeH="0" baseline="0" noProof="0" dirty="0">
                <a:ln>
                  <a:noFill/>
                </a:ln>
                <a:solidFill>
                  <a:srgbClr val="000000"/>
                </a:solidFill>
                <a:effectLst/>
                <a:uLnTx/>
                <a:uFillTx/>
                <a:latin typeface="Segoe UI"/>
                <a:ea typeface="+mn-ea"/>
                <a:cs typeface="+mn-cs"/>
              </a:rPr>
              <a:t> and </a:t>
            </a:r>
            <a:r>
              <a:rPr kumimoji="0" lang="en-US" sz="20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beta</a:t>
            </a:r>
          </a:p>
          <a:p>
            <a:pPr marL="0" marR="0" lvl="1" indent="0" algn="l" defTabSz="914367" rtl="0" eaLnBrk="1" fontAlgn="auto" latinLnBrk="0" hangingPunct="1">
              <a:lnSpc>
                <a:spcPct val="100000"/>
              </a:lnSpc>
              <a:spcBef>
                <a:spcPts val="1200"/>
              </a:spcBef>
              <a:spcAft>
                <a:spcPts val="588"/>
              </a:spcAft>
              <a:buClrTx/>
              <a:buSzPct val="90000"/>
              <a:buFontTx/>
              <a:buNone/>
              <a:tabLst/>
              <a:defRPr/>
            </a:pPr>
            <a:r>
              <a:rPr kumimoji="0" lang="en-US" sz="2000" b="0" i="0" u="none" strike="noStrike" kern="1200" cap="none" spc="0" normalizeH="0" baseline="0" noProof="0" dirty="0">
                <a:ln>
                  <a:noFill/>
                </a:ln>
                <a:solidFill>
                  <a:srgbClr val="000000"/>
                </a:solidFill>
                <a:effectLst/>
                <a:uLnTx/>
                <a:uFillTx/>
                <a:latin typeface="Segoe UI Semibold"/>
                <a:ea typeface="+mn-ea"/>
                <a:cs typeface="+mn-cs"/>
              </a:rPr>
              <a:t>{resource}: </a:t>
            </a:r>
            <a:r>
              <a:rPr kumimoji="0" lang="en-US" sz="2000" b="0" i="0" u="none" strike="noStrike" kern="1200" cap="none" spc="0" normalizeH="0" baseline="0" noProof="0" dirty="0">
                <a:ln>
                  <a:noFill/>
                </a:ln>
                <a:solidFill>
                  <a:srgbClr val="000000"/>
                </a:solidFill>
                <a:effectLst/>
                <a:uLnTx/>
                <a:uFillTx/>
                <a:latin typeface="Segoe UI"/>
                <a:ea typeface="+mn-ea"/>
                <a:cs typeface="+mn-cs"/>
              </a:rPr>
              <a:t>A resource can be an entity or complex type, commonly defined with properties.</a:t>
            </a:r>
          </a:p>
          <a:p>
            <a:pPr marL="0" marR="0" lvl="1" indent="0" algn="l" defTabSz="914367" rtl="0" eaLnBrk="1" fontAlgn="auto" latinLnBrk="0" hangingPunct="1">
              <a:lnSpc>
                <a:spcPct val="100000"/>
              </a:lnSpc>
              <a:spcBef>
                <a:spcPts val="1200"/>
              </a:spcBef>
              <a:spcAft>
                <a:spcPts val="588"/>
              </a:spcAft>
              <a:buClrTx/>
              <a:buSzPct val="90000"/>
              <a:buFontTx/>
              <a:buNone/>
              <a:tabLst/>
              <a:defRPr/>
            </a:pPr>
            <a:r>
              <a:rPr kumimoji="0" lang="en-US" sz="2000" b="0" i="0" u="none" strike="noStrike" kern="1200" cap="none" spc="0" normalizeH="0" baseline="0" noProof="0" dirty="0">
                <a:ln>
                  <a:noFill/>
                </a:ln>
                <a:solidFill>
                  <a:srgbClr val="000000"/>
                </a:solidFill>
                <a:effectLst/>
                <a:uLnTx/>
                <a:uFillTx/>
                <a:latin typeface="Segoe UI Semibold"/>
                <a:ea typeface="+mn-ea"/>
                <a:cs typeface="+mn-cs"/>
              </a:rPr>
              <a:t>{query-parameters}: </a:t>
            </a:r>
            <a:r>
              <a:rPr kumimoji="0" lang="en-US" sz="2000" b="0" i="0" u="none" strike="noStrike" kern="1200" cap="none" spc="0" normalizeH="0" baseline="0" noProof="0" dirty="0">
                <a:ln>
                  <a:noFill/>
                </a:ln>
                <a:solidFill>
                  <a:srgbClr val="000000"/>
                </a:solidFill>
                <a:effectLst/>
                <a:uLnTx/>
                <a:uFillTx/>
                <a:latin typeface="Segoe UI"/>
                <a:ea typeface="+mn-ea"/>
                <a:cs typeface="+mn-cs"/>
              </a:rPr>
              <a:t>Query parameters can be OData system query options, or other strings that a method accepts to customize its response</a:t>
            </a:r>
            <a:r>
              <a:rPr kumimoji="0" lang="en-US" sz="1800" b="0" i="0" u="none" strike="noStrike" kern="1200" cap="none" spc="0" normalizeH="0" baseline="0" noProof="0" dirty="0">
                <a:ln>
                  <a:noFill/>
                </a:ln>
                <a:solidFill>
                  <a:srgbClr val="000000"/>
                </a:solidFill>
                <a:effectLst/>
                <a:uLnTx/>
                <a:uFillTx/>
                <a:latin typeface="Segoe UI"/>
                <a:ea typeface="+mn-ea"/>
                <a:cs typeface="+mn-cs"/>
              </a:rPr>
              <a:t>.</a:t>
            </a:r>
          </a:p>
          <a:p>
            <a:endParaRPr lang="en-US" dirty="0"/>
          </a:p>
        </p:txBody>
      </p:sp>
    </p:spTree>
    <p:extLst>
      <p:ext uri="{BB962C8B-B14F-4D97-AF65-F5344CB8AC3E}">
        <p14:creationId xmlns:p14="http://schemas.microsoft.com/office/powerpoint/2010/main" val="3324504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2EF4A-4756-034D-B080-7D45DF0EBA62}"/>
              </a:ext>
            </a:extLst>
          </p:cNvPr>
          <p:cNvSpPr>
            <a:spLocks noGrp="1"/>
          </p:cNvSpPr>
          <p:nvPr>
            <p:ph type="title"/>
          </p:nvPr>
        </p:nvSpPr>
        <p:spPr/>
        <p:txBody>
          <a:bodyPr/>
          <a:lstStyle/>
          <a:p>
            <a:r>
              <a:rPr lang="en-US" dirty="0"/>
              <a:t>Query Microsoft Graph by using SDKs ( 1 of 4 )</a:t>
            </a:r>
          </a:p>
        </p:txBody>
      </p:sp>
      <p:sp>
        <p:nvSpPr>
          <p:cNvPr id="3" name="Content Placeholder 2">
            <a:extLst>
              <a:ext uri="{FF2B5EF4-FFF2-40B4-BE49-F238E27FC236}">
                <a16:creationId xmlns:a16="http://schemas.microsoft.com/office/drawing/2014/main" id="{000F7423-F1CF-52E8-0018-B58441131325}"/>
              </a:ext>
            </a:extLst>
          </p:cNvPr>
          <p:cNvSpPr>
            <a:spLocks noGrp="1"/>
          </p:cNvSpPr>
          <p:nvPr>
            <p:ph sz="quarter" idx="10"/>
          </p:nvPr>
        </p:nvSpPr>
        <p:spPr>
          <a:xfrm>
            <a:off x="457200" y="1235075"/>
            <a:ext cx="5221111" cy="4816475"/>
          </a:xfrm>
        </p:spPr>
        <p:txBody>
          <a:bodyPr/>
          <a:lstStyle/>
          <a:p>
            <a:pPr marL="0" indent="0">
              <a:spcAft>
                <a:spcPts val="1200"/>
              </a:spcAft>
              <a:buNone/>
            </a:pPr>
            <a:r>
              <a:rPr lang="en-US" dirty="0" err="1">
                <a:latin typeface="+mj-lt"/>
              </a:rPr>
              <a:t>Microsoft.Graph</a:t>
            </a:r>
            <a:endParaRPr lang="en-US" dirty="0">
              <a:latin typeface="+mj-lt"/>
            </a:endParaRPr>
          </a:p>
          <a:p>
            <a:pPr>
              <a:spcAft>
                <a:spcPts val="600"/>
              </a:spcAft>
            </a:pPr>
            <a:r>
              <a:rPr lang="en-US" dirty="0"/>
              <a:t>Object-relational mapping tool for Microsoft Graph</a:t>
            </a:r>
          </a:p>
          <a:p>
            <a:pPr>
              <a:spcAft>
                <a:spcPts val="600"/>
              </a:spcAft>
            </a:pPr>
            <a:r>
              <a:rPr lang="en-US" dirty="0"/>
              <a:t>Contains classes mapped to the RESTful syntax of the Microsoft Graph API</a:t>
            </a:r>
          </a:p>
          <a:p>
            <a:pPr marL="0" indent="0">
              <a:spcBef>
                <a:spcPts val="600"/>
              </a:spcBef>
              <a:spcAft>
                <a:spcPts val="1200"/>
              </a:spcAft>
              <a:buNone/>
            </a:pPr>
            <a:r>
              <a:rPr lang="en-US" dirty="0" err="1">
                <a:latin typeface="+mj-lt"/>
              </a:rPr>
              <a:t>Microsoft.Graph.Core</a:t>
            </a:r>
            <a:endParaRPr lang="en-US" dirty="0">
              <a:latin typeface="+mj-lt"/>
            </a:endParaRPr>
          </a:p>
          <a:p>
            <a:r>
              <a:rPr lang="en-US" dirty="0"/>
              <a:t>Core library for making calls to Microsoft Graph</a:t>
            </a:r>
          </a:p>
          <a:p>
            <a:endParaRPr lang="en-US" dirty="0"/>
          </a:p>
        </p:txBody>
      </p:sp>
      <p:sp>
        <p:nvSpPr>
          <p:cNvPr id="4" name="Content Placeholder 2">
            <a:extLst>
              <a:ext uri="{FF2B5EF4-FFF2-40B4-BE49-F238E27FC236}">
                <a16:creationId xmlns:a16="http://schemas.microsoft.com/office/drawing/2014/main" id="{49F4BB4A-C56C-D78C-918B-B34552DC748C}"/>
              </a:ext>
            </a:extLst>
          </p:cNvPr>
          <p:cNvSpPr txBox="1">
            <a:spLocks/>
          </p:cNvSpPr>
          <p:nvPr/>
        </p:nvSpPr>
        <p:spPr>
          <a:xfrm>
            <a:off x="6203244" y="1235075"/>
            <a:ext cx="5221111" cy="4816475"/>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r>
              <a:rPr lang="en-US" dirty="0">
                <a:latin typeface="+mj-lt"/>
              </a:rPr>
              <a:t>Authentication</a:t>
            </a:r>
          </a:p>
          <a:p>
            <a:pPr>
              <a:spcAft>
                <a:spcPts val="600"/>
              </a:spcAft>
            </a:pPr>
            <a:r>
              <a:rPr lang="en-US" dirty="0"/>
              <a:t>Providers to integrate the Microsoft Graph SDK with the MSAL application builders</a:t>
            </a:r>
          </a:p>
          <a:p>
            <a:pPr>
              <a:spcAft>
                <a:spcPts val="600"/>
              </a:spcAft>
            </a:pPr>
            <a:r>
              <a:rPr lang="en-US" dirty="0"/>
              <a:t>Supports various authentication flows</a:t>
            </a:r>
          </a:p>
          <a:p>
            <a:pPr marL="0" indent="0">
              <a:buNone/>
            </a:pPr>
            <a:endParaRPr lang="en-US" dirty="0"/>
          </a:p>
        </p:txBody>
      </p:sp>
    </p:spTree>
    <p:extLst>
      <p:ext uri="{BB962C8B-B14F-4D97-AF65-F5344CB8AC3E}">
        <p14:creationId xmlns:p14="http://schemas.microsoft.com/office/powerpoint/2010/main" val="18217571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7E82A-B4F9-5E96-CDB1-2775A4C32361}"/>
              </a:ext>
            </a:extLst>
          </p:cNvPr>
          <p:cNvSpPr>
            <a:spLocks noGrp="1"/>
          </p:cNvSpPr>
          <p:nvPr>
            <p:ph type="title"/>
          </p:nvPr>
        </p:nvSpPr>
        <p:spPr/>
        <p:txBody>
          <a:bodyPr/>
          <a:lstStyle/>
          <a:p>
            <a:r>
              <a:rPr lang="en-US" dirty="0"/>
              <a:t>Query Microsoft Graph by using SDKs ( 2 of 4 )</a:t>
            </a:r>
          </a:p>
        </p:txBody>
      </p:sp>
      <p:sp>
        <p:nvSpPr>
          <p:cNvPr id="7" name="Content Placeholder 2">
            <a:extLst>
              <a:ext uri="{FF2B5EF4-FFF2-40B4-BE49-F238E27FC236}">
                <a16:creationId xmlns:a16="http://schemas.microsoft.com/office/drawing/2014/main" id="{25A2355D-EF2D-F6FF-848A-A3E986841D0A}"/>
              </a:ext>
            </a:extLst>
          </p:cNvPr>
          <p:cNvSpPr>
            <a:spLocks noGrp="1"/>
          </p:cNvSpPr>
          <p:nvPr>
            <p:ph sz="quarter" idx="10"/>
          </p:nvPr>
        </p:nvSpPr>
        <p:spPr>
          <a:xfrm>
            <a:off x="457200" y="1235075"/>
            <a:ext cx="5221111" cy="4816475"/>
          </a:xfrm>
        </p:spPr>
        <p:txBody>
          <a:bodyPr/>
          <a:lstStyle/>
          <a:p>
            <a:pPr marL="0" indent="0">
              <a:spcAft>
                <a:spcPts val="1200"/>
              </a:spcAft>
              <a:buNone/>
            </a:pPr>
            <a:r>
              <a:rPr lang="en-US" dirty="0">
                <a:latin typeface="+mj-lt"/>
              </a:rPr>
              <a:t>Wrapper for the MSAL library:</a:t>
            </a:r>
          </a:p>
          <a:p>
            <a:pPr>
              <a:spcAft>
                <a:spcPts val="600"/>
              </a:spcAft>
            </a:pPr>
            <a:r>
              <a:rPr lang="en-US" dirty="0"/>
              <a:t>Supplies authentication provider helpers</a:t>
            </a:r>
          </a:p>
          <a:p>
            <a:pPr>
              <a:spcAft>
                <a:spcPts val="600"/>
              </a:spcAft>
            </a:pPr>
            <a:r>
              <a:rPr lang="en-US" dirty="0"/>
              <a:t>Uses MSAL "under the hood"</a:t>
            </a:r>
          </a:p>
          <a:p>
            <a:pPr>
              <a:spcAft>
                <a:spcPts val="600"/>
              </a:spcAft>
            </a:pPr>
            <a:r>
              <a:rPr lang="en-US" dirty="0"/>
              <a:t>Helpers automatically acquire tokens on your behalf</a:t>
            </a:r>
          </a:p>
          <a:p>
            <a:pPr>
              <a:spcAft>
                <a:spcPts val="600"/>
              </a:spcAft>
            </a:pPr>
            <a:r>
              <a:rPr lang="en-US" dirty="0"/>
              <a:t>Reduces the complexity of using Microsoft Graph in your application</a:t>
            </a:r>
          </a:p>
          <a:p>
            <a:pPr marL="0" indent="0">
              <a:buNone/>
            </a:pPr>
            <a:endParaRPr lang="en-US" dirty="0"/>
          </a:p>
        </p:txBody>
      </p:sp>
      <p:grpSp>
        <p:nvGrpSpPr>
          <p:cNvPr id="8" name="Group 7" descr="The diagram depicts how the Microsoft Graph SDK acts as a wrapper to the Microsoft Authentication Library (MSAL) and reduces the complexity of using Microsoft Graph.">
            <a:extLst>
              <a:ext uri="{FF2B5EF4-FFF2-40B4-BE49-F238E27FC236}">
                <a16:creationId xmlns:a16="http://schemas.microsoft.com/office/drawing/2014/main" id="{F2D6F5E9-6A3C-9A21-C51F-4BC0E009916D}"/>
              </a:ext>
            </a:extLst>
          </p:cNvPr>
          <p:cNvGrpSpPr/>
          <p:nvPr/>
        </p:nvGrpSpPr>
        <p:grpSpPr>
          <a:xfrm>
            <a:off x="7055094" y="1445608"/>
            <a:ext cx="4002640" cy="3371425"/>
            <a:chOff x="7422874" y="1774191"/>
            <a:chExt cx="4002640" cy="3371425"/>
          </a:xfrm>
        </p:grpSpPr>
        <p:sp>
          <p:nvSpPr>
            <p:cNvPr id="9" name="Hexagon 8">
              <a:extLst>
                <a:ext uri="{FF2B5EF4-FFF2-40B4-BE49-F238E27FC236}">
                  <a16:creationId xmlns:a16="http://schemas.microsoft.com/office/drawing/2014/main" id="{4EA3EB91-7C09-D158-E2EA-7FD4316FE805}"/>
                </a:ext>
              </a:extLst>
            </p:cNvPr>
            <p:cNvSpPr/>
            <p:nvPr/>
          </p:nvSpPr>
          <p:spPr bwMode="auto">
            <a:xfrm>
              <a:off x="7497451" y="1774191"/>
              <a:ext cx="3853487" cy="1121014"/>
            </a:xfrm>
            <a:prstGeom prst="hexagon">
              <a:avLst>
                <a:gd name="adj" fmla="val 35892"/>
                <a:gd name="vf" fmla="val 115470"/>
              </a:avLst>
            </a:prstGeom>
            <a:solidFill>
              <a:srgbClr val="00188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latin typeface="+mj-lt"/>
                  <a:ea typeface="Segoe UI" pitchFamily="34" charset="0"/>
                  <a:cs typeface="Segoe UI" pitchFamily="34" charset="0"/>
                </a:rPr>
                <a:t>Microsoft Graph SDK</a:t>
              </a:r>
            </a:p>
          </p:txBody>
        </p:sp>
        <p:sp>
          <p:nvSpPr>
            <p:cNvPr id="10" name="Rectangle 9">
              <a:extLst>
                <a:ext uri="{FF2B5EF4-FFF2-40B4-BE49-F238E27FC236}">
                  <a16:creationId xmlns:a16="http://schemas.microsoft.com/office/drawing/2014/main" id="{1AF6AF6F-E0A8-64A8-2B99-77C374898453}"/>
                </a:ext>
              </a:extLst>
            </p:cNvPr>
            <p:cNvSpPr/>
            <p:nvPr/>
          </p:nvSpPr>
          <p:spPr bwMode="auto">
            <a:xfrm>
              <a:off x="7422874" y="4425616"/>
              <a:ext cx="1779610" cy="720000"/>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b="1" dirty="0">
                  <a:solidFill>
                    <a:schemeClr val="tx1"/>
                  </a:solidFill>
                  <a:ea typeface="Segoe UI" pitchFamily="34" charset="0"/>
                  <a:cs typeface="Segoe UI" pitchFamily="34" charset="0"/>
                </a:rPr>
                <a:t>MSAL</a:t>
              </a:r>
            </a:p>
          </p:txBody>
        </p:sp>
        <p:sp>
          <p:nvSpPr>
            <p:cNvPr id="11" name="Rectangle 10">
              <a:extLst>
                <a:ext uri="{FF2B5EF4-FFF2-40B4-BE49-F238E27FC236}">
                  <a16:creationId xmlns:a16="http://schemas.microsoft.com/office/drawing/2014/main" id="{5A17B878-020F-3529-6148-B1134FB645BB}"/>
                </a:ext>
              </a:extLst>
            </p:cNvPr>
            <p:cNvSpPr/>
            <p:nvPr/>
          </p:nvSpPr>
          <p:spPr bwMode="auto">
            <a:xfrm>
              <a:off x="9536160" y="4425616"/>
              <a:ext cx="1889354" cy="720000"/>
            </a:xfrm>
            <a:prstGeom prst="rect">
              <a:avLst/>
            </a:prstGeom>
            <a:solidFill>
              <a:srgbClr val="FF8B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800" b="1" dirty="0">
                  <a:solidFill>
                    <a:schemeClr val="tx1"/>
                  </a:solidFill>
                  <a:ea typeface="Segoe UI" pitchFamily="34" charset="0"/>
                  <a:cs typeface="Segoe UI" pitchFamily="34" charset="0"/>
                </a:rPr>
                <a:t>Microsoft Graph</a:t>
              </a:r>
            </a:p>
          </p:txBody>
        </p:sp>
        <p:cxnSp>
          <p:nvCxnSpPr>
            <p:cNvPr id="12" name="Straight Arrow Connector 11">
              <a:extLst>
                <a:ext uri="{FF2B5EF4-FFF2-40B4-BE49-F238E27FC236}">
                  <a16:creationId xmlns:a16="http://schemas.microsoft.com/office/drawing/2014/main" id="{FEC6495D-6A9D-0850-EDC4-379F612F93DB}"/>
                </a:ext>
              </a:extLst>
            </p:cNvPr>
            <p:cNvCxnSpPr>
              <a:cxnSpLocks/>
            </p:cNvCxnSpPr>
            <p:nvPr/>
          </p:nvCxnSpPr>
          <p:spPr>
            <a:xfrm>
              <a:off x="8312679" y="2895205"/>
              <a:ext cx="0" cy="1530411"/>
            </a:xfrm>
            <a:prstGeom prst="straightConnector1">
              <a:avLst/>
            </a:prstGeom>
            <a:ln w="76200" cap="flat" cmpd="sng" algn="ctr">
              <a:solidFill>
                <a:srgbClr val="D73B02"/>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64D5EED8-613E-A18C-FEA8-E3499AD99792}"/>
                </a:ext>
              </a:extLst>
            </p:cNvPr>
            <p:cNvCxnSpPr>
              <a:cxnSpLocks/>
            </p:cNvCxnSpPr>
            <p:nvPr/>
          </p:nvCxnSpPr>
          <p:spPr>
            <a:xfrm>
              <a:off x="10480837" y="2895205"/>
              <a:ext cx="0" cy="1530411"/>
            </a:xfrm>
            <a:prstGeom prst="straightConnector1">
              <a:avLst/>
            </a:prstGeom>
            <a:ln w="76200" cap="flat" cmpd="sng" algn="ctr">
              <a:solidFill>
                <a:srgbClr val="D73B02"/>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0431138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7D7A68-2704-1B68-E776-FA498718DA25}"/>
              </a:ext>
            </a:extLst>
          </p:cNvPr>
          <p:cNvSpPr>
            <a:spLocks noGrp="1"/>
          </p:cNvSpPr>
          <p:nvPr>
            <p:ph type="title"/>
          </p:nvPr>
        </p:nvSpPr>
        <p:spPr/>
        <p:txBody>
          <a:bodyPr/>
          <a:lstStyle/>
          <a:p>
            <a:r>
              <a:rPr lang="en-US" dirty="0"/>
              <a:t>Query Microsoft Graph by using SDKs ( 3 of 4 )</a:t>
            </a:r>
          </a:p>
        </p:txBody>
      </p:sp>
      <p:sp>
        <p:nvSpPr>
          <p:cNvPr id="6" name="Text Placeholder 5">
            <a:extLst>
              <a:ext uri="{FF2B5EF4-FFF2-40B4-BE49-F238E27FC236}">
                <a16:creationId xmlns:a16="http://schemas.microsoft.com/office/drawing/2014/main" id="{F800D4D1-672B-30AF-F5E8-9353D5138FDB}"/>
              </a:ext>
            </a:extLst>
          </p:cNvPr>
          <p:cNvSpPr>
            <a:spLocks noGrp="1"/>
          </p:cNvSpPr>
          <p:nvPr>
            <p:ph type="body" sz="quarter" idx="11"/>
          </p:nvPr>
        </p:nvSpPr>
        <p:spPr/>
        <p:txBody>
          <a:bodyPr/>
          <a:lstStyle/>
          <a:p>
            <a:r>
              <a:rPr lang="en-US" dirty="0"/>
              <a:t>Create a Microsoft Graph client (example)</a:t>
            </a:r>
          </a:p>
        </p:txBody>
      </p:sp>
      <p:sp>
        <p:nvSpPr>
          <p:cNvPr id="7" name="TextBox 6">
            <a:extLst>
              <a:ext uri="{FF2B5EF4-FFF2-40B4-BE49-F238E27FC236}">
                <a16:creationId xmlns:a16="http://schemas.microsoft.com/office/drawing/2014/main" id="{F35EDEE8-A06F-9AF4-147B-A956B06ABB3E}"/>
              </a:ext>
            </a:extLst>
          </p:cNvPr>
          <p:cNvSpPr txBox="1"/>
          <p:nvPr/>
        </p:nvSpPr>
        <p:spPr>
          <a:xfrm>
            <a:off x="418643" y="1885890"/>
            <a:ext cx="11341267" cy="2646878"/>
          </a:xfrm>
          <a:prstGeom prst="rect">
            <a:avLst/>
          </a:prstGeom>
          <a:noFill/>
          <a:ln w="25400">
            <a:solidFill>
              <a:srgbClr val="0078D4"/>
            </a:solidFill>
          </a:ln>
        </p:spPr>
        <p:txBody>
          <a:bodyPr wrap="square" lIns="91440" tIns="91440" rIns="91440" bIns="91440" rtlCol="0">
            <a:spAutoFit/>
          </a:bodyPr>
          <a:lstStyle/>
          <a:p>
            <a:r>
              <a:rPr lang="en-US" sz="1600" b="0" dirty="0">
                <a:solidFill>
                  <a:srgbClr val="008000"/>
                </a:solidFill>
                <a:effectLst/>
                <a:latin typeface="Consolas" panose="020B0609020204030204" pitchFamily="49" charset="0"/>
              </a:rPr>
              <a:t>// Build a client application.</a:t>
            </a:r>
            <a:endParaRPr lang="en-US" sz="1600" b="0" dirty="0">
              <a:solidFill>
                <a:srgbClr val="000000"/>
              </a:solidFill>
              <a:effectLst/>
              <a:latin typeface="Consolas" panose="020B0609020204030204" pitchFamily="49" charset="0"/>
            </a:endParaRPr>
          </a:p>
          <a:p>
            <a:r>
              <a:rPr lang="en-US" sz="1600" b="0" dirty="0" err="1">
                <a:solidFill>
                  <a:srgbClr val="0000FF"/>
                </a:solidFill>
                <a:effectLst/>
                <a:latin typeface="Consolas" panose="020B0609020204030204" pitchFamily="49" charset="0"/>
              </a:rPr>
              <a:t>IPublicClientApplication</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publicClientApplication</a:t>
            </a:r>
            <a:r>
              <a:rPr lang="en-US" sz="1600" b="0" dirty="0">
                <a:solidFill>
                  <a:srgbClr val="000000"/>
                </a:solidFill>
                <a:effectLst/>
                <a:latin typeface="Consolas" panose="020B0609020204030204" pitchFamily="49" charset="0"/>
              </a:rPr>
              <a:t> = </a:t>
            </a:r>
            <a:r>
              <a:rPr lang="en-US" sz="1600" b="0" dirty="0" err="1">
                <a:solidFill>
                  <a:srgbClr val="000000"/>
                </a:solidFill>
                <a:effectLst/>
                <a:latin typeface="Consolas" panose="020B0609020204030204" pitchFamily="49" charset="0"/>
              </a:rPr>
              <a:t>PublicClientApplicationBuilder</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.Create(</a:t>
            </a:r>
            <a:r>
              <a:rPr lang="en-US" sz="1600" b="0" dirty="0">
                <a:solidFill>
                  <a:srgbClr val="A31515"/>
                </a:solidFill>
                <a:effectLst/>
                <a:latin typeface="Consolas" panose="020B0609020204030204" pitchFamily="49" charset="0"/>
              </a:rPr>
              <a:t>"INSERT-CLIENT-APP-ID"</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.Build();</a:t>
            </a:r>
          </a:p>
          <a:p>
            <a:endParaRPr lang="en-US" sz="1600" b="0" dirty="0">
              <a:solidFill>
                <a:srgbClr val="008000"/>
              </a:solidFill>
              <a:effectLst/>
              <a:latin typeface="Consolas" panose="020B0609020204030204" pitchFamily="49" charset="0"/>
            </a:endParaRPr>
          </a:p>
          <a:p>
            <a:r>
              <a:rPr lang="en-US" sz="1600" b="0" dirty="0">
                <a:solidFill>
                  <a:srgbClr val="008000"/>
                </a:solidFill>
                <a:effectLst/>
                <a:latin typeface="Consolas" panose="020B0609020204030204" pitchFamily="49" charset="0"/>
              </a:rPr>
              <a:t>// Create an authentication provider by passing in a client application and graph scopes.</a:t>
            </a:r>
            <a:endParaRPr lang="en-US" sz="1600" b="0" dirty="0">
              <a:solidFill>
                <a:srgbClr val="000000"/>
              </a:solidFill>
              <a:effectLst/>
              <a:latin typeface="Consolas" panose="020B0609020204030204" pitchFamily="49" charset="0"/>
            </a:endParaRPr>
          </a:p>
          <a:p>
            <a:r>
              <a:rPr lang="en-US" sz="1600" b="0" dirty="0" err="1">
                <a:solidFill>
                  <a:srgbClr val="0000FF"/>
                </a:solidFill>
                <a:effectLst/>
                <a:latin typeface="Consolas" panose="020B0609020204030204" pitchFamily="49" charset="0"/>
              </a:rPr>
              <a:t>DeviceCodeProvider</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authProvider</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0000FF"/>
                </a:solidFill>
                <a:effectLst/>
                <a:latin typeface="Consolas" panose="020B0609020204030204" pitchFamily="49" charset="0"/>
              </a:rPr>
              <a:t>DeviceCodeProvider</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publicClientApplication</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graphScopes</a:t>
            </a:r>
            <a:r>
              <a:rPr lang="en-US" sz="1600" b="0" dirty="0">
                <a:solidFill>
                  <a:srgbClr val="000000"/>
                </a:solidFill>
                <a:effectLst/>
                <a:latin typeface="Consolas" panose="020B0609020204030204" pitchFamily="49" charset="0"/>
              </a:rPr>
              <a:t>);</a:t>
            </a:r>
          </a:p>
          <a:p>
            <a:endParaRPr lang="en-US" sz="1600" b="0" dirty="0">
              <a:solidFill>
                <a:srgbClr val="008000"/>
              </a:solidFill>
              <a:effectLst/>
              <a:latin typeface="Consolas" panose="020B0609020204030204" pitchFamily="49" charset="0"/>
            </a:endParaRPr>
          </a:p>
          <a:p>
            <a:r>
              <a:rPr lang="en-US" sz="1600" b="0" dirty="0">
                <a:solidFill>
                  <a:srgbClr val="008000"/>
                </a:solidFill>
                <a:effectLst/>
                <a:latin typeface="Consolas" panose="020B0609020204030204" pitchFamily="49" charset="0"/>
              </a:rPr>
              <a:t>// Create a new instance of </a:t>
            </a:r>
            <a:r>
              <a:rPr lang="en-US" sz="1600" b="0" dirty="0" err="1">
                <a:solidFill>
                  <a:srgbClr val="008000"/>
                </a:solidFill>
                <a:effectLst/>
                <a:latin typeface="Consolas" panose="020B0609020204030204" pitchFamily="49" charset="0"/>
              </a:rPr>
              <a:t>GraphServiceClient</a:t>
            </a:r>
            <a:r>
              <a:rPr lang="en-US" sz="1600" b="0" dirty="0">
                <a:solidFill>
                  <a:srgbClr val="008000"/>
                </a:solidFill>
                <a:effectLst/>
                <a:latin typeface="Consolas" panose="020B0609020204030204" pitchFamily="49" charset="0"/>
              </a:rPr>
              <a:t> with the authentication provider.</a:t>
            </a:r>
            <a:endParaRPr lang="en-US" sz="1600" b="0" dirty="0">
              <a:solidFill>
                <a:srgbClr val="000000"/>
              </a:solidFill>
              <a:effectLst/>
              <a:latin typeface="Consolas" panose="020B0609020204030204" pitchFamily="49" charset="0"/>
            </a:endParaRPr>
          </a:p>
          <a:p>
            <a:r>
              <a:rPr lang="en-US" sz="1600" b="0" dirty="0" err="1">
                <a:solidFill>
                  <a:srgbClr val="0000FF"/>
                </a:solidFill>
                <a:effectLst/>
                <a:latin typeface="Consolas" panose="020B0609020204030204" pitchFamily="49" charset="0"/>
              </a:rPr>
              <a:t>GraphServiceClient</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graphClient</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0000FF"/>
                </a:solidFill>
                <a:effectLst/>
                <a:latin typeface="Consolas" panose="020B0609020204030204" pitchFamily="49" charset="0"/>
              </a:rPr>
              <a:t>GraphServiceClient</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authProvider</a:t>
            </a:r>
            <a:r>
              <a:rPr lang="en-US"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2056837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6EFD3-413D-0EFE-A830-03362F170549}"/>
              </a:ext>
            </a:extLst>
          </p:cNvPr>
          <p:cNvSpPr>
            <a:spLocks noGrp="1"/>
          </p:cNvSpPr>
          <p:nvPr>
            <p:ph type="title"/>
          </p:nvPr>
        </p:nvSpPr>
        <p:spPr/>
        <p:txBody>
          <a:bodyPr/>
          <a:lstStyle/>
          <a:p>
            <a:r>
              <a:rPr lang="en-US" dirty="0"/>
              <a:t>Query Microsoft Graph by using SDKs ( 4 of 4 )</a:t>
            </a:r>
          </a:p>
        </p:txBody>
      </p:sp>
      <p:sp>
        <p:nvSpPr>
          <p:cNvPr id="3" name="Text Placeholder 2">
            <a:extLst>
              <a:ext uri="{FF2B5EF4-FFF2-40B4-BE49-F238E27FC236}">
                <a16:creationId xmlns:a16="http://schemas.microsoft.com/office/drawing/2014/main" id="{6BFBFD73-17DF-6B69-6D02-487E9073B13F}"/>
              </a:ext>
            </a:extLst>
          </p:cNvPr>
          <p:cNvSpPr>
            <a:spLocks noGrp="1"/>
          </p:cNvSpPr>
          <p:nvPr>
            <p:ph type="body" sz="quarter" idx="11"/>
          </p:nvPr>
        </p:nvSpPr>
        <p:spPr/>
        <p:txBody>
          <a:bodyPr/>
          <a:lstStyle/>
          <a:p>
            <a:r>
              <a:rPr lang="en-US" dirty="0"/>
              <a:t>Retrieve a list of entities (example)</a:t>
            </a:r>
          </a:p>
        </p:txBody>
      </p:sp>
      <p:sp>
        <p:nvSpPr>
          <p:cNvPr id="5" name="TextBox 4">
            <a:extLst>
              <a:ext uri="{FF2B5EF4-FFF2-40B4-BE49-F238E27FC236}">
                <a16:creationId xmlns:a16="http://schemas.microsoft.com/office/drawing/2014/main" id="{D420B9A6-6444-D1EA-7C6F-63891B6E02F7}"/>
              </a:ext>
            </a:extLst>
          </p:cNvPr>
          <p:cNvSpPr txBox="1"/>
          <p:nvPr/>
        </p:nvSpPr>
        <p:spPr>
          <a:xfrm>
            <a:off x="418643" y="1885890"/>
            <a:ext cx="11341267" cy="3139321"/>
          </a:xfrm>
          <a:prstGeom prst="rect">
            <a:avLst/>
          </a:prstGeom>
          <a:noFill/>
          <a:ln w="25400">
            <a:solidFill>
              <a:srgbClr val="0078D4"/>
            </a:solidFill>
          </a:ln>
        </p:spPr>
        <p:txBody>
          <a:bodyPr wrap="square" lIns="91440" tIns="91440" rIns="91440" bIns="91440" rtlCol="0">
            <a:spAutoFit/>
          </a:bodyPr>
          <a:lstStyle/>
          <a:p>
            <a:r>
              <a:rPr lang="en-US" sz="1600" b="0" dirty="0">
                <a:solidFill>
                  <a:srgbClr val="008000"/>
                </a:solidFill>
                <a:effectLst/>
                <a:latin typeface="Consolas" panose="020B0609020204030204" pitchFamily="49" charset="0"/>
              </a:rPr>
              <a:t>// GET https://graph.microsoft.com/v1.0/me/messages?$select=subject,sender&amp;$filter=&lt;some condition&gt;&amp;</a:t>
            </a:r>
            <a:r>
              <a:rPr lang="en-US" sz="1600" b="0" dirty="0" err="1">
                <a:solidFill>
                  <a:srgbClr val="008000"/>
                </a:solidFill>
                <a:effectLst/>
                <a:latin typeface="Consolas" panose="020B0609020204030204" pitchFamily="49" charset="0"/>
              </a:rPr>
              <a:t>orderBy</a:t>
            </a:r>
            <a:r>
              <a:rPr lang="en-US" sz="1600" b="0" dirty="0">
                <a:solidFill>
                  <a:srgbClr val="008000"/>
                </a:solidFill>
                <a:effectLst/>
                <a:latin typeface="Consolas" panose="020B0609020204030204" pitchFamily="49" charset="0"/>
              </a:rPr>
              <a:t>=</a:t>
            </a:r>
            <a:r>
              <a:rPr lang="en-US" sz="1600" b="0" dirty="0" err="1">
                <a:solidFill>
                  <a:srgbClr val="008000"/>
                </a:solidFill>
                <a:effectLst/>
                <a:latin typeface="Consolas" panose="020B0609020204030204" pitchFamily="49" charset="0"/>
              </a:rPr>
              <a:t>receivedDateTime</a:t>
            </a:r>
            <a:endParaRPr lang="en-US" sz="1600" b="0" dirty="0">
              <a:solidFill>
                <a:srgbClr val="000000"/>
              </a:solidFill>
              <a:effectLst/>
              <a:latin typeface="Consolas" panose="020B0609020204030204" pitchFamily="49" charset="0"/>
            </a:endParaRPr>
          </a:p>
          <a:p>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var</a:t>
            </a:r>
            <a:r>
              <a:rPr lang="en-US" sz="1600" b="0" dirty="0">
                <a:solidFill>
                  <a:srgbClr val="000000"/>
                </a:solidFill>
                <a:effectLst/>
                <a:latin typeface="Consolas" panose="020B0609020204030204" pitchFamily="49" charset="0"/>
              </a:rPr>
              <a:t> messages =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graphClient.Me.Messages</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.Request()</a:t>
            </a:r>
          </a:p>
          <a:p>
            <a:r>
              <a:rPr lang="en-US" sz="1600" b="0" dirty="0">
                <a:solidFill>
                  <a:srgbClr val="000000"/>
                </a:solidFill>
                <a:effectLst/>
                <a:latin typeface="Consolas" panose="020B0609020204030204" pitchFamily="49" charset="0"/>
              </a:rPr>
              <a:t>    .Select(m =&gt;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m.Subject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m.Sender</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.Filter(</a:t>
            </a:r>
            <a:r>
              <a:rPr lang="en-US" sz="1600" b="0" dirty="0">
                <a:solidFill>
                  <a:srgbClr val="A31515"/>
                </a:solidFill>
                <a:effectLst/>
                <a:latin typeface="Consolas" panose="020B0609020204030204" pitchFamily="49" charset="0"/>
              </a:rPr>
              <a:t>"&lt;filter condition&gt;"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OrderBy</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receivedDateTime</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GetAsync</a:t>
            </a:r>
            <a:r>
              <a:rPr lang="en-US"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610313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2EF4A-4756-034D-B080-7D45DF0EBA62}"/>
              </a:ext>
            </a:extLst>
          </p:cNvPr>
          <p:cNvSpPr>
            <a:spLocks noGrp="1"/>
          </p:cNvSpPr>
          <p:nvPr>
            <p:ph type="title"/>
          </p:nvPr>
        </p:nvSpPr>
        <p:spPr/>
        <p:txBody>
          <a:bodyPr/>
          <a:lstStyle/>
          <a:p>
            <a:r>
              <a:rPr lang="en-US" dirty="0"/>
              <a:t>Apply best practices to Microsoft Graph</a:t>
            </a:r>
          </a:p>
        </p:txBody>
      </p:sp>
      <p:sp>
        <p:nvSpPr>
          <p:cNvPr id="3" name="Content Placeholder 2">
            <a:extLst>
              <a:ext uri="{FF2B5EF4-FFF2-40B4-BE49-F238E27FC236}">
                <a16:creationId xmlns:a16="http://schemas.microsoft.com/office/drawing/2014/main" id="{000F7423-F1CF-52E8-0018-B58441131325}"/>
              </a:ext>
            </a:extLst>
          </p:cNvPr>
          <p:cNvSpPr>
            <a:spLocks noGrp="1"/>
          </p:cNvSpPr>
          <p:nvPr>
            <p:ph sz="quarter" idx="10"/>
          </p:nvPr>
        </p:nvSpPr>
        <p:spPr>
          <a:xfrm>
            <a:off x="457200" y="1235075"/>
            <a:ext cx="5221111" cy="4816475"/>
          </a:xfrm>
        </p:spPr>
        <p:txBody>
          <a:bodyPr/>
          <a:lstStyle/>
          <a:p>
            <a:pPr marL="0" indent="0">
              <a:spcAft>
                <a:spcPts val="1200"/>
              </a:spcAft>
              <a:buNone/>
            </a:pPr>
            <a:r>
              <a:rPr lang="en-US" sz="2000" dirty="0">
                <a:latin typeface="+mj-lt"/>
              </a:rPr>
              <a:t>Authentication</a:t>
            </a:r>
          </a:p>
          <a:p>
            <a:pPr>
              <a:spcAft>
                <a:spcPts val="600"/>
              </a:spcAft>
            </a:pPr>
            <a:r>
              <a:rPr lang="en-US" sz="2000" dirty="0"/>
              <a:t>The HTTP Authorization request header, as a Bearer token</a:t>
            </a:r>
          </a:p>
          <a:p>
            <a:pPr>
              <a:spcAft>
                <a:spcPts val="600"/>
              </a:spcAft>
            </a:pPr>
            <a:r>
              <a:rPr lang="en-US" sz="2000" dirty="0"/>
              <a:t>The graph client constructor, when using a Microsoft Graph client library</a:t>
            </a:r>
          </a:p>
          <a:p>
            <a:pPr marL="0" indent="0">
              <a:spcBef>
                <a:spcPts val="600"/>
              </a:spcBef>
              <a:spcAft>
                <a:spcPts val="1200"/>
              </a:spcAft>
              <a:buNone/>
            </a:pPr>
            <a:r>
              <a:rPr lang="en-US" sz="2000" dirty="0">
                <a:latin typeface="+mj-lt"/>
              </a:rPr>
              <a:t>Consent and authorization</a:t>
            </a:r>
          </a:p>
          <a:p>
            <a:r>
              <a:rPr lang="en-US" sz="2000" dirty="0"/>
              <a:t>Use least privilege</a:t>
            </a:r>
          </a:p>
          <a:p>
            <a:r>
              <a:rPr lang="en-US" sz="2000" dirty="0"/>
              <a:t>Use the correct permission type based on scenarios</a:t>
            </a:r>
          </a:p>
          <a:p>
            <a:r>
              <a:rPr lang="en-US" sz="2000" dirty="0"/>
              <a:t>Consider the end user and admin experience</a:t>
            </a:r>
          </a:p>
          <a:p>
            <a:r>
              <a:rPr lang="en-US" sz="2000" dirty="0"/>
              <a:t>Consider the end user and admin</a:t>
            </a:r>
          </a:p>
          <a:p>
            <a:endParaRPr lang="en-US" sz="2000" dirty="0"/>
          </a:p>
        </p:txBody>
      </p:sp>
      <p:sp>
        <p:nvSpPr>
          <p:cNvPr id="4" name="Content Placeholder 2">
            <a:extLst>
              <a:ext uri="{FF2B5EF4-FFF2-40B4-BE49-F238E27FC236}">
                <a16:creationId xmlns:a16="http://schemas.microsoft.com/office/drawing/2014/main" id="{49F4BB4A-C56C-D78C-918B-B34552DC748C}"/>
              </a:ext>
            </a:extLst>
          </p:cNvPr>
          <p:cNvSpPr txBox="1">
            <a:spLocks/>
          </p:cNvSpPr>
          <p:nvPr/>
        </p:nvSpPr>
        <p:spPr>
          <a:xfrm>
            <a:off x="6203244" y="1235075"/>
            <a:ext cx="5221111" cy="4816475"/>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r>
              <a:rPr lang="en-US" sz="2000" dirty="0">
                <a:latin typeface="+mj-lt"/>
              </a:rPr>
              <a:t>Handle responses effectively</a:t>
            </a:r>
          </a:p>
          <a:p>
            <a:pPr>
              <a:spcAft>
                <a:spcPts val="600"/>
              </a:spcAft>
            </a:pPr>
            <a:r>
              <a:rPr lang="en-US" sz="2000" dirty="0"/>
              <a:t>Pagination</a:t>
            </a:r>
          </a:p>
          <a:p>
            <a:pPr>
              <a:spcAft>
                <a:spcPts val="600"/>
              </a:spcAft>
            </a:pPr>
            <a:r>
              <a:rPr lang="en-US" sz="2000" dirty="0"/>
              <a:t>Evolvable enumerations</a:t>
            </a:r>
          </a:p>
          <a:p>
            <a:pPr marL="0" marR="0" lvl="0" indent="0" algn="l" defTabSz="914400" rtl="0" eaLnBrk="1" fontAlgn="auto" latinLnBrk="0" hangingPunct="1">
              <a:lnSpc>
                <a:spcPct val="100000"/>
              </a:lnSpc>
              <a:spcBef>
                <a:spcPts val="600"/>
              </a:spcBef>
              <a:spcAft>
                <a:spcPts val="120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Segoe UI Semibold"/>
                <a:ea typeface="+mn-ea"/>
                <a:cs typeface="Segoe UI" panose="020B0502040204020203" pitchFamily="34" charset="0"/>
              </a:rPr>
              <a:t>Storing data locally</a:t>
            </a:r>
          </a:p>
          <a:p>
            <a:pPr>
              <a:spcAft>
                <a:spcPts val="600"/>
              </a:spcAft>
            </a:pPr>
            <a:r>
              <a:rPr lang="en-US" sz="2000" dirty="0"/>
              <a:t>Only cache or store data locally if necessary for a specific scenario</a:t>
            </a:r>
          </a:p>
          <a:p>
            <a:pPr>
              <a:spcAft>
                <a:spcPts val="600"/>
              </a:spcAft>
            </a:pPr>
            <a:r>
              <a:rPr lang="en-US" sz="2000" dirty="0"/>
              <a:t>Your application should also implement proper retention and deletion policies</a:t>
            </a:r>
          </a:p>
          <a:p>
            <a:pPr marL="0" indent="0">
              <a:buNone/>
            </a:pPr>
            <a:endParaRPr lang="en-US" sz="2000" dirty="0"/>
          </a:p>
        </p:txBody>
      </p:sp>
    </p:spTree>
    <p:extLst>
      <p:ext uri="{BB962C8B-B14F-4D97-AF65-F5344CB8AC3E}">
        <p14:creationId xmlns:p14="http://schemas.microsoft.com/office/powerpoint/2010/main" val="3173398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FEB52-8C1C-ED87-4A60-CBF5D3C3A08A}"/>
              </a:ext>
            </a:extLst>
          </p:cNvPr>
          <p:cNvSpPr>
            <a:spLocks noGrp="1"/>
          </p:cNvSpPr>
          <p:nvPr>
            <p:ph type="title"/>
          </p:nvPr>
        </p:nvSpPr>
        <p:spPr/>
        <p:txBody>
          <a:bodyPr/>
          <a:lstStyle/>
          <a:p>
            <a:r>
              <a:rPr lang="en-US" dirty="0"/>
              <a:t>Learning objectives</a:t>
            </a:r>
          </a:p>
        </p:txBody>
      </p:sp>
      <p:sp>
        <p:nvSpPr>
          <p:cNvPr id="4" name="Content Placeholder 3">
            <a:extLst>
              <a:ext uri="{FF2B5EF4-FFF2-40B4-BE49-F238E27FC236}">
                <a16:creationId xmlns:a16="http://schemas.microsoft.com/office/drawing/2014/main" id="{1E46F1AE-BC25-3010-4623-C2C96043AD55}"/>
              </a:ext>
            </a:extLst>
          </p:cNvPr>
          <p:cNvSpPr>
            <a:spLocks noGrp="1"/>
          </p:cNvSpPr>
          <p:nvPr>
            <p:ph sz="quarter" idx="10"/>
          </p:nvPr>
        </p:nvSpPr>
        <p:spPr/>
        <p:txBody>
          <a:bodyPr>
            <a:normAutofit/>
          </a:bodyPr>
          <a:lstStyle/>
          <a:p>
            <a:pPr>
              <a:spcAft>
                <a:spcPts val="600"/>
              </a:spcAft>
            </a:pPr>
            <a:r>
              <a:rPr lang="en-US" sz="2400" dirty="0"/>
              <a:t>Identify the components of the Microsoft identity platform</a:t>
            </a:r>
          </a:p>
          <a:p>
            <a:pPr>
              <a:spcAft>
                <a:spcPts val="600"/>
              </a:spcAft>
            </a:pPr>
            <a:r>
              <a:rPr lang="en-US" sz="2400" dirty="0"/>
              <a:t>Describe the three types of service principals and how they relate to application objects</a:t>
            </a:r>
          </a:p>
          <a:p>
            <a:pPr>
              <a:spcAft>
                <a:spcPts val="600"/>
              </a:spcAft>
            </a:pPr>
            <a:r>
              <a:rPr lang="en-US" sz="2400" dirty="0"/>
              <a:t>Explain how permissions and user consent operate, and how conditional access impacts your application</a:t>
            </a:r>
          </a:p>
        </p:txBody>
      </p:sp>
    </p:spTree>
    <p:extLst>
      <p:ext uri="{BB962C8B-B14F-4D97-AF65-F5344CB8AC3E}">
        <p14:creationId xmlns:p14="http://schemas.microsoft.com/office/powerpoint/2010/main" val="21069004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33D8F5-40B3-3D41-1072-B1616B467345}"/>
              </a:ext>
            </a:extLst>
          </p:cNvPr>
          <p:cNvSpPr>
            <a:spLocks noGrp="1"/>
          </p:cNvSpPr>
          <p:nvPr>
            <p:ph type="title"/>
          </p:nvPr>
        </p:nvSpPr>
        <p:spPr/>
        <p:txBody>
          <a:bodyPr/>
          <a:lstStyle/>
          <a:p>
            <a:r>
              <a:rPr lang="en-US" dirty="0"/>
              <a:t>Summary and knowledge check</a:t>
            </a:r>
          </a:p>
        </p:txBody>
      </p:sp>
      <p:sp>
        <p:nvSpPr>
          <p:cNvPr id="4" name="Content Placeholder 3">
            <a:extLst>
              <a:ext uri="{FF2B5EF4-FFF2-40B4-BE49-F238E27FC236}">
                <a16:creationId xmlns:a16="http://schemas.microsoft.com/office/drawing/2014/main" id="{33221971-E4B4-91FA-1DB9-F42D84D88189}"/>
              </a:ext>
            </a:extLst>
          </p:cNvPr>
          <p:cNvSpPr>
            <a:spLocks noGrp="1"/>
          </p:cNvSpPr>
          <p:nvPr>
            <p:ph sz="quarter" idx="12"/>
          </p:nvPr>
        </p:nvSpPr>
        <p:spPr/>
        <p:txBody>
          <a:bodyPr/>
          <a:lstStyle/>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In this module, you learned how to:</a:t>
            </a:r>
          </a:p>
          <a:p>
            <a:r>
              <a:rPr lang="en-US" dirty="0"/>
              <a:t>Explain the benefits of using Microsoft Graph</a:t>
            </a:r>
          </a:p>
          <a:p>
            <a:r>
              <a:rPr lang="en-US" dirty="0"/>
              <a:t>Perform operations on Microsoft Graph by using REST and SDKs</a:t>
            </a:r>
          </a:p>
          <a:p>
            <a:r>
              <a:rPr lang="en-US" dirty="0"/>
              <a:t>Apply best practices to help your applications get the most out of Microsoft Graph</a:t>
            </a:r>
          </a:p>
          <a:p>
            <a:endParaRPr lang="en-US" dirty="0"/>
          </a:p>
        </p:txBody>
      </p:sp>
      <p:sp>
        <p:nvSpPr>
          <p:cNvPr id="5" name="Oval 4">
            <a:extLst>
              <a:ext uri="{FF2B5EF4-FFF2-40B4-BE49-F238E27FC236}">
                <a16:creationId xmlns:a16="http://schemas.microsoft.com/office/drawing/2014/main" id="{09F58951-4595-0655-4A72-15DF78A41634}"/>
              </a:ext>
              <a:ext uri="{C183D7F6-B498-43B3-948B-1728B52AA6E4}">
                <adec:decorative xmlns:adec="http://schemas.microsoft.com/office/drawing/2017/decorative" val="1"/>
              </a:ext>
            </a:extLst>
          </p:cNvPr>
          <p:cNvSpPr/>
          <p:nvPr/>
        </p:nvSpPr>
        <p:spPr bwMode="auto">
          <a:xfrm>
            <a:off x="6096000" y="2076618"/>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1</a:t>
            </a:r>
            <a:endParaRPr lang="en-IN" b="1" dirty="0">
              <a:solidFill>
                <a:schemeClr val="bg1"/>
              </a:solidFill>
            </a:endParaRPr>
          </a:p>
        </p:txBody>
      </p:sp>
      <p:sp>
        <p:nvSpPr>
          <p:cNvPr id="6" name="Text Placeholder 43">
            <a:extLst>
              <a:ext uri="{FF2B5EF4-FFF2-40B4-BE49-F238E27FC236}">
                <a16:creationId xmlns:a16="http://schemas.microsoft.com/office/drawing/2014/main" id="{3C700301-A44D-6BF7-F79B-3FE0881017F0}"/>
              </a:ext>
            </a:extLst>
          </p:cNvPr>
          <p:cNvSpPr txBox="1">
            <a:spLocks/>
          </p:cNvSpPr>
          <p:nvPr/>
        </p:nvSpPr>
        <p:spPr>
          <a:xfrm>
            <a:off x="6715031" y="2076618"/>
            <a:ext cx="4672440" cy="789245"/>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1800" dirty="0">
                <a:latin typeface="+mn-lt"/>
              </a:rPr>
              <a:t>Which HTTP method is used to update a resource with new values?</a:t>
            </a:r>
          </a:p>
        </p:txBody>
      </p:sp>
      <p:sp>
        <p:nvSpPr>
          <p:cNvPr id="2" name="Oval 1">
            <a:extLst>
              <a:ext uri="{FF2B5EF4-FFF2-40B4-BE49-F238E27FC236}">
                <a16:creationId xmlns:a16="http://schemas.microsoft.com/office/drawing/2014/main" id="{B860B3A4-8E40-4CAB-AFAB-17784E4B017A}"/>
              </a:ext>
              <a:ext uri="{C183D7F6-B498-43B3-948B-1728B52AA6E4}">
                <adec:decorative xmlns:adec="http://schemas.microsoft.com/office/drawing/2017/decorative" val="1"/>
              </a:ext>
            </a:extLst>
          </p:cNvPr>
          <p:cNvSpPr/>
          <p:nvPr/>
        </p:nvSpPr>
        <p:spPr bwMode="auto">
          <a:xfrm>
            <a:off x="6096000" y="3034377"/>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2</a:t>
            </a:r>
            <a:endParaRPr lang="en-IN" b="1" dirty="0">
              <a:solidFill>
                <a:schemeClr val="bg1"/>
              </a:solidFill>
            </a:endParaRPr>
          </a:p>
        </p:txBody>
      </p:sp>
      <p:sp>
        <p:nvSpPr>
          <p:cNvPr id="7" name="Text Placeholder 43">
            <a:extLst>
              <a:ext uri="{FF2B5EF4-FFF2-40B4-BE49-F238E27FC236}">
                <a16:creationId xmlns:a16="http://schemas.microsoft.com/office/drawing/2014/main" id="{EDAB8B9E-AE29-4FC8-83EE-634621915BEC}"/>
              </a:ext>
            </a:extLst>
          </p:cNvPr>
          <p:cNvSpPr txBox="1">
            <a:spLocks/>
          </p:cNvSpPr>
          <p:nvPr/>
        </p:nvSpPr>
        <p:spPr>
          <a:xfrm>
            <a:off x="6715031" y="3034377"/>
            <a:ext cx="4672440" cy="1180784"/>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1800" dirty="0">
                <a:latin typeface="+mn-lt"/>
              </a:rPr>
              <a:t>Which of the components of the Microsoft 365 platform is used to deliver data external to Azure into Microsoft Graph services and applications?</a:t>
            </a:r>
          </a:p>
        </p:txBody>
      </p:sp>
    </p:spTree>
    <p:extLst>
      <p:ext uri="{BB962C8B-B14F-4D97-AF65-F5344CB8AC3E}">
        <p14:creationId xmlns:p14="http://schemas.microsoft.com/office/powerpoint/2010/main" val="37509894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CEC3F5-459D-EDF9-0B20-50B313E88057}"/>
              </a:ext>
            </a:extLst>
          </p:cNvPr>
          <p:cNvSpPr>
            <a:spLocks noGrp="1"/>
          </p:cNvSpPr>
          <p:nvPr>
            <p:ph type="title"/>
          </p:nvPr>
        </p:nvSpPr>
        <p:spPr/>
        <p:txBody>
          <a:bodyPr/>
          <a:lstStyle/>
          <a:p>
            <a:r>
              <a:rPr lang="en-US" dirty="0"/>
              <a:t>Discussion and lab</a:t>
            </a:r>
          </a:p>
        </p:txBody>
      </p:sp>
    </p:spTree>
    <p:extLst>
      <p:ext uri="{BB962C8B-B14F-4D97-AF65-F5344CB8AC3E}">
        <p14:creationId xmlns:p14="http://schemas.microsoft.com/office/powerpoint/2010/main" val="15782615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D38E73-2109-66DD-E229-E7109681A5C3}"/>
              </a:ext>
            </a:extLst>
          </p:cNvPr>
          <p:cNvSpPr>
            <a:spLocks noGrp="1"/>
          </p:cNvSpPr>
          <p:nvPr>
            <p:ph type="title"/>
          </p:nvPr>
        </p:nvSpPr>
        <p:spPr/>
        <p:txBody>
          <a:bodyPr/>
          <a:lstStyle/>
          <a:p>
            <a:r>
              <a:rPr lang="en-US" dirty="0"/>
              <a:t>Group discussion questions</a:t>
            </a:r>
          </a:p>
        </p:txBody>
      </p:sp>
      <p:sp>
        <p:nvSpPr>
          <p:cNvPr id="5" name="Content Placeholder 4">
            <a:extLst>
              <a:ext uri="{FF2B5EF4-FFF2-40B4-BE49-F238E27FC236}">
                <a16:creationId xmlns:a16="http://schemas.microsoft.com/office/drawing/2014/main" id="{F232AD4E-336F-4656-0E6A-261693F29563}"/>
              </a:ext>
            </a:extLst>
          </p:cNvPr>
          <p:cNvSpPr>
            <a:spLocks noGrp="1"/>
          </p:cNvSpPr>
          <p:nvPr>
            <p:ph sz="quarter" idx="10"/>
          </p:nvPr>
        </p:nvSpPr>
        <p:spPr/>
        <p:txBody>
          <a:bodyPr>
            <a:normAutofit/>
          </a:bodyPr>
          <a:lstStyle/>
          <a:p>
            <a:pPr>
              <a:spcAft>
                <a:spcPts val="1200"/>
              </a:spcAft>
            </a:pPr>
            <a:r>
              <a:rPr lang="en-US" sz="2400" dirty="0"/>
              <a:t>What are service principals and how can they be used?</a:t>
            </a:r>
          </a:p>
          <a:p>
            <a:pPr>
              <a:spcAft>
                <a:spcPts val="1200"/>
              </a:spcAft>
            </a:pPr>
            <a:r>
              <a:rPr lang="en-US" sz="2400" dirty="0"/>
              <a:t>Describe a scenario where you would want to use conditional access? What impact on application code would that have?</a:t>
            </a:r>
          </a:p>
          <a:p>
            <a:pPr>
              <a:spcAft>
                <a:spcPts val="1200"/>
              </a:spcAft>
            </a:pPr>
            <a:r>
              <a:rPr lang="en-US" sz="2400" dirty="0"/>
              <a:t>Describe some scenarios where it would be recommended to use a shared access signature.</a:t>
            </a:r>
          </a:p>
          <a:p>
            <a:endParaRPr lang="en-US" sz="2400" dirty="0"/>
          </a:p>
        </p:txBody>
      </p:sp>
    </p:spTree>
    <p:extLst>
      <p:ext uri="{BB962C8B-B14F-4D97-AF65-F5344CB8AC3E}">
        <p14:creationId xmlns:p14="http://schemas.microsoft.com/office/powerpoint/2010/main" val="12884576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D77A7B-155B-2ED5-3C62-1DB7A61FC8AB}"/>
              </a:ext>
            </a:extLst>
          </p:cNvPr>
          <p:cNvSpPr>
            <a:spLocks noGrp="1"/>
          </p:cNvSpPr>
          <p:nvPr>
            <p:ph type="title"/>
          </p:nvPr>
        </p:nvSpPr>
        <p:spPr/>
        <p:txBody>
          <a:bodyPr>
            <a:noAutofit/>
          </a:bodyPr>
          <a:lstStyle/>
          <a:p>
            <a:r>
              <a:rPr lang="en-US" sz="2400" dirty="0"/>
              <a:t>Lab 06: Authenticate by using OpenID Connect, MSAL, and .NET SDKs</a:t>
            </a:r>
          </a:p>
        </p:txBody>
      </p:sp>
      <p:sp>
        <p:nvSpPr>
          <p:cNvPr id="4" name="Content Placeholder 3">
            <a:extLst>
              <a:ext uri="{FF2B5EF4-FFF2-40B4-BE49-F238E27FC236}">
                <a16:creationId xmlns:a16="http://schemas.microsoft.com/office/drawing/2014/main" id="{9044587F-EB3F-C362-2330-AD9717DF1488}"/>
              </a:ext>
            </a:extLst>
          </p:cNvPr>
          <p:cNvSpPr>
            <a:spLocks noGrp="1"/>
          </p:cNvSpPr>
          <p:nvPr>
            <p:ph sz="quarter" idx="12"/>
          </p:nvPr>
        </p:nvSpPr>
        <p:spPr/>
        <p:txBody>
          <a:bodyPr>
            <a:normAutofit/>
          </a:bodyPr>
          <a:lstStyle/>
          <a:p>
            <a:pPr marL="0" indent="0">
              <a:buNone/>
            </a:pPr>
            <a:r>
              <a:rPr lang="en-US" sz="2000" dirty="0"/>
              <a:t>In this lab, you will register an application in Microsoft Entra ID, add a user, and then test the user’s access to the application to validate that Entra ID can secure it. You will also use the Graph Explorer tool to build and test requests against the Graph API for an Entra ID user account.</a:t>
            </a:r>
          </a:p>
          <a:p>
            <a:pPr marL="0" indent="0">
              <a:buNone/>
            </a:pPr>
            <a:endParaRPr lang="en-US" sz="2000" dirty="0"/>
          </a:p>
          <a:p>
            <a:pPr marL="0" indent="0">
              <a:buNone/>
            </a:pPr>
            <a:r>
              <a:rPr lang="en-US" sz="2000" dirty="0">
                <a:hlinkClick r:id="rId2"/>
              </a:rPr>
              <a:t>http://aka.ms/az204labs</a:t>
            </a:r>
            <a:endParaRPr lang="en-US" sz="2000" dirty="0"/>
          </a:p>
        </p:txBody>
      </p:sp>
      <p:sp>
        <p:nvSpPr>
          <p:cNvPr id="5" name="Content Placeholder 4">
            <a:extLst>
              <a:ext uri="{FF2B5EF4-FFF2-40B4-BE49-F238E27FC236}">
                <a16:creationId xmlns:a16="http://schemas.microsoft.com/office/drawing/2014/main" id="{4C00AFA0-D892-F50F-8026-F49A80C4719D}"/>
              </a:ext>
            </a:extLst>
          </p:cNvPr>
          <p:cNvSpPr>
            <a:spLocks noGrp="1"/>
          </p:cNvSpPr>
          <p:nvPr>
            <p:ph sz="quarter" idx="13"/>
          </p:nvPr>
        </p:nvSpPr>
        <p:spPr/>
        <p:txBody>
          <a:bodyPr>
            <a:normAutofit/>
          </a:bodyPr>
          <a:lstStyle/>
          <a:p>
            <a:pPr>
              <a:spcAft>
                <a:spcPts val="600"/>
              </a:spcAft>
            </a:pPr>
            <a:r>
              <a:rPr lang="en-US" sz="1800" b="0" i="0" dirty="0">
                <a:solidFill>
                  <a:srgbClr val="222222"/>
                </a:solidFill>
                <a:effectLst/>
                <a:latin typeface="segoe-ui_semibold"/>
              </a:rPr>
              <a:t>Exercise 1: </a:t>
            </a:r>
            <a:r>
              <a:rPr lang="fr-FR" sz="1800" b="0" i="0" dirty="0">
                <a:solidFill>
                  <a:srgbClr val="222222"/>
                </a:solidFill>
                <a:effectLst/>
                <a:latin typeface="segoe-ui_semibold"/>
              </a:rPr>
              <a:t>Configure a single-tenant Entra ID </a:t>
            </a:r>
            <a:r>
              <a:rPr lang="fr-FR" sz="1800" b="0" i="0" dirty="0" err="1">
                <a:solidFill>
                  <a:srgbClr val="222222"/>
                </a:solidFill>
                <a:effectLst/>
                <a:latin typeface="segoe-ui_semibold"/>
              </a:rPr>
              <a:t>environment</a:t>
            </a:r>
            <a:endParaRPr lang="en-US" sz="1800" b="0" i="0" dirty="0">
              <a:solidFill>
                <a:srgbClr val="222222"/>
              </a:solidFill>
              <a:effectLst/>
              <a:latin typeface="segoe-ui_semibold"/>
            </a:endParaRPr>
          </a:p>
          <a:p>
            <a:pPr>
              <a:spcAft>
                <a:spcPts val="600"/>
              </a:spcAft>
            </a:pPr>
            <a:r>
              <a:rPr lang="en-US" sz="1800" b="0" i="0" dirty="0">
                <a:solidFill>
                  <a:srgbClr val="222222"/>
                </a:solidFill>
                <a:effectLst/>
                <a:latin typeface="segoe-ui_semibold"/>
              </a:rPr>
              <a:t>Exercise 2: Create a single-tenant ASP.NET web app</a:t>
            </a:r>
          </a:p>
          <a:p>
            <a:pPr marL="0" indent="0">
              <a:spcAft>
                <a:spcPts val="600"/>
              </a:spcAft>
              <a:buNone/>
            </a:pPr>
            <a:endParaRPr lang="en-US" sz="1800" b="0" i="0" dirty="0">
              <a:solidFill>
                <a:srgbClr val="222222"/>
              </a:solidFill>
              <a:effectLst/>
              <a:latin typeface="segoe-ui_semibold"/>
            </a:endParaRPr>
          </a:p>
        </p:txBody>
      </p:sp>
    </p:spTree>
    <p:extLst>
      <p:ext uri="{BB962C8B-B14F-4D97-AF65-F5344CB8AC3E}">
        <p14:creationId xmlns:p14="http://schemas.microsoft.com/office/powerpoint/2010/main" val="36119060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59DBB8-F862-E1A8-7EE8-232C20477907}"/>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1790784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069027-8060-29FD-A85E-206719F36D5A}"/>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84FFF623-9F1B-1D5E-6E61-8754DADF0416}"/>
              </a:ext>
            </a:extLst>
          </p:cNvPr>
          <p:cNvSpPr>
            <a:spLocks noGrp="1"/>
          </p:cNvSpPr>
          <p:nvPr>
            <p:ph sz="quarter" idx="10"/>
          </p:nvPr>
        </p:nvSpPr>
        <p:spPr/>
        <p:txBody>
          <a:bodyPr/>
          <a:lstStyle/>
          <a:p>
            <a:pPr>
              <a:spcAft>
                <a:spcPts val="1200"/>
              </a:spcAft>
            </a:pPr>
            <a:r>
              <a:rPr lang="en-US" dirty="0"/>
              <a:t>The Microsoft identity platform is a set of tools that includes authentication service, open-source libraries, and application management tools.</a:t>
            </a:r>
          </a:p>
          <a:p>
            <a:pPr>
              <a:spcAft>
                <a:spcPts val="1200"/>
              </a:spcAft>
            </a:pPr>
            <a:r>
              <a:rPr lang="en-US" dirty="0"/>
              <a:t>Helps you build applications your users and customers can sign in to using their Microsoft identities or social accounts.</a:t>
            </a:r>
          </a:p>
          <a:p>
            <a:endParaRPr lang="en-US" dirty="0"/>
          </a:p>
        </p:txBody>
      </p:sp>
    </p:spTree>
    <p:extLst>
      <p:ext uri="{BB962C8B-B14F-4D97-AF65-F5344CB8AC3E}">
        <p14:creationId xmlns:p14="http://schemas.microsoft.com/office/powerpoint/2010/main" val="1697768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04676-B595-B713-4D5B-6C02132D0A6B}"/>
              </a:ext>
            </a:extLst>
          </p:cNvPr>
          <p:cNvSpPr>
            <a:spLocks noGrp="1"/>
          </p:cNvSpPr>
          <p:nvPr>
            <p:ph type="title"/>
          </p:nvPr>
        </p:nvSpPr>
        <p:spPr/>
        <p:txBody>
          <a:bodyPr/>
          <a:lstStyle/>
          <a:p>
            <a:r>
              <a:rPr lang="en-US" dirty="0"/>
              <a:t>Explore the Microsoft identity platform</a:t>
            </a:r>
          </a:p>
        </p:txBody>
      </p:sp>
      <p:sp>
        <p:nvSpPr>
          <p:cNvPr id="49" name="TextBox 48">
            <a:extLst>
              <a:ext uri="{FF2B5EF4-FFF2-40B4-BE49-F238E27FC236}">
                <a16:creationId xmlns:a16="http://schemas.microsoft.com/office/drawing/2014/main" id="{A43FF563-54C6-14F1-DC2C-19FAFBE205D3}"/>
              </a:ext>
            </a:extLst>
          </p:cNvPr>
          <p:cNvSpPr txBox="1"/>
          <p:nvPr/>
        </p:nvSpPr>
        <p:spPr>
          <a:xfrm>
            <a:off x="724828" y="1596052"/>
            <a:ext cx="2553629" cy="276999"/>
          </a:xfrm>
          <a:prstGeom prst="rect">
            <a:avLst/>
          </a:prstGeom>
          <a:noFill/>
        </p:spPr>
        <p:txBody>
          <a:bodyPr wrap="square" lIns="0" tIns="0" rIns="91440" bIns="0" rtlCol="0">
            <a:spAutoFit/>
          </a:bodyPr>
          <a:lstStyle/>
          <a:p>
            <a:pPr algn="r"/>
            <a:r>
              <a:rPr lang="en-US" dirty="0"/>
              <a:t>App registrations</a:t>
            </a:r>
          </a:p>
        </p:txBody>
      </p:sp>
      <p:sp>
        <p:nvSpPr>
          <p:cNvPr id="42" name="Rectangle 41">
            <a:extLst>
              <a:ext uri="{FF2B5EF4-FFF2-40B4-BE49-F238E27FC236}">
                <a16:creationId xmlns:a16="http://schemas.microsoft.com/office/drawing/2014/main" id="{AD23F0C1-3C86-16AD-DA4B-EF825B7AA25E}"/>
              </a:ext>
            </a:extLst>
          </p:cNvPr>
          <p:cNvSpPr/>
          <p:nvPr/>
        </p:nvSpPr>
        <p:spPr bwMode="auto">
          <a:xfrm>
            <a:off x="4008167" y="1457558"/>
            <a:ext cx="6440321" cy="553998"/>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IN" sz="1600" b="1" dirty="0">
                <a:solidFill>
                  <a:sysClr val="windowText" lastClr="000000"/>
                </a:solidFill>
              </a:rPr>
              <a:t>https://entra.microsoft.com</a:t>
            </a:r>
          </a:p>
        </p:txBody>
      </p:sp>
      <p:sp>
        <p:nvSpPr>
          <p:cNvPr id="50" name="TextBox 49">
            <a:extLst>
              <a:ext uri="{FF2B5EF4-FFF2-40B4-BE49-F238E27FC236}">
                <a16:creationId xmlns:a16="http://schemas.microsoft.com/office/drawing/2014/main" id="{46E62039-8F04-747D-3A79-EA5158826C6F}"/>
              </a:ext>
            </a:extLst>
          </p:cNvPr>
          <p:cNvSpPr txBox="1"/>
          <p:nvPr/>
        </p:nvSpPr>
        <p:spPr>
          <a:xfrm>
            <a:off x="724829" y="2432814"/>
            <a:ext cx="2553629" cy="276999"/>
          </a:xfrm>
          <a:prstGeom prst="rect">
            <a:avLst/>
          </a:prstGeom>
          <a:noFill/>
        </p:spPr>
        <p:txBody>
          <a:bodyPr wrap="square" lIns="0" tIns="0" rIns="91440" bIns="0" rtlCol="0">
            <a:spAutoFit/>
          </a:bodyPr>
          <a:lstStyle/>
          <a:p>
            <a:pPr algn="r"/>
            <a:r>
              <a:rPr lang="en-US" dirty="0"/>
              <a:t>Client SDK</a:t>
            </a:r>
          </a:p>
        </p:txBody>
      </p:sp>
      <p:sp>
        <p:nvSpPr>
          <p:cNvPr id="9" name="Rectangle 8">
            <a:extLst>
              <a:ext uri="{FF2B5EF4-FFF2-40B4-BE49-F238E27FC236}">
                <a16:creationId xmlns:a16="http://schemas.microsoft.com/office/drawing/2014/main" id="{F9F77FD9-E033-3330-0D8F-94DFD8DEFA70}"/>
              </a:ext>
            </a:extLst>
          </p:cNvPr>
          <p:cNvSpPr/>
          <p:nvPr/>
        </p:nvSpPr>
        <p:spPr bwMode="auto">
          <a:xfrm>
            <a:off x="4008775" y="2333256"/>
            <a:ext cx="6439677" cy="474855"/>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IN" sz="1600" b="1" dirty="0">
                <a:solidFill>
                  <a:sysClr val="windowText" lastClr="000000"/>
                </a:solidFill>
              </a:rPr>
              <a:t>Microsoft Authentication Library (MSAL)</a:t>
            </a:r>
          </a:p>
        </p:txBody>
      </p:sp>
      <p:sp>
        <p:nvSpPr>
          <p:cNvPr id="51" name="TextBox 50">
            <a:extLst>
              <a:ext uri="{FF2B5EF4-FFF2-40B4-BE49-F238E27FC236}">
                <a16:creationId xmlns:a16="http://schemas.microsoft.com/office/drawing/2014/main" id="{9A5FC59C-486E-020C-C6FB-8F86975B6464}"/>
              </a:ext>
            </a:extLst>
          </p:cNvPr>
          <p:cNvSpPr txBox="1"/>
          <p:nvPr/>
        </p:nvSpPr>
        <p:spPr>
          <a:xfrm>
            <a:off x="724830" y="3122628"/>
            <a:ext cx="2553629" cy="553998"/>
          </a:xfrm>
          <a:prstGeom prst="rect">
            <a:avLst/>
          </a:prstGeom>
          <a:noFill/>
        </p:spPr>
        <p:txBody>
          <a:bodyPr wrap="square" lIns="0" tIns="0" rIns="91440" bIns="0" rtlCol="0">
            <a:spAutoFit/>
          </a:bodyPr>
          <a:lstStyle/>
          <a:p>
            <a:pPr algn="r"/>
            <a:r>
              <a:rPr lang="en-US" dirty="0"/>
              <a:t>Authentication and </a:t>
            </a:r>
          </a:p>
          <a:p>
            <a:pPr algn="r"/>
            <a:r>
              <a:rPr lang="en-US" dirty="0"/>
              <a:t>Token endpoints</a:t>
            </a:r>
          </a:p>
        </p:txBody>
      </p:sp>
      <p:sp>
        <p:nvSpPr>
          <p:cNvPr id="26" name="Rectangle 25">
            <a:extLst>
              <a:ext uri="{FF2B5EF4-FFF2-40B4-BE49-F238E27FC236}">
                <a16:creationId xmlns:a16="http://schemas.microsoft.com/office/drawing/2014/main" id="{E0B1F282-0D29-21A8-44AA-61F3CACBDEEA}"/>
              </a:ext>
            </a:extLst>
          </p:cNvPr>
          <p:cNvSpPr/>
          <p:nvPr/>
        </p:nvSpPr>
        <p:spPr bwMode="auto">
          <a:xfrm>
            <a:off x="4008776" y="3118834"/>
            <a:ext cx="6439677" cy="553998"/>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IN" sz="1600" b="1" dirty="0">
                <a:solidFill>
                  <a:sysClr val="windowText" lastClr="000000"/>
                </a:solidFill>
              </a:rPr>
              <a:t>Microsoft Entra endpoints</a:t>
            </a:r>
          </a:p>
        </p:txBody>
      </p:sp>
      <p:sp>
        <p:nvSpPr>
          <p:cNvPr id="52" name="TextBox 51">
            <a:extLst>
              <a:ext uri="{FF2B5EF4-FFF2-40B4-BE49-F238E27FC236}">
                <a16:creationId xmlns:a16="http://schemas.microsoft.com/office/drawing/2014/main" id="{6EE8C17E-B6C2-7489-DAFD-B9B2C4E0C385}"/>
              </a:ext>
            </a:extLst>
          </p:cNvPr>
          <p:cNvSpPr txBox="1"/>
          <p:nvPr/>
        </p:nvSpPr>
        <p:spPr>
          <a:xfrm>
            <a:off x="724828" y="4646446"/>
            <a:ext cx="2553629" cy="276999"/>
          </a:xfrm>
          <a:prstGeom prst="rect">
            <a:avLst/>
          </a:prstGeom>
          <a:noFill/>
        </p:spPr>
        <p:txBody>
          <a:bodyPr wrap="square" lIns="0" tIns="0" rIns="91440" bIns="0" rtlCol="0">
            <a:spAutoFit/>
          </a:bodyPr>
          <a:lstStyle/>
          <a:p>
            <a:pPr algn="r"/>
            <a:r>
              <a:rPr lang="en-US" dirty="0"/>
              <a:t>Your target audience</a:t>
            </a:r>
          </a:p>
        </p:txBody>
      </p:sp>
      <p:sp>
        <p:nvSpPr>
          <p:cNvPr id="10" name="Rectangle 9">
            <a:extLst>
              <a:ext uri="{FF2B5EF4-FFF2-40B4-BE49-F238E27FC236}">
                <a16:creationId xmlns:a16="http://schemas.microsoft.com/office/drawing/2014/main" id="{48213989-C8ED-F300-DAB9-8FFFAB41F4BD}"/>
              </a:ext>
            </a:extLst>
          </p:cNvPr>
          <p:cNvSpPr/>
          <p:nvPr/>
        </p:nvSpPr>
        <p:spPr bwMode="auto">
          <a:xfrm>
            <a:off x="4008776" y="4060395"/>
            <a:ext cx="6439917" cy="1449103"/>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0" bIns="0" numCol="1" spcCol="0" rtlCol="0" fromWordArt="0" anchor="ctr" anchorCtr="0" forceAA="0" compatLnSpc="1">
            <a:prstTxWarp prst="textNoShape">
              <a:avLst/>
            </a:prstTxWarp>
            <a:noAutofit/>
          </a:bodyPr>
          <a:lstStyle/>
          <a:p>
            <a:pPr marL="234950" indent="-234950">
              <a:buFont typeface="Arial" panose="020B0604020202020204" pitchFamily="34" charset="0"/>
              <a:buChar char="•"/>
            </a:pPr>
            <a:r>
              <a:rPr lang="en-IN" sz="1600" dirty="0">
                <a:solidFill>
                  <a:sysClr val="windowText" lastClr="000000"/>
                </a:solidFill>
              </a:rPr>
              <a:t>Work or school accounts </a:t>
            </a:r>
            <a:r>
              <a:rPr lang="en-IN" sz="1600" b="1" dirty="0">
                <a:solidFill>
                  <a:sysClr val="windowText" lastClr="000000"/>
                </a:solidFill>
              </a:rPr>
              <a:t>(Microsoft Entra ID)</a:t>
            </a:r>
          </a:p>
          <a:p>
            <a:pPr marL="234950" indent="-234950">
              <a:buFont typeface="Arial" panose="020B0604020202020204" pitchFamily="34" charset="0"/>
              <a:buChar char="•"/>
            </a:pPr>
            <a:r>
              <a:rPr lang="en-IN" sz="1600" dirty="0">
                <a:solidFill>
                  <a:sysClr val="windowText" lastClr="000000"/>
                </a:solidFill>
              </a:rPr>
              <a:t>Personal Microsoft accounts</a:t>
            </a:r>
          </a:p>
          <a:p>
            <a:pPr marL="234950" indent="-234950">
              <a:buFont typeface="Arial" panose="020B0604020202020204" pitchFamily="34" charset="0"/>
              <a:buChar char="•"/>
            </a:pPr>
            <a:r>
              <a:rPr lang="en-US" sz="1600" dirty="0">
                <a:solidFill>
                  <a:sysClr val="windowText" lastClr="000000"/>
                </a:solidFill>
              </a:rPr>
              <a:t>Social or local accounts</a:t>
            </a:r>
            <a:r>
              <a:rPr lang="en-US" sz="1600" b="1" dirty="0">
                <a:solidFill>
                  <a:sysClr val="windowText" lastClr="000000"/>
                </a:solidFill>
              </a:rPr>
              <a:t> (Azure AD B2C)</a:t>
            </a:r>
          </a:p>
          <a:p>
            <a:pPr marL="234950" indent="-234950">
              <a:buFont typeface="Arial" panose="020B0604020202020204" pitchFamily="34" charset="0"/>
              <a:buChar char="•"/>
            </a:pPr>
            <a:r>
              <a:rPr lang="en-IN" sz="1600" dirty="0">
                <a:solidFill>
                  <a:sysClr val="windowText" lastClr="000000"/>
                </a:solidFill>
              </a:rPr>
              <a:t>Social or local customer accounts </a:t>
            </a:r>
            <a:r>
              <a:rPr lang="en-IN" sz="1600" b="1" dirty="0">
                <a:solidFill>
                  <a:sysClr val="windowText" lastClr="000000"/>
                </a:solidFill>
              </a:rPr>
              <a:t>(Microsoft Entra External ID)</a:t>
            </a:r>
          </a:p>
        </p:txBody>
      </p:sp>
      <p:cxnSp>
        <p:nvCxnSpPr>
          <p:cNvPr id="55" name="Straight Connector 54">
            <a:extLst>
              <a:ext uri="{FF2B5EF4-FFF2-40B4-BE49-F238E27FC236}">
                <a16:creationId xmlns:a16="http://schemas.microsoft.com/office/drawing/2014/main" id="{000C5761-FABA-6FD9-F69F-3FDF7E76A619}"/>
              </a:ext>
              <a:ext uri="{C183D7F6-B498-43B3-948B-1728B52AA6E4}">
                <adec:decorative xmlns:adec="http://schemas.microsoft.com/office/drawing/2017/decorative" val="1"/>
              </a:ext>
            </a:extLst>
          </p:cNvPr>
          <p:cNvCxnSpPr>
            <a:stCxn id="49" idx="3"/>
            <a:endCxn id="42" idx="1"/>
          </p:cNvCxnSpPr>
          <p:nvPr/>
        </p:nvCxnSpPr>
        <p:spPr>
          <a:xfrm>
            <a:off x="3278457" y="1734552"/>
            <a:ext cx="729710" cy="5"/>
          </a:xfrm>
          <a:prstGeom prst="line">
            <a:avLst/>
          </a:prstGeom>
          <a:ln w="12700"/>
        </p:spPr>
        <p:style>
          <a:lnRef idx="2">
            <a:schemeClr val="dk1"/>
          </a:lnRef>
          <a:fillRef idx="0">
            <a:schemeClr val="dk1"/>
          </a:fillRef>
          <a:effectRef idx="1">
            <a:schemeClr val="dk1"/>
          </a:effectRef>
          <a:fontRef idx="minor">
            <a:schemeClr val="tx1"/>
          </a:fontRef>
        </p:style>
      </p:cxnSp>
      <p:cxnSp>
        <p:nvCxnSpPr>
          <p:cNvPr id="57" name="Straight Connector 56">
            <a:extLst>
              <a:ext uri="{FF2B5EF4-FFF2-40B4-BE49-F238E27FC236}">
                <a16:creationId xmlns:a16="http://schemas.microsoft.com/office/drawing/2014/main" id="{B6FE4717-D14D-AEBE-C10F-0B520CE61ECB}"/>
              </a:ext>
              <a:ext uri="{C183D7F6-B498-43B3-948B-1728B52AA6E4}">
                <adec:decorative xmlns:adec="http://schemas.microsoft.com/office/drawing/2017/decorative" val="1"/>
              </a:ext>
            </a:extLst>
          </p:cNvPr>
          <p:cNvCxnSpPr>
            <a:stCxn id="50" idx="3"/>
            <a:endCxn id="9" idx="1"/>
          </p:cNvCxnSpPr>
          <p:nvPr/>
        </p:nvCxnSpPr>
        <p:spPr>
          <a:xfrm flipV="1">
            <a:off x="3278458" y="2570684"/>
            <a:ext cx="730317" cy="630"/>
          </a:xfrm>
          <a:prstGeom prst="line">
            <a:avLst/>
          </a:prstGeom>
          <a:ln w="12700"/>
        </p:spPr>
        <p:style>
          <a:lnRef idx="2">
            <a:schemeClr val="dk1"/>
          </a:lnRef>
          <a:fillRef idx="0">
            <a:schemeClr val="dk1"/>
          </a:fillRef>
          <a:effectRef idx="1">
            <a:schemeClr val="dk1"/>
          </a:effectRef>
          <a:fontRef idx="minor">
            <a:schemeClr val="tx1"/>
          </a:fontRef>
        </p:style>
      </p:cxnSp>
      <p:cxnSp>
        <p:nvCxnSpPr>
          <p:cNvPr id="59" name="Straight Connector 58">
            <a:extLst>
              <a:ext uri="{FF2B5EF4-FFF2-40B4-BE49-F238E27FC236}">
                <a16:creationId xmlns:a16="http://schemas.microsoft.com/office/drawing/2014/main" id="{080535BA-680E-1C0D-720C-DED8CB5A6987}"/>
              </a:ext>
              <a:ext uri="{C183D7F6-B498-43B3-948B-1728B52AA6E4}">
                <adec:decorative xmlns:adec="http://schemas.microsoft.com/office/drawing/2017/decorative" val="1"/>
              </a:ext>
            </a:extLst>
          </p:cNvPr>
          <p:cNvCxnSpPr>
            <a:stCxn id="51" idx="3"/>
            <a:endCxn id="26" idx="1"/>
          </p:cNvCxnSpPr>
          <p:nvPr/>
        </p:nvCxnSpPr>
        <p:spPr>
          <a:xfrm flipV="1">
            <a:off x="3278459" y="3395833"/>
            <a:ext cx="730317" cy="3794"/>
          </a:xfrm>
          <a:prstGeom prst="line">
            <a:avLst/>
          </a:prstGeom>
          <a:ln w="12700"/>
        </p:spPr>
        <p:style>
          <a:lnRef idx="2">
            <a:schemeClr val="dk1"/>
          </a:lnRef>
          <a:fillRef idx="0">
            <a:schemeClr val="dk1"/>
          </a:fillRef>
          <a:effectRef idx="1">
            <a:schemeClr val="dk1"/>
          </a:effectRef>
          <a:fontRef idx="minor">
            <a:schemeClr val="tx1"/>
          </a:fontRef>
        </p:style>
      </p:cxnSp>
      <p:cxnSp>
        <p:nvCxnSpPr>
          <p:cNvPr id="61" name="Straight Connector 60">
            <a:extLst>
              <a:ext uri="{FF2B5EF4-FFF2-40B4-BE49-F238E27FC236}">
                <a16:creationId xmlns:a16="http://schemas.microsoft.com/office/drawing/2014/main" id="{80C53190-34B8-733E-53E6-62E020E82EE3}"/>
              </a:ext>
              <a:ext uri="{C183D7F6-B498-43B3-948B-1728B52AA6E4}">
                <adec:decorative xmlns:adec="http://schemas.microsoft.com/office/drawing/2017/decorative" val="1"/>
              </a:ext>
            </a:extLst>
          </p:cNvPr>
          <p:cNvCxnSpPr>
            <a:stCxn id="52" idx="3"/>
            <a:endCxn id="10" idx="1"/>
          </p:cNvCxnSpPr>
          <p:nvPr/>
        </p:nvCxnSpPr>
        <p:spPr>
          <a:xfrm>
            <a:off x="3278457" y="4784946"/>
            <a:ext cx="730319" cy="1"/>
          </a:xfrm>
          <a:prstGeom prst="line">
            <a:avLst/>
          </a:prstGeom>
          <a:ln w="12700"/>
        </p:spPr>
        <p:style>
          <a:lnRef idx="2">
            <a:schemeClr val="dk1"/>
          </a:lnRef>
          <a:fillRef idx="0">
            <a:schemeClr val="dk1"/>
          </a:fillRef>
          <a:effectRef idx="1">
            <a:schemeClr val="dk1"/>
          </a:effectRef>
          <a:fontRef idx="minor">
            <a:schemeClr val="tx1"/>
          </a:fontRef>
        </p:style>
      </p:cxnSp>
      <p:cxnSp>
        <p:nvCxnSpPr>
          <p:cNvPr id="64" name="Straight Arrow Connector 63">
            <a:extLst>
              <a:ext uri="{FF2B5EF4-FFF2-40B4-BE49-F238E27FC236}">
                <a16:creationId xmlns:a16="http://schemas.microsoft.com/office/drawing/2014/main" id="{8855CB89-C895-7F17-691F-E0158CA2034F}"/>
              </a:ext>
              <a:ext uri="{C183D7F6-B498-43B3-948B-1728B52AA6E4}">
                <adec:decorative xmlns:adec="http://schemas.microsoft.com/office/drawing/2017/decorative" val="1"/>
              </a:ext>
            </a:extLst>
          </p:cNvPr>
          <p:cNvCxnSpPr>
            <a:stCxn id="42" idx="2"/>
            <a:endCxn id="9" idx="0"/>
          </p:cNvCxnSpPr>
          <p:nvPr/>
        </p:nvCxnSpPr>
        <p:spPr>
          <a:xfrm>
            <a:off x="7228328" y="2011556"/>
            <a:ext cx="286" cy="32170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C119E9D1-2EFF-610A-2873-26594C904B46}"/>
              </a:ext>
              <a:ext uri="{C183D7F6-B498-43B3-948B-1728B52AA6E4}">
                <adec:decorative xmlns:adec="http://schemas.microsoft.com/office/drawing/2017/decorative" val="1"/>
              </a:ext>
            </a:extLst>
          </p:cNvPr>
          <p:cNvCxnSpPr>
            <a:stCxn id="9" idx="2"/>
            <a:endCxn id="26" idx="0"/>
          </p:cNvCxnSpPr>
          <p:nvPr/>
        </p:nvCxnSpPr>
        <p:spPr>
          <a:xfrm>
            <a:off x="7228614" y="2808111"/>
            <a:ext cx="1" cy="31072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17935EA1-C7F4-64F4-2F7A-569621DEE280}"/>
              </a:ext>
              <a:ext uri="{C183D7F6-B498-43B3-948B-1728B52AA6E4}">
                <adec:decorative xmlns:adec="http://schemas.microsoft.com/office/drawing/2017/decorative" val="1"/>
              </a:ext>
            </a:extLst>
          </p:cNvPr>
          <p:cNvCxnSpPr>
            <a:stCxn id="26" idx="2"/>
            <a:endCxn id="10" idx="0"/>
          </p:cNvCxnSpPr>
          <p:nvPr/>
        </p:nvCxnSpPr>
        <p:spPr>
          <a:xfrm>
            <a:off x="7228615" y="3672832"/>
            <a:ext cx="120" cy="38756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9149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E6788-4126-5CBF-7D13-FA821053EE49}"/>
              </a:ext>
            </a:extLst>
          </p:cNvPr>
          <p:cNvSpPr>
            <a:spLocks noGrp="1"/>
          </p:cNvSpPr>
          <p:nvPr>
            <p:ph type="title"/>
          </p:nvPr>
        </p:nvSpPr>
        <p:spPr/>
        <p:txBody>
          <a:bodyPr/>
          <a:lstStyle/>
          <a:p>
            <a:r>
              <a:rPr lang="en-US" dirty="0"/>
              <a:t>Explore service principals</a:t>
            </a:r>
          </a:p>
        </p:txBody>
      </p:sp>
      <p:sp>
        <p:nvSpPr>
          <p:cNvPr id="3" name="Content Placeholder 2">
            <a:extLst>
              <a:ext uri="{FF2B5EF4-FFF2-40B4-BE49-F238E27FC236}">
                <a16:creationId xmlns:a16="http://schemas.microsoft.com/office/drawing/2014/main" id="{F76D79B3-9163-C0FE-23E7-8222B03E6877}"/>
              </a:ext>
            </a:extLst>
          </p:cNvPr>
          <p:cNvSpPr>
            <a:spLocks noGrp="1"/>
          </p:cNvSpPr>
          <p:nvPr>
            <p:ph sz="quarter" idx="10"/>
          </p:nvPr>
        </p:nvSpPr>
        <p:spPr/>
        <p:txBody>
          <a:bodyPr/>
          <a:lstStyle/>
          <a:p>
            <a:pPr marL="0" indent="0">
              <a:spcAft>
                <a:spcPts val="600"/>
              </a:spcAft>
              <a:buNone/>
            </a:pPr>
            <a:r>
              <a:rPr lang="en-US" sz="2000" dirty="0">
                <a:latin typeface="+mj-lt"/>
              </a:rPr>
              <a:t>When you register an app in the Azure portal, you choose whether it is:</a:t>
            </a:r>
          </a:p>
          <a:p>
            <a:pPr>
              <a:spcAft>
                <a:spcPts val="600"/>
              </a:spcAft>
            </a:pPr>
            <a:r>
              <a:rPr lang="en-US" sz="2000" dirty="0"/>
              <a:t>Single tenant: only accessible in your tenant</a:t>
            </a:r>
          </a:p>
          <a:p>
            <a:pPr>
              <a:spcAft>
                <a:spcPts val="600"/>
              </a:spcAft>
            </a:pPr>
            <a:r>
              <a:rPr lang="en-US" sz="2000" dirty="0"/>
              <a:t>Multi-tenant: accessible in other tenants</a:t>
            </a:r>
          </a:p>
          <a:p>
            <a:pPr marL="0" indent="0">
              <a:spcBef>
                <a:spcPts val="1200"/>
              </a:spcBef>
              <a:spcAft>
                <a:spcPts val="600"/>
              </a:spcAft>
              <a:buNone/>
            </a:pPr>
            <a:r>
              <a:rPr lang="en-US" sz="2000" dirty="0">
                <a:latin typeface="+mj-lt"/>
              </a:rPr>
              <a:t>If you register an application in the portal, below objects are automatically created in your home tenant:</a:t>
            </a:r>
            <a:endParaRPr lang="en-US" sz="2000" dirty="0"/>
          </a:p>
          <a:p>
            <a:pPr>
              <a:spcAft>
                <a:spcPts val="600"/>
              </a:spcAft>
            </a:pPr>
            <a:r>
              <a:rPr lang="en-US" sz="2000" dirty="0"/>
              <a:t>Application object</a:t>
            </a:r>
          </a:p>
          <a:p>
            <a:pPr>
              <a:spcAft>
                <a:spcPts val="600"/>
              </a:spcAft>
            </a:pPr>
            <a:r>
              <a:rPr lang="en-US" sz="2000" dirty="0"/>
              <a:t>Service principal object - Application, Managed identity, Legacy</a:t>
            </a:r>
          </a:p>
          <a:p>
            <a:pPr marL="0" indent="0">
              <a:spcBef>
                <a:spcPts val="1200"/>
              </a:spcBef>
              <a:spcAft>
                <a:spcPts val="600"/>
              </a:spcAft>
              <a:buNone/>
            </a:pPr>
            <a:r>
              <a:rPr lang="en-US" sz="2000" dirty="0">
                <a:latin typeface="+mj-lt"/>
              </a:rPr>
              <a:t>Relationship between application objects and service principals</a:t>
            </a:r>
          </a:p>
          <a:p>
            <a:pPr marL="0" indent="0">
              <a:spcAft>
                <a:spcPts val="600"/>
              </a:spcAft>
              <a:buNone/>
            </a:pPr>
            <a:r>
              <a:rPr lang="en-US" sz="2000" dirty="0"/>
              <a:t>An application object has:</a:t>
            </a:r>
          </a:p>
          <a:p>
            <a:pPr>
              <a:spcAft>
                <a:spcPts val="600"/>
              </a:spcAft>
            </a:pPr>
            <a:r>
              <a:rPr lang="en-US" sz="2000" dirty="0"/>
              <a:t>1:1 relationship with the software application, and</a:t>
            </a:r>
          </a:p>
          <a:p>
            <a:pPr>
              <a:spcAft>
                <a:spcPts val="600"/>
              </a:spcAft>
            </a:pPr>
            <a:r>
              <a:rPr lang="en-US" sz="2000" dirty="0"/>
              <a:t>1:many relationship with its corresponding service principal object</a:t>
            </a:r>
          </a:p>
          <a:p>
            <a:endParaRPr lang="en-US" sz="2000" dirty="0"/>
          </a:p>
        </p:txBody>
      </p:sp>
    </p:spTree>
    <p:extLst>
      <p:ext uri="{BB962C8B-B14F-4D97-AF65-F5344CB8AC3E}">
        <p14:creationId xmlns:p14="http://schemas.microsoft.com/office/powerpoint/2010/main" val="1426551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0104-B057-1232-72F9-0997BDC4E767}"/>
              </a:ext>
            </a:extLst>
          </p:cNvPr>
          <p:cNvSpPr>
            <a:spLocks noGrp="1"/>
          </p:cNvSpPr>
          <p:nvPr>
            <p:ph type="title"/>
          </p:nvPr>
        </p:nvSpPr>
        <p:spPr/>
        <p:txBody>
          <a:bodyPr/>
          <a:lstStyle/>
          <a:p>
            <a:r>
              <a:rPr lang="en-US" dirty="0"/>
              <a:t>Discover permissions and consent ( 1 of 2 )</a:t>
            </a:r>
          </a:p>
        </p:txBody>
      </p:sp>
      <p:sp>
        <p:nvSpPr>
          <p:cNvPr id="3" name="Content Placeholder 2">
            <a:extLst>
              <a:ext uri="{FF2B5EF4-FFF2-40B4-BE49-F238E27FC236}">
                <a16:creationId xmlns:a16="http://schemas.microsoft.com/office/drawing/2014/main" id="{81F67E0B-B7FC-1F58-934E-FCEDF7B7E19F}"/>
              </a:ext>
            </a:extLst>
          </p:cNvPr>
          <p:cNvSpPr>
            <a:spLocks noGrp="1"/>
          </p:cNvSpPr>
          <p:nvPr>
            <p:ph sz="quarter" idx="10"/>
          </p:nvPr>
        </p:nvSpPr>
        <p:spPr>
          <a:xfrm>
            <a:off x="457200" y="1235075"/>
            <a:ext cx="5318567" cy="4816475"/>
          </a:xfrm>
        </p:spPr>
        <p:txBody>
          <a:bodyPr/>
          <a:lstStyle/>
          <a:p>
            <a:pPr marL="0" indent="0">
              <a:spcAft>
                <a:spcPts val="1200"/>
              </a:spcAft>
              <a:buNone/>
            </a:pPr>
            <a:r>
              <a:rPr lang="en-US" dirty="0">
                <a:latin typeface="+mj-lt"/>
              </a:rPr>
              <a:t>Permission types</a:t>
            </a:r>
          </a:p>
          <a:p>
            <a:pPr marL="0" indent="0">
              <a:spcAft>
                <a:spcPts val="600"/>
              </a:spcAft>
              <a:buNone/>
            </a:pPr>
            <a:r>
              <a:rPr lang="en-US" sz="2000" dirty="0"/>
              <a:t>The Microsoft identity platform supports two types of permissions:</a:t>
            </a:r>
          </a:p>
          <a:p>
            <a:pPr>
              <a:spcAft>
                <a:spcPts val="600"/>
              </a:spcAft>
            </a:pPr>
            <a:r>
              <a:rPr lang="en-US" sz="2000" i="1" dirty="0"/>
              <a:t>Delegated permissions</a:t>
            </a:r>
            <a:r>
              <a:rPr lang="en-US" sz="2000" dirty="0"/>
              <a:t> are used by apps that have a signed-in user present.</a:t>
            </a:r>
          </a:p>
          <a:p>
            <a:pPr>
              <a:spcAft>
                <a:spcPts val="600"/>
              </a:spcAft>
            </a:pPr>
            <a:r>
              <a:rPr lang="en-US" sz="2000" i="1" dirty="0"/>
              <a:t>Application permissions</a:t>
            </a:r>
            <a:r>
              <a:rPr lang="en-US" sz="2000" dirty="0"/>
              <a:t> are used by apps that run without a signed-in user present</a:t>
            </a:r>
          </a:p>
          <a:p>
            <a:endParaRPr lang="en-US" dirty="0"/>
          </a:p>
        </p:txBody>
      </p:sp>
      <p:sp>
        <p:nvSpPr>
          <p:cNvPr id="4" name="Content Placeholder 2">
            <a:extLst>
              <a:ext uri="{FF2B5EF4-FFF2-40B4-BE49-F238E27FC236}">
                <a16:creationId xmlns:a16="http://schemas.microsoft.com/office/drawing/2014/main" id="{F1ED1227-F3F8-0EC1-D73F-506E8B47AE2F}"/>
              </a:ext>
            </a:extLst>
          </p:cNvPr>
          <p:cNvSpPr txBox="1">
            <a:spLocks/>
          </p:cNvSpPr>
          <p:nvPr/>
        </p:nvSpPr>
        <p:spPr>
          <a:xfrm>
            <a:off x="6068505" y="1235075"/>
            <a:ext cx="5318567" cy="4816475"/>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r>
              <a:rPr lang="en-US" dirty="0">
                <a:latin typeface="+mj-lt"/>
              </a:rPr>
              <a:t>Consent types</a:t>
            </a:r>
          </a:p>
          <a:p>
            <a:pPr marL="0" indent="0">
              <a:spcAft>
                <a:spcPts val="600"/>
              </a:spcAft>
              <a:buFont typeface="Arial" panose="020B0604020202020204" pitchFamily="34" charset="0"/>
              <a:buNone/>
            </a:pPr>
            <a:r>
              <a:rPr lang="en-US" sz="2000" dirty="0"/>
              <a:t>There are three consent types:</a:t>
            </a:r>
          </a:p>
          <a:p>
            <a:pPr>
              <a:spcAft>
                <a:spcPts val="600"/>
              </a:spcAft>
            </a:pPr>
            <a:r>
              <a:rPr lang="en-US" sz="2000" dirty="0"/>
              <a:t>Static user consent</a:t>
            </a:r>
          </a:p>
          <a:p>
            <a:pPr>
              <a:spcAft>
                <a:spcPts val="600"/>
              </a:spcAft>
            </a:pPr>
            <a:r>
              <a:rPr lang="en-US" sz="2000" dirty="0"/>
              <a:t>Incremental and Dynamic user consent</a:t>
            </a:r>
          </a:p>
          <a:p>
            <a:pPr>
              <a:spcAft>
                <a:spcPts val="600"/>
              </a:spcAft>
            </a:pPr>
            <a:r>
              <a:rPr lang="en-US" sz="2000" dirty="0"/>
              <a:t>Admin consent</a:t>
            </a:r>
          </a:p>
          <a:p>
            <a:endParaRPr lang="en-US" dirty="0"/>
          </a:p>
        </p:txBody>
      </p:sp>
    </p:spTree>
    <p:extLst>
      <p:ext uri="{BB962C8B-B14F-4D97-AF65-F5344CB8AC3E}">
        <p14:creationId xmlns:p14="http://schemas.microsoft.com/office/powerpoint/2010/main" val="1447602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7AFA9-67AA-0577-A6B9-7863A2649EF4}"/>
              </a:ext>
            </a:extLst>
          </p:cNvPr>
          <p:cNvSpPr>
            <a:spLocks noGrp="1"/>
          </p:cNvSpPr>
          <p:nvPr>
            <p:ph type="title"/>
          </p:nvPr>
        </p:nvSpPr>
        <p:spPr/>
        <p:txBody>
          <a:bodyPr/>
          <a:lstStyle/>
          <a:p>
            <a:r>
              <a:rPr lang="en-US" dirty="0"/>
              <a:t>Discover permissions and consent ( 2 of 2 )</a:t>
            </a:r>
          </a:p>
        </p:txBody>
      </p:sp>
      <p:sp>
        <p:nvSpPr>
          <p:cNvPr id="3" name="Content Placeholder 2">
            <a:extLst>
              <a:ext uri="{FF2B5EF4-FFF2-40B4-BE49-F238E27FC236}">
                <a16:creationId xmlns:a16="http://schemas.microsoft.com/office/drawing/2014/main" id="{616B1D37-4AEE-1CFA-CA91-0589B19FFE57}"/>
              </a:ext>
            </a:extLst>
          </p:cNvPr>
          <p:cNvSpPr>
            <a:spLocks noGrp="1"/>
          </p:cNvSpPr>
          <p:nvPr>
            <p:ph sz="quarter" idx="10"/>
          </p:nvPr>
        </p:nvSpPr>
        <p:spPr>
          <a:xfrm>
            <a:off x="457200" y="1235075"/>
            <a:ext cx="11222038" cy="836613"/>
          </a:xfrm>
        </p:spPr>
        <p:txBody>
          <a:bodyPr/>
          <a:lstStyle/>
          <a:p>
            <a:pPr marL="0" indent="0">
              <a:buNone/>
            </a:pPr>
            <a:r>
              <a:rPr lang="en-US" dirty="0"/>
              <a:t>In an OpenID Connect or OAuth 2.0 authorization request, an app can request the permissions it needs by using the scope query parameter. </a:t>
            </a:r>
          </a:p>
          <a:p>
            <a:pPr marL="0" indent="0">
              <a:buNone/>
            </a:pPr>
            <a:endParaRPr lang="en-US" dirty="0"/>
          </a:p>
        </p:txBody>
      </p:sp>
      <p:sp>
        <p:nvSpPr>
          <p:cNvPr id="4" name="TextBox 3">
            <a:extLst>
              <a:ext uri="{FF2B5EF4-FFF2-40B4-BE49-F238E27FC236}">
                <a16:creationId xmlns:a16="http://schemas.microsoft.com/office/drawing/2014/main" id="{1DE5DB4A-ED78-DFC1-02C5-21426E033135}"/>
              </a:ext>
            </a:extLst>
          </p:cNvPr>
          <p:cNvSpPr txBox="1"/>
          <p:nvPr/>
        </p:nvSpPr>
        <p:spPr>
          <a:xfrm>
            <a:off x="457200" y="2218916"/>
            <a:ext cx="10931526" cy="3404009"/>
          </a:xfrm>
          <a:prstGeom prst="rect">
            <a:avLst/>
          </a:prstGeom>
          <a:noFill/>
          <a:ln w="28575">
            <a:solidFill>
              <a:srgbClr val="0078D4"/>
            </a:solidFill>
          </a:ln>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latin typeface="Consolas" panose="020B0609020204030204" pitchFamily="49" charset="0"/>
              </a:rPr>
              <a:t>GET https://login.microsoftonline.com/common/oauth2/v2.0/authorize?</a:t>
            </a:r>
          </a:p>
          <a:p>
            <a:pPr>
              <a:lnSpc>
                <a:spcPct val="90000"/>
              </a:lnSpc>
              <a:spcAft>
                <a:spcPts val="600"/>
              </a:spcAft>
            </a:pPr>
            <a:r>
              <a:rPr lang="en-US" sz="2000" dirty="0" err="1">
                <a:gradFill>
                  <a:gsLst>
                    <a:gs pos="2917">
                      <a:schemeClr val="tx1"/>
                    </a:gs>
                    <a:gs pos="30000">
                      <a:schemeClr val="tx1"/>
                    </a:gs>
                  </a:gsLst>
                  <a:lin ang="5400000" scaled="0"/>
                </a:gradFill>
                <a:latin typeface="Consolas" panose="020B0609020204030204" pitchFamily="49" charset="0"/>
              </a:rPr>
              <a:t>client_id</a:t>
            </a:r>
            <a:r>
              <a:rPr lang="en-US" sz="2000" dirty="0">
                <a:gradFill>
                  <a:gsLst>
                    <a:gs pos="2917">
                      <a:schemeClr val="tx1"/>
                    </a:gs>
                    <a:gs pos="30000">
                      <a:schemeClr val="tx1"/>
                    </a:gs>
                  </a:gsLst>
                  <a:lin ang="5400000" scaled="0"/>
                </a:gradFill>
                <a:latin typeface="Consolas" panose="020B0609020204030204" pitchFamily="49" charset="0"/>
              </a:rPr>
              <a:t>=6731de76-14a6-49ae-97bc-6eba6914391e</a:t>
            </a:r>
          </a:p>
          <a:p>
            <a:pPr>
              <a:lnSpc>
                <a:spcPct val="90000"/>
              </a:lnSpc>
              <a:spcAft>
                <a:spcPts val="600"/>
              </a:spcAft>
            </a:pPr>
            <a:r>
              <a:rPr lang="en-US" sz="2000" dirty="0">
                <a:gradFill>
                  <a:gsLst>
                    <a:gs pos="2917">
                      <a:schemeClr val="tx1"/>
                    </a:gs>
                    <a:gs pos="30000">
                      <a:schemeClr val="tx1"/>
                    </a:gs>
                  </a:gsLst>
                  <a:lin ang="5400000" scaled="0"/>
                </a:gradFill>
                <a:latin typeface="Consolas" panose="020B0609020204030204" pitchFamily="49" charset="0"/>
              </a:rPr>
              <a:t>&amp;</a:t>
            </a:r>
            <a:r>
              <a:rPr lang="en-US" sz="2000" dirty="0" err="1">
                <a:gradFill>
                  <a:gsLst>
                    <a:gs pos="2917">
                      <a:schemeClr val="tx1"/>
                    </a:gs>
                    <a:gs pos="30000">
                      <a:schemeClr val="tx1"/>
                    </a:gs>
                  </a:gsLst>
                  <a:lin ang="5400000" scaled="0"/>
                </a:gradFill>
                <a:latin typeface="Consolas" panose="020B0609020204030204" pitchFamily="49" charset="0"/>
              </a:rPr>
              <a:t>response_type</a:t>
            </a:r>
            <a:r>
              <a:rPr lang="en-US" sz="2000" dirty="0">
                <a:gradFill>
                  <a:gsLst>
                    <a:gs pos="2917">
                      <a:schemeClr val="tx1"/>
                    </a:gs>
                    <a:gs pos="30000">
                      <a:schemeClr val="tx1"/>
                    </a:gs>
                  </a:gsLst>
                  <a:lin ang="5400000" scaled="0"/>
                </a:gradFill>
                <a:latin typeface="Consolas" panose="020B0609020204030204" pitchFamily="49" charset="0"/>
              </a:rPr>
              <a:t>=code</a:t>
            </a:r>
          </a:p>
          <a:p>
            <a:pPr>
              <a:lnSpc>
                <a:spcPct val="90000"/>
              </a:lnSpc>
              <a:spcAft>
                <a:spcPts val="600"/>
              </a:spcAft>
            </a:pPr>
            <a:r>
              <a:rPr lang="en-US" sz="2000" dirty="0">
                <a:gradFill>
                  <a:gsLst>
                    <a:gs pos="2917">
                      <a:schemeClr val="tx1"/>
                    </a:gs>
                    <a:gs pos="30000">
                      <a:schemeClr val="tx1"/>
                    </a:gs>
                  </a:gsLst>
                  <a:lin ang="5400000" scaled="0"/>
                </a:gradFill>
                <a:latin typeface="Consolas" panose="020B0609020204030204" pitchFamily="49" charset="0"/>
              </a:rPr>
              <a:t>&amp;</a:t>
            </a:r>
            <a:r>
              <a:rPr lang="en-US" sz="2000" dirty="0" err="1">
                <a:gradFill>
                  <a:gsLst>
                    <a:gs pos="2917">
                      <a:schemeClr val="tx1"/>
                    </a:gs>
                    <a:gs pos="30000">
                      <a:schemeClr val="tx1"/>
                    </a:gs>
                  </a:gsLst>
                  <a:lin ang="5400000" scaled="0"/>
                </a:gradFill>
                <a:latin typeface="Consolas" panose="020B0609020204030204" pitchFamily="49" charset="0"/>
              </a:rPr>
              <a:t>redirect_uri</a:t>
            </a:r>
            <a:r>
              <a:rPr lang="en-US" sz="2000" dirty="0">
                <a:gradFill>
                  <a:gsLst>
                    <a:gs pos="2917">
                      <a:schemeClr val="tx1"/>
                    </a:gs>
                    <a:gs pos="30000">
                      <a:schemeClr val="tx1"/>
                    </a:gs>
                  </a:gsLst>
                  <a:lin ang="5400000" scaled="0"/>
                </a:gradFill>
                <a:latin typeface="Consolas" panose="020B0609020204030204" pitchFamily="49" charset="0"/>
              </a:rPr>
              <a:t>=http%3A%2F%2Flocalhost%2Fmyapp%2F</a:t>
            </a:r>
          </a:p>
          <a:p>
            <a:pPr>
              <a:lnSpc>
                <a:spcPct val="90000"/>
              </a:lnSpc>
              <a:spcAft>
                <a:spcPts val="600"/>
              </a:spcAft>
            </a:pPr>
            <a:r>
              <a:rPr lang="en-US" sz="2000" dirty="0">
                <a:gradFill>
                  <a:gsLst>
                    <a:gs pos="2917">
                      <a:schemeClr val="tx1"/>
                    </a:gs>
                    <a:gs pos="30000">
                      <a:schemeClr val="tx1"/>
                    </a:gs>
                  </a:gsLst>
                  <a:lin ang="5400000" scaled="0"/>
                </a:gradFill>
                <a:latin typeface="Consolas" panose="020B0609020204030204" pitchFamily="49" charset="0"/>
              </a:rPr>
              <a:t>&amp;</a:t>
            </a:r>
            <a:r>
              <a:rPr lang="en-US" sz="2000" dirty="0" err="1">
                <a:gradFill>
                  <a:gsLst>
                    <a:gs pos="2917">
                      <a:schemeClr val="tx1"/>
                    </a:gs>
                    <a:gs pos="30000">
                      <a:schemeClr val="tx1"/>
                    </a:gs>
                  </a:gsLst>
                  <a:lin ang="5400000" scaled="0"/>
                </a:gradFill>
                <a:latin typeface="Consolas" panose="020B0609020204030204" pitchFamily="49" charset="0"/>
              </a:rPr>
              <a:t>response_mode</a:t>
            </a:r>
            <a:r>
              <a:rPr lang="en-US" sz="2000" dirty="0">
                <a:gradFill>
                  <a:gsLst>
                    <a:gs pos="2917">
                      <a:schemeClr val="tx1"/>
                    </a:gs>
                    <a:gs pos="30000">
                      <a:schemeClr val="tx1"/>
                    </a:gs>
                  </a:gsLst>
                  <a:lin ang="5400000" scaled="0"/>
                </a:gradFill>
                <a:latin typeface="Consolas" panose="020B0609020204030204" pitchFamily="49" charset="0"/>
              </a:rPr>
              <a:t>=query</a:t>
            </a:r>
          </a:p>
          <a:p>
            <a:pPr>
              <a:lnSpc>
                <a:spcPct val="90000"/>
              </a:lnSpc>
              <a:spcAft>
                <a:spcPts val="600"/>
              </a:spcAft>
            </a:pPr>
            <a:r>
              <a:rPr lang="en-US" sz="2000" dirty="0">
                <a:gradFill>
                  <a:gsLst>
                    <a:gs pos="2917">
                      <a:schemeClr val="tx1"/>
                    </a:gs>
                    <a:gs pos="30000">
                      <a:schemeClr val="tx1"/>
                    </a:gs>
                  </a:gsLst>
                  <a:lin ang="5400000" scaled="0"/>
                </a:gradFill>
                <a:latin typeface="Consolas" panose="020B0609020204030204" pitchFamily="49" charset="0"/>
              </a:rPr>
              <a:t>&amp;scope=</a:t>
            </a:r>
          </a:p>
          <a:p>
            <a:pPr>
              <a:lnSpc>
                <a:spcPct val="90000"/>
              </a:lnSpc>
              <a:spcAft>
                <a:spcPts val="600"/>
              </a:spcAft>
            </a:pPr>
            <a:r>
              <a:rPr lang="en-US" sz="2000" dirty="0">
                <a:gradFill>
                  <a:gsLst>
                    <a:gs pos="2917">
                      <a:schemeClr val="tx1"/>
                    </a:gs>
                    <a:gs pos="30000">
                      <a:schemeClr val="tx1"/>
                    </a:gs>
                  </a:gsLst>
                  <a:lin ang="5400000" scaled="0"/>
                </a:gradFill>
                <a:latin typeface="Consolas" panose="020B0609020204030204" pitchFamily="49" charset="0"/>
              </a:rPr>
              <a:t>   https%3A%2F%2Fgraph.microsoft.com%2Fcalendars.read%20</a:t>
            </a:r>
          </a:p>
          <a:p>
            <a:pPr>
              <a:lnSpc>
                <a:spcPct val="90000"/>
              </a:lnSpc>
              <a:spcAft>
                <a:spcPts val="600"/>
              </a:spcAft>
            </a:pPr>
            <a:r>
              <a:rPr lang="en-US" sz="2000" dirty="0">
                <a:gradFill>
                  <a:gsLst>
                    <a:gs pos="2917">
                      <a:schemeClr val="tx1"/>
                    </a:gs>
                    <a:gs pos="30000">
                      <a:schemeClr val="tx1"/>
                    </a:gs>
                  </a:gsLst>
                  <a:lin ang="5400000" scaled="0"/>
                </a:gradFill>
                <a:latin typeface="Consolas" panose="020B0609020204030204" pitchFamily="49" charset="0"/>
              </a:rPr>
              <a:t>   https%3A%2F%2Fgraph.microsoft.com%2Fmail.send</a:t>
            </a:r>
          </a:p>
          <a:p>
            <a:pPr>
              <a:lnSpc>
                <a:spcPct val="90000"/>
              </a:lnSpc>
              <a:spcAft>
                <a:spcPts val="600"/>
              </a:spcAft>
            </a:pPr>
            <a:r>
              <a:rPr lang="en-US" sz="2000" dirty="0">
                <a:gradFill>
                  <a:gsLst>
                    <a:gs pos="2917">
                      <a:schemeClr val="tx1"/>
                    </a:gs>
                    <a:gs pos="30000">
                      <a:schemeClr val="tx1"/>
                    </a:gs>
                  </a:gsLst>
                  <a:lin ang="5400000" scaled="0"/>
                </a:gradFill>
                <a:latin typeface="Consolas" panose="020B0609020204030204" pitchFamily="49" charset="0"/>
              </a:rPr>
              <a:t>&amp;state=12345</a:t>
            </a:r>
          </a:p>
        </p:txBody>
      </p:sp>
    </p:spTree>
    <p:extLst>
      <p:ext uri="{BB962C8B-B14F-4D97-AF65-F5344CB8AC3E}">
        <p14:creationId xmlns:p14="http://schemas.microsoft.com/office/powerpoint/2010/main" val="3199724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ILT Template">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5804</Words>
  <Application>Microsoft Office PowerPoint</Application>
  <PresentationFormat>Widescreen</PresentationFormat>
  <Paragraphs>507</Paragraphs>
  <Slides>44</Slides>
  <Notes>32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Aptos</vt:lpstr>
      <vt:lpstr>Arial</vt:lpstr>
      <vt:lpstr>Cambria</vt:lpstr>
      <vt:lpstr>Consolas</vt:lpstr>
      <vt:lpstr>Segoe UI</vt:lpstr>
      <vt:lpstr>Segoe UI Light</vt:lpstr>
      <vt:lpstr>Segoe UI Semibold</vt:lpstr>
      <vt:lpstr>Segoe UI VSS (Regular)</vt:lpstr>
      <vt:lpstr>segoe-ui_semibold</vt:lpstr>
      <vt:lpstr>Wingdings</vt:lpstr>
      <vt:lpstr>Office Theme</vt:lpstr>
      <vt:lpstr>AZ-204T00A Learning Path 06: Implement user authentication and authorization</vt:lpstr>
      <vt:lpstr>Agenda</vt:lpstr>
      <vt:lpstr>Module 1: Explore the Microsoft identity platform</vt:lpstr>
      <vt:lpstr>Learning objectives</vt:lpstr>
      <vt:lpstr>Introduction</vt:lpstr>
      <vt:lpstr>Explore the Microsoft identity platform</vt:lpstr>
      <vt:lpstr>Explore service principals</vt:lpstr>
      <vt:lpstr>Discover permissions and consent ( 1 of 2 )</vt:lpstr>
      <vt:lpstr>Discover permissions and consent ( 2 of 2 )</vt:lpstr>
      <vt:lpstr>Discover conditional access</vt:lpstr>
      <vt:lpstr>Summary and knowledge check</vt:lpstr>
      <vt:lpstr>Module 2: Implement authentication by using the Microsoft Authentication Library</vt:lpstr>
      <vt:lpstr>Learning objectives</vt:lpstr>
      <vt:lpstr>Introduction</vt:lpstr>
      <vt:lpstr>Explore the Microsoft Authentication Library ( 1 of 2 )</vt:lpstr>
      <vt:lpstr>Explore the Microsoft Authentication Library ( 2 of 2 )</vt:lpstr>
      <vt:lpstr>Initialize client applications ( 1 of 2 )</vt:lpstr>
      <vt:lpstr>Initialize client applications ( 2 of 2 )</vt:lpstr>
      <vt:lpstr>Exercise: Implement interactive authentication by using MSAL.NET</vt:lpstr>
      <vt:lpstr>Summary and knowledge check</vt:lpstr>
      <vt:lpstr>Module 3: Implement shared access signatures</vt:lpstr>
      <vt:lpstr>Learning objectives</vt:lpstr>
      <vt:lpstr>Introduction</vt:lpstr>
      <vt:lpstr>Discover shared access signatures ( 1 of 2 )</vt:lpstr>
      <vt:lpstr>Discover shared access signatures ( 2 of 2 )</vt:lpstr>
      <vt:lpstr>Choose when to use shared access signatures ( 1 of 2 )</vt:lpstr>
      <vt:lpstr>Choose when to use shared access signatures ( 2 of 2 )</vt:lpstr>
      <vt:lpstr>Explore stored access policies</vt:lpstr>
      <vt:lpstr>Summary and knowledge check</vt:lpstr>
      <vt:lpstr>Module 4: Explore Microsoft Graph</vt:lpstr>
      <vt:lpstr>Learning objectives</vt:lpstr>
      <vt:lpstr>Introduction</vt:lpstr>
      <vt:lpstr>Discover Microsoft Graph</vt:lpstr>
      <vt:lpstr>Query Microsoft Graph by using REST</vt:lpstr>
      <vt:lpstr>Query Microsoft Graph by using SDKs ( 1 of 4 )</vt:lpstr>
      <vt:lpstr>Query Microsoft Graph by using SDKs ( 2 of 4 )</vt:lpstr>
      <vt:lpstr>Query Microsoft Graph by using SDKs ( 3 of 4 )</vt:lpstr>
      <vt:lpstr>Query Microsoft Graph by using SDKs ( 4 of 4 )</vt:lpstr>
      <vt:lpstr>Apply best practices to Microsoft Graph</vt:lpstr>
      <vt:lpstr>Summary and knowledge check</vt:lpstr>
      <vt:lpstr>Discussion and lab</vt:lpstr>
      <vt:lpstr>Group discussion questions</vt:lpstr>
      <vt:lpstr>Lab 06: Authenticate by using OpenID Connect, MSAL, and .NET SDKs</vt:lpstr>
      <vt:lpstr>End of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2023-12-14T00:42:39Z</dcterms:created>
  <dcterms:modified xsi:type="dcterms:W3CDTF">2023-12-14T00:42:45Z</dcterms:modified>
</cp:coreProperties>
</file>