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sldIdLst>
    <p:sldId id="258" r:id="rId2"/>
    <p:sldId id="259" r:id="rId3"/>
    <p:sldId id="261" r:id="rId4"/>
    <p:sldId id="271" r:id="rId5"/>
    <p:sldId id="391" r:id="rId6"/>
    <p:sldId id="417" r:id="rId7"/>
    <p:sldId id="418" r:id="rId8"/>
    <p:sldId id="419" r:id="rId9"/>
    <p:sldId id="421" r:id="rId10"/>
    <p:sldId id="422" r:id="rId11"/>
    <p:sldId id="420" r:id="rId12"/>
    <p:sldId id="268" r:id="rId13"/>
    <p:sldId id="269" r:id="rId14"/>
    <p:sldId id="272" r:id="rId15"/>
    <p:sldId id="270" r:id="rId16"/>
    <p:sldId id="423" r:id="rId17"/>
    <p:sldId id="424" r:id="rId18"/>
    <p:sldId id="425" r:id="rId19"/>
    <p:sldId id="426" r:id="rId20"/>
    <p:sldId id="427" r:id="rId21"/>
    <p:sldId id="428" r:id="rId22"/>
    <p:sldId id="429" r:id="rId23"/>
    <p:sldId id="384" r:id="rId24"/>
    <p:sldId id="364" r:id="rId25"/>
    <p:sldId id="365" r:id="rId26"/>
    <p:sldId id="386" r:id="rId27"/>
    <p:sldId id="430" r:id="rId28"/>
    <p:sldId id="431" r:id="rId29"/>
    <p:sldId id="432" r:id="rId30"/>
    <p:sldId id="433" r:id="rId31"/>
    <p:sldId id="434" r:id="rId32"/>
    <p:sldId id="435" r:id="rId33"/>
    <p:sldId id="436" r:id="rId34"/>
    <p:sldId id="366" r:id="rId35"/>
    <p:sldId id="437" r:id="rId36"/>
    <p:sldId id="299" r:id="rId37"/>
    <p:sldId id="282" r:id="rId38"/>
    <p:sldId id="28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33" autoAdjust="0"/>
    <p:restoredTop sz="87879" autoAdjust="0"/>
  </p:normalViewPr>
  <p:slideViewPr>
    <p:cSldViewPr snapToGrid="0">
      <p:cViewPr varScale="1">
        <p:scale>
          <a:sx n="86" d="100"/>
          <a:sy n="86" d="100"/>
        </p:scale>
        <p:origin x="96" y="2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Implement secure Azure solutions </a:t>
            </a:r>
            <a:r>
              <a:rPr lang="en-US" b="0" i="0" dirty="0">
                <a:solidFill>
                  <a:srgbClr val="171717"/>
                </a:solidFill>
                <a:effectLst/>
                <a:latin typeface="Segoe UI" panose="020B0502040204020203" pitchFamily="34" charset="0"/>
              </a:rPr>
              <a:t>(</a:t>
            </a:r>
            <a:r>
              <a:rPr lang="en-US" dirty="0"/>
              <a:t>https://learn.microsoft.com/training/paths/az-204-implement-secure-cloud-solutions/</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authentication flow for user-assigned identities follows the same pattern.</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3843388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dirty="0">
                <a:solidFill>
                  <a:srgbClr val="D4D4D4"/>
                </a:solidFill>
                <a:effectLst/>
                <a:latin typeface="Consolas" panose="020B0609020204030204" pitchFamily="49" charset="0"/>
              </a:rPr>
              <a:t>The token is based on the managed identities for Azure resources service principal.</a:t>
            </a:r>
          </a:p>
        </p:txBody>
      </p:sp>
      <p:sp>
        <p:nvSpPr>
          <p:cNvPr id="4" name="Slide Number Placeholder 3"/>
          <p:cNvSpPr>
            <a:spLocks noGrp="1"/>
          </p:cNvSpPr>
          <p:nvPr>
            <p:ph type="sldNum" sz="quarter" idx="5"/>
          </p:nvPr>
        </p:nvSpPr>
        <p:spPr/>
        <p:txBody>
          <a:bodyPr/>
          <a:lstStyle/>
          <a:p>
            <a:fld id="{10B4D7BB-47DA-46D4-B152-A08B9EBCF1F1}" type="slidenum">
              <a:rPr lang="en-US" smtClean="0"/>
              <a:t>23</a:t>
            </a:fld>
            <a:endParaRPr lang="en-US"/>
          </a:p>
        </p:txBody>
      </p:sp>
    </p:spTree>
    <p:extLst>
      <p:ext uri="{BB962C8B-B14F-4D97-AF65-F5344CB8AC3E}">
        <p14:creationId xmlns:p14="http://schemas.microsoft.com/office/powerpoint/2010/main" val="4256908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https://learn.microsoft.com/training/modules/implement-azure-app-configuration/</a:t>
            </a:r>
          </a:p>
        </p:txBody>
      </p:sp>
      <p:sp>
        <p:nvSpPr>
          <p:cNvPr id="4" name="Slide Number Placeholder 3"/>
          <p:cNvSpPr>
            <a:spLocks noGrp="1"/>
          </p:cNvSpPr>
          <p:nvPr>
            <p:ph type="sldNum" sz="quarter" idx="5"/>
          </p:nvPr>
        </p:nvSpPr>
        <p:spPr/>
        <p:txBody>
          <a:bodyPr/>
          <a:lstStyle/>
          <a:p>
            <a:fld id="{10B4D7BB-47DA-46D4-B152-A08B9EBCF1F1}" type="slidenum">
              <a:rPr lang="en-US" smtClean="0"/>
              <a:t>24</a:t>
            </a:fld>
            <a:endParaRPr lang="en-US"/>
          </a:p>
        </p:txBody>
      </p:sp>
    </p:spTree>
    <p:extLst>
      <p:ext uri="{BB962C8B-B14F-4D97-AF65-F5344CB8AC3E}">
        <p14:creationId xmlns:p14="http://schemas.microsoft.com/office/powerpoint/2010/main" val="3814789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26</a:t>
            </a:fld>
            <a:endParaRPr lang="en-US"/>
          </a:p>
        </p:txBody>
      </p:sp>
    </p:spTree>
    <p:extLst>
      <p:ext uri="{BB962C8B-B14F-4D97-AF65-F5344CB8AC3E}">
        <p14:creationId xmlns:p14="http://schemas.microsoft.com/office/powerpoint/2010/main" val="156276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general approaches to naming keys used for configuration data: flat or hierarchical. These methods are similar from an application usage standpoint, but hierarchical naming offers a number of advantages: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Easier to read. Instead of one long sequence of characters, delimiters in a hierarchical key name function as spaces in a sentence.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Easier to manage. A key name hierarchy represents logical groups of configuration data.</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Easier to use. It's simpler to write a query that pattern-matches keys in a hierarchical structure and retrieves only a portion of configuration data.</a:t>
            </a:r>
          </a:p>
          <a:p>
            <a:endParaRPr lang="en-US" dirty="0"/>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29</a:t>
            </a:fld>
            <a:endParaRPr lang="en-US"/>
          </a:p>
        </p:txBody>
      </p:sp>
    </p:spTree>
    <p:extLst>
      <p:ext uri="{BB962C8B-B14F-4D97-AF65-F5344CB8AC3E}">
        <p14:creationId xmlns:p14="http://schemas.microsoft.com/office/powerpoint/2010/main" val="942826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288881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following components are required to successfully enable the customer-managed key capability for Azure App Configuration:</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Standard tier Azure App Configuration instance</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Azure Key Vault with soft-delete and purge-protection features enabled</a:t>
            </a:r>
          </a:p>
          <a:p>
            <a:pPr marL="171450" indent="-171450">
              <a:buFont typeface="Arial" panose="020B0604020202020204" pitchFamily="34" charset="0"/>
              <a:buChar char="•"/>
            </a:pPr>
            <a:r>
              <a:rPr lang="en-US" b="1" dirty="0">
                <a:solidFill>
                  <a:srgbClr val="D4D4D4"/>
                </a:solidFill>
                <a:effectLst/>
                <a:latin typeface="Consolas" panose="020B0609020204030204" pitchFamily="49" charset="0"/>
              </a:rPr>
              <a:t>An RSA or RSA-HSM key within the Key Vault:</a:t>
            </a:r>
            <a:r>
              <a:rPr lang="en-US" b="0" dirty="0">
                <a:solidFill>
                  <a:srgbClr val="D4D4D4"/>
                </a:solidFill>
                <a:effectLst/>
                <a:latin typeface="Consolas" panose="020B0609020204030204" pitchFamily="49" charset="0"/>
              </a:rPr>
              <a:t> The key must not be expired, it must be enabled, and it must have both wrap and unwrap capabilities enabled</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Once these resources are configured, two steps remain to allow Azure App Configuration to use the Key Vault key:</a:t>
            </a:r>
          </a:p>
          <a:p>
            <a:endParaRPr lang="en-US" b="0" dirty="0">
              <a:solidFill>
                <a:srgbClr val="D4D4D4"/>
              </a:solidFill>
              <a:effectLst/>
              <a:latin typeface="Consolas" panose="020B0609020204030204" pitchFamily="49" charset="0"/>
            </a:endParaRPr>
          </a:p>
          <a:p>
            <a:pPr marL="228600" indent="-228600">
              <a:buFont typeface="+mj-lt"/>
              <a:buAutoNum type="arabicPeriod"/>
            </a:pPr>
            <a:r>
              <a:rPr lang="en-US" b="0" dirty="0">
                <a:solidFill>
                  <a:srgbClr val="D4D4D4"/>
                </a:solidFill>
                <a:effectLst/>
                <a:latin typeface="Consolas" panose="020B0609020204030204" pitchFamily="49" charset="0"/>
              </a:rPr>
              <a:t>Assign a managed identity to the Azure App Configuration instance</a:t>
            </a:r>
          </a:p>
          <a:p>
            <a:pPr marL="228600" indent="-228600">
              <a:buFont typeface="+mj-lt"/>
              <a:buAutoNum type="arabicPeriod"/>
            </a:pPr>
            <a:r>
              <a:rPr lang="en-US" b="0" dirty="0">
                <a:solidFill>
                  <a:srgbClr val="D4D4D4"/>
                </a:solidFill>
                <a:effectLst/>
                <a:latin typeface="Consolas" panose="020B0609020204030204" pitchFamily="49" charset="0"/>
              </a:rPr>
              <a:t>Grant the identity </a:t>
            </a:r>
            <a:r>
              <a:rPr lang="en-US" b="1" dirty="0">
                <a:solidFill>
                  <a:srgbClr val="CE9178"/>
                </a:solidFill>
                <a:effectLst/>
                <a:latin typeface="Consolas" panose="020B0609020204030204" pitchFamily="49" charset="0"/>
              </a:rPr>
              <a:t>GET</a:t>
            </a:r>
            <a:r>
              <a:rPr lang="en-US" b="0"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WRAP</a:t>
            </a:r>
            <a:r>
              <a:rPr lang="en-US" b="0" dirty="0">
                <a:solidFill>
                  <a:srgbClr val="D4D4D4"/>
                </a:solidFill>
                <a:effectLst/>
                <a:latin typeface="Consolas" panose="020B0609020204030204" pitchFamily="49" charset="0"/>
              </a:rPr>
              <a:t>, and </a:t>
            </a:r>
            <a:r>
              <a:rPr lang="en-US" b="1" dirty="0">
                <a:solidFill>
                  <a:srgbClr val="CE9178"/>
                </a:solidFill>
                <a:effectLst/>
                <a:latin typeface="Consolas" panose="020B0609020204030204" pitchFamily="49" charset="0"/>
              </a:rPr>
              <a:t>UNWRAP</a:t>
            </a:r>
            <a:r>
              <a:rPr lang="en-US" b="0" dirty="0">
                <a:solidFill>
                  <a:srgbClr val="D4D4D4"/>
                </a:solidFill>
                <a:effectLst/>
                <a:latin typeface="Consolas" panose="020B0609020204030204" pitchFamily="49" charset="0"/>
              </a:rPr>
              <a:t> permissions in the target Key Vault's access policy.</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32</a:t>
            </a:fld>
            <a:endParaRPr lang="en-US"/>
          </a:p>
        </p:txBody>
      </p:sp>
    </p:spTree>
    <p:extLst>
      <p:ext uri="{BB962C8B-B14F-4D97-AF65-F5344CB8AC3E}">
        <p14:creationId xmlns:p14="http://schemas.microsoft.com/office/powerpoint/2010/main" val="866796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solidFill>
                  <a:srgbClr val="D4D4D4"/>
                </a:solidFill>
                <a:effectLst/>
                <a:latin typeface="Consolas" panose="020B0609020204030204" pitchFamily="49" charset="0"/>
              </a:rPr>
              <a:t>Private endpoints: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You can use private endpoints for Azure App Configuration to allow clients on a virtual network (</a:t>
            </a:r>
            <a:r>
              <a:rPr lang="en-US" b="0" dirty="0" err="1">
                <a:solidFill>
                  <a:srgbClr val="D4D4D4"/>
                </a:solidFill>
                <a:effectLst/>
                <a:latin typeface="Consolas" panose="020B0609020204030204" pitchFamily="49" charset="0"/>
              </a:rPr>
              <a:t>VNet</a:t>
            </a:r>
            <a:r>
              <a:rPr lang="en-US" b="0" dirty="0">
                <a:solidFill>
                  <a:srgbClr val="D4D4D4"/>
                </a:solidFill>
                <a:effectLst/>
                <a:latin typeface="Consolas" panose="020B0609020204030204" pitchFamily="49" charset="0"/>
              </a:rPr>
              <a:t>) to securely access data over a private link. The private endpoint uses an IP address from the </a:t>
            </a:r>
            <a:r>
              <a:rPr lang="en-US" b="0" dirty="0" err="1">
                <a:solidFill>
                  <a:srgbClr val="D4D4D4"/>
                </a:solidFill>
                <a:effectLst/>
                <a:latin typeface="Consolas" panose="020B0609020204030204" pitchFamily="49" charset="0"/>
              </a:rPr>
              <a:t>VNet</a:t>
            </a:r>
            <a:r>
              <a:rPr lang="en-US" b="0" dirty="0">
                <a:solidFill>
                  <a:srgbClr val="D4D4D4"/>
                </a:solidFill>
                <a:effectLst/>
                <a:latin typeface="Consolas" panose="020B0609020204030204" pitchFamily="49" charset="0"/>
              </a:rPr>
              <a:t> address space for your App Configuration store.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When creating a private endpoint, you must specify the App Configuration store to which it connects.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When you create a private endpoint, the </a:t>
            </a:r>
            <a:r>
              <a:rPr lang="en-US" b="1" dirty="0">
                <a:solidFill>
                  <a:srgbClr val="D4D4D4"/>
                </a:solidFill>
                <a:effectLst/>
                <a:latin typeface="Consolas" panose="020B0609020204030204" pitchFamily="49" charset="0"/>
              </a:rPr>
              <a:t>DNS CNAME</a:t>
            </a:r>
            <a:r>
              <a:rPr lang="en-US" b="0" dirty="0">
                <a:solidFill>
                  <a:srgbClr val="D4D4D4"/>
                </a:solidFill>
                <a:effectLst/>
                <a:latin typeface="Consolas" panose="020B0609020204030204" pitchFamily="49" charset="0"/>
              </a:rPr>
              <a:t> resource record for the configuration store is updated to an alias in a subdomain with the prefix </a:t>
            </a:r>
            <a:r>
              <a:rPr lang="en-US" b="1" dirty="0" err="1">
                <a:solidFill>
                  <a:srgbClr val="CE9178"/>
                </a:solidFill>
                <a:effectLst/>
                <a:latin typeface="Consolas" panose="020B0609020204030204" pitchFamily="49" charset="0"/>
              </a:rPr>
              <a:t>privatelink</a:t>
            </a:r>
            <a:r>
              <a:rPr lang="en-US" b="0" dirty="0">
                <a:solidFill>
                  <a:srgbClr val="D4D4D4"/>
                </a:solidFill>
                <a:effectLst/>
                <a:latin typeface="Consolas" panose="020B0609020204030204" pitchFamily="49" charset="0"/>
              </a:rPr>
              <a: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b="0" dirty="0">
              <a:solidFill>
                <a:srgbClr val="D4D4D4"/>
              </a:solidFill>
              <a:effectLst/>
              <a:latin typeface="Consolas" panose="020B0609020204030204" pitchFamily="49" charset="0"/>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33</a:t>
            </a:fld>
            <a:endParaRPr lang="en-US"/>
          </a:p>
        </p:txBody>
      </p:sp>
    </p:spTree>
    <p:extLst>
      <p:ext uri="{BB962C8B-B14F-4D97-AF65-F5344CB8AC3E}">
        <p14:creationId xmlns:p14="http://schemas.microsoft.com/office/powerpoint/2010/main" val="1536056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D4D4D4"/>
                </a:solidFill>
                <a:effectLst/>
                <a:latin typeface="Consolas" panose="020B0609020204030204" pitchFamily="49" charset="0"/>
              </a:rPr>
              <a:t>Azure App Configuration encrypts sensitive information at rest using a 256-bit AES encryption key provided by Microsoft.</a:t>
            </a:r>
          </a:p>
          <a:p>
            <a:pPr marL="228600" indent="-228600">
              <a:buFont typeface="+mj-lt"/>
              <a:buAutoNum type="arabicPeriod"/>
            </a:pPr>
            <a:r>
              <a:rPr lang="en-US" b="0" dirty="0">
                <a:solidFill>
                  <a:srgbClr val="D4D4D4"/>
                </a:solidFill>
                <a:effectLst/>
                <a:latin typeface="Consolas" panose="020B0609020204030204" pitchFamily="49" charset="0"/>
              </a:rPr>
              <a:t>A filter is a rule for evaluating the state of a feature flag. A user group, a device or browser type, a geographic location, and a time window are all examples of what a filter can represent.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34</a:t>
            </a:fld>
            <a:endParaRPr lang="en-US"/>
          </a:p>
        </p:txBody>
      </p:sp>
    </p:spTree>
    <p:extLst>
      <p:ext uri="{BB962C8B-B14F-4D97-AF65-F5344CB8AC3E}">
        <p14:creationId xmlns:p14="http://schemas.microsoft.com/office/powerpoint/2010/main" val="121109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https://learn.microsoft.com/training/modules/implement-azure-key-vault/</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14848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gradFill>
                  <a:gsLst>
                    <a:gs pos="2917">
                      <a:schemeClr val="tx1"/>
                    </a:gs>
                    <a:gs pos="30000">
                      <a:schemeClr val="tx1"/>
                    </a:gs>
                  </a:gsLst>
                  <a:lin ang="5400000" scaled="0"/>
                </a:gradFill>
                <a:latin typeface="+mj-lt"/>
              </a:rPr>
              <a:t>Two types of containers</a:t>
            </a:r>
            <a:r>
              <a:rPr lang="en-US" sz="1200" dirty="0">
                <a:gradFill>
                  <a:gsLst>
                    <a:gs pos="2917">
                      <a:schemeClr val="tx1"/>
                    </a:gs>
                    <a:gs pos="30000">
                      <a:schemeClr val="tx1"/>
                    </a:gs>
                  </a:gsLst>
                  <a:lin ang="5400000" scaled="0"/>
                </a:gradFill>
                <a:latin typeface="+mj-lt"/>
              </a:rPr>
              <a:t>: vaults and managed hardware security module(HSM) pools.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r>
              <a:rPr lang="en-US" b="1" dirty="0"/>
              <a:t>Azure Key Vault helps solve the following problems:</a:t>
            </a:r>
            <a:endParaRPr lang="en-US" dirty="0"/>
          </a:p>
          <a:p>
            <a:pPr marL="171450" indent="-171450">
              <a:buFont typeface="Arial" panose="020B0604020202020204" pitchFamily="34" charset="0"/>
              <a:buChar char="•"/>
            </a:pPr>
            <a:r>
              <a:rPr lang="en-US" dirty="0"/>
              <a:t>Secrets Management: Azure Key Vault can be used to Securely store and tightly control access to tokens, passwords, certificates, API keys, and other secrets</a:t>
            </a:r>
          </a:p>
          <a:p>
            <a:pPr marL="171450" indent="-171450">
              <a:buFont typeface="Arial" panose="020B0604020202020204" pitchFamily="34" charset="0"/>
              <a:buChar char="•"/>
            </a:pPr>
            <a:r>
              <a:rPr lang="en-US" dirty="0"/>
              <a:t>Key Management: Azure Key Vault can also be used as a Key Management solution. Azure Key Vault makes it easy to create and control the encryption keys used to encrypt your data.</a:t>
            </a:r>
          </a:p>
          <a:p>
            <a:pPr marL="171450" indent="-171450">
              <a:buFont typeface="Arial" panose="020B0604020202020204" pitchFamily="34" charset="0"/>
              <a:buChar char="•"/>
            </a:pPr>
            <a:r>
              <a:rPr lang="en-US" dirty="0"/>
              <a:t>Certificate Management: Azure Key Vault is also a service that lets you easily provision, manage, and deploy public and private Secure Sockets Layer/Transport Layer Security (SSL/TLS) certificates for use with Azure and your internal connected resources.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Azure Key Vault has </a:t>
            </a:r>
            <a:r>
              <a:rPr lang="en-US" b="1" dirty="0"/>
              <a:t>two service tiers</a:t>
            </a:r>
            <a:r>
              <a:rPr lang="en-US" dirty="0"/>
              <a:t>: Standard, which encrypts with a software key, and a Premium tier, which includes hardware security module(HSM)-protected keys. </a:t>
            </a:r>
          </a:p>
          <a:p>
            <a:pPr marL="0" indent="0">
              <a:buFont typeface="Arial" panose="020B0604020202020204" pitchFamily="34" charset="0"/>
              <a:buNone/>
            </a:pPr>
            <a:endParaRPr lang="en-US" dirty="0"/>
          </a:p>
          <a:p>
            <a:pPr algn="l"/>
            <a:r>
              <a:rPr lang="en-US" b="1" i="0" dirty="0">
                <a:solidFill>
                  <a:srgbClr val="171717"/>
                </a:solidFill>
                <a:effectLst/>
                <a:latin typeface="Segoe UI" panose="020B0502040204020203" pitchFamily="34" charset="0"/>
              </a:rPr>
              <a:t>Azure Key Vault can be configured to:</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Archive to a storage account.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Stream to an event hub.</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Send the logs to Azure Monitor logs.</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Azure Key Vault simplifies the process of meeting these requirements by:</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Removing the need for in-house knowledge of Hardware Security Modules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Scaling up on short notice to meet your organization’s usage spikes.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Replicating the contents of your Key Vault within a region and to a secondary region. Data replication ensures high availability and takes away the need of any action from the administrator to trigger the failover.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Providing standard Azure administration options via the portal, Azure CLI and PowerShell.</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Automating certain tasks on certificates that you purchase from Public CAs, such as enrollment and renewal.</a:t>
            </a: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3435656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To do any operations with Key Vault, you first need to authenticate to it. There are three ways to authenticate to Key Vault.</a:t>
            </a:r>
          </a:p>
          <a:p>
            <a:endParaRPr lang="en-US" dirty="0"/>
          </a:p>
          <a:p>
            <a:pPr marL="342900" marR="0" lvl="1" indent="-34290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1" dirty="0">
                <a:latin typeface="+mj-lt"/>
              </a:rPr>
              <a:t>Managed identities for Azure resources</a:t>
            </a:r>
            <a:r>
              <a:rPr lang="en-US" b="1" dirty="0"/>
              <a:t>:</a:t>
            </a:r>
            <a:r>
              <a:rPr lang="en-US" dirty="0"/>
              <a:t> </a:t>
            </a:r>
            <a:r>
              <a:rPr lang="en-US" b="0" dirty="0">
                <a:solidFill>
                  <a:srgbClr val="D4D4D4"/>
                </a:solidFill>
                <a:effectLst/>
                <a:latin typeface="Consolas" panose="020B0609020204030204" pitchFamily="49" charset="0"/>
              </a:rPr>
              <a:t>You can also assign identities to other Azure resources. Azure automatically rotates the service principal client secret associated with the identity. We recommend this approach as a best practice.</a:t>
            </a:r>
          </a:p>
          <a:p>
            <a:pPr marL="342900" marR="0" lvl="1" indent="-34290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1" dirty="0">
                <a:latin typeface="+mj-lt"/>
              </a:rPr>
              <a:t>Service principal and certificate</a:t>
            </a:r>
            <a:r>
              <a:rPr lang="en-US" b="1" dirty="0"/>
              <a:t>: </a:t>
            </a:r>
            <a:r>
              <a:rPr lang="en-US" b="0" dirty="0">
                <a:solidFill>
                  <a:srgbClr val="D4D4D4"/>
                </a:solidFill>
                <a:effectLst/>
                <a:latin typeface="Consolas" panose="020B0609020204030204" pitchFamily="49" charset="0"/>
              </a:rPr>
              <a:t>We don't recommend this approach because the application owner or developer must rotate the certificate.</a:t>
            </a:r>
          </a:p>
          <a:p>
            <a:pPr marL="342900" marR="0" lvl="1" indent="-34290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1" dirty="0">
                <a:latin typeface="+mj-lt"/>
              </a:rPr>
              <a:t>Service principal and secret</a:t>
            </a:r>
            <a:r>
              <a:rPr lang="en-US" b="1" dirty="0"/>
              <a:t>:</a:t>
            </a:r>
            <a:r>
              <a:rPr lang="en-US" dirty="0"/>
              <a:t> </a:t>
            </a:r>
            <a:r>
              <a:rPr lang="en-US" b="0" dirty="0">
                <a:solidFill>
                  <a:srgbClr val="D4D4D4"/>
                </a:solidFill>
                <a:effectLst/>
                <a:latin typeface="Consolas" panose="020B0609020204030204" pitchFamily="49" charset="0"/>
              </a:rPr>
              <a:t>It's hard to automatically rotate the bootstrap secret that's used to authenticate to Key Vault.</a:t>
            </a:r>
          </a:p>
          <a:p>
            <a:pPr marL="342900" lvl="1" indent="-34290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2033413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https://learn.microsoft.com/en-us/training/modules/implement-azure-key-vault/5-set-retrieve-secret-azure-key-vault/</a:t>
            </a:r>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4258575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D4D4D4"/>
                </a:solidFill>
                <a:effectLst/>
                <a:latin typeface="Consolas" panose="020B0609020204030204" pitchFamily="49" charset="0"/>
              </a:rPr>
              <a:t>Managed identities, the benefit of this approach is that Azure automatically rotates the identity.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D4D4D4"/>
                </a:solidFill>
                <a:effectLst/>
                <a:latin typeface="Consolas" panose="020B0609020204030204" pitchFamily="49" charset="0"/>
              </a:rPr>
              <a:t>Azure Key Vault enforces Transport Layer Security protocol to protect data when it’s traveling between Azure Key Vault and clients.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https://learn.microsoft.com/training/modules/implement-managed-identities/</a:t>
            </a:r>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2437233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264859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latin typeface="+mn-lt"/>
              </a:rPr>
              <a:t>Managed identities for Azure resources can be used to authenticate to services that support Microsoft Entra authentication.</a:t>
            </a:r>
          </a:p>
          <a:p>
            <a:pPr marL="285750" indent="-285750">
              <a:buFont typeface="Arial" panose="020B0604020202020204" pitchFamily="34" charset="0"/>
              <a:buChar char="•"/>
            </a:pPr>
            <a:r>
              <a:rPr lang="en-US" sz="1200" dirty="0">
                <a:latin typeface="+mn-lt"/>
              </a:rPr>
              <a:t>The rest of this module will use Azure virtual machines in the examples, but the same concepts and similar actions can be applied to any resource in Azure that supports Microsoft Entra authentication.</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3545240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429001"/>
            <a:ext cx="5686955" cy="1231106"/>
          </a:xfrm>
          <a:noFill/>
        </p:spPr>
        <p:txBody>
          <a:bodyPr wrap="square" lIns="0" tIns="0" rIns="0" bIns="0" anchor="b" anchorCtr="0">
            <a:spAutoFit/>
          </a:bodyPr>
          <a:lstStyle>
            <a:lvl1pPr>
              <a:lnSpc>
                <a:spcPct val="100000"/>
              </a:lnSpc>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451932"/>
            <a:ext cx="6472474" cy="627864"/>
          </a:xfrm>
          <a:noFill/>
        </p:spPr>
        <p:txBody>
          <a:bodyPr wrap="square" lIns="0" tIns="0" rIns="0" bIns="0" anchor="b" anchorCtr="0">
            <a:spAutoFit/>
          </a:bodyPr>
          <a:lstStyle>
            <a:lvl1pPr>
              <a:lnSpc>
                <a:spcPct val="100000"/>
              </a:lnSpc>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4EA5-9117-3A3F-47B1-FC4FD03DD508}"/>
              </a:ext>
            </a:extLst>
          </p:cNvPr>
          <p:cNvSpPr>
            <a:spLocks noGrp="1"/>
          </p:cNvSpPr>
          <p:nvPr>
            <p:ph type="title"/>
          </p:nvPr>
        </p:nvSpPr>
        <p:spPr/>
        <p:txBody>
          <a:bodyPr/>
          <a:lstStyle/>
          <a:p>
            <a:r>
              <a:rPr lang="en-US"/>
              <a:t>Click to edit Master title style</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0796155"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Content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199" y="1235075"/>
            <a:ext cx="537327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3">
            <a:extLst>
              <a:ext uri="{FF2B5EF4-FFF2-40B4-BE49-F238E27FC236}">
                <a16:creationId xmlns:a16="http://schemas.microsoft.com/office/drawing/2014/main" id="{3900B041-8C7A-E7C2-585A-E513A7818B01}"/>
              </a:ext>
            </a:extLst>
          </p:cNvPr>
          <p:cNvSpPr>
            <a:spLocks noGrp="1"/>
          </p:cNvSpPr>
          <p:nvPr>
            <p:ph sz="quarter" idx="11"/>
          </p:nvPr>
        </p:nvSpPr>
        <p:spPr>
          <a:xfrm>
            <a:off x="6306532" y="1235075"/>
            <a:ext cx="537327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32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73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ubtitle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5408341"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E22F7875-B391-575C-D960-9A060FA6966C}"/>
              </a:ext>
            </a:extLst>
          </p:cNvPr>
          <p:cNvSpPr>
            <a:spLocks noGrp="1"/>
          </p:cNvSpPr>
          <p:nvPr>
            <p:ph sz="quarter" idx="12"/>
          </p:nvPr>
        </p:nvSpPr>
        <p:spPr>
          <a:xfrm>
            <a:off x="6270897" y="1506084"/>
            <a:ext cx="5408341"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00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71" r:id="rId6"/>
    <p:sldLayoutId id="2147483661" r:id="rId7"/>
    <p:sldLayoutId id="2147483672" r:id="rId8"/>
    <p:sldLayoutId id="2147483669" r:id="rId9"/>
    <p:sldLayoutId id="2147483670" r:id="rId10"/>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python/api/overview/azure/identity-readme" TargetMode="External"/><Relationship Id="rId2" Type="http://schemas.openxmlformats.org/officeDocument/2006/relationships/hyperlink" Target="https://docs.microsoft.com/en-us/dotnet/api/overview/azure/identity-readme" TargetMode="External"/><Relationship Id="rId1" Type="http://schemas.openxmlformats.org/officeDocument/2006/relationships/slideLayout" Target="../slideLayouts/slideLayout5.xml"/><Relationship Id="rId5" Type="http://schemas.openxmlformats.org/officeDocument/2006/relationships/hyperlink" Target="https://docs.microsoft.com/en-us/javascript/api/overview/azure/identity-readme" TargetMode="External"/><Relationship Id="rId4" Type="http://schemas.openxmlformats.org/officeDocument/2006/relationships/hyperlink" Target="https://docs.microsoft.com/en-us/java/api/overview/azure/identity-readm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zure-Samples/compute-java-manage-resources-from-vm-with-msi-in-aad-group" TargetMode="External"/><Relationship Id="rId2" Type="http://schemas.openxmlformats.org/officeDocument/2006/relationships/hyperlink" Target="https://github.com/Azure-Samples/aad-dotnet-manage-resources-from-vm-with-msi" TargetMode="External"/><Relationship Id="rId1" Type="http://schemas.openxmlformats.org/officeDocument/2006/relationships/slideLayout" Target="../slideLayouts/slideLayout5.xml"/><Relationship Id="rId6" Type="http://schemas.openxmlformats.org/officeDocument/2006/relationships/hyperlink" Target="https://github.com/Azure-Samples/compute-ruby-msi-vm/" TargetMode="External"/><Relationship Id="rId5" Type="http://schemas.openxmlformats.org/officeDocument/2006/relationships/hyperlink" Target="https://azure.microsoft.com/resources/samples/compute-python-msi-vm/" TargetMode="External"/><Relationship Id="rId4" Type="http://schemas.openxmlformats.org/officeDocument/2006/relationships/hyperlink" Target="https://azure.microsoft.com/resources/samples/compute-node-msi-v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http://aka.ms/az204labs" TargetMode="Externa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569913" y="2998114"/>
            <a:ext cx="6330617" cy="1661993"/>
          </a:xfrm>
        </p:spPr>
        <p:txBody>
          <a:bodyPr/>
          <a:lstStyle/>
          <a:p>
            <a:pPr>
              <a:lnSpc>
                <a:spcPct val="100000"/>
              </a:lnSpc>
            </a:pPr>
            <a:r>
              <a:rPr lang="en-US" sz="2800" dirty="0"/>
              <a:t>AZ-204T00A</a:t>
            </a:r>
            <a:br>
              <a:rPr lang="en-US" dirty="0"/>
            </a:br>
            <a:r>
              <a:rPr lang="en-US" sz="4000" dirty="0">
                <a:solidFill>
                  <a:schemeClr val="tx1"/>
                </a:solidFill>
              </a:rPr>
              <a:t>Learning Path 07: Implement secure cloud solutions</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7B46-1A16-A387-C2AE-E25751E60D30}"/>
              </a:ext>
            </a:extLst>
          </p:cNvPr>
          <p:cNvSpPr>
            <a:spLocks noGrp="1"/>
          </p:cNvSpPr>
          <p:nvPr>
            <p:ph type="title"/>
          </p:nvPr>
        </p:nvSpPr>
        <p:spPr/>
        <p:txBody>
          <a:bodyPr/>
          <a:lstStyle/>
          <a:p>
            <a:r>
              <a:rPr lang="en-US" dirty="0"/>
              <a:t>Authenticate to Azure Key Vault (2 of 2)</a:t>
            </a:r>
          </a:p>
        </p:txBody>
      </p:sp>
      <p:sp>
        <p:nvSpPr>
          <p:cNvPr id="3" name="Content Placeholder 2">
            <a:extLst>
              <a:ext uri="{FF2B5EF4-FFF2-40B4-BE49-F238E27FC236}">
                <a16:creationId xmlns:a16="http://schemas.microsoft.com/office/drawing/2014/main" id="{594C0A65-CD38-3AA8-BB94-EAD9780E1671}"/>
              </a:ext>
            </a:extLst>
          </p:cNvPr>
          <p:cNvSpPr>
            <a:spLocks noGrp="1"/>
          </p:cNvSpPr>
          <p:nvPr>
            <p:ph sz="quarter" idx="10"/>
          </p:nvPr>
        </p:nvSpPr>
        <p:spPr>
          <a:xfrm>
            <a:off x="457200" y="1235075"/>
            <a:ext cx="11222038" cy="1307403"/>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Authentication to Key Vault in application code</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Key Vault SDK is using Azure Identity client library, which allows seamless authentication to Key Vault across environments. </a:t>
            </a:r>
          </a:p>
        </p:txBody>
      </p:sp>
      <p:graphicFrame>
        <p:nvGraphicFramePr>
          <p:cNvPr id="4" name="Table 4">
            <a:extLst>
              <a:ext uri="{FF2B5EF4-FFF2-40B4-BE49-F238E27FC236}">
                <a16:creationId xmlns:a16="http://schemas.microsoft.com/office/drawing/2014/main" id="{6BB12E19-6C90-7D56-7420-0EF8D89FDBD8}"/>
              </a:ext>
            </a:extLst>
          </p:cNvPr>
          <p:cNvGraphicFramePr>
            <a:graphicFrameLocks noGrp="1"/>
          </p:cNvGraphicFramePr>
          <p:nvPr>
            <p:extLst>
              <p:ext uri="{D42A27DB-BD31-4B8C-83A1-F6EECF244321}">
                <p14:modId xmlns:p14="http://schemas.microsoft.com/office/powerpoint/2010/main" val="3110323332"/>
              </p:ext>
            </p:extLst>
          </p:nvPr>
        </p:nvGraphicFramePr>
        <p:xfrm>
          <a:off x="457200" y="2617315"/>
          <a:ext cx="10782757" cy="7670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162825046"/>
                    </a:ext>
                  </a:extLst>
                </a:gridCol>
                <a:gridCol w="2768600">
                  <a:extLst>
                    <a:ext uri="{9D8B030D-6E8A-4147-A177-3AD203B41FA5}">
                      <a16:colId xmlns:a16="http://schemas.microsoft.com/office/drawing/2014/main" val="1915354319"/>
                    </a:ext>
                  </a:extLst>
                </a:gridCol>
                <a:gridCol w="2425700">
                  <a:extLst>
                    <a:ext uri="{9D8B030D-6E8A-4147-A177-3AD203B41FA5}">
                      <a16:colId xmlns:a16="http://schemas.microsoft.com/office/drawing/2014/main" val="1913819766"/>
                    </a:ext>
                  </a:extLst>
                </a:gridCol>
                <a:gridCol w="3111957">
                  <a:extLst>
                    <a:ext uri="{9D8B030D-6E8A-4147-A177-3AD203B41FA5}">
                      <a16:colId xmlns:a16="http://schemas.microsoft.com/office/drawing/2014/main" val="2315508222"/>
                    </a:ext>
                  </a:extLst>
                </a:gridCol>
              </a:tblGrid>
              <a:tr h="370840">
                <a:tc>
                  <a:txBody>
                    <a:bodyPr/>
                    <a:lstStyle/>
                    <a:p>
                      <a:r>
                        <a:rPr lang="en-US" sz="2000" dirty="0">
                          <a:latin typeface="+mj-lt"/>
                        </a:rPr>
                        <a:t>.NET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US" sz="2000" dirty="0">
                          <a:latin typeface="+mj-lt"/>
                        </a:rPr>
                        <a:t>Python</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US" sz="2000" dirty="0">
                          <a:latin typeface="+mj-lt"/>
                        </a:rPr>
                        <a:t>Java</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US" sz="2000" dirty="0">
                          <a:latin typeface="+mj-lt"/>
                        </a:rPr>
                        <a:t>JavaScript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43906203"/>
                  </a:ext>
                </a:extLst>
              </a:tr>
              <a:tr h="370840">
                <a:tc>
                  <a:txBody>
                    <a:bodyPr/>
                    <a:lstStyle/>
                    <a:p>
                      <a:r>
                        <a:rPr lang="en-US" sz="1700" b="0" i="0" u="none" strike="noStrike" kern="1200" dirty="0">
                          <a:solidFill>
                            <a:schemeClr val="dk1"/>
                          </a:solidFill>
                          <a:effectLst/>
                          <a:latin typeface="+mn-lt"/>
                          <a:ea typeface="+mn-ea"/>
                          <a:cs typeface="+mn-cs"/>
                          <a:hlinkClick r:id="rId2"/>
                        </a:rPr>
                        <a:t>Azure Identity SDK .NET</a:t>
                      </a:r>
                      <a:endParaRPr lang="en-US" sz="1700" dirty="0"/>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700" b="0" i="0" u="none" strike="noStrike" kern="1200" dirty="0">
                          <a:solidFill>
                            <a:schemeClr val="dk1"/>
                          </a:solidFill>
                          <a:effectLst/>
                          <a:latin typeface="+mn-lt"/>
                          <a:ea typeface="+mn-ea"/>
                          <a:cs typeface="+mn-cs"/>
                          <a:hlinkClick r:id="rId3"/>
                        </a:rPr>
                        <a:t>Azure Identity SDK Python</a:t>
                      </a:r>
                      <a:endParaRPr lang="en-US" sz="1700" dirty="0"/>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700" b="0" i="0" u="none" strike="noStrike" kern="1200" dirty="0">
                          <a:solidFill>
                            <a:schemeClr val="dk1"/>
                          </a:solidFill>
                          <a:effectLst/>
                          <a:latin typeface="+mn-lt"/>
                          <a:ea typeface="+mn-ea"/>
                          <a:cs typeface="+mn-cs"/>
                          <a:hlinkClick r:id="rId4"/>
                        </a:rPr>
                        <a:t>Azure Identity SDK Java</a:t>
                      </a:r>
                      <a:endParaRPr lang="en-US" sz="1700" dirty="0"/>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700" u="none" strike="noStrike" dirty="0">
                          <a:effectLst/>
                          <a:hlinkClick r:id="rId5"/>
                        </a:rPr>
                        <a:t>Azure Identity SDK JavaScript</a:t>
                      </a:r>
                      <a:endParaRPr lang="en-US" sz="1700" dirty="0">
                        <a:effectLst/>
                      </a:endParaRP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2293534"/>
                  </a:ext>
                </a:extLst>
              </a:tr>
            </a:tbl>
          </a:graphicData>
        </a:graphic>
      </p:graphicFrame>
      <p:sp>
        <p:nvSpPr>
          <p:cNvPr id="5" name="Text Placeholder 1">
            <a:extLst>
              <a:ext uri="{FF2B5EF4-FFF2-40B4-BE49-F238E27FC236}">
                <a16:creationId xmlns:a16="http://schemas.microsoft.com/office/drawing/2014/main" id="{22577CDF-C064-AB3E-D857-DE64BB4D89F7}"/>
              </a:ext>
            </a:extLst>
          </p:cNvPr>
          <p:cNvSpPr txBox="1">
            <a:spLocks/>
          </p:cNvSpPr>
          <p:nvPr/>
        </p:nvSpPr>
        <p:spPr>
          <a:xfrm>
            <a:off x="418642" y="3730573"/>
            <a:ext cx="11100257" cy="1631096"/>
          </a:xfrm>
          <a:prstGeom prst="rect">
            <a:avLst/>
          </a:prstGeom>
        </p:spPr>
        <p:txBody>
          <a:bodyPr vert="horz" wrap="square" lIns="0" tIns="0" rIns="0" bIns="0" rtlCol="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kern="1200" spc="0" baseline="0">
                <a:solidFill>
                  <a:schemeClr val="tx1"/>
                </a:solidFill>
                <a:latin typeface="+mj-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Authentication to Key Vault with REST</a:t>
            </a:r>
          </a:p>
          <a:p>
            <a:pPr lvl="1">
              <a:spcBef>
                <a:spcPts val="392"/>
              </a:spcBef>
              <a:spcAft>
                <a:spcPts val="588"/>
              </a:spcAft>
            </a:pPr>
            <a:r>
              <a:rPr lang="en-US" sz="2000" dirty="0">
                <a:latin typeface="+mn-lt"/>
              </a:rPr>
              <a:t>Access tokens must be sent to the service using the HTTP Authorization header:</a:t>
            </a:r>
          </a:p>
          <a:p>
            <a:pPr lvl="1">
              <a:spcBef>
                <a:spcPts val="392"/>
              </a:spcBef>
              <a:spcAft>
                <a:spcPts val="588"/>
              </a:spcAft>
            </a:pPr>
            <a:r>
              <a:rPr lang="en-US" sz="2000" b="0" i="0" dirty="0">
                <a:effectLst/>
                <a:latin typeface="Consolas" panose="020B0609020204030204" pitchFamily="49" charset="0"/>
              </a:rPr>
              <a:t>PUT /keys/</a:t>
            </a:r>
            <a:r>
              <a:rPr lang="en-US" sz="2000" b="0" i="0" dirty="0" err="1">
                <a:effectLst/>
                <a:latin typeface="Consolas" panose="020B0609020204030204" pitchFamily="49" charset="0"/>
              </a:rPr>
              <a:t>MYKEY?api-version</a:t>
            </a:r>
            <a:r>
              <a:rPr lang="en-US" sz="2000" b="0" i="0" dirty="0">
                <a:effectLst/>
                <a:latin typeface="Consolas" panose="020B0609020204030204" pitchFamily="49" charset="0"/>
              </a:rPr>
              <a:t>=&lt;</a:t>
            </a:r>
            <a:r>
              <a:rPr lang="en-US" sz="2000" b="0" i="0" dirty="0" err="1">
                <a:effectLst/>
                <a:latin typeface="Consolas" panose="020B0609020204030204" pitchFamily="49" charset="0"/>
              </a:rPr>
              <a:t>api_version</a:t>
            </a:r>
            <a:r>
              <a:rPr lang="en-US" sz="2000" b="0" i="0" dirty="0">
                <a:effectLst/>
                <a:latin typeface="Consolas" panose="020B0609020204030204" pitchFamily="49" charset="0"/>
              </a:rPr>
              <a:t>&gt; HTTP/1.1 </a:t>
            </a:r>
          </a:p>
          <a:p>
            <a:pPr lvl="1">
              <a:spcBef>
                <a:spcPts val="392"/>
              </a:spcBef>
              <a:spcAft>
                <a:spcPts val="588"/>
              </a:spcAft>
            </a:pPr>
            <a:r>
              <a:rPr lang="en-US" sz="2000" b="0" i="0" dirty="0">
                <a:effectLst/>
                <a:latin typeface="Consolas" panose="020B0609020204030204" pitchFamily="49" charset="0"/>
              </a:rPr>
              <a:t>Authorization: Bearer &lt;</a:t>
            </a:r>
            <a:r>
              <a:rPr lang="en-US" sz="2000" b="0" i="0" dirty="0" err="1">
                <a:effectLst/>
                <a:latin typeface="Consolas" panose="020B0609020204030204" pitchFamily="49" charset="0"/>
              </a:rPr>
              <a:t>access_token</a:t>
            </a:r>
            <a:r>
              <a:rPr lang="en-US" sz="2000" b="0" i="0" dirty="0">
                <a:effectLst/>
                <a:latin typeface="Consolas" panose="020B0609020204030204" pitchFamily="49" charset="0"/>
              </a:rPr>
              <a:t>&gt;</a:t>
            </a:r>
            <a:endParaRPr lang="en-US" sz="2800" dirty="0">
              <a:latin typeface="Consolas" panose="020B0609020204030204" pitchFamily="49" charset="0"/>
            </a:endParaRPr>
          </a:p>
        </p:txBody>
      </p:sp>
    </p:spTree>
    <p:extLst>
      <p:ext uri="{BB962C8B-B14F-4D97-AF65-F5344CB8AC3E}">
        <p14:creationId xmlns:p14="http://schemas.microsoft.com/office/powerpoint/2010/main" val="321314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82F9A-F659-CDFB-4B89-F7866B102DE0}"/>
              </a:ext>
            </a:extLst>
          </p:cNvPr>
          <p:cNvSpPr>
            <a:spLocks noGrp="1"/>
          </p:cNvSpPr>
          <p:nvPr>
            <p:ph type="title"/>
          </p:nvPr>
        </p:nvSpPr>
        <p:spPr/>
        <p:txBody>
          <a:bodyPr/>
          <a:lstStyle/>
          <a:p>
            <a:r>
              <a:rPr lang="en-US" sz="2800" dirty="0"/>
              <a:t>Exercise: Set and retrieve a secret from Azure Key Vault by using Azure CLI</a:t>
            </a:r>
          </a:p>
        </p:txBody>
      </p:sp>
      <p:sp>
        <p:nvSpPr>
          <p:cNvPr id="5" name="Content Placeholder 4">
            <a:extLst>
              <a:ext uri="{FF2B5EF4-FFF2-40B4-BE49-F238E27FC236}">
                <a16:creationId xmlns:a16="http://schemas.microsoft.com/office/drawing/2014/main" id="{08A891AE-CDD2-6514-D194-D05828BCBF68}"/>
              </a:ext>
            </a:extLst>
          </p:cNvPr>
          <p:cNvSpPr>
            <a:spLocks noGrp="1"/>
          </p:cNvSpPr>
          <p:nvPr>
            <p:ph sz="quarter" idx="12"/>
          </p:nvPr>
        </p:nvSpPr>
        <p:spPr/>
        <p:txBody>
          <a:bodyPr/>
          <a:lstStyle/>
          <a:p>
            <a:pPr marL="0" indent="0">
              <a:buNone/>
            </a:pPr>
            <a:r>
              <a:rPr lang="en-US" dirty="0"/>
              <a:t>In this exercise you learn how to use Azure CLI to create Azure Key Vault resources and create and retrieve a key. </a:t>
            </a:r>
          </a:p>
        </p:txBody>
      </p:sp>
      <p:sp>
        <p:nvSpPr>
          <p:cNvPr id="6" name="Content Placeholder 5">
            <a:extLst>
              <a:ext uri="{FF2B5EF4-FFF2-40B4-BE49-F238E27FC236}">
                <a16:creationId xmlns:a16="http://schemas.microsoft.com/office/drawing/2014/main" id="{881A883D-06AE-9BF1-EDA6-B96F619F8C09}"/>
              </a:ext>
            </a:extLst>
          </p:cNvPr>
          <p:cNvSpPr>
            <a:spLocks noGrp="1"/>
          </p:cNvSpPr>
          <p:nvPr>
            <p:ph sz="quarter" idx="13"/>
          </p:nvPr>
        </p:nvSpPr>
        <p:spPr/>
        <p:txBody>
          <a:bodyPr/>
          <a:lstStyle/>
          <a:p>
            <a:pPr marL="0" indent="0">
              <a:spcAft>
                <a:spcPts val="1200"/>
              </a:spcAft>
              <a:buNone/>
            </a:pPr>
            <a:r>
              <a:rPr lang="en-US" dirty="0"/>
              <a:t>Objectives</a:t>
            </a:r>
          </a:p>
          <a:p>
            <a:r>
              <a:rPr lang="en-US" sz="2000" dirty="0"/>
              <a:t>Create a Key Vault</a:t>
            </a:r>
          </a:p>
          <a:p>
            <a:r>
              <a:rPr lang="en-US" sz="2000" dirty="0"/>
              <a:t>Add and retrieve a secret</a:t>
            </a:r>
          </a:p>
          <a:p>
            <a:r>
              <a:rPr lang="en-US" sz="2000" dirty="0"/>
              <a:t>Clean up resources</a:t>
            </a:r>
          </a:p>
        </p:txBody>
      </p:sp>
    </p:spTree>
    <p:extLst>
      <p:ext uri="{BB962C8B-B14F-4D97-AF65-F5344CB8AC3E}">
        <p14:creationId xmlns:p14="http://schemas.microsoft.com/office/powerpoint/2010/main" val="82938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pPr>
              <a:spcAft>
                <a:spcPts val="600"/>
              </a:spcAft>
            </a:pPr>
            <a:r>
              <a:rPr lang="en-US" sz="2000" dirty="0"/>
              <a:t>Describe the benefits of using Azure Key Vault</a:t>
            </a:r>
          </a:p>
          <a:p>
            <a:pPr>
              <a:spcAft>
                <a:spcPts val="600"/>
              </a:spcAft>
            </a:pPr>
            <a:r>
              <a:rPr lang="en-US" sz="2000" dirty="0"/>
              <a:t>Explain how to authenticate to Azure Key Vault</a:t>
            </a:r>
          </a:p>
          <a:p>
            <a:pPr>
              <a:spcAft>
                <a:spcPts val="600"/>
              </a:spcAft>
            </a:pPr>
            <a:r>
              <a:rPr lang="en-US" sz="2000" dirty="0"/>
              <a:t>Set and retrieve a secret from Azure Key Vault by using the Azure CLI</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1245550"/>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method of authenticating to Azure Key Vault is recommended for most scenarios?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66772"/>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66772"/>
            <a:ext cx="4576747" cy="1245550"/>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Azure Key Vault protects data when it's traveling between Azure Key Vault and clients. What protocol does it use for encryption?</a:t>
            </a:r>
          </a:p>
        </p:txBody>
      </p:sp>
    </p:spTree>
    <p:extLst>
      <p:ext uri="{BB962C8B-B14F-4D97-AF65-F5344CB8AC3E}">
        <p14:creationId xmlns:p14="http://schemas.microsoft.com/office/powerpoint/2010/main" val="240345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C6AC2-779C-3086-472D-E342E44A24E8}"/>
              </a:ext>
            </a:extLst>
          </p:cNvPr>
          <p:cNvSpPr>
            <a:spLocks noGrp="1"/>
          </p:cNvSpPr>
          <p:nvPr>
            <p:ph type="title"/>
          </p:nvPr>
        </p:nvSpPr>
        <p:spPr>
          <a:xfrm>
            <a:off x="581340" y="2824068"/>
            <a:ext cx="7305360" cy="1255728"/>
          </a:xfrm>
        </p:spPr>
        <p:txBody>
          <a:bodyPr/>
          <a:lstStyle/>
          <a:p>
            <a:pPr>
              <a:lnSpc>
                <a:spcPct val="100000"/>
              </a:lnSpc>
            </a:pPr>
            <a:r>
              <a:rPr lang="en-US" dirty="0"/>
              <a:t>Module 2: Implement managed identities</a:t>
            </a:r>
          </a:p>
        </p:txBody>
      </p:sp>
    </p:spTree>
    <p:extLst>
      <p:ext uri="{BB962C8B-B14F-4D97-AF65-F5344CB8AC3E}">
        <p14:creationId xmlns:p14="http://schemas.microsoft.com/office/powerpoint/2010/main" val="147692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D8BB-1B9D-86BD-4500-A2785322C2F8}"/>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625277A-08B4-2B69-457F-97D143A426A4}"/>
              </a:ext>
            </a:extLst>
          </p:cNvPr>
          <p:cNvSpPr>
            <a:spLocks noGrp="1"/>
          </p:cNvSpPr>
          <p:nvPr>
            <p:ph sz="quarter" idx="10"/>
          </p:nvPr>
        </p:nvSpPr>
        <p:spPr/>
        <p:txBody>
          <a:bodyPr>
            <a:normAutofit/>
          </a:bodyPr>
          <a:lstStyle/>
          <a:p>
            <a:pPr>
              <a:spcAft>
                <a:spcPts val="600"/>
              </a:spcAft>
            </a:pPr>
            <a:r>
              <a:rPr lang="en-US" sz="2400" dirty="0"/>
              <a:t>Explain the differences between the two types of managed identities</a:t>
            </a:r>
          </a:p>
          <a:p>
            <a:pPr>
              <a:spcAft>
                <a:spcPts val="600"/>
              </a:spcAft>
            </a:pPr>
            <a:r>
              <a:rPr lang="en-US" sz="2400" dirty="0"/>
              <a:t>Describe the flows for user- and system-assigned managed identities</a:t>
            </a:r>
          </a:p>
          <a:p>
            <a:pPr>
              <a:spcAft>
                <a:spcPts val="600"/>
              </a:spcAft>
            </a:pPr>
            <a:r>
              <a:rPr lang="en-US" sz="2400" dirty="0"/>
              <a:t>Configure managed identities</a:t>
            </a:r>
          </a:p>
          <a:p>
            <a:pPr>
              <a:spcAft>
                <a:spcPts val="600"/>
              </a:spcAft>
            </a:pPr>
            <a:r>
              <a:rPr lang="en-US" sz="2400" dirty="0"/>
              <a:t>Acquire access tokens by using REST and code</a:t>
            </a:r>
          </a:p>
        </p:txBody>
      </p:sp>
    </p:spTree>
    <p:extLst>
      <p:ext uri="{BB962C8B-B14F-4D97-AF65-F5344CB8AC3E}">
        <p14:creationId xmlns:p14="http://schemas.microsoft.com/office/powerpoint/2010/main" val="232548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p:txBody>
          <a:bodyPr>
            <a:normAutofit/>
          </a:bodyPr>
          <a:lstStyle/>
          <a:p>
            <a:pPr marL="342900" indent="-342900">
              <a:spcAft>
                <a:spcPts val="1200"/>
              </a:spcAft>
              <a:buFont typeface="Arial" panose="020B0604020202020204" pitchFamily="34" charset="0"/>
              <a:buChar char="•"/>
            </a:pPr>
            <a:r>
              <a:rPr lang="en-US" sz="2400" dirty="0">
                <a:latin typeface="+mn-lt"/>
              </a:rPr>
              <a:t>A common challenge for developers is the management of secrets and credentials used to secure communication between different components making up a solution.</a:t>
            </a:r>
          </a:p>
          <a:p>
            <a:pPr marL="342900" indent="-342900">
              <a:spcAft>
                <a:spcPts val="1200"/>
              </a:spcAft>
              <a:buFont typeface="Arial" panose="020B0604020202020204" pitchFamily="34" charset="0"/>
              <a:buChar char="•"/>
            </a:pPr>
            <a:r>
              <a:rPr lang="en-US" sz="2400" dirty="0">
                <a:latin typeface="+mn-lt"/>
              </a:rPr>
              <a:t>Managed identities eliminate the need for developers to manage credentials.</a:t>
            </a:r>
          </a:p>
        </p:txBody>
      </p:sp>
    </p:spTree>
    <p:extLst>
      <p:ext uri="{BB962C8B-B14F-4D97-AF65-F5344CB8AC3E}">
        <p14:creationId xmlns:p14="http://schemas.microsoft.com/office/powerpoint/2010/main" val="1585867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8EA2-DE86-6C99-3274-70EA7A6CA9F3}"/>
              </a:ext>
            </a:extLst>
          </p:cNvPr>
          <p:cNvSpPr>
            <a:spLocks noGrp="1"/>
          </p:cNvSpPr>
          <p:nvPr>
            <p:ph type="title"/>
          </p:nvPr>
        </p:nvSpPr>
        <p:spPr/>
        <p:txBody>
          <a:bodyPr/>
          <a:lstStyle/>
          <a:p>
            <a:r>
              <a:rPr lang="en-US" dirty="0"/>
              <a:t>Explore managed identities (1 of 2)</a:t>
            </a:r>
          </a:p>
        </p:txBody>
      </p:sp>
      <p:sp>
        <p:nvSpPr>
          <p:cNvPr id="3" name="Content Placeholder 2">
            <a:extLst>
              <a:ext uri="{FF2B5EF4-FFF2-40B4-BE49-F238E27FC236}">
                <a16:creationId xmlns:a16="http://schemas.microsoft.com/office/drawing/2014/main" id="{F286189C-F257-F620-0E75-1006C686D7A3}"/>
              </a:ext>
            </a:extLst>
          </p:cNvPr>
          <p:cNvSpPr>
            <a:spLocks noGrp="1"/>
          </p:cNvSpPr>
          <p:nvPr>
            <p:ph sz="quarter" idx="10"/>
          </p:nvPr>
        </p:nvSpPr>
        <p:spPr>
          <a:xfrm>
            <a:off x="457200" y="1235076"/>
            <a:ext cx="11222038" cy="1704068"/>
          </a:xfrm>
        </p:spPr>
        <p:txBody>
          <a:bodyPr/>
          <a:lstStyle/>
          <a:p>
            <a:pPr marL="0" indent="0">
              <a:spcAft>
                <a:spcPts val="1200"/>
              </a:spcAft>
              <a:buNone/>
            </a:pPr>
            <a:r>
              <a:rPr lang="en-US" sz="2000" dirty="0">
                <a:latin typeface="+mj-lt"/>
              </a:rPr>
              <a:t>Types of managed identities</a:t>
            </a:r>
          </a:p>
          <a:p>
            <a:pPr>
              <a:spcAft>
                <a:spcPts val="600"/>
              </a:spcAft>
              <a:buFont typeface="Arial" panose="020B0604020202020204" pitchFamily="34" charset="0"/>
              <a:buChar char="•"/>
            </a:pPr>
            <a:r>
              <a:rPr lang="en-US" sz="2000" dirty="0">
                <a:latin typeface="+mn-lt"/>
              </a:rPr>
              <a:t>A system-assigned managed identity is enabled directly on an Azure service instance. </a:t>
            </a:r>
          </a:p>
          <a:p>
            <a:pPr>
              <a:spcAft>
                <a:spcPts val="600"/>
              </a:spcAft>
              <a:buFont typeface="Arial" panose="020B0604020202020204" pitchFamily="34" charset="0"/>
              <a:buChar char="•"/>
            </a:pPr>
            <a:r>
              <a:rPr lang="en-US" sz="2000" dirty="0">
                <a:latin typeface="+mn-lt"/>
              </a:rPr>
              <a:t>A user-assigned managed identity is created as a standalone Azure resource. </a:t>
            </a:r>
          </a:p>
          <a:p>
            <a:pPr marL="0" indent="0">
              <a:spcBef>
                <a:spcPts val="600"/>
              </a:spcBef>
              <a:buNone/>
            </a:pPr>
            <a:r>
              <a:rPr lang="en-US" sz="2000" dirty="0">
                <a:latin typeface="+mj-lt"/>
              </a:rPr>
              <a:t>Characteristics of managed identities</a:t>
            </a:r>
          </a:p>
          <a:p>
            <a:endParaRPr lang="en-US" sz="2000" dirty="0"/>
          </a:p>
        </p:txBody>
      </p:sp>
      <p:graphicFrame>
        <p:nvGraphicFramePr>
          <p:cNvPr id="4" name="Table 12">
            <a:extLst>
              <a:ext uri="{FF2B5EF4-FFF2-40B4-BE49-F238E27FC236}">
                <a16:creationId xmlns:a16="http://schemas.microsoft.com/office/drawing/2014/main" id="{D5B2BCC2-F358-D939-F11C-FC89390C5AC9}"/>
              </a:ext>
            </a:extLst>
          </p:cNvPr>
          <p:cNvGraphicFramePr>
            <a:graphicFrameLocks noGrp="1"/>
          </p:cNvGraphicFramePr>
          <p:nvPr>
            <p:extLst>
              <p:ext uri="{D42A27DB-BD31-4B8C-83A1-F6EECF244321}">
                <p14:modId xmlns:p14="http://schemas.microsoft.com/office/powerpoint/2010/main" val="2638682421"/>
              </p:ext>
            </p:extLst>
          </p:nvPr>
        </p:nvGraphicFramePr>
        <p:xfrm>
          <a:off x="418641" y="2928113"/>
          <a:ext cx="11129800" cy="2834640"/>
        </p:xfrm>
        <a:graphic>
          <a:graphicData uri="http://schemas.openxmlformats.org/drawingml/2006/table">
            <a:tbl>
              <a:tblPr firstRow="1" bandRow="1">
                <a:tableStyleId>{5C22544A-7EE6-4342-B048-85BDC9FD1C3A}</a:tableStyleId>
              </a:tblPr>
              <a:tblGrid>
                <a:gridCol w="1722980">
                  <a:extLst>
                    <a:ext uri="{9D8B030D-6E8A-4147-A177-3AD203B41FA5}">
                      <a16:colId xmlns:a16="http://schemas.microsoft.com/office/drawing/2014/main" val="2428792440"/>
                    </a:ext>
                  </a:extLst>
                </a:gridCol>
                <a:gridCol w="5305926">
                  <a:extLst>
                    <a:ext uri="{9D8B030D-6E8A-4147-A177-3AD203B41FA5}">
                      <a16:colId xmlns:a16="http://schemas.microsoft.com/office/drawing/2014/main" val="16129369"/>
                    </a:ext>
                  </a:extLst>
                </a:gridCol>
                <a:gridCol w="4100894">
                  <a:extLst>
                    <a:ext uri="{9D8B030D-6E8A-4147-A177-3AD203B41FA5}">
                      <a16:colId xmlns:a16="http://schemas.microsoft.com/office/drawing/2014/main" val="1695194842"/>
                    </a:ext>
                  </a:extLst>
                </a:gridCol>
              </a:tblGrid>
              <a:tr h="261793">
                <a:tc>
                  <a:txBody>
                    <a:bodyPr/>
                    <a:lstStyle/>
                    <a:p>
                      <a:pPr algn="l" fontAlgn="t"/>
                      <a:r>
                        <a:rPr lang="en-US" sz="1800">
                          <a:effectLst/>
                          <a:latin typeface="+mj-lt"/>
                        </a:rPr>
                        <a:t>Characteristic</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dirty="0">
                          <a:effectLst/>
                          <a:latin typeface="+mj-lt"/>
                        </a:rPr>
                        <a:t>System-assigned managed identity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dirty="0">
                          <a:effectLst/>
                          <a:latin typeface="+mj-lt"/>
                        </a:rPr>
                        <a:t>User-assigned managed identity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14505">
                <a:tc>
                  <a:txBody>
                    <a:bodyPr/>
                    <a:lstStyle/>
                    <a:p>
                      <a:pPr algn="l" fontAlgn="t"/>
                      <a:r>
                        <a:rPr lang="en-US" sz="1600" baseline="0" dirty="0">
                          <a:effectLst/>
                        </a:rPr>
                        <a:t>Creation</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Created as part of an Azure resource (for example, an Azure virtual machine or Azure App Service)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Created as a stand-alone Azure resource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763562">
                <a:tc>
                  <a:txBody>
                    <a:bodyPr/>
                    <a:lstStyle/>
                    <a:p>
                      <a:pPr algn="l" fontAlgn="t"/>
                      <a:r>
                        <a:rPr lang="en-US" sz="1600" baseline="0">
                          <a:effectLst/>
                        </a:rPr>
                        <a:t>Lifecycle</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Shared lifecycle with the Azure resource that the managed identity is created with. When the parent resource is deleted, the managed identity is deleted as well.</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Independent life-cycle. Must be explicitly deleted.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589033">
                <a:tc>
                  <a:txBody>
                    <a:bodyPr/>
                    <a:lstStyle/>
                    <a:p>
                      <a:pPr algn="l" fontAlgn="t"/>
                      <a:r>
                        <a:rPr lang="en-US" sz="1600" baseline="0">
                          <a:effectLst/>
                        </a:rPr>
                        <a:t>Sharing across Azure resources</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Cannot be shared, it can only be associated with a single Azure resource.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600" baseline="0" dirty="0">
                          <a:effectLst/>
                        </a:rPr>
                        <a:t>Can be shared, the same user-assigned managed identity can be associated with more than one Azure resource.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bl>
          </a:graphicData>
        </a:graphic>
      </p:graphicFrame>
    </p:spTree>
    <p:extLst>
      <p:ext uri="{BB962C8B-B14F-4D97-AF65-F5344CB8AC3E}">
        <p14:creationId xmlns:p14="http://schemas.microsoft.com/office/powerpoint/2010/main" val="229885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E414-B65D-25ED-3C33-16336A0E93BF}"/>
              </a:ext>
            </a:extLst>
          </p:cNvPr>
          <p:cNvSpPr>
            <a:spLocks noGrp="1"/>
          </p:cNvSpPr>
          <p:nvPr>
            <p:ph type="title"/>
          </p:nvPr>
        </p:nvSpPr>
        <p:spPr/>
        <p:txBody>
          <a:bodyPr/>
          <a:lstStyle/>
          <a:p>
            <a:r>
              <a:rPr lang="en-US" dirty="0"/>
              <a:t>Explore managed identities (2 of 2)</a:t>
            </a:r>
          </a:p>
        </p:txBody>
      </p:sp>
      <p:sp>
        <p:nvSpPr>
          <p:cNvPr id="5" name="Text Placeholder 4">
            <a:extLst>
              <a:ext uri="{FF2B5EF4-FFF2-40B4-BE49-F238E27FC236}">
                <a16:creationId xmlns:a16="http://schemas.microsoft.com/office/drawing/2014/main" id="{20994E6C-3837-5F6D-F3B4-48B3DFF6D7EB}"/>
              </a:ext>
            </a:extLst>
          </p:cNvPr>
          <p:cNvSpPr>
            <a:spLocks noGrp="1"/>
          </p:cNvSpPr>
          <p:nvPr>
            <p:ph type="body" sz="quarter" idx="11"/>
          </p:nvPr>
        </p:nvSpPr>
        <p:spPr/>
        <p:txBody>
          <a:bodyPr/>
          <a:lstStyle/>
          <a:p>
            <a:r>
              <a:rPr lang="en-US" dirty="0"/>
              <a:t>When to use managed identities</a:t>
            </a:r>
          </a:p>
        </p:txBody>
      </p:sp>
      <p:grpSp>
        <p:nvGrpSpPr>
          <p:cNvPr id="6" name="Group 5" descr="Image showing a list of sources that gain access to targets through Microsoft Entra.">
            <a:extLst>
              <a:ext uri="{FF2B5EF4-FFF2-40B4-BE49-F238E27FC236}">
                <a16:creationId xmlns:a16="http://schemas.microsoft.com/office/drawing/2014/main" id="{71593ABB-E62B-B279-D15D-E34DD74B55EF}"/>
              </a:ext>
            </a:extLst>
          </p:cNvPr>
          <p:cNvGrpSpPr/>
          <p:nvPr/>
        </p:nvGrpSpPr>
        <p:grpSpPr>
          <a:xfrm>
            <a:off x="621476" y="1649493"/>
            <a:ext cx="10302706" cy="3842041"/>
            <a:chOff x="946687" y="1305485"/>
            <a:chExt cx="10302706" cy="3842041"/>
          </a:xfrm>
        </p:grpSpPr>
        <p:sp>
          <p:nvSpPr>
            <p:cNvPr id="7" name="Rectangle 6">
              <a:extLst>
                <a:ext uri="{FF2B5EF4-FFF2-40B4-BE49-F238E27FC236}">
                  <a16:creationId xmlns:a16="http://schemas.microsoft.com/office/drawing/2014/main" id="{D3248B81-416D-623C-621B-B9421EF3ADEC}"/>
                </a:ext>
              </a:extLst>
            </p:cNvPr>
            <p:cNvSpPr/>
            <p:nvPr/>
          </p:nvSpPr>
          <p:spPr>
            <a:xfrm>
              <a:off x="8317657" y="1488500"/>
              <a:ext cx="2931736" cy="36590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lumMod val="85000"/>
                      <a:lumOff val="15000"/>
                    </a:schemeClr>
                  </a:solidFill>
                </a:ln>
              </a:endParaRPr>
            </a:p>
          </p:txBody>
        </p:sp>
        <p:sp>
          <p:nvSpPr>
            <p:cNvPr id="8" name="Rectangle 7">
              <a:extLst>
                <a:ext uri="{FF2B5EF4-FFF2-40B4-BE49-F238E27FC236}">
                  <a16:creationId xmlns:a16="http://schemas.microsoft.com/office/drawing/2014/main" id="{E66D8F66-8EE9-C69F-4BD6-08F786186D90}"/>
                </a:ext>
              </a:extLst>
            </p:cNvPr>
            <p:cNvSpPr/>
            <p:nvPr/>
          </p:nvSpPr>
          <p:spPr>
            <a:xfrm>
              <a:off x="9097225" y="1305485"/>
              <a:ext cx="1372601" cy="3393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en-US" b="1" dirty="0">
                  <a:solidFill>
                    <a:schemeClr val="bg1"/>
                  </a:solidFill>
                  <a:latin typeface="Segoe UI" panose="020B0502040204020203" pitchFamily="34" charset="0"/>
                  <a:cs typeface="Segoe UI" panose="020B0502040204020203" pitchFamily="34" charset="0"/>
                </a:rPr>
                <a:t>Target</a:t>
              </a:r>
              <a:endParaRPr lang="en-US" dirty="0">
                <a:solidFill>
                  <a:schemeClr val="bg1"/>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E2AE9E35-DAB1-A78E-EA91-0E2F8F12598F}"/>
                </a:ext>
              </a:extLst>
            </p:cNvPr>
            <p:cNvSpPr/>
            <p:nvPr/>
          </p:nvSpPr>
          <p:spPr>
            <a:xfrm>
              <a:off x="3215031" y="1488500"/>
              <a:ext cx="2931736" cy="36590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lumMod val="85000"/>
                      <a:lumOff val="15000"/>
                    </a:schemeClr>
                  </a:solidFill>
                </a:ln>
              </a:endParaRPr>
            </a:p>
          </p:txBody>
        </p:sp>
        <p:sp>
          <p:nvSpPr>
            <p:cNvPr id="10" name="Rectangle 9">
              <a:extLst>
                <a:ext uri="{FF2B5EF4-FFF2-40B4-BE49-F238E27FC236}">
                  <a16:creationId xmlns:a16="http://schemas.microsoft.com/office/drawing/2014/main" id="{3B43EB76-2036-F935-3E02-ED2D7D3BC064}"/>
                </a:ext>
              </a:extLst>
            </p:cNvPr>
            <p:cNvSpPr/>
            <p:nvPr/>
          </p:nvSpPr>
          <p:spPr>
            <a:xfrm>
              <a:off x="3436066" y="1788948"/>
              <a:ext cx="2530764" cy="296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spcAft>
                  <a:spcPts val="600"/>
                </a:spcAft>
              </a:pPr>
              <a:r>
                <a:rPr lang="en-US" dirty="0">
                  <a:solidFill>
                    <a:schemeClr val="tx1"/>
                  </a:solidFill>
                  <a:latin typeface="+mj-lt"/>
                  <a:cs typeface="Segoe UI" panose="020B0502040204020203" pitchFamily="34" charset="0"/>
                </a:rPr>
                <a:t>Azure resources</a:t>
              </a:r>
            </a:p>
            <a:p>
              <a:pPr marL="282575" indent="-1127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Azure virtual machines</a:t>
              </a:r>
            </a:p>
            <a:p>
              <a:pPr marL="282575" indent="-1127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Azure App Services</a:t>
              </a:r>
            </a:p>
            <a:p>
              <a:pPr marL="282575" indent="-1127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Azure Functions</a:t>
              </a:r>
            </a:p>
            <a:p>
              <a:pPr marL="282575" indent="-1127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Azure Container Instances</a:t>
              </a:r>
            </a:p>
            <a:p>
              <a:pPr marL="282575" indent="-1127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Azure Storage</a:t>
              </a:r>
            </a:p>
            <a:p>
              <a:pPr marL="282575" indent="-1127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Azure Kubernetes Service</a:t>
              </a:r>
            </a:p>
            <a:p>
              <a:pPr marL="282575" indent="-1127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Etc.</a:t>
              </a:r>
            </a:p>
          </p:txBody>
        </p:sp>
        <p:sp>
          <p:nvSpPr>
            <p:cNvPr id="11" name="Rectangle 10">
              <a:extLst>
                <a:ext uri="{FF2B5EF4-FFF2-40B4-BE49-F238E27FC236}">
                  <a16:creationId xmlns:a16="http://schemas.microsoft.com/office/drawing/2014/main" id="{32B406B9-0C5E-67D2-E391-F10A166F15B1}"/>
                </a:ext>
              </a:extLst>
            </p:cNvPr>
            <p:cNvSpPr/>
            <p:nvPr/>
          </p:nvSpPr>
          <p:spPr>
            <a:xfrm>
              <a:off x="8548122" y="1788948"/>
              <a:ext cx="2530764" cy="2215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spcAft>
                  <a:spcPts val="600"/>
                </a:spcAft>
              </a:pPr>
              <a:r>
                <a:rPr lang="en-US" dirty="0">
                  <a:solidFill>
                    <a:schemeClr val="tx1"/>
                  </a:solidFill>
                  <a:latin typeface="+mj-lt"/>
                  <a:cs typeface="Segoe UI" panose="020B0502040204020203" pitchFamily="34" charset="0"/>
                </a:rPr>
                <a:t>Any that supports Azure Microsoft Entra authentication:</a:t>
              </a:r>
            </a:p>
            <a:p>
              <a:pPr marL="282575" indent="-1127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Your application</a:t>
              </a:r>
            </a:p>
            <a:p>
              <a:pPr marL="282575" indent="-1127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Azure services</a:t>
              </a:r>
            </a:p>
            <a:p>
              <a:pPr marL="282575" indent="-1127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Etc.</a:t>
              </a:r>
            </a:p>
          </p:txBody>
        </p:sp>
        <p:sp>
          <p:nvSpPr>
            <p:cNvPr id="12" name="Rectangle 11">
              <a:extLst>
                <a:ext uri="{FF2B5EF4-FFF2-40B4-BE49-F238E27FC236}">
                  <a16:creationId xmlns:a16="http://schemas.microsoft.com/office/drawing/2014/main" id="{F8F7EB92-756A-24FE-8E50-42C423B80999}"/>
                </a:ext>
              </a:extLst>
            </p:cNvPr>
            <p:cNvSpPr/>
            <p:nvPr/>
          </p:nvSpPr>
          <p:spPr>
            <a:xfrm>
              <a:off x="3994599" y="1305485"/>
              <a:ext cx="1372601" cy="3393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en-US" b="1" dirty="0">
                  <a:solidFill>
                    <a:schemeClr val="bg1"/>
                  </a:solidFill>
                  <a:latin typeface="Segoe UI" panose="020B0502040204020203" pitchFamily="34" charset="0"/>
                  <a:cs typeface="Segoe UI" panose="020B0502040204020203" pitchFamily="34" charset="0"/>
                </a:rPr>
                <a:t>Source</a:t>
              </a:r>
              <a:endParaRPr lang="en-US" dirty="0">
                <a:solidFill>
                  <a:schemeClr val="bg1"/>
                </a:solidFill>
                <a:latin typeface="Segoe UI" panose="020B0502040204020203" pitchFamily="34" charset="0"/>
                <a:cs typeface="Segoe UI" panose="020B0502040204020203" pitchFamily="34" charset="0"/>
              </a:endParaRPr>
            </a:p>
          </p:txBody>
        </p:sp>
        <p:sp>
          <p:nvSpPr>
            <p:cNvPr id="13" name="Arrow: Pentagon 12">
              <a:extLst>
                <a:ext uri="{FF2B5EF4-FFF2-40B4-BE49-F238E27FC236}">
                  <a16:creationId xmlns:a16="http://schemas.microsoft.com/office/drawing/2014/main" id="{2561C704-D1CC-BD8F-EBC4-46B4C73C5F9D}"/>
                </a:ext>
              </a:extLst>
            </p:cNvPr>
            <p:cNvSpPr/>
            <p:nvPr/>
          </p:nvSpPr>
          <p:spPr>
            <a:xfrm>
              <a:off x="946687" y="2680210"/>
              <a:ext cx="2153111" cy="9429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panose="020B0502040204020203" pitchFamily="34" charset="0"/>
                  <a:cs typeface="Segoe UI" panose="020B0502040204020203" pitchFamily="34" charset="0"/>
                </a:rPr>
                <a:t>I want to build an app using</a:t>
              </a:r>
            </a:p>
          </p:txBody>
        </p:sp>
        <p:sp>
          <p:nvSpPr>
            <p:cNvPr id="14" name="Arrow: Pentagon 13">
              <a:extLst>
                <a:ext uri="{FF2B5EF4-FFF2-40B4-BE49-F238E27FC236}">
                  <a16:creationId xmlns:a16="http://schemas.microsoft.com/office/drawing/2014/main" id="{B169296D-E2ED-C469-F0EE-AA68EB5B739A}"/>
                </a:ext>
              </a:extLst>
            </p:cNvPr>
            <p:cNvSpPr/>
            <p:nvPr/>
          </p:nvSpPr>
          <p:spPr>
            <a:xfrm>
              <a:off x="6377232" y="2680210"/>
              <a:ext cx="1852386" cy="9429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panose="020B0502040204020203" pitchFamily="34" charset="0"/>
                  <a:cs typeface="Segoe UI" panose="020B0502040204020203" pitchFamily="34" charset="0"/>
                </a:rPr>
                <a:t>That accesses</a:t>
              </a:r>
            </a:p>
          </p:txBody>
        </p:sp>
      </p:grpSp>
    </p:spTree>
    <p:extLst>
      <p:ext uri="{BB962C8B-B14F-4D97-AF65-F5344CB8AC3E}">
        <p14:creationId xmlns:p14="http://schemas.microsoft.com/office/powerpoint/2010/main" val="3712162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CA4FCA-7B08-FBF1-8169-0839300254B9}"/>
              </a:ext>
            </a:extLst>
          </p:cNvPr>
          <p:cNvSpPr>
            <a:spLocks noGrp="1"/>
          </p:cNvSpPr>
          <p:nvPr>
            <p:ph type="title"/>
          </p:nvPr>
        </p:nvSpPr>
        <p:spPr/>
        <p:txBody>
          <a:bodyPr/>
          <a:lstStyle/>
          <a:p>
            <a:r>
              <a:rPr lang="en-US" dirty="0"/>
              <a:t>Discover the managed identities authentication flow</a:t>
            </a:r>
          </a:p>
        </p:txBody>
      </p:sp>
      <p:sp>
        <p:nvSpPr>
          <p:cNvPr id="6" name="Content Placeholder 5">
            <a:extLst>
              <a:ext uri="{FF2B5EF4-FFF2-40B4-BE49-F238E27FC236}">
                <a16:creationId xmlns:a16="http://schemas.microsoft.com/office/drawing/2014/main" id="{6699D396-8672-2F71-D783-82BD75CDC1B0}"/>
              </a:ext>
            </a:extLst>
          </p:cNvPr>
          <p:cNvSpPr>
            <a:spLocks noGrp="1"/>
          </p:cNvSpPr>
          <p:nvPr>
            <p:ph sz="quarter" idx="10"/>
          </p:nvPr>
        </p:nvSpPr>
        <p:spPr/>
        <p:txBody>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j-lt"/>
                <a:ea typeface="+mn-ea"/>
                <a:cs typeface="+mn-cs"/>
              </a:rPr>
              <a:t>How a system-assigned managed identity works with an Azure virtual machine:</a:t>
            </a:r>
            <a:endParaRPr kumimoji="0" lang="en-US" sz="2400" b="0" i="0" u="none" strike="noStrike" kern="1200" cap="none" spc="0" normalizeH="0" baseline="0" noProof="0" dirty="0">
              <a:ln>
                <a:noFill/>
              </a:ln>
              <a:solidFill>
                <a:srgbClr val="000000"/>
              </a:solidFill>
              <a:effectLst/>
              <a:uLnTx/>
              <a:uFillTx/>
              <a:latin typeface="+mj-lt"/>
              <a:ea typeface="+mn-ea"/>
              <a:cs typeface="+mn-cs"/>
            </a:endParaRPr>
          </a:p>
          <a:p>
            <a:pPr marL="342900" marR="0" lvl="0" indent="-342900" algn="l" defTabSz="914367" rtl="0" eaLnBrk="1" fontAlgn="auto" latinLnBrk="0" hangingPunct="1">
              <a:lnSpc>
                <a:spcPct val="100000"/>
              </a:lnSpc>
              <a:spcBef>
                <a:spcPts val="0"/>
              </a:spcBef>
              <a:spcAft>
                <a:spcPts val="600"/>
              </a:spcAft>
              <a:buClrTx/>
              <a:buSzTx/>
              <a:buFont typeface="+mj-lt"/>
              <a:buAutoNum type="arabicPeriod"/>
              <a:tabLst/>
              <a:defRPr/>
            </a:pPr>
            <a:r>
              <a:rPr kumimoji="0" lang="en-US" altLang="zh-CN" sz="18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Azure Resource Manager (ARM) r</a:t>
            </a:r>
            <a:r>
              <a:rPr kumimoji="0" lang="en-US" sz="18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eceives a request to enable the system-assigned managed identity on a virtual machine.</a:t>
            </a:r>
          </a:p>
          <a:p>
            <a:pPr marL="342900" marR="0" lvl="0" indent="-342900" algn="l" defTabSz="914367" rtl="0" eaLnBrk="1" fontAlgn="auto" latinLnBrk="0" hangingPunct="1">
              <a:lnSpc>
                <a:spcPct val="100000"/>
              </a:lnSpc>
              <a:spcBef>
                <a:spcPts val="0"/>
              </a:spcBef>
              <a:spcAft>
                <a:spcPts val="600"/>
              </a:spcAft>
              <a:buClrTx/>
              <a:buSzTx/>
              <a:buFont typeface="+mj-lt"/>
              <a:buAutoNum type="arabicPeriod"/>
              <a:tabLst/>
              <a:defRPr/>
            </a:pPr>
            <a:r>
              <a:rPr kumimoji="0" lang="en-US" sz="18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Azure Resource Manager creates a service principal in Microsoft Entra ID for the identity of the virtual machine. </a:t>
            </a:r>
          </a:p>
          <a:p>
            <a:pPr marL="342900" marR="0" lvl="0" indent="-342900" algn="l" defTabSz="914367" rtl="0" eaLnBrk="1" fontAlgn="auto" latinLnBrk="0" hangingPunct="1">
              <a:lnSpc>
                <a:spcPct val="100000"/>
              </a:lnSpc>
              <a:spcBef>
                <a:spcPts val="0"/>
              </a:spcBef>
              <a:spcAft>
                <a:spcPts val="600"/>
              </a:spcAft>
              <a:buClrTx/>
              <a:buSzTx/>
              <a:buFont typeface="+mj-lt"/>
              <a:buAutoNum type="arabicPeriod"/>
              <a:tabLst/>
              <a:defRPr/>
            </a:pPr>
            <a:r>
              <a:rPr kumimoji="0" lang="en-US" sz="18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ARM configures the identity on the virtual machine by updating the Azure Instance Metadata Service identity endpoint with the service principal client ID and certificate.</a:t>
            </a:r>
          </a:p>
          <a:p>
            <a:pPr marL="342900" marR="0" lvl="0" indent="-342900" algn="l" defTabSz="914367" rtl="0" eaLnBrk="1" fontAlgn="auto" latinLnBrk="0" hangingPunct="1">
              <a:lnSpc>
                <a:spcPct val="100000"/>
              </a:lnSpc>
              <a:spcBef>
                <a:spcPts val="0"/>
              </a:spcBef>
              <a:spcAft>
                <a:spcPts val="600"/>
              </a:spcAft>
              <a:buClrTx/>
              <a:buSzTx/>
              <a:buFont typeface="+mj-lt"/>
              <a:buAutoNum type="arabicPeriod"/>
              <a:tabLst/>
              <a:defRPr/>
            </a:pPr>
            <a:r>
              <a:rPr kumimoji="0" lang="en-US" sz="18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After the virtual machine has an identity, use the service principal information to grant the virtual machine access to Azure resources. </a:t>
            </a:r>
          </a:p>
          <a:p>
            <a:pPr marL="342900" marR="0" lvl="0" indent="-342900" algn="l" defTabSz="914367" rtl="0" eaLnBrk="1" fontAlgn="auto" latinLnBrk="0" hangingPunct="1">
              <a:lnSpc>
                <a:spcPct val="100000"/>
              </a:lnSpc>
              <a:spcBef>
                <a:spcPts val="0"/>
              </a:spcBef>
              <a:spcAft>
                <a:spcPts val="600"/>
              </a:spcAft>
              <a:buClrTx/>
              <a:buSzTx/>
              <a:buFont typeface="+mj-lt"/>
              <a:buAutoNum type="arabicPeriod"/>
              <a:tabLst/>
              <a:defRPr/>
            </a:pPr>
            <a:r>
              <a:rPr kumimoji="0" lang="en-US" sz="18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Your code that's running on the virtual machine can request a token from the Azure Instance Metadata service endpoint, accessible only from within the virtual machine.</a:t>
            </a:r>
          </a:p>
          <a:p>
            <a:pPr marL="342900" marR="0" lvl="0" indent="-342900" algn="l" defTabSz="914367" rtl="0" eaLnBrk="1" fontAlgn="auto" latinLnBrk="0" hangingPunct="1">
              <a:lnSpc>
                <a:spcPct val="100000"/>
              </a:lnSpc>
              <a:spcBef>
                <a:spcPts val="0"/>
              </a:spcBef>
              <a:spcAft>
                <a:spcPts val="600"/>
              </a:spcAft>
              <a:buClrTx/>
              <a:buSzTx/>
              <a:buFont typeface="+mj-lt"/>
              <a:buAutoNum type="arabicPeriod"/>
              <a:tabLst/>
              <a:defRPr/>
            </a:pPr>
            <a:r>
              <a:rPr kumimoji="0" lang="en-US" sz="18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 call is made to Microsoft Entra ID to request an access token by using the client ID and certificate configured. Azure Active Directory returns a JSON Web Token access token.</a:t>
            </a:r>
          </a:p>
          <a:p>
            <a:pPr marL="342900" marR="0" lvl="0" indent="-342900" algn="l" defTabSz="914367" rtl="0" eaLnBrk="1" fontAlgn="auto" latinLnBrk="0" hangingPunct="1">
              <a:lnSpc>
                <a:spcPct val="100000"/>
              </a:lnSpc>
              <a:spcBef>
                <a:spcPts val="0"/>
              </a:spcBef>
              <a:spcAft>
                <a:spcPts val="600"/>
              </a:spcAft>
              <a:buClrTx/>
              <a:buSzTx/>
              <a:buFont typeface="+mj-lt"/>
              <a:buAutoNum type="arabicPeriod"/>
              <a:tabLst/>
              <a:defRPr/>
            </a:pPr>
            <a:r>
              <a:rPr kumimoji="0" lang="en-US" sz="18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Your code sends the access token on a call to a service that supports Microsoft Entra authentication.</a:t>
            </a:r>
          </a:p>
          <a:p>
            <a:endParaRPr lang="en-US" dirty="0"/>
          </a:p>
        </p:txBody>
      </p:sp>
    </p:spTree>
    <p:extLst>
      <p:ext uri="{BB962C8B-B14F-4D97-AF65-F5344CB8AC3E}">
        <p14:creationId xmlns:p14="http://schemas.microsoft.com/office/powerpoint/2010/main" val="3957965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93E3E5-DAE2-71A1-6979-B218D4967221}"/>
              </a:ext>
            </a:extLst>
          </p:cNvPr>
          <p:cNvSpPr>
            <a:spLocks noGrp="1"/>
          </p:cNvSpPr>
          <p:nvPr>
            <p:ph type="title"/>
          </p:nvPr>
        </p:nvSpPr>
        <p:spPr/>
        <p:txBody>
          <a:bodyPr/>
          <a:lstStyle/>
          <a:p>
            <a:r>
              <a:rPr lang="en-US" dirty="0"/>
              <a:t>Configure managed identities (1 of 3)</a:t>
            </a:r>
          </a:p>
        </p:txBody>
      </p:sp>
      <p:sp>
        <p:nvSpPr>
          <p:cNvPr id="5" name="Content Placeholder 4">
            <a:extLst>
              <a:ext uri="{FF2B5EF4-FFF2-40B4-BE49-F238E27FC236}">
                <a16:creationId xmlns:a16="http://schemas.microsoft.com/office/drawing/2014/main" id="{3A37E5BF-143E-A7C8-F531-51F347F30FC1}"/>
              </a:ext>
            </a:extLst>
          </p:cNvPr>
          <p:cNvSpPr>
            <a:spLocks noGrp="1"/>
          </p:cNvSpPr>
          <p:nvPr>
            <p:ph sz="quarter" idx="10"/>
          </p:nvPr>
        </p:nvSpPr>
        <p:spPr/>
        <p:txBody>
          <a:body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altLang="zh-CN" sz="2400" b="0" i="0" u="none" strike="noStrike" kern="1200" cap="none" normalizeH="0" noProof="0" dirty="0">
                <a:ln>
                  <a:noFill/>
                </a:ln>
                <a:solidFill>
                  <a:srgbClr val="000000"/>
                </a:solidFill>
                <a:effectLst/>
                <a:uLnTx/>
                <a:uFillTx/>
                <a:latin typeface="Segoe UI Semibold"/>
                <a:ea typeface="+mn-ea"/>
                <a:cs typeface="+mn-cs"/>
              </a:rPr>
              <a:t>System-assigned managed identity:</a:t>
            </a:r>
            <a:endParaRPr kumimoji="0" lang="en-US" sz="2400" b="0" i="0" u="none" strike="noStrike" kern="1200" cap="none" normalizeH="0" noProof="0" dirty="0">
              <a:ln>
                <a:noFill/>
              </a:ln>
              <a:solidFill>
                <a:srgbClr val="000000"/>
              </a:solidFill>
              <a:effectLst/>
              <a:uLnTx/>
              <a:uFillTx/>
              <a:latin typeface="Segoe UI Semibold"/>
              <a:ea typeface="+mn-ea"/>
              <a:cs typeface="+mn-cs"/>
            </a:endParaRPr>
          </a:p>
          <a:p>
            <a:pPr marL="225425" marR="0" lvl="0" indent="-225425"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2000" b="0" i="0" u="none" strike="noStrike" kern="1200" cap="none" normalizeH="0" noProof="0" dirty="0">
                <a:ln>
                  <a:noFill/>
                </a:ln>
                <a:solidFill>
                  <a:srgbClr val="000000"/>
                </a:solidFill>
                <a:effectLst/>
                <a:uLnTx/>
                <a:uFillTx/>
                <a:latin typeface="Segoe UI"/>
                <a:ea typeface="+mn-ea"/>
                <a:cs typeface="+mn-cs"/>
              </a:rPr>
              <a:t>To create, or enable, an Azure virtual machine with the system-assigned managed identity your account needs the Virtual Machine Contributor role assignment. </a:t>
            </a:r>
          </a:p>
          <a:p>
            <a:pPr marL="225425" marR="0" lvl="0" indent="-225425"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2000" b="0" i="0" u="none" strike="noStrike" kern="1200" cap="none" normalizeH="0" noProof="0" dirty="0">
                <a:ln>
                  <a:noFill/>
                </a:ln>
                <a:solidFill>
                  <a:srgbClr val="000000"/>
                </a:solidFill>
                <a:effectLst/>
                <a:uLnTx/>
                <a:uFillTx/>
                <a:latin typeface="Segoe UI"/>
                <a:ea typeface="+mn-ea"/>
                <a:cs typeface="+mn-cs"/>
              </a:rPr>
              <a:t>No additional Microsoft Entra directory role assignments are required.</a:t>
            </a:r>
          </a:p>
          <a:p>
            <a:endParaRPr lang="en-US" dirty="0"/>
          </a:p>
        </p:txBody>
      </p:sp>
      <p:sp>
        <p:nvSpPr>
          <p:cNvPr id="6" name="Content Placeholder 5">
            <a:extLst>
              <a:ext uri="{FF2B5EF4-FFF2-40B4-BE49-F238E27FC236}">
                <a16:creationId xmlns:a16="http://schemas.microsoft.com/office/drawing/2014/main" id="{D4B0E60F-AE40-A3BB-A019-B66E8F2D103B}"/>
              </a:ext>
            </a:extLst>
          </p:cNvPr>
          <p:cNvSpPr>
            <a:spLocks noGrp="1"/>
          </p:cNvSpPr>
          <p:nvPr>
            <p:ph sz="quarter" idx="11"/>
          </p:nvPr>
        </p:nvSpPr>
        <p:spPr/>
        <p:txBody>
          <a:body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sz="2400" b="0" i="0" u="none" strike="noStrike" kern="1200" cap="none" normalizeH="0" noProof="0" dirty="0">
                <a:ln>
                  <a:noFill/>
                </a:ln>
                <a:solidFill>
                  <a:srgbClr val="000000"/>
                </a:solidFill>
                <a:effectLst/>
                <a:uLnTx/>
                <a:uFillTx/>
                <a:latin typeface="Segoe UI Semibold"/>
                <a:ea typeface="+mn-ea"/>
                <a:cs typeface="+mn-cs"/>
              </a:rPr>
              <a:t>User-assigned managed identity: </a:t>
            </a:r>
          </a:p>
          <a:p>
            <a:pPr marL="225425" marR="0" lvl="0" indent="-225425"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2000" b="0" i="0" u="none" strike="noStrike" kern="1200" cap="none" normalizeH="0" noProof="0" dirty="0">
                <a:ln>
                  <a:noFill/>
                </a:ln>
                <a:solidFill>
                  <a:srgbClr val="171717"/>
                </a:solidFill>
                <a:effectLst/>
                <a:uLnTx/>
                <a:uFillTx/>
                <a:latin typeface="Segoe UI Semibold"/>
                <a:ea typeface="+mn-ea"/>
                <a:cs typeface="+mn-cs"/>
              </a:rPr>
              <a:t>Create the user-assigned identity</a:t>
            </a:r>
            <a:r>
              <a:rPr kumimoji="0" lang="en-US" altLang="zh-CN" sz="2000" b="0" i="0" u="none" strike="noStrike" kern="1200" cap="none" normalizeH="0" noProof="0" dirty="0">
                <a:ln>
                  <a:noFill/>
                </a:ln>
                <a:solidFill>
                  <a:srgbClr val="171717"/>
                </a:solidFill>
                <a:effectLst/>
                <a:uLnTx/>
                <a:uFillTx/>
                <a:latin typeface="Segoe UI" panose="020B0502040204020203" pitchFamily="34" charset="0"/>
                <a:ea typeface="+mn-ea"/>
                <a:cs typeface="+mn-cs"/>
              </a:rPr>
              <a:t>: </a:t>
            </a:r>
            <a:r>
              <a:rPr kumimoji="0" lang="en-US" sz="1800" b="0" i="0" u="none" strike="noStrike" kern="1200" cap="none" normalizeH="0" noProof="0" dirty="0">
                <a:ln>
                  <a:noFill/>
                </a:ln>
                <a:solidFill>
                  <a:srgbClr val="171717"/>
                </a:solidFill>
                <a:effectLst/>
                <a:uLnTx/>
                <a:uFillTx/>
                <a:latin typeface="Segoe UI" panose="020B0502040204020203" pitchFamily="34" charset="0"/>
                <a:ea typeface="+mn-ea"/>
                <a:cs typeface="+mn-cs"/>
              </a:rPr>
              <a:t>Create a user-assigned managed identity using </a:t>
            </a:r>
            <a:r>
              <a:rPr kumimoji="0" lang="en-US" sz="1800" b="0" i="0" u="none" strike="noStrike" kern="1200" cap="none" normalizeH="0" noProof="0" dirty="0" err="1">
                <a:ln>
                  <a:noFill/>
                </a:ln>
                <a:solidFill>
                  <a:srgbClr val="171717"/>
                </a:solidFill>
                <a:effectLst/>
                <a:uLnTx/>
                <a:uFillTx/>
                <a:latin typeface="Consolas" panose="020B0609020204030204" pitchFamily="49" charset="0"/>
                <a:cs typeface="+mn-cs"/>
              </a:rPr>
              <a:t>az</a:t>
            </a:r>
            <a:r>
              <a:rPr kumimoji="0" lang="en-US" sz="1800" b="0" i="0" u="none" strike="noStrike" kern="1200" cap="none" normalizeH="0" noProof="0" dirty="0">
                <a:ln>
                  <a:noFill/>
                </a:ln>
                <a:solidFill>
                  <a:srgbClr val="171717"/>
                </a:solidFill>
                <a:effectLst/>
                <a:uLnTx/>
                <a:uFillTx/>
                <a:latin typeface="Consolas" panose="020B0609020204030204" pitchFamily="49" charset="0"/>
                <a:cs typeface="+mn-cs"/>
              </a:rPr>
              <a:t> identity create</a:t>
            </a:r>
            <a:r>
              <a:rPr kumimoji="0" lang="en-US" sz="1800" b="0" i="0" u="none" strike="noStrike" kern="1200" cap="none" normalizeH="0" noProof="0" dirty="0">
                <a:ln>
                  <a:noFill/>
                </a:ln>
                <a:solidFill>
                  <a:srgbClr val="171717"/>
                </a:solidFill>
                <a:effectLst/>
                <a:uLnTx/>
                <a:uFillTx/>
                <a:latin typeface="Segoe UI" panose="020B0502040204020203" pitchFamily="34" charset="0"/>
                <a:ea typeface="+mn-ea"/>
                <a:cs typeface="+mn-cs"/>
              </a:rPr>
              <a:t>. </a:t>
            </a:r>
          </a:p>
          <a:p>
            <a:pPr marL="225425" marR="0" lvl="0" indent="-225425"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2000" b="0" i="0" u="none" strike="noStrike" kern="1200" cap="none" normalizeH="0" noProof="0" dirty="0">
                <a:ln>
                  <a:noFill/>
                </a:ln>
                <a:solidFill>
                  <a:srgbClr val="171717"/>
                </a:solidFill>
                <a:effectLst/>
                <a:uLnTx/>
                <a:uFillTx/>
                <a:latin typeface="Segoe UI Semibold"/>
                <a:ea typeface="+mn-ea"/>
                <a:cs typeface="+mn-cs"/>
              </a:rPr>
              <a:t>Assign the identity to a virtual machine</a:t>
            </a:r>
            <a:r>
              <a:rPr kumimoji="0" lang="en-US" altLang="zh-CN" sz="2000" b="0" i="0" u="none" strike="noStrike" kern="1200" cap="none" normalizeH="0" noProof="0" dirty="0">
                <a:ln>
                  <a:noFill/>
                </a:ln>
                <a:solidFill>
                  <a:srgbClr val="171717"/>
                </a:solidFill>
                <a:effectLst/>
                <a:uLnTx/>
                <a:uFillTx/>
                <a:latin typeface="Segoe UI Semibold"/>
                <a:ea typeface="+mn-ea"/>
                <a:cs typeface="+mn-cs"/>
              </a:rPr>
              <a:t>: </a:t>
            </a:r>
            <a:r>
              <a:rPr kumimoji="0" lang="en-US" altLang="zh-CN" sz="2000" b="0" i="0" u="none" strike="noStrike" kern="1200" cap="none" normalizeH="0" noProof="0" dirty="0">
                <a:ln>
                  <a:noFill/>
                </a:ln>
                <a:solidFill>
                  <a:srgbClr val="171717"/>
                </a:solidFill>
                <a:effectLst/>
                <a:uLnTx/>
                <a:uFillTx/>
                <a:latin typeface="Segoe UI" panose="020B0502040204020203" pitchFamily="34" charset="0"/>
                <a:ea typeface="+mn-ea"/>
                <a:cs typeface="+mn-cs"/>
              </a:rPr>
              <a:t>Creates a virtual machine associated with the new user-assigned identity.</a:t>
            </a:r>
            <a:endParaRPr kumimoji="0" lang="en-US" sz="2000" b="0" i="0" u="none" strike="noStrike" kern="1200" cap="none" normalizeH="0" noProof="0" dirty="0">
              <a:ln>
                <a:noFill/>
              </a:ln>
              <a:solidFill>
                <a:srgbClr val="171717"/>
              </a:solidFill>
              <a:effectLst/>
              <a:uLnTx/>
              <a:uFillTx/>
              <a:latin typeface="Segoe UI" panose="020B0502040204020203" pitchFamily="34" charset="0"/>
              <a:ea typeface="+mn-ea"/>
              <a:cs typeface="+mn-cs"/>
            </a:endParaRPr>
          </a:p>
          <a:p>
            <a:endParaRPr lang="en-US" dirty="0"/>
          </a:p>
        </p:txBody>
      </p:sp>
    </p:spTree>
    <p:extLst>
      <p:ext uri="{BB962C8B-B14F-4D97-AF65-F5344CB8AC3E}">
        <p14:creationId xmlns:p14="http://schemas.microsoft.com/office/powerpoint/2010/main" val="28842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Implement Azure Key Vault</a:t>
            </a:r>
          </a:p>
          <a:p>
            <a:pPr>
              <a:spcAft>
                <a:spcPts val="600"/>
              </a:spcAft>
            </a:pPr>
            <a:r>
              <a:rPr lang="en-US" dirty="0"/>
              <a:t>Implement managed identities</a:t>
            </a:r>
          </a:p>
          <a:p>
            <a:pPr>
              <a:spcAft>
                <a:spcPts val="600"/>
              </a:spcAft>
            </a:pPr>
            <a:r>
              <a:rPr lang="en-US" dirty="0"/>
              <a:t>Implement Azure App Configuration</a:t>
            </a:r>
          </a:p>
          <a:p>
            <a:pPr>
              <a:spcAft>
                <a:spcPts val="600"/>
              </a:spcAft>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93E3E5-DAE2-71A1-6979-B218D4967221}"/>
              </a:ext>
            </a:extLst>
          </p:cNvPr>
          <p:cNvSpPr>
            <a:spLocks noGrp="1"/>
          </p:cNvSpPr>
          <p:nvPr>
            <p:ph type="title"/>
          </p:nvPr>
        </p:nvSpPr>
        <p:spPr/>
        <p:txBody>
          <a:bodyPr/>
          <a:lstStyle/>
          <a:p>
            <a:r>
              <a:rPr lang="en-US" dirty="0"/>
              <a:t>Configure managed identities (2 of 3)</a:t>
            </a:r>
          </a:p>
        </p:txBody>
      </p:sp>
      <p:sp>
        <p:nvSpPr>
          <p:cNvPr id="5" name="Content Placeholder 4">
            <a:extLst>
              <a:ext uri="{FF2B5EF4-FFF2-40B4-BE49-F238E27FC236}">
                <a16:creationId xmlns:a16="http://schemas.microsoft.com/office/drawing/2014/main" id="{3A37E5BF-143E-A7C8-F531-51F347F30FC1}"/>
              </a:ext>
            </a:extLst>
          </p:cNvPr>
          <p:cNvSpPr>
            <a:spLocks noGrp="1"/>
          </p:cNvSpPr>
          <p:nvPr>
            <p:ph sz="quarter" idx="10"/>
          </p:nvPr>
        </p:nvSpPr>
        <p:spPr>
          <a:xfrm>
            <a:off x="457199" y="1235076"/>
            <a:ext cx="5373278" cy="887236"/>
          </a:xfrm>
        </p:spPr>
        <p:txBody>
          <a:body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altLang="zh-CN" sz="2000" b="0" i="0" u="none" strike="noStrike" kern="1200" cap="none" normalizeH="0" noProof="0" dirty="0">
                <a:ln>
                  <a:noFill/>
                </a:ln>
                <a:solidFill>
                  <a:srgbClr val="000000"/>
                </a:solidFill>
                <a:effectLst/>
                <a:uLnTx/>
                <a:uFillTx/>
                <a:latin typeface="Segoe UI Semibold"/>
                <a:ea typeface="+mn-ea"/>
                <a:cs typeface="+mn-cs"/>
              </a:rPr>
              <a:t>Enable system-assigned identity during resource creation</a:t>
            </a:r>
            <a:endParaRPr kumimoji="0" lang="en-US" sz="2000" b="0" i="0" u="none" strike="noStrike" kern="1200" cap="none" normalizeH="0" noProof="0" dirty="0">
              <a:ln>
                <a:noFill/>
              </a:ln>
              <a:solidFill>
                <a:srgbClr val="000000"/>
              </a:solidFill>
              <a:effectLst/>
              <a:uLnTx/>
              <a:uFillTx/>
              <a:latin typeface="Segoe UI Semibold"/>
              <a:ea typeface="+mn-ea"/>
              <a:cs typeface="+mn-cs"/>
            </a:endParaRPr>
          </a:p>
        </p:txBody>
      </p:sp>
      <p:sp>
        <p:nvSpPr>
          <p:cNvPr id="8" name="Content Placeholder 2">
            <a:extLst>
              <a:ext uri="{FF2B5EF4-FFF2-40B4-BE49-F238E27FC236}">
                <a16:creationId xmlns:a16="http://schemas.microsoft.com/office/drawing/2014/main" id="{2334FE98-6B02-F76E-2095-F388A00D6FA9}"/>
              </a:ext>
            </a:extLst>
          </p:cNvPr>
          <p:cNvSpPr txBox="1">
            <a:spLocks/>
          </p:cNvSpPr>
          <p:nvPr/>
        </p:nvSpPr>
        <p:spPr>
          <a:xfrm>
            <a:off x="429277" y="2158859"/>
            <a:ext cx="5247624" cy="2808148"/>
          </a:xfrm>
          <a:prstGeom prst="rect">
            <a:avLst/>
          </a:prstGeom>
          <a:noFill/>
          <a:ln w="25400">
            <a:solidFill>
              <a:srgbClr val="0078D4"/>
            </a:solidFill>
          </a:ln>
        </p:spPr>
        <p:txBody>
          <a:bodyPr vert="horz" wrap="square" lIns="91440" tIns="91440" rIns="91440" bIns="91440" rtlCol="0">
            <a:no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400" b="0" spc="0" dirty="0" err="1">
                <a:solidFill>
                  <a:srgbClr val="0000FF"/>
                </a:solidFill>
                <a:effectLst/>
                <a:latin typeface="Consolas" panose="020B0609020204030204" pitchFamily="49" charset="0"/>
              </a:rPr>
              <a:t>az</a:t>
            </a:r>
            <a:r>
              <a:rPr lang="en-US" sz="1400" b="0" spc="0" dirty="0">
                <a:solidFill>
                  <a:srgbClr val="0000FF"/>
                </a:solidFill>
                <a:effectLst/>
                <a:latin typeface="Consolas" panose="020B0609020204030204" pitchFamily="49" charset="0"/>
              </a:rPr>
              <a:t> </a:t>
            </a:r>
            <a:r>
              <a:rPr lang="en-US" sz="1400" b="0" spc="0" dirty="0" err="1">
                <a:solidFill>
                  <a:srgbClr val="0000FF"/>
                </a:solidFill>
                <a:effectLst/>
                <a:latin typeface="Consolas" panose="020B0609020204030204" pitchFamily="49" charset="0"/>
              </a:rPr>
              <a:t>vm</a:t>
            </a:r>
            <a:r>
              <a:rPr lang="en-US" sz="1400" b="0" spc="0" dirty="0">
                <a:solidFill>
                  <a:srgbClr val="0000FF"/>
                </a:solidFill>
                <a:effectLst/>
                <a:latin typeface="Consolas" panose="020B0609020204030204" pitchFamily="49" charset="0"/>
              </a:rPr>
              <a:t> create </a:t>
            </a:r>
            <a:r>
              <a:rPr lang="en-US" sz="1400" b="0" spc="0" dirty="0">
                <a:solidFill>
                  <a:srgbClr val="001080"/>
                </a:solidFill>
                <a:effectLst/>
                <a:latin typeface="Consolas" panose="020B0609020204030204" pitchFamily="49" charset="0"/>
              </a:rPr>
              <a:t>--resource-group </a:t>
            </a:r>
            <a:r>
              <a:rPr lang="en-US" sz="1400" b="0" spc="0" dirty="0" err="1">
                <a:solidFill>
                  <a:srgbClr val="A31515"/>
                </a:solidFill>
                <a:effectLst/>
                <a:latin typeface="Consolas" panose="020B0609020204030204" pitchFamily="49" charset="0"/>
              </a:rPr>
              <a:t>myResourceGroup</a:t>
            </a:r>
            <a:r>
              <a:rPr lang="en-US" sz="1400" b="0" spc="0" dirty="0">
                <a:solidFill>
                  <a:srgbClr val="A31515"/>
                </a:solidFill>
                <a:effectLst/>
                <a:latin typeface="Consolas" panose="020B0609020204030204" pitchFamily="49" charset="0"/>
              </a:rPr>
              <a:t> \ </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a:solidFill>
                  <a:srgbClr val="0000FF"/>
                </a:solidFill>
                <a:effectLst/>
                <a:latin typeface="Consolas" panose="020B0609020204030204" pitchFamily="49" charset="0"/>
              </a:rPr>
              <a:t>    </a:t>
            </a:r>
            <a:r>
              <a:rPr lang="en-US" sz="1400" b="0" spc="0" dirty="0">
                <a:solidFill>
                  <a:srgbClr val="001080"/>
                </a:solidFill>
                <a:effectLst/>
                <a:latin typeface="Consolas" panose="020B0609020204030204" pitchFamily="49" charset="0"/>
              </a:rPr>
              <a:t>--name </a:t>
            </a:r>
            <a:r>
              <a:rPr lang="en-US" sz="1400" b="0" spc="0" dirty="0" err="1">
                <a:solidFill>
                  <a:srgbClr val="A31515"/>
                </a:solidFill>
                <a:effectLst/>
                <a:latin typeface="Consolas" panose="020B0609020204030204" pitchFamily="49" charset="0"/>
              </a:rPr>
              <a:t>myVM</a:t>
            </a:r>
            <a:r>
              <a:rPr lang="en-US" sz="1400" b="0" spc="0" dirty="0">
                <a:solidFill>
                  <a:srgbClr val="A31515"/>
                </a:solidFill>
                <a:effectLst/>
                <a:latin typeface="Consolas" panose="020B0609020204030204" pitchFamily="49" charset="0"/>
              </a:rPr>
              <a:t> </a:t>
            </a:r>
            <a:r>
              <a:rPr lang="en-US" sz="1400" b="0" spc="0" dirty="0">
                <a:solidFill>
                  <a:srgbClr val="001080"/>
                </a:solidFill>
                <a:effectLst/>
                <a:latin typeface="Consolas" panose="020B0609020204030204" pitchFamily="49" charset="0"/>
              </a:rPr>
              <a:t>--image </a:t>
            </a:r>
            <a:r>
              <a:rPr lang="en-US" sz="1400" b="0" spc="0" dirty="0">
                <a:solidFill>
                  <a:srgbClr val="A31515"/>
                </a:solidFill>
                <a:effectLst/>
                <a:latin typeface="Consolas" panose="020B0609020204030204" pitchFamily="49" charset="0"/>
              </a:rPr>
              <a:t>win2016datacenter \ </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a:solidFill>
                  <a:srgbClr val="0000FF"/>
                </a:solidFill>
                <a:effectLst/>
                <a:latin typeface="Consolas" panose="020B0609020204030204" pitchFamily="49" charset="0"/>
              </a:rPr>
              <a:t>    </a:t>
            </a:r>
            <a:r>
              <a:rPr lang="en-US" sz="1400" b="0" spc="0" dirty="0">
                <a:solidFill>
                  <a:srgbClr val="001080"/>
                </a:solidFill>
                <a:effectLst/>
                <a:latin typeface="Consolas" panose="020B0609020204030204" pitchFamily="49" charset="0"/>
              </a:rPr>
              <a:t>--generate-</a:t>
            </a:r>
            <a:r>
              <a:rPr lang="en-US" sz="1400" b="0" spc="0" dirty="0" err="1">
                <a:solidFill>
                  <a:srgbClr val="001080"/>
                </a:solidFill>
                <a:effectLst/>
                <a:latin typeface="Consolas" panose="020B0609020204030204" pitchFamily="49" charset="0"/>
              </a:rPr>
              <a:t>ssh</a:t>
            </a:r>
            <a:r>
              <a:rPr lang="en-US" sz="1400" b="0" spc="0" dirty="0">
                <a:solidFill>
                  <a:srgbClr val="001080"/>
                </a:solidFill>
                <a:effectLst/>
                <a:latin typeface="Consolas" panose="020B0609020204030204" pitchFamily="49" charset="0"/>
              </a:rPr>
              <a:t>-keys </a:t>
            </a:r>
            <a:r>
              <a:rPr lang="en-US" sz="1400" b="0" spc="0" dirty="0">
                <a:solidFill>
                  <a:srgbClr val="A31515"/>
                </a:solidFill>
                <a:effectLst/>
                <a:latin typeface="Consolas" panose="020B0609020204030204" pitchFamily="49" charset="0"/>
              </a:rPr>
              <a:t>\ </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a:solidFill>
                  <a:srgbClr val="0000FF"/>
                </a:solidFill>
                <a:effectLst/>
                <a:latin typeface="Consolas" panose="020B0609020204030204" pitchFamily="49" charset="0"/>
              </a:rPr>
              <a:t>    </a:t>
            </a:r>
            <a:r>
              <a:rPr lang="en-US" sz="1400" b="0" spc="0" dirty="0">
                <a:solidFill>
                  <a:srgbClr val="001080"/>
                </a:solidFill>
                <a:effectLst/>
                <a:latin typeface="Consolas" panose="020B0609020204030204" pitchFamily="49" charset="0"/>
              </a:rPr>
              <a:t>--assign-identity </a:t>
            </a:r>
            <a:r>
              <a:rPr lang="en-US" sz="1400" b="0" spc="0" dirty="0">
                <a:solidFill>
                  <a:srgbClr val="A31515"/>
                </a:solidFill>
                <a:effectLst/>
                <a:latin typeface="Consolas" panose="020B0609020204030204" pitchFamily="49" charset="0"/>
              </a:rPr>
              <a:t>\ </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a:solidFill>
                  <a:srgbClr val="0000FF"/>
                </a:solidFill>
                <a:effectLst/>
                <a:latin typeface="Consolas" panose="020B0609020204030204" pitchFamily="49" charset="0"/>
              </a:rPr>
              <a:t>    </a:t>
            </a:r>
            <a:r>
              <a:rPr lang="en-US" sz="1400" b="0" spc="0" dirty="0">
                <a:solidFill>
                  <a:srgbClr val="001080"/>
                </a:solidFill>
                <a:effectLst/>
                <a:latin typeface="Consolas" panose="020B0609020204030204" pitchFamily="49" charset="0"/>
              </a:rPr>
              <a:t>--admin-username </a:t>
            </a:r>
            <a:r>
              <a:rPr lang="en-US" sz="1400" b="0" spc="0" dirty="0" err="1">
                <a:solidFill>
                  <a:srgbClr val="A31515"/>
                </a:solidFill>
                <a:effectLst/>
                <a:latin typeface="Consolas" panose="020B0609020204030204" pitchFamily="49" charset="0"/>
              </a:rPr>
              <a:t>azureuser</a:t>
            </a:r>
            <a:r>
              <a:rPr lang="en-US" sz="1400" b="0" spc="0" dirty="0">
                <a:solidFill>
                  <a:srgbClr val="A31515"/>
                </a:solidFill>
                <a:effectLst/>
                <a:latin typeface="Consolas" panose="020B0609020204030204" pitchFamily="49" charset="0"/>
              </a:rPr>
              <a:t> \ </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a:solidFill>
                  <a:srgbClr val="0000FF"/>
                </a:solidFill>
                <a:effectLst/>
                <a:latin typeface="Consolas" panose="020B0609020204030204" pitchFamily="49" charset="0"/>
              </a:rPr>
              <a:t>    </a:t>
            </a:r>
            <a:r>
              <a:rPr lang="en-US" sz="1400" b="0" spc="0" dirty="0">
                <a:solidFill>
                  <a:srgbClr val="001080"/>
                </a:solidFill>
                <a:effectLst/>
                <a:latin typeface="Consolas" panose="020B0609020204030204" pitchFamily="49" charset="0"/>
              </a:rPr>
              <a:t>--admin-password </a:t>
            </a:r>
            <a:r>
              <a:rPr lang="en-US" sz="1400" b="0" spc="0" dirty="0">
                <a:solidFill>
                  <a:srgbClr val="A31515"/>
                </a:solidFill>
                <a:effectLst/>
                <a:latin typeface="Consolas" panose="020B0609020204030204" pitchFamily="49" charset="0"/>
              </a:rPr>
              <a:t>myPassword12</a:t>
            </a:r>
            <a:endParaRPr lang="en-US" sz="1400" b="0" spc="0" dirty="0">
              <a:solidFill>
                <a:srgbClr val="000000"/>
              </a:solidFill>
              <a:effectLst/>
              <a:latin typeface="Consolas" panose="020B0609020204030204" pitchFamily="49" charset="0"/>
            </a:endParaRPr>
          </a:p>
        </p:txBody>
      </p:sp>
      <p:sp>
        <p:nvSpPr>
          <p:cNvPr id="7" name="Content Placeholder 4">
            <a:extLst>
              <a:ext uri="{FF2B5EF4-FFF2-40B4-BE49-F238E27FC236}">
                <a16:creationId xmlns:a16="http://schemas.microsoft.com/office/drawing/2014/main" id="{04662951-C601-1D2E-A87C-73DFD22CEECC}"/>
              </a:ext>
            </a:extLst>
          </p:cNvPr>
          <p:cNvSpPr txBox="1">
            <a:spLocks/>
          </p:cNvSpPr>
          <p:nvPr/>
        </p:nvSpPr>
        <p:spPr>
          <a:xfrm>
            <a:off x="6306532" y="1235076"/>
            <a:ext cx="5373278" cy="887236"/>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367">
              <a:spcBef>
                <a:spcPts val="392"/>
              </a:spcBef>
              <a:spcAft>
                <a:spcPts val="588"/>
              </a:spcAft>
              <a:buSzPct val="90000"/>
              <a:buFont typeface="Wingdings" panose="05000000000000000000" pitchFamily="2" charset="2"/>
              <a:buNone/>
              <a:defRPr/>
            </a:pPr>
            <a:r>
              <a:rPr lang="en-US" altLang="zh-CN" sz="2000" dirty="0">
                <a:solidFill>
                  <a:srgbClr val="000000"/>
                </a:solidFill>
                <a:latin typeface="Segoe UI Semibold"/>
                <a:cs typeface="+mn-cs"/>
              </a:rPr>
              <a:t>Enable user-assigned identity during resource creation</a:t>
            </a:r>
            <a:endParaRPr lang="en-US" sz="2000" dirty="0">
              <a:solidFill>
                <a:srgbClr val="000000"/>
              </a:solidFill>
              <a:latin typeface="Segoe UI Semibold"/>
              <a:cs typeface="+mn-cs"/>
            </a:endParaRPr>
          </a:p>
        </p:txBody>
      </p:sp>
      <p:sp>
        <p:nvSpPr>
          <p:cNvPr id="9" name="Content Placeholder 2">
            <a:extLst>
              <a:ext uri="{FF2B5EF4-FFF2-40B4-BE49-F238E27FC236}">
                <a16:creationId xmlns:a16="http://schemas.microsoft.com/office/drawing/2014/main" id="{56898BD8-EE17-6ACA-162C-DD1C69C80FF2}"/>
              </a:ext>
            </a:extLst>
          </p:cNvPr>
          <p:cNvSpPr txBox="1">
            <a:spLocks/>
          </p:cNvSpPr>
          <p:nvPr/>
        </p:nvSpPr>
        <p:spPr>
          <a:xfrm>
            <a:off x="6096000" y="2158859"/>
            <a:ext cx="5663911" cy="2808148"/>
          </a:xfrm>
          <a:prstGeom prst="rect">
            <a:avLst/>
          </a:prstGeom>
          <a:noFill/>
          <a:ln w="25400">
            <a:solidFill>
              <a:srgbClr val="0078D4"/>
            </a:solidFill>
          </a:ln>
        </p:spPr>
        <p:txBody>
          <a:bodyPr vert="horz" wrap="square" lIns="91440" tIns="91440" rIns="91440" bIns="91440" rtlCol="0">
            <a:no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400" b="0" spc="0" dirty="0">
                <a:solidFill>
                  <a:srgbClr val="008000"/>
                </a:solidFill>
                <a:effectLst/>
                <a:latin typeface="Consolas" panose="020B0609020204030204" pitchFamily="49" charset="0"/>
              </a:rPr>
              <a:t># Create the identity</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err="1">
                <a:solidFill>
                  <a:srgbClr val="0000FF"/>
                </a:solidFill>
                <a:effectLst/>
                <a:latin typeface="Consolas" panose="020B0609020204030204" pitchFamily="49" charset="0"/>
              </a:rPr>
              <a:t>az</a:t>
            </a:r>
            <a:r>
              <a:rPr lang="en-US" sz="1400" b="0" spc="0" dirty="0">
                <a:solidFill>
                  <a:srgbClr val="0000FF"/>
                </a:solidFill>
                <a:effectLst/>
                <a:latin typeface="Consolas" panose="020B0609020204030204" pitchFamily="49" charset="0"/>
              </a:rPr>
              <a:t> identity create </a:t>
            </a:r>
            <a:r>
              <a:rPr lang="en-US" sz="1400" b="0" spc="0" dirty="0">
                <a:solidFill>
                  <a:srgbClr val="001080"/>
                </a:solidFill>
                <a:effectLst/>
                <a:latin typeface="Consolas" panose="020B0609020204030204" pitchFamily="49" charset="0"/>
              </a:rPr>
              <a:t>-g </a:t>
            </a:r>
            <a:r>
              <a:rPr lang="en-US" sz="1400" b="0" spc="0" dirty="0" err="1">
                <a:solidFill>
                  <a:srgbClr val="A31515"/>
                </a:solidFill>
                <a:effectLst/>
                <a:latin typeface="Consolas" panose="020B0609020204030204" pitchFamily="49" charset="0"/>
              </a:rPr>
              <a:t>myResourceGroup</a:t>
            </a:r>
            <a:r>
              <a:rPr lang="en-US" sz="1400" b="0" spc="0" dirty="0">
                <a:solidFill>
                  <a:srgbClr val="A31515"/>
                </a:solidFill>
                <a:effectLst/>
                <a:latin typeface="Consolas" panose="020B0609020204030204" pitchFamily="49" charset="0"/>
              </a:rPr>
              <a:t> \ </a:t>
            </a:r>
          </a:p>
          <a:p>
            <a:pPr>
              <a:spcBef>
                <a:spcPts val="0"/>
              </a:spcBef>
              <a:spcAft>
                <a:spcPts val="0"/>
              </a:spcAft>
            </a:pPr>
            <a:r>
              <a:rPr lang="en-US" sz="1400" spc="0" dirty="0">
                <a:solidFill>
                  <a:srgbClr val="A31515"/>
                </a:solidFill>
                <a:latin typeface="Consolas" panose="020B0609020204030204" pitchFamily="49" charset="0"/>
              </a:rPr>
              <a:t>    </a:t>
            </a:r>
            <a:r>
              <a:rPr lang="en-US" sz="1400" b="0" spc="0" dirty="0">
                <a:solidFill>
                  <a:srgbClr val="001080"/>
                </a:solidFill>
                <a:effectLst/>
                <a:latin typeface="Consolas" panose="020B0609020204030204" pitchFamily="49" charset="0"/>
              </a:rPr>
              <a:t>-n </a:t>
            </a:r>
            <a:r>
              <a:rPr lang="en-US" sz="1400" b="0" spc="0" dirty="0" err="1">
                <a:solidFill>
                  <a:srgbClr val="A31515"/>
                </a:solidFill>
                <a:effectLst/>
                <a:latin typeface="Consolas" panose="020B0609020204030204" pitchFamily="49" charset="0"/>
              </a:rPr>
              <a:t>myUserAssignedIdentity</a:t>
            </a:r>
            <a:endParaRPr lang="en-US" sz="1400" b="0" spc="0" dirty="0">
              <a:solidFill>
                <a:srgbClr val="000000"/>
              </a:solidFill>
              <a:effectLst/>
              <a:latin typeface="Consolas" panose="020B0609020204030204" pitchFamily="49" charset="0"/>
            </a:endParaRPr>
          </a:p>
          <a:p>
            <a:pPr>
              <a:spcBef>
                <a:spcPts val="0"/>
              </a:spcBef>
              <a:spcAft>
                <a:spcPts val="0"/>
              </a:spcAft>
            </a:pPr>
            <a:br>
              <a:rPr lang="en-US" sz="1400" b="0" spc="0" dirty="0">
                <a:solidFill>
                  <a:srgbClr val="000000"/>
                </a:solidFill>
                <a:effectLst/>
                <a:latin typeface="Consolas" panose="020B0609020204030204" pitchFamily="49" charset="0"/>
              </a:rPr>
            </a:br>
            <a:r>
              <a:rPr lang="en-US" sz="1400" b="0" spc="0" dirty="0">
                <a:solidFill>
                  <a:srgbClr val="008000"/>
                </a:solidFill>
                <a:effectLst/>
                <a:latin typeface="Consolas" panose="020B0609020204030204" pitchFamily="49" charset="0"/>
              </a:rPr>
              <a:t># Assign identity during creation</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err="1">
                <a:solidFill>
                  <a:srgbClr val="0000FF"/>
                </a:solidFill>
                <a:effectLst/>
                <a:latin typeface="Consolas" panose="020B0609020204030204" pitchFamily="49" charset="0"/>
              </a:rPr>
              <a:t>az</a:t>
            </a:r>
            <a:r>
              <a:rPr lang="en-US" sz="1400" b="0" spc="0" dirty="0">
                <a:solidFill>
                  <a:srgbClr val="0000FF"/>
                </a:solidFill>
                <a:effectLst/>
                <a:latin typeface="Consolas" panose="020B0609020204030204" pitchFamily="49" charset="0"/>
              </a:rPr>
              <a:t> </a:t>
            </a:r>
            <a:r>
              <a:rPr lang="en-US" sz="1400" b="0" spc="0" dirty="0" err="1">
                <a:solidFill>
                  <a:srgbClr val="0000FF"/>
                </a:solidFill>
                <a:effectLst/>
                <a:latin typeface="Consolas" panose="020B0609020204030204" pitchFamily="49" charset="0"/>
              </a:rPr>
              <a:t>vm</a:t>
            </a:r>
            <a:r>
              <a:rPr lang="en-US" sz="1400" b="0" spc="0" dirty="0">
                <a:solidFill>
                  <a:srgbClr val="0000FF"/>
                </a:solidFill>
                <a:effectLst/>
                <a:latin typeface="Consolas" panose="020B0609020204030204" pitchFamily="49" charset="0"/>
              </a:rPr>
              <a:t> create \</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a:solidFill>
                  <a:srgbClr val="001080"/>
                </a:solidFill>
                <a:effectLst/>
                <a:latin typeface="Consolas" panose="020B0609020204030204" pitchFamily="49" charset="0"/>
              </a:rPr>
              <a:t>    --resource-group </a:t>
            </a:r>
            <a:r>
              <a:rPr lang="en-US" sz="1400" b="0" spc="0" dirty="0">
                <a:solidFill>
                  <a:srgbClr val="A31515"/>
                </a:solidFill>
                <a:effectLst/>
                <a:latin typeface="Consolas" panose="020B0609020204030204" pitchFamily="49" charset="0"/>
              </a:rPr>
              <a:t>&lt;RESOURCE GROUP&gt; \</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a:solidFill>
                  <a:srgbClr val="001080"/>
                </a:solidFill>
                <a:effectLst/>
                <a:latin typeface="Consolas" panose="020B0609020204030204" pitchFamily="49" charset="0"/>
              </a:rPr>
              <a:t>    --name </a:t>
            </a:r>
            <a:r>
              <a:rPr lang="en-US" sz="1400" b="0" spc="0" dirty="0">
                <a:solidFill>
                  <a:srgbClr val="A31515"/>
                </a:solidFill>
                <a:effectLst/>
                <a:latin typeface="Consolas" panose="020B0609020204030204" pitchFamily="49" charset="0"/>
              </a:rPr>
              <a:t>&lt;VM NAME&gt; \</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a:solidFill>
                  <a:srgbClr val="001080"/>
                </a:solidFill>
                <a:effectLst/>
                <a:latin typeface="Consolas" panose="020B0609020204030204" pitchFamily="49" charset="0"/>
              </a:rPr>
              <a:t>    --image </a:t>
            </a:r>
            <a:r>
              <a:rPr lang="en-US" sz="1400" b="0" spc="0" dirty="0" err="1">
                <a:solidFill>
                  <a:srgbClr val="A31515"/>
                </a:solidFill>
                <a:effectLst/>
                <a:latin typeface="Consolas" panose="020B0609020204030204" pitchFamily="49" charset="0"/>
              </a:rPr>
              <a:t>UbuntuLTS</a:t>
            </a:r>
            <a:r>
              <a:rPr lang="en-US" sz="1400" b="0" spc="0" dirty="0">
                <a:solidFill>
                  <a:srgbClr val="A31515"/>
                </a:solidFill>
                <a:effectLst/>
                <a:latin typeface="Consolas" panose="020B0609020204030204" pitchFamily="49" charset="0"/>
              </a:rPr>
              <a:t> \</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a:solidFill>
                  <a:srgbClr val="001080"/>
                </a:solidFill>
                <a:effectLst/>
                <a:latin typeface="Consolas" panose="020B0609020204030204" pitchFamily="49" charset="0"/>
              </a:rPr>
              <a:t>    --admin-username </a:t>
            </a:r>
            <a:r>
              <a:rPr lang="en-US" sz="1400" b="0" spc="0" dirty="0" err="1">
                <a:solidFill>
                  <a:srgbClr val="A31515"/>
                </a:solidFill>
                <a:effectLst/>
                <a:latin typeface="Consolas" panose="020B0609020204030204" pitchFamily="49" charset="0"/>
              </a:rPr>
              <a:t>azureuser</a:t>
            </a:r>
            <a:r>
              <a:rPr lang="en-US" sz="1400" b="0" spc="0" dirty="0">
                <a:solidFill>
                  <a:srgbClr val="A31515"/>
                </a:solidFill>
                <a:effectLst/>
                <a:latin typeface="Consolas" panose="020B0609020204030204" pitchFamily="49" charset="0"/>
              </a:rPr>
              <a:t> \</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a:solidFill>
                  <a:srgbClr val="001080"/>
                </a:solidFill>
                <a:effectLst/>
                <a:latin typeface="Consolas" panose="020B0609020204030204" pitchFamily="49" charset="0"/>
              </a:rPr>
              <a:t>    --admin-password </a:t>
            </a:r>
            <a:r>
              <a:rPr lang="en-US" sz="1400" b="0" spc="0" dirty="0">
                <a:solidFill>
                  <a:srgbClr val="A31515"/>
                </a:solidFill>
                <a:effectLst/>
                <a:latin typeface="Consolas" panose="020B0609020204030204" pitchFamily="49" charset="0"/>
              </a:rPr>
              <a:t>myPassword12 \</a:t>
            </a:r>
            <a:endParaRPr lang="en-US" sz="1400" b="0" spc="0" dirty="0">
              <a:solidFill>
                <a:srgbClr val="000000"/>
              </a:solidFill>
              <a:effectLst/>
              <a:latin typeface="Consolas" panose="020B0609020204030204" pitchFamily="49" charset="0"/>
            </a:endParaRPr>
          </a:p>
          <a:p>
            <a:pPr>
              <a:spcBef>
                <a:spcPts val="0"/>
              </a:spcBef>
              <a:spcAft>
                <a:spcPts val="0"/>
              </a:spcAft>
            </a:pPr>
            <a:r>
              <a:rPr lang="en-US" sz="1400" b="0" spc="0" dirty="0">
                <a:solidFill>
                  <a:srgbClr val="001080"/>
                </a:solidFill>
                <a:effectLst/>
                <a:latin typeface="Consolas" panose="020B0609020204030204" pitchFamily="49" charset="0"/>
              </a:rPr>
              <a:t>    --assign-identity </a:t>
            </a:r>
            <a:r>
              <a:rPr lang="en-US" sz="1400" b="0" spc="0" dirty="0">
                <a:solidFill>
                  <a:srgbClr val="A31515"/>
                </a:solidFill>
                <a:effectLst/>
                <a:latin typeface="Consolas" panose="020B0609020204030204" pitchFamily="49" charset="0"/>
              </a:rPr>
              <a:t>&lt;USER ASSIGNED IDENTITY NAME&gt;</a:t>
            </a:r>
            <a:endParaRPr lang="en-US" sz="1400" b="0" spc="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9914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D1D18F-2A00-49AC-CC54-57151BB3610E}"/>
              </a:ext>
            </a:extLst>
          </p:cNvPr>
          <p:cNvSpPr>
            <a:spLocks noGrp="1"/>
          </p:cNvSpPr>
          <p:nvPr>
            <p:ph type="title"/>
          </p:nvPr>
        </p:nvSpPr>
        <p:spPr/>
        <p:txBody>
          <a:bodyPr/>
          <a:lstStyle/>
          <a:p>
            <a:r>
              <a:rPr lang="en-US" dirty="0"/>
              <a:t>Configure managed identities (3 of 3)</a:t>
            </a:r>
          </a:p>
        </p:txBody>
      </p:sp>
      <p:sp>
        <p:nvSpPr>
          <p:cNvPr id="6" name="Content Placeholder 5">
            <a:extLst>
              <a:ext uri="{FF2B5EF4-FFF2-40B4-BE49-F238E27FC236}">
                <a16:creationId xmlns:a16="http://schemas.microsoft.com/office/drawing/2014/main" id="{0956BDA7-FF37-C826-42DE-423D9156B7FB}"/>
              </a:ext>
            </a:extLst>
          </p:cNvPr>
          <p:cNvSpPr>
            <a:spLocks noGrp="1"/>
          </p:cNvSpPr>
          <p:nvPr>
            <p:ph sz="quarter" idx="10"/>
          </p:nvPr>
        </p:nvSpPr>
        <p:spPr>
          <a:xfrm>
            <a:off x="457200" y="1235075"/>
            <a:ext cx="11222038" cy="1363159"/>
          </a:xfrm>
        </p:spPr>
        <p:txBody>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altLang="zh-CN" sz="2400" b="0" i="0" u="none" strike="noStrike" kern="1200" cap="none" spc="0" normalizeH="0" noProof="0" dirty="0">
                <a:ln>
                  <a:noFill/>
                </a:ln>
                <a:solidFill>
                  <a:srgbClr val="000000"/>
                </a:solidFill>
                <a:effectLst/>
                <a:uLnTx/>
                <a:uFillTx/>
                <a:latin typeface="+mj-lt"/>
                <a:ea typeface="+mn-ea"/>
                <a:cs typeface="+mn-cs"/>
              </a:rPr>
              <a:t>Azure SDKs with managed identities for Azure resources support:</a:t>
            </a:r>
          </a:p>
          <a:p>
            <a:pPr marL="234950" marR="0" lvl="0" indent="-2349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noProof="0" dirty="0">
                <a:ln>
                  <a:noFill/>
                </a:ln>
                <a:solidFill>
                  <a:srgbClr val="000000"/>
                </a:solidFill>
                <a:effectLst/>
                <a:uLnTx/>
                <a:uFillTx/>
                <a:latin typeface="Segoe UI"/>
                <a:ea typeface="+mn-ea"/>
                <a:cs typeface="+mn-cs"/>
              </a:rPr>
              <a:t>Azure supports multiple programming platforms through a series of Azure SDKs.</a:t>
            </a:r>
          </a:p>
          <a:p>
            <a:pPr marL="234950" marR="0" lvl="0" indent="-2349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noProof="0" dirty="0">
                <a:ln>
                  <a:noFill/>
                </a:ln>
                <a:solidFill>
                  <a:srgbClr val="000000"/>
                </a:solidFill>
                <a:effectLst/>
                <a:uLnTx/>
                <a:uFillTx/>
                <a:latin typeface="Segoe UI"/>
                <a:ea typeface="+mn-ea"/>
                <a:cs typeface="+mn-cs"/>
              </a:rPr>
              <a:t>Several of them have been updated to support managed identities for Azure resources.</a:t>
            </a:r>
          </a:p>
          <a:p>
            <a:endParaRPr lang="en-US" dirty="0"/>
          </a:p>
        </p:txBody>
      </p:sp>
      <p:graphicFrame>
        <p:nvGraphicFramePr>
          <p:cNvPr id="7" name="Table 12">
            <a:extLst>
              <a:ext uri="{FF2B5EF4-FFF2-40B4-BE49-F238E27FC236}">
                <a16:creationId xmlns:a16="http://schemas.microsoft.com/office/drawing/2014/main" id="{C5EB6AF4-CDC4-987E-045F-B7EA621F6655}"/>
              </a:ext>
            </a:extLst>
          </p:cNvPr>
          <p:cNvGraphicFramePr>
            <a:graphicFrameLocks noGrp="1"/>
          </p:cNvGraphicFramePr>
          <p:nvPr>
            <p:extLst>
              <p:ext uri="{D42A27DB-BD31-4B8C-83A1-F6EECF244321}">
                <p14:modId xmlns:p14="http://schemas.microsoft.com/office/powerpoint/2010/main" val="1597741177"/>
              </p:ext>
            </p:extLst>
          </p:nvPr>
        </p:nvGraphicFramePr>
        <p:xfrm>
          <a:off x="886006" y="2598234"/>
          <a:ext cx="9413025" cy="3041929"/>
        </p:xfrm>
        <a:graphic>
          <a:graphicData uri="http://schemas.openxmlformats.org/drawingml/2006/table">
            <a:tbl>
              <a:tblPr firstRow="1" bandRow="1">
                <a:tableStyleId>{5C22544A-7EE6-4342-B048-85BDC9FD1C3A}</a:tableStyleId>
              </a:tblPr>
              <a:tblGrid>
                <a:gridCol w="1892452">
                  <a:extLst>
                    <a:ext uri="{9D8B030D-6E8A-4147-A177-3AD203B41FA5}">
                      <a16:colId xmlns:a16="http://schemas.microsoft.com/office/drawing/2014/main" val="2428792440"/>
                    </a:ext>
                  </a:extLst>
                </a:gridCol>
                <a:gridCol w="7520573">
                  <a:extLst>
                    <a:ext uri="{9D8B030D-6E8A-4147-A177-3AD203B41FA5}">
                      <a16:colId xmlns:a16="http://schemas.microsoft.com/office/drawing/2014/main" val="16129369"/>
                    </a:ext>
                  </a:extLst>
                </a:gridCol>
              </a:tblGrid>
              <a:tr h="478093">
                <a:tc>
                  <a:txBody>
                    <a:bodyPr/>
                    <a:lstStyle/>
                    <a:p>
                      <a:pPr algn="l" fontAlgn="t"/>
                      <a:r>
                        <a:rPr lang="en-US" sz="2000" baseline="0" dirty="0">
                          <a:effectLst/>
                        </a:rPr>
                        <a:t>SDK</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2000" baseline="0" dirty="0">
                          <a:effectLst/>
                        </a:rPr>
                        <a:t>Sample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42983">
                <a:tc>
                  <a:txBody>
                    <a:bodyPr/>
                    <a:lstStyle/>
                    <a:p>
                      <a:pPr algn="l" fontAlgn="t"/>
                      <a:r>
                        <a:rPr lang="en-US" sz="1700" baseline="0" dirty="0">
                          <a:effectLst/>
                        </a:rPr>
                        <a:t>.NET</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u="none" strike="noStrike" baseline="0" dirty="0">
                          <a:effectLst/>
                          <a:hlinkClick r:id="rId2"/>
                        </a:rPr>
                        <a:t>Manage resource from a virtual machine enabled with managed identities for Azure resources enabled</a:t>
                      </a:r>
                      <a:endParaRPr lang="en-US" sz="1700" baseline="0" dirty="0">
                        <a:effectLst/>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fontAlgn="t"/>
                      <a:r>
                        <a:rPr lang="en-US" sz="1700" baseline="0" dirty="0">
                          <a:effectLst/>
                        </a:rPr>
                        <a:t>Java</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u="none" strike="noStrike" baseline="0" dirty="0">
                          <a:effectLst/>
                          <a:hlinkClick r:id="rId3"/>
                        </a:rPr>
                        <a:t>Manage storage from a virtual machine enabled with managed identities for Azure resources</a:t>
                      </a:r>
                      <a:endParaRPr lang="en-US" sz="1700" baseline="0" dirty="0">
                        <a:effectLst/>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fontAlgn="t"/>
                      <a:r>
                        <a:rPr lang="en-US" sz="1700" baseline="0" dirty="0">
                          <a:effectLst/>
                        </a:rPr>
                        <a:t>Node.js</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u="none" strike="noStrike" baseline="0" dirty="0">
                          <a:effectLst/>
                          <a:hlinkClick r:id="rId4"/>
                        </a:rPr>
                        <a:t>Create a virtual machine with system-assigned managed identity enabled</a:t>
                      </a:r>
                      <a:endParaRPr lang="en-US" sz="1700" baseline="0" dirty="0">
                        <a:effectLst/>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algn="l" fontAlgn="t"/>
                      <a:r>
                        <a:rPr lang="en-US" sz="1700" baseline="0" dirty="0">
                          <a:effectLst/>
                        </a:rPr>
                        <a:t>Python</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u="none" strike="noStrike" baseline="0" dirty="0">
                          <a:effectLst/>
                          <a:hlinkClick r:id="rId5"/>
                        </a:rPr>
                        <a:t>Create a virtual machine with system-assigned managed identity enabled</a:t>
                      </a:r>
                      <a:endParaRPr lang="en-US" sz="1700" baseline="0" dirty="0">
                        <a:effectLst/>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fontAlgn="t"/>
                      <a:r>
                        <a:rPr lang="en-US" sz="1700" baseline="0" dirty="0">
                          <a:effectLst/>
                        </a:rPr>
                        <a:t>Ruby</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700" u="none" strike="noStrike" baseline="0" dirty="0">
                          <a:effectLst/>
                          <a:hlinkClick r:id="rId6"/>
                        </a:rPr>
                        <a:t>Create Azure virtual machine with an system-assigned identity enabled</a:t>
                      </a:r>
                      <a:endParaRPr lang="en-US" sz="1700" baseline="0" dirty="0">
                        <a:effectLst/>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6634265"/>
                  </a:ext>
                </a:extLst>
              </a:tr>
            </a:tbl>
          </a:graphicData>
        </a:graphic>
      </p:graphicFrame>
    </p:spTree>
    <p:extLst>
      <p:ext uri="{BB962C8B-B14F-4D97-AF65-F5344CB8AC3E}">
        <p14:creationId xmlns:p14="http://schemas.microsoft.com/office/powerpoint/2010/main" val="2464703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8432-9B86-77C9-5B99-42233AC2A00A}"/>
              </a:ext>
            </a:extLst>
          </p:cNvPr>
          <p:cNvSpPr>
            <a:spLocks noGrp="1"/>
          </p:cNvSpPr>
          <p:nvPr>
            <p:ph type="title"/>
          </p:nvPr>
        </p:nvSpPr>
        <p:spPr/>
        <p:txBody>
          <a:bodyPr/>
          <a:lstStyle/>
          <a:p>
            <a:r>
              <a:rPr lang="en-US" dirty="0"/>
              <a:t>Acquire an access token</a:t>
            </a:r>
          </a:p>
        </p:txBody>
      </p:sp>
      <p:sp>
        <p:nvSpPr>
          <p:cNvPr id="3" name="Content Placeholder 2">
            <a:extLst>
              <a:ext uri="{FF2B5EF4-FFF2-40B4-BE49-F238E27FC236}">
                <a16:creationId xmlns:a16="http://schemas.microsoft.com/office/drawing/2014/main" id="{F84245B5-25DC-68F8-36B9-961574382382}"/>
              </a:ext>
            </a:extLst>
          </p:cNvPr>
          <p:cNvSpPr>
            <a:spLocks noGrp="1"/>
          </p:cNvSpPr>
          <p:nvPr>
            <p:ph sz="quarter" idx="10"/>
          </p:nvPr>
        </p:nvSpPr>
        <p:spPr>
          <a:xfrm>
            <a:off x="457200" y="1235076"/>
            <a:ext cx="11222038" cy="1519276"/>
          </a:xfrm>
        </p:spPr>
        <p:txBody>
          <a:bodyPr/>
          <a:lstStyle/>
          <a:p>
            <a:pPr>
              <a:spcAft>
                <a:spcPts val="600"/>
              </a:spcAft>
            </a:pPr>
            <a:r>
              <a:rPr lang="en-US" sz="2000" dirty="0"/>
              <a:t>A client application can request managed identities for Azure resources app-only access token for accessing a given resource.</a:t>
            </a:r>
          </a:p>
          <a:p>
            <a:pPr>
              <a:spcAft>
                <a:spcPts val="600"/>
              </a:spcAft>
            </a:pPr>
            <a:r>
              <a:rPr lang="en-US" sz="2000" dirty="0"/>
              <a:t>The token is based on the managed identities for Azure resources service principal. </a:t>
            </a:r>
          </a:p>
          <a:p>
            <a:pPr>
              <a:spcAft>
                <a:spcPts val="600"/>
              </a:spcAft>
            </a:pPr>
            <a:r>
              <a:rPr lang="en-US" sz="2000" dirty="0"/>
              <a:t>Recommended to use the </a:t>
            </a:r>
            <a:r>
              <a:rPr lang="en-US" sz="2000" dirty="0" err="1">
                <a:latin typeface="Consolas" panose="020B0609020204030204" pitchFamily="49" charset="0"/>
              </a:rPr>
              <a:t>DefaultAzureCredential</a:t>
            </a:r>
            <a:endParaRPr lang="en-US" sz="2000" dirty="0">
              <a:latin typeface="Consolas" panose="020B0609020204030204" pitchFamily="49" charset="0"/>
            </a:endParaRPr>
          </a:p>
          <a:p>
            <a:endParaRPr lang="en-US" sz="2000" dirty="0"/>
          </a:p>
        </p:txBody>
      </p:sp>
      <p:sp>
        <p:nvSpPr>
          <p:cNvPr id="4" name="Content Placeholder 2">
            <a:extLst>
              <a:ext uri="{FF2B5EF4-FFF2-40B4-BE49-F238E27FC236}">
                <a16:creationId xmlns:a16="http://schemas.microsoft.com/office/drawing/2014/main" id="{986E096F-9842-306B-1CB6-2B7799D1DF08}"/>
              </a:ext>
            </a:extLst>
          </p:cNvPr>
          <p:cNvSpPr txBox="1">
            <a:spLocks/>
          </p:cNvSpPr>
          <p:nvPr/>
        </p:nvSpPr>
        <p:spPr>
          <a:xfrm>
            <a:off x="457200" y="2867370"/>
            <a:ext cx="10851488" cy="2755554"/>
          </a:xfrm>
          <a:prstGeom prst="rect">
            <a:avLst/>
          </a:prstGeom>
          <a:noFill/>
          <a:ln w="25400">
            <a:solidFill>
              <a:srgbClr val="0078D4"/>
            </a:solidFill>
          </a:ln>
        </p:spPr>
        <p:txBody>
          <a:bodyPr vert="horz" wrap="square" lIns="91440" tIns="91440" rIns="91440" bIns="91440" rtlCol="0">
            <a:no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b="0" dirty="0">
                <a:solidFill>
                  <a:srgbClr val="008000"/>
                </a:solidFill>
                <a:effectLst/>
                <a:latin typeface="Consolas" panose="020B0609020204030204" pitchFamily="49" charset="0"/>
              </a:rPr>
              <a:t>// When deployed to an azure host, the default azure credential will authenticate the specified user assigned managed identity.</a:t>
            </a:r>
            <a:endParaRPr lang="en-US" sz="1800" b="0" dirty="0">
              <a:solidFill>
                <a:srgbClr val="000000"/>
              </a:solidFill>
              <a:effectLst/>
              <a:latin typeface="Consolas" panose="020B0609020204030204" pitchFamily="49" charset="0"/>
            </a:endParaRPr>
          </a:p>
          <a:p>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userAssignedClientId</a:t>
            </a:r>
            <a:r>
              <a:rPr lang="en-US" sz="1800" b="0" dirty="0">
                <a:solidFill>
                  <a:srgbClr val="000000"/>
                </a:solidFill>
                <a:effectLst/>
                <a:latin typeface="Consolas" panose="020B0609020204030204" pitchFamily="49" charset="0"/>
              </a:rPr>
              <a:t> = </a:t>
            </a:r>
            <a:r>
              <a:rPr lang="en-US" sz="1800" b="0" dirty="0">
                <a:solidFill>
                  <a:srgbClr val="A31515"/>
                </a:solidFill>
                <a:effectLst/>
                <a:latin typeface="Consolas" panose="020B0609020204030204" pitchFamily="49" charset="0"/>
              </a:rPr>
              <a:t>"&lt;your managed identity client Id&gt;"</a:t>
            </a:r>
            <a:r>
              <a:rPr lang="en-US" sz="1800" b="0" dirty="0">
                <a:solidFill>
                  <a:srgbClr val="000000"/>
                </a:solidFill>
                <a:effectLst/>
                <a:latin typeface="Consolas" panose="020B0609020204030204" pitchFamily="49" charset="0"/>
              </a:rPr>
              <a:t>;</a:t>
            </a:r>
          </a:p>
          <a:p>
            <a:r>
              <a:rPr lang="en-US" sz="1800" b="0" dirty="0">
                <a:solidFill>
                  <a:srgbClr val="0000FF"/>
                </a:solidFill>
                <a:effectLst/>
                <a:latin typeface="Consolas" panose="020B0609020204030204" pitchFamily="49" charset="0"/>
              </a:rPr>
              <a:t>var</a:t>
            </a:r>
            <a:r>
              <a:rPr lang="en-US" sz="1800" b="0" dirty="0">
                <a:solidFill>
                  <a:srgbClr val="000000"/>
                </a:solidFill>
                <a:effectLst/>
                <a:latin typeface="Consolas" panose="020B0609020204030204" pitchFamily="49" charset="0"/>
              </a:rPr>
              <a:t> credential = </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DefaultAzureCredential</a:t>
            </a:r>
            <a:r>
              <a:rPr lang="en-US" sz="1800" b="0" dirty="0">
                <a:solidFill>
                  <a:srgbClr val="000000"/>
                </a:solidFill>
                <a:effectLst/>
                <a:latin typeface="Consolas" panose="020B0609020204030204" pitchFamily="49" charset="0"/>
              </a:rPr>
              <a:t>(</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DefaultAzureCredentialOptions</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ManagedIdentityClientId</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userAssignedClientId</a:t>
            </a:r>
            <a:r>
              <a:rPr lang="en-US" sz="1800" b="0" dirty="0">
                <a:solidFill>
                  <a:srgbClr val="000000"/>
                </a:solidFill>
                <a:effectLst/>
                <a:latin typeface="Consolas" panose="020B0609020204030204" pitchFamily="49" charset="0"/>
              </a:rPr>
              <a:t> });</a:t>
            </a:r>
          </a:p>
          <a:p>
            <a:r>
              <a:rPr lang="en-US" sz="1800" b="0" dirty="0">
                <a:solidFill>
                  <a:srgbClr val="0000FF"/>
                </a:solidFill>
                <a:effectLst/>
                <a:latin typeface="Consolas" panose="020B0609020204030204" pitchFamily="49" charset="0"/>
              </a:rPr>
              <a:t>var</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blobClient</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BlobClient</a:t>
            </a:r>
            <a:r>
              <a:rPr lang="en-US" sz="1800" b="0" dirty="0">
                <a:solidFill>
                  <a:srgbClr val="000000"/>
                </a:solidFill>
                <a:effectLst/>
                <a:latin typeface="Consolas" panose="020B0609020204030204" pitchFamily="49" charset="0"/>
              </a:rPr>
              <a:t>(</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Uri(“URI</a:t>
            </a:r>
            <a:r>
              <a:rPr lang="en-US" sz="1800" b="0" dirty="0">
                <a:solidFill>
                  <a:srgbClr val="A31515"/>
                </a:solidFill>
                <a:effectLst/>
                <a:latin typeface="Consolas" panose="020B0609020204030204" pitchFamily="49" charset="0"/>
              </a:rPr>
              <a:t>"), credential);</a:t>
            </a:r>
            <a:endParaRPr lang="en-US" sz="1800" b="0" dirty="0">
              <a:solidFill>
                <a:srgbClr val="000000"/>
              </a:solidFill>
              <a:effectLst/>
              <a:latin typeface="Consolas" panose="020B0609020204030204" pitchFamily="49" charset="0"/>
            </a:endParaRPr>
          </a:p>
          <a:p>
            <a:pPr>
              <a:spcBef>
                <a:spcPts val="0"/>
              </a:spcBef>
              <a:spcAft>
                <a:spcPts val="0"/>
              </a:spcAft>
            </a:pP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10094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r>
              <a:rPr lang="en-US" sz="2000" dirty="0"/>
              <a:t>Explain the differences between the two types of managed identities</a:t>
            </a:r>
          </a:p>
          <a:p>
            <a:r>
              <a:rPr lang="en-US" sz="2000" dirty="0"/>
              <a:t>Describe the flows for user- and system-assigned managed identities</a:t>
            </a:r>
          </a:p>
          <a:p>
            <a:r>
              <a:rPr lang="en-US" sz="2000" dirty="0"/>
              <a:t>Configure managed identities</a:t>
            </a:r>
          </a:p>
          <a:p>
            <a:r>
              <a:rPr lang="en-US" sz="2000" dirty="0"/>
              <a:t>Acquire access tokens by using REST and code</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91113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A client app requests managed identities for an access token for a given resource. What is is the basis for the token?</a:t>
            </a:r>
          </a:p>
        </p:txBody>
      </p:sp>
    </p:spTree>
    <p:extLst>
      <p:ext uri="{BB962C8B-B14F-4D97-AF65-F5344CB8AC3E}">
        <p14:creationId xmlns:p14="http://schemas.microsoft.com/office/powerpoint/2010/main" val="39923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5914AC-C409-E6A0-564C-DB40E36B8273}"/>
              </a:ext>
            </a:extLst>
          </p:cNvPr>
          <p:cNvSpPr>
            <a:spLocks noGrp="1"/>
          </p:cNvSpPr>
          <p:nvPr>
            <p:ph type="title"/>
          </p:nvPr>
        </p:nvSpPr>
        <p:spPr>
          <a:xfrm>
            <a:off x="581340" y="2824068"/>
            <a:ext cx="6472474" cy="1255728"/>
          </a:xfrm>
        </p:spPr>
        <p:txBody>
          <a:bodyPr/>
          <a:lstStyle/>
          <a:p>
            <a:r>
              <a:rPr lang="en-US" dirty="0"/>
              <a:t>Module 3: Implement Azure App Configuration</a:t>
            </a:r>
          </a:p>
        </p:txBody>
      </p:sp>
    </p:spTree>
    <p:extLst>
      <p:ext uri="{BB962C8B-B14F-4D97-AF65-F5344CB8AC3E}">
        <p14:creationId xmlns:p14="http://schemas.microsoft.com/office/powerpoint/2010/main" val="2302495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8C02-930E-3143-1162-78C7A020C818}"/>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338F836-AF23-5C34-D520-47DF3764CA79}"/>
              </a:ext>
            </a:extLst>
          </p:cNvPr>
          <p:cNvSpPr>
            <a:spLocks noGrp="1"/>
          </p:cNvSpPr>
          <p:nvPr>
            <p:ph sz="quarter" idx="10"/>
          </p:nvPr>
        </p:nvSpPr>
        <p:spPr/>
        <p:txBody>
          <a:bodyPr/>
          <a:lstStyle/>
          <a:p>
            <a:pPr>
              <a:spcAft>
                <a:spcPts val="600"/>
              </a:spcAft>
            </a:pPr>
            <a:r>
              <a:rPr lang="en-US" dirty="0"/>
              <a:t>Explain the benefits of using Azure App Configuration</a:t>
            </a:r>
          </a:p>
          <a:p>
            <a:pPr>
              <a:spcAft>
                <a:spcPts val="600"/>
              </a:spcAft>
            </a:pPr>
            <a:r>
              <a:rPr lang="en-US" dirty="0"/>
              <a:t>Describe how Azure App Configuration stores information</a:t>
            </a:r>
          </a:p>
          <a:p>
            <a:pPr>
              <a:spcAft>
                <a:spcPts val="600"/>
              </a:spcAft>
            </a:pPr>
            <a:r>
              <a:rPr lang="en-US" dirty="0"/>
              <a:t>Implement feature management</a:t>
            </a:r>
          </a:p>
          <a:p>
            <a:pPr>
              <a:spcAft>
                <a:spcPts val="600"/>
              </a:spcAft>
            </a:pPr>
            <a:r>
              <a:rPr lang="en-US" dirty="0"/>
              <a:t>Securely access your app configuration information</a:t>
            </a:r>
          </a:p>
          <a:p>
            <a:endParaRPr lang="en-US" dirty="0"/>
          </a:p>
        </p:txBody>
      </p:sp>
    </p:spTree>
    <p:extLst>
      <p:ext uri="{BB962C8B-B14F-4D97-AF65-F5344CB8AC3E}">
        <p14:creationId xmlns:p14="http://schemas.microsoft.com/office/powerpoint/2010/main" val="2882348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ED440E-DB68-CC20-DBE4-780CA67260E3}"/>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489D4759-8FAA-46E5-62DF-1ED5C2CD96E1}"/>
              </a:ext>
            </a:extLst>
          </p:cNvPr>
          <p:cNvSpPr>
            <a:spLocks noGrp="1"/>
          </p:cNvSpPr>
          <p:nvPr>
            <p:ph sz="quarter" idx="10"/>
          </p:nvPr>
        </p:nvSpPr>
        <p:spPr/>
        <p:txBody>
          <a:bodyPr/>
          <a:lstStyle/>
          <a:p>
            <a:pPr>
              <a:spcAft>
                <a:spcPts val="600"/>
              </a:spcAft>
            </a:pPr>
            <a:r>
              <a:rPr lang="en-US" dirty="0"/>
              <a:t>Azure App Configuration provides a service to centrally manage application settings and feature flags.</a:t>
            </a:r>
          </a:p>
          <a:p>
            <a:pPr>
              <a:spcAft>
                <a:spcPts val="600"/>
              </a:spcAft>
            </a:pPr>
            <a:r>
              <a:rPr lang="en-US" dirty="0"/>
              <a:t>Programs running in a cloud, generally have many components that are distributed in nature.</a:t>
            </a:r>
          </a:p>
          <a:p>
            <a:pPr>
              <a:spcAft>
                <a:spcPts val="600"/>
              </a:spcAft>
            </a:pPr>
            <a:r>
              <a:rPr lang="en-US" dirty="0"/>
              <a:t>Spreading configuration settings across these components can lead to hard-to-troubleshoot errors during an application deployment.</a:t>
            </a:r>
          </a:p>
          <a:p>
            <a:pPr>
              <a:spcAft>
                <a:spcPts val="600"/>
              </a:spcAft>
            </a:pPr>
            <a:r>
              <a:rPr lang="en-US" dirty="0"/>
              <a:t>Use App Configuration to store all the settings for your application and secure their access in one place.</a:t>
            </a:r>
          </a:p>
        </p:txBody>
      </p:sp>
    </p:spTree>
    <p:extLst>
      <p:ext uri="{BB962C8B-B14F-4D97-AF65-F5344CB8AC3E}">
        <p14:creationId xmlns:p14="http://schemas.microsoft.com/office/powerpoint/2010/main" val="159577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8F00-4742-252F-52DC-D9C8EBDBB33B}"/>
              </a:ext>
            </a:extLst>
          </p:cNvPr>
          <p:cNvSpPr>
            <a:spLocks noGrp="1"/>
          </p:cNvSpPr>
          <p:nvPr>
            <p:ph type="title"/>
          </p:nvPr>
        </p:nvSpPr>
        <p:spPr/>
        <p:txBody>
          <a:bodyPr/>
          <a:lstStyle/>
          <a:p>
            <a:r>
              <a:rPr lang="en-US" dirty="0"/>
              <a:t>Explore the Azure App Configuration service (1 of 2)</a:t>
            </a:r>
          </a:p>
        </p:txBody>
      </p:sp>
      <p:sp>
        <p:nvSpPr>
          <p:cNvPr id="8" name="Content Placeholder 2">
            <a:extLst>
              <a:ext uri="{FF2B5EF4-FFF2-40B4-BE49-F238E27FC236}">
                <a16:creationId xmlns:a16="http://schemas.microsoft.com/office/drawing/2014/main" id="{D2118103-E19E-1F26-E9C7-344E4AE7A299}"/>
              </a:ext>
            </a:extLst>
          </p:cNvPr>
          <p:cNvSpPr txBox="1">
            <a:spLocks/>
          </p:cNvSpPr>
          <p:nvPr/>
        </p:nvSpPr>
        <p:spPr>
          <a:xfrm>
            <a:off x="429276" y="1333499"/>
            <a:ext cx="5543785" cy="4604963"/>
          </a:xfrm>
          <a:prstGeom prst="rect">
            <a:avLst/>
          </a:prstGeom>
          <a:noFill/>
        </p:spPr>
        <p:txBody>
          <a:bodyPr vert="horz" wrap="square" lIns="137160" tIns="91440" rIns="146304" bIns="91440" rtlCol="0">
            <a:no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altLang="zh-CN" sz="2000" b="0" i="0" u="none" strike="noStrike" kern="1200" cap="none" spc="0" normalizeH="0" noProof="0" dirty="0">
                <a:ln>
                  <a:noFill/>
                </a:ln>
                <a:solidFill>
                  <a:srgbClr val="000000"/>
                </a:solidFill>
                <a:effectLst/>
                <a:uLnTx/>
                <a:uFillTx/>
                <a:latin typeface="Segoe UI Semibold"/>
                <a:ea typeface="+mn-ea"/>
                <a:cs typeface="+mn-cs"/>
              </a:rPr>
              <a:t>Application configuration provides benefits:</a:t>
            </a:r>
            <a:endParaRPr kumimoji="0" lang="en-US" sz="2000" b="0" i="0" u="none" strike="noStrike" kern="1200" cap="none" spc="0" normalizeH="0" noProof="0" dirty="0">
              <a:ln>
                <a:noFill/>
              </a:ln>
              <a:solidFill>
                <a:srgbClr val="000000"/>
              </a:solidFill>
              <a:effectLst/>
              <a:uLnTx/>
              <a:uFillTx/>
              <a:latin typeface="Segoe UI Semibold"/>
              <a:ea typeface="+mn-ea"/>
              <a:cs typeface="+mn-cs"/>
            </a:endParaRPr>
          </a:p>
          <a:p>
            <a:pPr marL="225425" marR="0" lvl="0" indent="-225425"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noProof="0" dirty="0">
                <a:ln>
                  <a:noFill/>
                </a:ln>
                <a:solidFill>
                  <a:srgbClr val="171717"/>
                </a:solidFill>
                <a:effectLst/>
                <a:uLnTx/>
                <a:uFillTx/>
                <a:latin typeface="Segoe UI" panose="020B0502040204020203" pitchFamily="34" charset="0"/>
                <a:ea typeface="+mn-ea"/>
                <a:cs typeface="+mn-cs"/>
              </a:rPr>
              <a:t>A fully managed service that can be set up in minutes</a:t>
            </a:r>
          </a:p>
          <a:p>
            <a:pPr marL="225425" marR="0" lvl="0" indent="-225425"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noProof="0" dirty="0">
                <a:ln>
                  <a:noFill/>
                </a:ln>
                <a:solidFill>
                  <a:srgbClr val="171717"/>
                </a:solidFill>
                <a:effectLst/>
                <a:uLnTx/>
                <a:uFillTx/>
                <a:latin typeface="Segoe UI" panose="020B0502040204020203" pitchFamily="34" charset="0"/>
                <a:ea typeface="+mn-ea"/>
                <a:cs typeface="+mn-cs"/>
              </a:rPr>
              <a:t>Flexible key representations and mappings</a:t>
            </a:r>
          </a:p>
          <a:p>
            <a:pPr marL="225425" marR="0" lvl="0" indent="-225425"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noProof="0" dirty="0">
                <a:ln>
                  <a:noFill/>
                </a:ln>
                <a:solidFill>
                  <a:srgbClr val="171717"/>
                </a:solidFill>
                <a:effectLst/>
                <a:uLnTx/>
                <a:uFillTx/>
                <a:latin typeface="Segoe UI" panose="020B0502040204020203" pitchFamily="34" charset="0"/>
                <a:ea typeface="+mn-ea"/>
                <a:cs typeface="+mn-cs"/>
              </a:rPr>
              <a:t>Tagging with labels</a:t>
            </a:r>
          </a:p>
          <a:p>
            <a:pPr marL="225425" marR="0" lvl="0" indent="-225425"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noProof="0" dirty="0">
                <a:ln>
                  <a:noFill/>
                </a:ln>
                <a:solidFill>
                  <a:srgbClr val="171717"/>
                </a:solidFill>
                <a:effectLst/>
                <a:uLnTx/>
                <a:uFillTx/>
                <a:latin typeface="Segoe UI" panose="020B0502040204020203" pitchFamily="34" charset="0"/>
                <a:ea typeface="+mn-ea"/>
                <a:cs typeface="+mn-cs"/>
              </a:rPr>
              <a:t>Point-in-time replay of settings</a:t>
            </a:r>
          </a:p>
          <a:p>
            <a:pPr marL="225425" marR="0" lvl="0" indent="-225425"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noProof="0" dirty="0">
                <a:ln>
                  <a:noFill/>
                </a:ln>
                <a:solidFill>
                  <a:srgbClr val="171717"/>
                </a:solidFill>
                <a:effectLst/>
                <a:uLnTx/>
                <a:uFillTx/>
                <a:latin typeface="Segoe UI" panose="020B0502040204020203" pitchFamily="34" charset="0"/>
                <a:ea typeface="+mn-ea"/>
                <a:cs typeface="+mn-cs"/>
              </a:rPr>
              <a:t>Dedicated UI for feature flag management</a:t>
            </a:r>
          </a:p>
          <a:p>
            <a:pPr marL="225425" marR="0" lvl="0" indent="-225425"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noProof="0" dirty="0">
                <a:ln>
                  <a:noFill/>
                </a:ln>
                <a:solidFill>
                  <a:srgbClr val="171717"/>
                </a:solidFill>
                <a:effectLst/>
                <a:uLnTx/>
                <a:uFillTx/>
                <a:latin typeface="Segoe UI" panose="020B0502040204020203" pitchFamily="34" charset="0"/>
                <a:ea typeface="+mn-ea"/>
                <a:cs typeface="+mn-cs"/>
              </a:rPr>
              <a:t>Comparison of two sets of configurations on custom-defined dimensions</a:t>
            </a:r>
          </a:p>
          <a:p>
            <a:pPr marL="225425" marR="0" lvl="0" indent="-225425"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noProof="0" dirty="0">
                <a:ln>
                  <a:noFill/>
                </a:ln>
                <a:solidFill>
                  <a:srgbClr val="171717"/>
                </a:solidFill>
                <a:effectLst/>
                <a:uLnTx/>
                <a:uFillTx/>
                <a:latin typeface="Segoe UI" panose="020B0502040204020203" pitchFamily="34" charset="0"/>
                <a:ea typeface="+mn-ea"/>
                <a:cs typeface="+mn-cs"/>
              </a:rPr>
              <a:t>Enhanced security through Azure-managed identities</a:t>
            </a:r>
          </a:p>
          <a:p>
            <a:pPr marL="225425" marR="0" lvl="0" indent="-225425"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noProof="0" dirty="0">
                <a:ln>
                  <a:noFill/>
                </a:ln>
                <a:solidFill>
                  <a:srgbClr val="171717"/>
                </a:solidFill>
                <a:effectLst/>
                <a:uLnTx/>
                <a:uFillTx/>
                <a:latin typeface="Segoe UI" panose="020B0502040204020203" pitchFamily="34" charset="0"/>
                <a:ea typeface="+mn-ea"/>
                <a:cs typeface="+mn-cs"/>
              </a:rPr>
              <a:t>Complete data encryptions, at rest or in transit</a:t>
            </a:r>
          </a:p>
          <a:p>
            <a:pPr marL="225425" marR="0" lvl="0" indent="-225425"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noProof="0" dirty="0">
                <a:ln>
                  <a:noFill/>
                </a:ln>
                <a:solidFill>
                  <a:srgbClr val="171717"/>
                </a:solidFill>
                <a:effectLst/>
                <a:uLnTx/>
                <a:uFillTx/>
                <a:latin typeface="Segoe UI" panose="020B0502040204020203" pitchFamily="34" charset="0"/>
                <a:ea typeface="+mn-ea"/>
                <a:cs typeface="+mn-cs"/>
              </a:rPr>
              <a:t>Native integration with popular frameworks</a:t>
            </a:r>
            <a:endParaRPr kumimoji="0" lang="en-US" sz="1600" b="0" i="0" u="none" strike="noStrike" kern="1200" cap="none" spc="0" normalizeH="0" noProof="0" dirty="0">
              <a:ln>
                <a:noFill/>
              </a:ln>
              <a:solidFill>
                <a:srgbClr val="171717"/>
              </a:solidFill>
              <a:effectLst/>
              <a:uLnTx/>
              <a:uFillTx/>
              <a:latin typeface="Segoe UI" panose="020B0502040204020203" pitchFamily="34" charset="0"/>
              <a:ea typeface="+mn-ea"/>
              <a:cs typeface="+mn-cs"/>
            </a:endParaRPr>
          </a:p>
        </p:txBody>
      </p:sp>
      <p:sp>
        <p:nvSpPr>
          <p:cNvPr id="9" name="Content Placeholder 1">
            <a:extLst>
              <a:ext uri="{FF2B5EF4-FFF2-40B4-BE49-F238E27FC236}">
                <a16:creationId xmlns:a16="http://schemas.microsoft.com/office/drawing/2014/main" id="{96D0F10B-1E98-D0B1-A319-B509312A13CF}"/>
              </a:ext>
            </a:extLst>
          </p:cNvPr>
          <p:cNvSpPr txBox="1">
            <a:spLocks/>
          </p:cNvSpPr>
          <p:nvPr/>
        </p:nvSpPr>
        <p:spPr>
          <a:xfrm>
            <a:off x="6217158" y="1333500"/>
            <a:ext cx="5542753" cy="4604962"/>
          </a:xfrm>
          <a:prstGeom prst="rect">
            <a:avLst/>
          </a:prstGeom>
          <a:noFill/>
        </p:spPr>
        <p:txBody>
          <a:bodyPr vert="horz" wrap="square" lIns="137160" tIns="91440" rIns="146304" bIns="91440" rtlCol="0">
            <a:no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lang="en-US" sz="2000" spc="0" dirty="0">
                <a:latin typeface="Segoe UI Semibold"/>
              </a:rPr>
              <a:t>App Configuration implementation scenarios: </a:t>
            </a:r>
          </a:p>
          <a:p>
            <a:pPr marL="225425" indent="-225425">
              <a:spcBef>
                <a:spcPts val="0"/>
              </a:spcBef>
              <a:spcAft>
                <a:spcPts val="600"/>
              </a:spcAft>
              <a:buFont typeface="Arial" panose="020B0604020202020204" pitchFamily="34" charset="0"/>
              <a:buChar char="•"/>
            </a:pPr>
            <a:r>
              <a:rPr lang="en-US" sz="1800" spc="0" dirty="0">
                <a:solidFill>
                  <a:srgbClr val="171717"/>
                </a:solidFill>
                <a:latin typeface="Segoe UI" panose="020B0502040204020203" pitchFamily="34" charset="0"/>
              </a:rPr>
              <a:t>Centralize management and distribution of hierarchical configuration data for different environments and geographies</a:t>
            </a:r>
          </a:p>
          <a:p>
            <a:pPr marL="225425" indent="-225425">
              <a:spcBef>
                <a:spcPts val="0"/>
              </a:spcBef>
              <a:spcAft>
                <a:spcPts val="600"/>
              </a:spcAft>
              <a:buFont typeface="Arial" panose="020B0604020202020204" pitchFamily="34" charset="0"/>
              <a:buChar char="•"/>
            </a:pPr>
            <a:r>
              <a:rPr lang="en-US" sz="1800" spc="0" dirty="0">
                <a:solidFill>
                  <a:srgbClr val="171717"/>
                </a:solidFill>
                <a:latin typeface="Segoe UI" panose="020B0502040204020203" pitchFamily="34" charset="0"/>
              </a:rPr>
              <a:t>Dynamically change application settings without the need to redeploy or restart an application</a:t>
            </a:r>
          </a:p>
          <a:p>
            <a:pPr marL="225425" indent="-225425">
              <a:spcBef>
                <a:spcPts val="0"/>
              </a:spcBef>
              <a:spcAft>
                <a:spcPts val="600"/>
              </a:spcAft>
              <a:buFont typeface="Arial" panose="020B0604020202020204" pitchFamily="34" charset="0"/>
              <a:buChar char="•"/>
            </a:pPr>
            <a:r>
              <a:rPr lang="en-US" sz="1800" spc="0" dirty="0">
                <a:solidFill>
                  <a:srgbClr val="171717"/>
                </a:solidFill>
                <a:latin typeface="Segoe UI" panose="020B0502040204020203" pitchFamily="34" charset="0"/>
              </a:rPr>
              <a:t>Control feature availability in real-time</a:t>
            </a:r>
          </a:p>
        </p:txBody>
      </p:sp>
    </p:spTree>
    <p:extLst>
      <p:ext uri="{BB962C8B-B14F-4D97-AF65-F5344CB8AC3E}">
        <p14:creationId xmlns:p14="http://schemas.microsoft.com/office/powerpoint/2010/main" val="431348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BCDB-33F3-D5D1-3F92-872CBE6023D4}"/>
              </a:ext>
            </a:extLst>
          </p:cNvPr>
          <p:cNvSpPr>
            <a:spLocks noGrp="1"/>
          </p:cNvSpPr>
          <p:nvPr>
            <p:ph type="title"/>
          </p:nvPr>
        </p:nvSpPr>
        <p:spPr/>
        <p:txBody>
          <a:bodyPr/>
          <a:lstStyle/>
          <a:p>
            <a:r>
              <a:rPr lang="en-US" dirty="0"/>
              <a:t>Explore the Azure App Configuration service (2 of 2)</a:t>
            </a:r>
          </a:p>
        </p:txBody>
      </p:sp>
      <p:sp>
        <p:nvSpPr>
          <p:cNvPr id="3" name="Content Placeholder 2">
            <a:extLst>
              <a:ext uri="{FF2B5EF4-FFF2-40B4-BE49-F238E27FC236}">
                <a16:creationId xmlns:a16="http://schemas.microsoft.com/office/drawing/2014/main" id="{C5D52ECC-F411-F997-665D-4C2721291CB4}"/>
              </a:ext>
            </a:extLst>
          </p:cNvPr>
          <p:cNvSpPr>
            <a:spLocks noGrp="1"/>
          </p:cNvSpPr>
          <p:nvPr>
            <p:ph sz="quarter" idx="10"/>
          </p:nvPr>
        </p:nvSpPr>
        <p:spPr>
          <a:xfrm>
            <a:off x="457200" y="1235075"/>
            <a:ext cx="11222038" cy="1004691"/>
          </a:xfrm>
        </p:spPr>
        <p:txBody>
          <a:bodyPr/>
          <a:lstStyle/>
          <a:p>
            <a:pPr marL="0" indent="0">
              <a:buNone/>
            </a:pPr>
            <a:r>
              <a:rPr lang="en-US" dirty="0"/>
              <a:t>The easiest way to add an App Configuration store to your application is through a client library that Microsoft provides. </a:t>
            </a:r>
          </a:p>
          <a:p>
            <a:endParaRPr lang="en-US" dirty="0"/>
          </a:p>
        </p:txBody>
      </p:sp>
      <p:graphicFrame>
        <p:nvGraphicFramePr>
          <p:cNvPr id="4" name="Table 3">
            <a:extLst>
              <a:ext uri="{FF2B5EF4-FFF2-40B4-BE49-F238E27FC236}">
                <a16:creationId xmlns:a16="http://schemas.microsoft.com/office/drawing/2014/main" id="{146FD201-9B89-BA17-8935-DE5BAEB67173}"/>
              </a:ext>
            </a:extLst>
          </p:cNvPr>
          <p:cNvGraphicFramePr>
            <a:graphicFrameLocks noGrp="1"/>
          </p:cNvGraphicFramePr>
          <p:nvPr>
            <p:extLst>
              <p:ext uri="{D42A27DB-BD31-4B8C-83A1-F6EECF244321}">
                <p14:modId xmlns:p14="http://schemas.microsoft.com/office/powerpoint/2010/main" val="3701779243"/>
              </p:ext>
            </p:extLst>
          </p:nvPr>
        </p:nvGraphicFramePr>
        <p:xfrm>
          <a:off x="457199" y="2249967"/>
          <a:ext cx="11222037" cy="3162136"/>
        </p:xfrm>
        <a:graphic>
          <a:graphicData uri="http://schemas.openxmlformats.org/drawingml/2006/table">
            <a:tbl>
              <a:tblPr firstRow="1" bandRow="1">
                <a:tableStyleId>{5C22544A-7EE6-4342-B048-85BDC9FD1C3A}</a:tableStyleId>
              </a:tblPr>
              <a:tblGrid>
                <a:gridCol w="5432215">
                  <a:extLst>
                    <a:ext uri="{9D8B030D-6E8A-4147-A177-3AD203B41FA5}">
                      <a16:colId xmlns:a16="http://schemas.microsoft.com/office/drawing/2014/main" val="4176253976"/>
                    </a:ext>
                  </a:extLst>
                </a:gridCol>
                <a:gridCol w="5789822">
                  <a:extLst>
                    <a:ext uri="{9D8B030D-6E8A-4147-A177-3AD203B41FA5}">
                      <a16:colId xmlns:a16="http://schemas.microsoft.com/office/drawing/2014/main" val="769440531"/>
                    </a:ext>
                  </a:extLst>
                </a:gridCol>
              </a:tblGrid>
              <a:tr h="478093">
                <a:tc>
                  <a:txBody>
                    <a:bodyPr/>
                    <a:lstStyle/>
                    <a:p>
                      <a:pPr algn="l" fontAlgn="t"/>
                      <a:r>
                        <a:rPr lang="en-US" sz="2000" b="0" dirty="0">
                          <a:effectLst/>
                          <a:latin typeface="+mj-lt"/>
                        </a:rPr>
                        <a:t>Programming language and framework</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2000" b="0" dirty="0">
                          <a:effectLst/>
                          <a:latin typeface="+mj-lt"/>
                        </a:rPr>
                        <a:t>How to connect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18229684"/>
                  </a:ext>
                </a:extLst>
              </a:tr>
              <a:tr h="442983">
                <a:tc>
                  <a:txBody>
                    <a:bodyPr/>
                    <a:lstStyle/>
                    <a:p>
                      <a:pPr algn="l" fontAlgn="t"/>
                      <a:r>
                        <a:rPr lang="en-US">
                          <a:effectLst/>
                        </a:rPr>
                        <a:t>.NET Core and ASP.NET Core</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a:effectLst/>
                        </a:rPr>
                        <a:t>App Configuration provider for .NET Core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2466896"/>
                  </a:ext>
                </a:extLst>
              </a:tr>
              <a:tr h="448212">
                <a:tc>
                  <a:txBody>
                    <a:bodyPr/>
                    <a:lstStyle/>
                    <a:p>
                      <a:pPr algn="l" fontAlgn="t"/>
                      <a:r>
                        <a:rPr lang="en-US">
                          <a:effectLst/>
                        </a:rPr>
                        <a:t>.NET Framework and ASP.NET</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a:effectLst/>
                        </a:rPr>
                        <a:t>App Configuration builder for .NET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29713594"/>
                  </a:ext>
                </a:extLst>
              </a:tr>
              <a:tr h="448212">
                <a:tc>
                  <a:txBody>
                    <a:bodyPr/>
                    <a:lstStyle/>
                    <a:p>
                      <a:pPr algn="l" fontAlgn="t"/>
                      <a:r>
                        <a:rPr lang="en-US" dirty="0">
                          <a:effectLst/>
                        </a:rPr>
                        <a:t>Java Spring</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dirty="0">
                          <a:effectLst/>
                        </a:rPr>
                        <a:t>App Configuration client for Spring Cloud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70978239"/>
                  </a:ext>
                </a:extLst>
              </a:tr>
              <a:tr h="448212">
                <a:tc>
                  <a:txBody>
                    <a:bodyPr/>
                    <a:lstStyle/>
                    <a:p>
                      <a:pPr algn="l" fontAlgn="t"/>
                      <a:r>
                        <a:rPr lang="en-US" dirty="0">
                          <a:effectLst/>
                        </a:rPr>
                        <a:t>JavaScript/Node.js</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dirty="0">
                          <a:effectLst/>
                        </a:rPr>
                        <a:t>App Configuration client for JavaScript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87594444"/>
                  </a:ext>
                </a:extLst>
              </a:tr>
              <a:tr h="448212">
                <a:tc>
                  <a:txBody>
                    <a:bodyPr/>
                    <a:lstStyle/>
                    <a:p>
                      <a:pPr algn="l" fontAlgn="t"/>
                      <a:r>
                        <a:rPr lang="en-US" sz="1800" b="0" i="0" kern="1200" dirty="0">
                          <a:solidFill>
                            <a:schemeClr val="dk1"/>
                          </a:solidFill>
                          <a:effectLst/>
                          <a:latin typeface="+mn-lt"/>
                          <a:ea typeface="+mn-ea"/>
                          <a:cs typeface="+mn-cs"/>
                        </a:rPr>
                        <a:t>Python</a:t>
                      </a:r>
                      <a:endParaRPr lang="en-US" dirty="0">
                        <a:effectLst/>
                      </a:endParaRP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dirty="0">
                          <a:effectLst/>
                        </a:rPr>
                        <a:t>App Configuration client for Python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47502838"/>
                  </a:ext>
                </a:extLst>
              </a:tr>
              <a:tr h="448212">
                <a:tc>
                  <a:txBody>
                    <a:bodyPr/>
                    <a:lstStyle/>
                    <a:p>
                      <a:pPr algn="l" fontAlgn="t"/>
                      <a:r>
                        <a:rPr lang="en-US" dirty="0">
                          <a:effectLst/>
                        </a:rPr>
                        <a:t>Others</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dirty="0">
                          <a:effectLst/>
                        </a:rPr>
                        <a:t>App Configuration REST API</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33901711"/>
                  </a:ext>
                </a:extLst>
              </a:tr>
            </a:tbl>
          </a:graphicData>
        </a:graphic>
      </p:graphicFrame>
    </p:spTree>
    <p:extLst>
      <p:ext uri="{BB962C8B-B14F-4D97-AF65-F5344CB8AC3E}">
        <p14:creationId xmlns:p14="http://schemas.microsoft.com/office/powerpoint/2010/main" val="334631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9180-1A90-2E60-10EB-6B034B91F3FE}"/>
              </a:ext>
            </a:extLst>
          </p:cNvPr>
          <p:cNvSpPr>
            <a:spLocks noGrp="1"/>
          </p:cNvSpPr>
          <p:nvPr>
            <p:ph type="title"/>
          </p:nvPr>
        </p:nvSpPr>
        <p:spPr/>
        <p:txBody>
          <a:bodyPr/>
          <a:lstStyle/>
          <a:p>
            <a:r>
              <a:rPr lang="en-US" dirty="0"/>
              <a:t>Create paired keys and values</a:t>
            </a:r>
          </a:p>
        </p:txBody>
      </p:sp>
      <p:sp>
        <p:nvSpPr>
          <p:cNvPr id="4" name="Content Placeholder 3">
            <a:extLst>
              <a:ext uri="{FF2B5EF4-FFF2-40B4-BE49-F238E27FC236}">
                <a16:creationId xmlns:a16="http://schemas.microsoft.com/office/drawing/2014/main" id="{E8D9E9B2-C029-2C02-EB5F-1A21D89F4DCC}"/>
              </a:ext>
            </a:extLst>
          </p:cNvPr>
          <p:cNvSpPr>
            <a:spLocks noGrp="1"/>
          </p:cNvSpPr>
          <p:nvPr>
            <p:ph sz="quarter" idx="10"/>
          </p:nvPr>
        </p:nvSpPr>
        <p:spPr/>
        <p:txBody>
          <a:bodyPr/>
          <a:lstStyle/>
          <a:p>
            <a:pPr marL="0" indent="0">
              <a:spcAft>
                <a:spcPts val="1200"/>
              </a:spcAft>
              <a:buNone/>
            </a:pPr>
            <a:r>
              <a:rPr lang="en-US" dirty="0">
                <a:latin typeface="+mj-lt"/>
              </a:rPr>
              <a:t>Keys</a:t>
            </a:r>
          </a:p>
          <a:p>
            <a:pPr>
              <a:spcAft>
                <a:spcPts val="600"/>
              </a:spcAft>
            </a:pPr>
            <a:r>
              <a:rPr lang="en-US" sz="2000" dirty="0">
                <a:latin typeface="+mj-lt"/>
              </a:rPr>
              <a:t>Design key namespaces</a:t>
            </a:r>
            <a:r>
              <a:rPr lang="en-US" sz="2000" dirty="0"/>
              <a:t> – There are two general approaches to naming keys used for configuration data: flat or hierarchical. </a:t>
            </a:r>
          </a:p>
          <a:p>
            <a:pPr>
              <a:spcAft>
                <a:spcPts val="600"/>
              </a:spcAft>
            </a:pPr>
            <a:r>
              <a:rPr lang="en-US" sz="2000" dirty="0">
                <a:latin typeface="+mj-lt"/>
              </a:rPr>
              <a:t>Label keys </a:t>
            </a:r>
            <a:r>
              <a:rPr lang="en-US" sz="2000" dirty="0"/>
              <a:t>– Key values in App Configuration can optionally have a label attribute.</a:t>
            </a:r>
          </a:p>
          <a:p>
            <a:pPr>
              <a:spcAft>
                <a:spcPts val="600"/>
              </a:spcAft>
            </a:pPr>
            <a:r>
              <a:rPr lang="en-US" sz="2000" dirty="0">
                <a:latin typeface="+mj-lt"/>
              </a:rPr>
              <a:t>Version key values </a:t>
            </a:r>
            <a:r>
              <a:rPr lang="en-US" sz="2000" dirty="0"/>
              <a:t>– App Configuration doesn't version key values automatically as they're modified. </a:t>
            </a:r>
          </a:p>
          <a:p>
            <a:pPr>
              <a:spcAft>
                <a:spcPts val="600"/>
              </a:spcAft>
            </a:pPr>
            <a:r>
              <a:rPr lang="en-US" sz="2000" dirty="0">
                <a:latin typeface="+mj-lt"/>
              </a:rPr>
              <a:t>Query key values </a:t>
            </a:r>
            <a:r>
              <a:rPr lang="en-US" sz="2000" dirty="0"/>
              <a:t>– Each key value is uniquely identified by its key plus a label that can be null. </a:t>
            </a:r>
          </a:p>
          <a:p>
            <a:endParaRPr lang="en-US" sz="2000" dirty="0"/>
          </a:p>
        </p:txBody>
      </p:sp>
      <p:sp>
        <p:nvSpPr>
          <p:cNvPr id="5" name="Content Placeholder 4">
            <a:extLst>
              <a:ext uri="{FF2B5EF4-FFF2-40B4-BE49-F238E27FC236}">
                <a16:creationId xmlns:a16="http://schemas.microsoft.com/office/drawing/2014/main" id="{00566415-440B-656D-3EFA-9FFBB75410E2}"/>
              </a:ext>
            </a:extLst>
          </p:cNvPr>
          <p:cNvSpPr>
            <a:spLocks noGrp="1"/>
          </p:cNvSpPr>
          <p:nvPr>
            <p:ph sz="quarter" idx="11"/>
          </p:nvPr>
        </p:nvSpPr>
        <p:spPr/>
        <p:txBody>
          <a:bodyPr/>
          <a:lstStyle/>
          <a:p>
            <a:pPr marL="0" indent="0">
              <a:spcAft>
                <a:spcPts val="1200"/>
              </a:spcAft>
              <a:buNone/>
            </a:pPr>
            <a:r>
              <a:rPr lang="en-US" dirty="0">
                <a:latin typeface="+mj-lt"/>
              </a:rPr>
              <a:t>Values</a:t>
            </a:r>
          </a:p>
          <a:p>
            <a:pPr>
              <a:spcAft>
                <a:spcPts val="600"/>
              </a:spcAft>
            </a:pPr>
            <a:r>
              <a:rPr lang="en-US" sz="2000" dirty="0"/>
              <a:t>Values assigned to keys are also </a:t>
            </a:r>
            <a:r>
              <a:rPr lang="en-US" sz="2000" dirty="0" err="1"/>
              <a:t>unicode</a:t>
            </a:r>
            <a:r>
              <a:rPr lang="en-US" sz="2000" dirty="0"/>
              <a:t> strings. </a:t>
            </a:r>
          </a:p>
          <a:p>
            <a:pPr>
              <a:spcAft>
                <a:spcPts val="600"/>
              </a:spcAft>
            </a:pPr>
            <a:r>
              <a:rPr lang="en-US" sz="2000" dirty="0"/>
              <a:t>There's an optional user-defined content type associated with each value. </a:t>
            </a:r>
          </a:p>
          <a:p>
            <a:pPr>
              <a:spcAft>
                <a:spcPts val="600"/>
              </a:spcAft>
            </a:pPr>
            <a:r>
              <a:rPr lang="en-US" sz="2000" dirty="0"/>
              <a:t>Configuration data stored in an App Configuration store, which includes all keys and values, is encrypted at rest and in transit.</a:t>
            </a:r>
          </a:p>
          <a:p>
            <a:endParaRPr lang="en-US" dirty="0"/>
          </a:p>
        </p:txBody>
      </p:sp>
    </p:spTree>
    <p:extLst>
      <p:ext uri="{BB962C8B-B14F-4D97-AF65-F5344CB8AC3E}">
        <p14:creationId xmlns:p14="http://schemas.microsoft.com/office/powerpoint/2010/main" val="1415147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824068"/>
            <a:ext cx="6472474" cy="1255728"/>
          </a:xfrm>
        </p:spPr>
        <p:txBody>
          <a:bodyPr/>
          <a:lstStyle/>
          <a:p>
            <a:pPr>
              <a:lnSpc>
                <a:spcPct val="100000"/>
              </a:lnSpc>
            </a:pPr>
            <a:r>
              <a:rPr lang="en-US" dirty="0"/>
              <a:t>Module 1: Implement Azure Key Vault</a:t>
            </a:r>
          </a:p>
        </p:txBody>
      </p:sp>
    </p:spTree>
    <p:extLst>
      <p:ext uri="{BB962C8B-B14F-4D97-AF65-F5344CB8AC3E}">
        <p14:creationId xmlns:p14="http://schemas.microsoft.com/office/powerpoint/2010/main" val="1928248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C288B3-E65C-809D-6A9E-7FC87488312B}"/>
              </a:ext>
            </a:extLst>
          </p:cNvPr>
          <p:cNvSpPr>
            <a:spLocks noGrp="1"/>
          </p:cNvSpPr>
          <p:nvPr>
            <p:ph type="title"/>
          </p:nvPr>
        </p:nvSpPr>
        <p:spPr/>
        <p:txBody>
          <a:bodyPr/>
          <a:lstStyle/>
          <a:p>
            <a:r>
              <a:rPr lang="en-US" dirty="0"/>
              <a:t>Manage application features (1 of 2)</a:t>
            </a:r>
          </a:p>
        </p:txBody>
      </p:sp>
      <p:sp>
        <p:nvSpPr>
          <p:cNvPr id="6" name="Content Placeholder 5">
            <a:extLst>
              <a:ext uri="{FF2B5EF4-FFF2-40B4-BE49-F238E27FC236}">
                <a16:creationId xmlns:a16="http://schemas.microsoft.com/office/drawing/2014/main" id="{BE7556DA-B7D2-AF59-12F8-DB13CACC77C4}"/>
              </a:ext>
            </a:extLst>
          </p:cNvPr>
          <p:cNvSpPr>
            <a:spLocks noGrp="1"/>
          </p:cNvSpPr>
          <p:nvPr>
            <p:ph sz="quarter" idx="10"/>
          </p:nvPr>
        </p:nvSpPr>
        <p:spPr>
          <a:xfrm>
            <a:off x="457200" y="1235076"/>
            <a:ext cx="11222038" cy="799208"/>
          </a:xfrm>
        </p:spPr>
        <p:txBody>
          <a:bodyPr/>
          <a:lstStyle/>
          <a:p>
            <a:pPr marL="0" indent="0">
              <a:buNone/>
            </a:pPr>
            <a:r>
              <a:rPr lang="en-US" sz="2000" dirty="0"/>
              <a:t>Feature management is a modern software-development practice that decouples feature release from code deployment and enables quick changes to feature availability on demand. </a:t>
            </a:r>
          </a:p>
          <a:p>
            <a:pPr marL="0" indent="0">
              <a:buNone/>
            </a:pPr>
            <a:endParaRPr lang="en-US" sz="2000" dirty="0"/>
          </a:p>
        </p:txBody>
      </p:sp>
      <p:graphicFrame>
        <p:nvGraphicFramePr>
          <p:cNvPr id="7" name="Table 6">
            <a:extLst>
              <a:ext uri="{FF2B5EF4-FFF2-40B4-BE49-F238E27FC236}">
                <a16:creationId xmlns:a16="http://schemas.microsoft.com/office/drawing/2014/main" id="{C537DCE9-67CB-CEDD-93A4-E7FE7606CDF1}"/>
              </a:ext>
            </a:extLst>
          </p:cNvPr>
          <p:cNvGraphicFramePr>
            <a:graphicFrameLocks noGrp="1"/>
          </p:cNvGraphicFramePr>
          <p:nvPr>
            <p:extLst>
              <p:ext uri="{D42A27DB-BD31-4B8C-83A1-F6EECF244321}">
                <p14:modId xmlns:p14="http://schemas.microsoft.com/office/powerpoint/2010/main" val="149630903"/>
              </p:ext>
            </p:extLst>
          </p:nvPr>
        </p:nvGraphicFramePr>
        <p:xfrm>
          <a:off x="457200" y="2152060"/>
          <a:ext cx="11222038" cy="3470863"/>
        </p:xfrm>
        <a:graphic>
          <a:graphicData uri="http://schemas.openxmlformats.org/drawingml/2006/table">
            <a:tbl>
              <a:tblPr firstRow="1">
                <a:tableStyleId>{7E9639D4-E3E2-4D34-9284-5A2195B3D0D7}</a:tableStyleId>
              </a:tblPr>
              <a:tblGrid>
                <a:gridCol w="5611019">
                  <a:extLst>
                    <a:ext uri="{9D8B030D-6E8A-4147-A177-3AD203B41FA5}">
                      <a16:colId xmlns:a16="http://schemas.microsoft.com/office/drawing/2014/main" val="1694251240"/>
                    </a:ext>
                  </a:extLst>
                </a:gridCol>
                <a:gridCol w="5611019">
                  <a:extLst>
                    <a:ext uri="{9D8B030D-6E8A-4147-A177-3AD203B41FA5}">
                      <a16:colId xmlns:a16="http://schemas.microsoft.com/office/drawing/2014/main" val="3837910636"/>
                    </a:ext>
                  </a:extLst>
                </a:gridCol>
              </a:tblGrid>
              <a:tr h="446079">
                <a:tc>
                  <a:txBody>
                    <a:bodyPr/>
                    <a:lstStyle/>
                    <a:p>
                      <a:r>
                        <a:rPr lang="en-US" dirty="0"/>
                        <a:t>Basic concepts</a:t>
                      </a:r>
                    </a:p>
                  </a:txBody>
                  <a:tcPr/>
                </a:tc>
                <a:tc>
                  <a:txBody>
                    <a:bodyPr/>
                    <a:lstStyle/>
                    <a:p>
                      <a:endParaRPr lang="en-US" dirty="0"/>
                    </a:p>
                  </a:txBody>
                  <a:tcPr/>
                </a:tc>
                <a:extLst>
                  <a:ext uri="{0D108BD9-81ED-4DB2-BD59-A6C34878D82A}">
                    <a16:rowId xmlns:a16="http://schemas.microsoft.com/office/drawing/2014/main" val="996832097"/>
                  </a:ext>
                </a:extLst>
              </a:tr>
              <a:tr h="3024784">
                <a:tc>
                  <a:txBody>
                    <a:bodyPr/>
                    <a:lstStyle/>
                    <a:p>
                      <a:pPr>
                        <a:spcAft>
                          <a:spcPts val="600"/>
                        </a:spcAft>
                      </a:pPr>
                      <a:r>
                        <a:rPr lang="en-US" b="1" dirty="0"/>
                        <a:t>Feature flag:</a:t>
                      </a:r>
                      <a:r>
                        <a:rPr lang="en-US" dirty="0"/>
                        <a:t> A feature flag is a variable with a binary state of on or off.</a:t>
                      </a:r>
                    </a:p>
                    <a:p>
                      <a:pPr>
                        <a:spcAft>
                          <a:spcPts val="600"/>
                        </a:spcAft>
                      </a:pPr>
                      <a:r>
                        <a:rPr lang="en-US" b="1" dirty="0"/>
                        <a:t>Feature manager:</a:t>
                      </a:r>
                      <a:r>
                        <a:rPr lang="en-US" dirty="0"/>
                        <a:t> A feature manager is an application package that handles the lifecycle of all the feature flags in an application. </a:t>
                      </a:r>
                    </a:p>
                    <a:p>
                      <a:pPr>
                        <a:spcAft>
                          <a:spcPts val="600"/>
                        </a:spcAft>
                      </a:pPr>
                      <a:r>
                        <a:rPr lang="en-US" b="1" dirty="0"/>
                        <a:t>Filter:</a:t>
                      </a:r>
                      <a:r>
                        <a:rPr lang="en-US" dirty="0"/>
                        <a:t> A filter is a rule for evaluating the state of a feature flag.</a:t>
                      </a:r>
                    </a:p>
                    <a:p>
                      <a:endParaRPr lang="en-US" dirty="0"/>
                    </a:p>
                  </a:txBody>
                  <a:tcPr>
                    <a:lnR w="12700" cap="flat" cmpd="sng" algn="ctr">
                      <a:solidFill>
                        <a:schemeClr val="tx1"/>
                      </a:solidFill>
                      <a:prstDash val="solid"/>
                      <a:round/>
                      <a:headEnd type="none" w="med" len="med"/>
                      <a:tailEnd type="none" w="med" len="med"/>
                    </a:lnR>
                  </a:tcPr>
                </a:tc>
                <a:tc>
                  <a:txBody>
                    <a:bodyPr/>
                    <a:lstStyle/>
                    <a:p>
                      <a:pPr>
                        <a:spcAft>
                          <a:spcPts val="1200"/>
                        </a:spcAft>
                      </a:pPr>
                      <a:r>
                        <a:rPr lang="en-US" dirty="0">
                          <a:latin typeface="+mj-lt"/>
                        </a:rPr>
                        <a:t>Components that implement effective feature management </a:t>
                      </a:r>
                    </a:p>
                    <a:p>
                      <a:pPr marL="234950" indent="-234950">
                        <a:spcAft>
                          <a:spcPts val="600"/>
                        </a:spcAft>
                        <a:buFont typeface="Arial" panose="020B0604020202020204" pitchFamily="34" charset="0"/>
                        <a:buChar char="•"/>
                      </a:pPr>
                      <a:r>
                        <a:rPr lang="en-US" dirty="0"/>
                        <a:t>An application that makes use of feature flags.</a:t>
                      </a:r>
                    </a:p>
                    <a:p>
                      <a:pPr marL="234950" indent="-234950">
                        <a:spcAft>
                          <a:spcPts val="600"/>
                        </a:spcAft>
                        <a:buFont typeface="Arial" panose="020B0604020202020204" pitchFamily="34" charset="0"/>
                        <a:buChar char="•"/>
                      </a:pPr>
                      <a:r>
                        <a:rPr lang="en-US" dirty="0"/>
                        <a:t>A separate repository that stores the feature flags and their current states.</a:t>
                      </a:r>
                    </a:p>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36677453"/>
                  </a:ext>
                </a:extLst>
              </a:tr>
            </a:tbl>
          </a:graphicData>
        </a:graphic>
      </p:graphicFrame>
    </p:spTree>
    <p:extLst>
      <p:ext uri="{BB962C8B-B14F-4D97-AF65-F5344CB8AC3E}">
        <p14:creationId xmlns:p14="http://schemas.microsoft.com/office/powerpoint/2010/main" val="352350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0477-5262-83BA-6E75-DA92598A54AC}"/>
              </a:ext>
            </a:extLst>
          </p:cNvPr>
          <p:cNvSpPr>
            <a:spLocks noGrp="1"/>
          </p:cNvSpPr>
          <p:nvPr>
            <p:ph type="title"/>
          </p:nvPr>
        </p:nvSpPr>
        <p:spPr/>
        <p:txBody>
          <a:bodyPr/>
          <a:lstStyle/>
          <a:p>
            <a:r>
              <a:rPr lang="en-US" dirty="0"/>
              <a:t>Manage application features (2 of 2)</a:t>
            </a:r>
          </a:p>
        </p:txBody>
      </p:sp>
      <p:sp>
        <p:nvSpPr>
          <p:cNvPr id="3" name="Content Placeholder 2">
            <a:extLst>
              <a:ext uri="{FF2B5EF4-FFF2-40B4-BE49-F238E27FC236}">
                <a16:creationId xmlns:a16="http://schemas.microsoft.com/office/drawing/2014/main" id="{FC0F87BF-EAC3-B9DE-1396-6AA5555B729F}"/>
              </a:ext>
            </a:extLst>
          </p:cNvPr>
          <p:cNvSpPr>
            <a:spLocks noGrp="1"/>
          </p:cNvSpPr>
          <p:nvPr>
            <p:ph sz="quarter" idx="10"/>
          </p:nvPr>
        </p:nvSpPr>
        <p:spPr/>
        <p:txBody>
          <a:bodyPr/>
          <a:lstStyle/>
          <a:p>
            <a:pPr marL="0" indent="0">
              <a:spcAft>
                <a:spcPts val="1200"/>
              </a:spcAft>
              <a:buNone/>
            </a:pPr>
            <a:r>
              <a:rPr lang="en-US" dirty="0">
                <a:latin typeface="+mj-lt"/>
              </a:rPr>
              <a:t>Feature flag declaration</a:t>
            </a:r>
          </a:p>
          <a:p>
            <a:pPr>
              <a:spcAft>
                <a:spcPts val="600"/>
              </a:spcAft>
            </a:pPr>
            <a:r>
              <a:rPr lang="en-US" sz="2000" dirty="0"/>
              <a:t>Each feature flag has two parts: a name, and a list of one or more filters that are used to evaluate if a feature's state is on. </a:t>
            </a:r>
          </a:p>
          <a:p>
            <a:pPr>
              <a:spcAft>
                <a:spcPts val="600"/>
              </a:spcAft>
            </a:pPr>
            <a:r>
              <a:rPr lang="en-US" sz="2000" dirty="0"/>
              <a:t>When a feature flag has multiple filters, the filter list is traversed in order until one of the filters determines the feature should be enabled.</a:t>
            </a:r>
          </a:p>
          <a:p>
            <a:pPr>
              <a:spcAft>
                <a:spcPts val="600"/>
              </a:spcAft>
            </a:pPr>
            <a:r>
              <a:rPr lang="en-US" sz="2000" dirty="0"/>
              <a:t>The feature manager supports </a:t>
            </a:r>
            <a:r>
              <a:rPr lang="en-US" sz="2000" i="1" dirty="0" err="1"/>
              <a:t>appsettings.json</a:t>
            </a:r>
            <a:r>
              <a:rPr lang="en-US" sz="2000" dirty="0"/>
              <a:t> as a configuration source for feature flags.</a:t>
            </a:r>
          </a:p>
          <a:p>
            <a:pPr marL="0" indent="0">
              <a:spcBef>
                <a:spcPts val="600"/>
              </a:spcBef>
              <a:spcAft>
                <a:spcPts val="1200"/>
              </a:spcAft>
              <a:buNone/>
            </a:pPr>
            <a:r>
              <a:rPr lang="en-US" dirty="0">
                <a:latin typeface="+mj-lt"/>
              </a:rPr>
              <a:t>Feature flag repository</a:t>
            </a:r>
          </a:p>
          <a:p>
            <a:pPr>
              <a:spcAft>
                <a:spcPts val="600"/>
              </a:spcAft>
            </a:pPr>
            <a:r>
              <a:rPr lang="en-US" sz="2000" dirty="0"/>
              <a:t>To use feature flags effectively, you need to externalize all the feature flags used in an application. </a:t>
            </a:r>
          </a:p>
          <a:p>
            <a:pPr>
              <a:spcAft>
                <a:spcPts val="600"/>
              </a:spcAft>
            </a:pPr>
            <a:r>
              <a:rPr lang="en-US" sz="2000" dirty="0"/>
              <a:t>Azure App Configuration is designed to be a centralized repository for feature flags. </a:t>
            </a:r>
          </a:p>
          <a:p>
            <a:endParaRPr lang="en-US" dirty="0"/>
          </a:p>
        </p:txBody>
      </p:sp>
    </p:spTree>
    <p:extLst>
      <p:ext uri="{BB962C8B-B14F-4D97-AF65-F5344CB8AC3E}">
        <p14:creationId xmlns:p14="http://schemas.microsoft.com/office/powerpoint/2010/main" val="197041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EF3D0-AF14-406E-AC04-C80815634284}"/>
              </a:ext>
            </a:extLst>
          </p:cNvPr>
          <p:cNvSpPr>
            <a:spLocks noGrp="1"/>
          </p:cNvSpPr>
          <p:nvPr>
            <p:ph type="title"/>
          </p:nvPr>
        </p:nvSpPr>
        <p:spPr/>
        <p:txBody>
          <a:bodyPr/>
          <a:lstStyle/>
          <a:p>
            <a:r>
              <a:rPr lang="en-US" dirty="0"/>
              <a:t>Secure app configuration data (1 of 2)</a:t>
            </a:r>
          </a:p>
        </p:txBody>
      </p:sp>
      <p:sp>
        <p:nvSpPr>
          <p:cNvPr id="6" name="Text Placeholder 5">
            <a:extLst>
              <a:ext uri="{FF2B5EF4-FFF2-40B4-BE49-F238E27FC236}">
                <a16:creationId xmlns:a16="http://schemas.microsoft.com/office/drawing/2014/main" id="{1433ED07-B838-2BBD-859F-C8E63E1421C6}"/>
              </a:ext>
            </a:extLst>
          </p:cNvPr>
          <p:cNvSpPr>
            <a:spLocks noGrp="1"/>
          </p:cNvSpPr>
          <p:nvPr>
            <p:ph type="body" sz="quarter" idx="11"/>
          </p:nvPr>
        </p:nvSpPr>
        <p:spPr/>
        <p:txBody>
          <a:bodyPr/>
          <a:lstStyle/>
          <a:p>
            <a:r>
              <a:rPr lang="en-US" dirty="0"/>
              <a:t>Encrypt configuration data by using customer-managed keys</a:t>
            </a:r>
          </a:p>
        </p:txBody>
      </p:sp>
      <p:sp>
        <p:nvSpPr>
          <p:cNvPr id="5" name="Content Placeholder 4">
            <a:extLst>
              <a:ext uri="{FF2B5EF4-FFF2-40B4-BE49-F238E27FC236}">
                <a16:creationId xmlns:a16="http://schemas.microsoft.com/office/drawing/2014/main" id="{DAAD874A-ED35-06BF-BC49-88A2BF64ED33}"/>
              </a:ext>
            </a:extLst>
          </p:cNvPr>
          <p:cNvSpPr>
            <a:spLocks noGrp="1"/>
          </p:cNvSpPr>
          <p:nvPr>
            <p:ph sz="quarter" idx="10"/>
          </p:nvPr>
        </p:nvSpPr>
        <p:spPr/>
        <p:txBody>
          <a:bodyPr/>
          <a:lstStyle/>
          <a:p>
            <a:pPr marL="0" indent="0">
              <a:spcAft>
                <a:spcPts val="1200"/>
              </a:spcAft>
              <a:buNone/>
            </a:pPr>
            <a:r>
              <a:rPr lang="en-US" dirty="0">
                <a:latin typeface="+mj-lt"/>
              </a:rPr>
              <a:t>Enable customer-managed key capability:</a:t>
            </a:r>
          </a:p>
          <a:p>
            <a:pPr>
              <a:spcAft>
                <a:spcPts val="600"/>
              </a:spcAft>
            </a:pPr>
            <a:r>
              <a:rPr lang="en-US" sz="2000" dirty="0"/>
              <a:t>Standard tier Azure App Configuration instance</a:t>
            </a:r>
          </a:p>
          <a:p>
            <a:pPr>
              <a:spcAft>
                <a:spcPts val="600"/>
              </a:spcAft>
            </a:pPr>
            <a:r>
              <a:rPr lang="en-US" sz="2000" dirty="0"/>
              <a:t>Azure Key Vault with soft-delete and purge-protection features enabled</a:t>
            </a:r>
          </a:p>
          <a:p>
            <a:pPr>
              <a:spcAft>
                <a:spcPts val="600"/>
              </a:spcAft>
            </a:pPr>
            <a:r>
              <a:rPr lang="en-US" sz="2000" dirty="0"/>
              <a:t>An RSA or RSA-HSM key within the Key Vault</a:t>
            </a:r>
          </a:p>
          <a:p>
            <a:pPr marL="0" indent="0">
              <a:spcBef>
                <a:spcPts val="600"/>
              </a:spcBef>
              <a:spcAft>
                <a:spcPts val="1200"/>
              </a:spcAft>
              <a:buNone/>
            </a:pPr>
            <a:r>
              <a:rPr lang="en-US" dirty="0">
                <a:latin typeface="+mj-lt"/>
              </a:rPr>
              <a:t>Allow Azure application configuration to use Key Vault keys:</a:t>
            </a:r>
          </a:p>
          <a:p>
            <a:pPr>
              <a:spcAft>
                <a:spcPts val="600"/>
              </a:spcAft>
            </a:pPr>
            <a:r>
              <a:rPr lang="en-US" sz="2000" dirty="0"/>
              <a:t>Assign a managed identity to the Azure App Configuration instance</a:t>
            </a:r>
          </a:p>
          <a:p>
            <a:pPr>
              <a:spcAft>
                <a:spcPts val="600"/>
              </a:spcAft>
            </a:pPr>
            <a:r>
              <a:rPr lang="en-US" sz="2000" dirty="0"/>
              <a:t>Grant the identity permissions in the target Key Vault's access policy.</a:t>
            </a:r>
            <a:endParaRPr lang="en-US" dirty="0"/>
          </a:p>
        </p:txBody>
      </p:sp>
    </p:spTree>
    <p:extLst>
      <p:ext uri="{BB962C8B-B14F-4D97-AF65-F5344CB8AC3E}">
        <p14:creationId xmlns:p14="http://schemas.microsoft.com/office/powerpoint/2010/main" val="1681002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0ECF-482C-24C6-10EB-1919AFB986F0}"/>
              </a:ext>
            </a:extLst>
          </p:cNvPr>
          <p:cNvSpPr>
            <a:spLocks noGrp="1"/>
          </p:cNvSpPr>
          <p:nvPr>
            <p:ph type="title"/>
          </p:nvPr>
        </p:nvSpPr>
        <p:spPr/>
        <p:txBody>
          <a:bodyPr/>
          <a:lstStyle/>
          <a:p>
            <a:r>
              <a:rPr lang="en-US" dirty="0"/>
              <a:t>Secure app configuration data (2 of 2)</a:t>
            </a:r>
          </a:p>
        </p:txBody>
      </p:sp>
      <p:sp>
        <p:nvSpPr>
          <p:cNvPr id="3" name="Text Placeholder 2">
            <a:extLst>
              <a:ext uri="{FF2B5EF4-FFF2-40B4-BE49-F238E27FC236}">
                <a16:creationId xmlns:a16="http://schemas.microsoft.com/office/drawing/2014/main" id="{4FBFF449-377B-4D46-BA07-73ABCB6E330B}"/>
              </a:ext>
            </a:extLst>
          </p:cNvPr>
          <p:cNvSpPr>
            <a:spLocks noGrp="1"/>
          </p:cNvSpPr>
          <p:nvPr>
            <p:ph type="body" sz="quarter" idx="11"/>
          </p:nvPr>
        </p:nvSpPr>
        <p:spPr/>
        <p:txBody>
          <a:bodyPr/>
          <a:lstStyle/>
          <a:p>
            <a:r>
              <a:rPr lang="en-US" dirty="0"/>
              <a:t>Private endpoints and managed identities</a:t>
            </a:r>
          </a:p>
        </p:txBody>
      </p:sp>
      <p:sp>
        <p:nvSpPr>
          <p:cNvPr id="4" name="Content Placeholder 3">
            <a:extLst>
              <a:ext uri="{FF2B5EF4-FFF2-40B4-BE49-F238E27FC236}">
                <a16:creationId xmlns:a16="http://schemas.microsoft.com/office/drawing/2014/main" id="{B09F210A-987F-1E7E-79A8-C484175F41EE}"/>
              </a:ext>
            </a:extLst>
          </p:cNvPr>
          <p:cNvSpPr>
            <a:spLocks noGrp="1"/>
          </p:cNvSpPr>
          <p:nvPr>
            <p:ph sz="quarter" idx="10"/>
          </p:nvPr>
        </p:nvSpPr>
        <p:spPr/>
        <p:txBody>
          <a:bodyPr/>
          <a:lstStyle/>
          <a:p>
            <a:pPr marL="0" indent="0">
              <a:spcAft>
                <a:spcPts val="1200"/>
              </a:spcAft>
              <a:buNone/>
            </a:pPr>
            <a:r>
              <a:rPr lang="en-US" dirty="0">
                <a:latin typeface="+mj-lt"/>
              </a:rPr>
              <a:t>Use private endpoints for Azure App Configuration</a:t>
            </a:r>
          </a:p>
          <a:p>
            <a:pPr>
              <a:spcAft>
                <a:spcPts val="600"/>
              </a:spcAft>
            </a:pPr>
            <a:r>
              <a:rPr lang="en-US" sz="2000" dirty="0"/>
              <a:t>Secure your application configuration details by configuring the firewall to block all connections to App Configuration on the public endpoint.</a:t>
            </a:r>
          </a:p>
          <a:p>
            <a:pPr>
              <a:spcAft>
                <a:spcPts val="600"/>
              </a:spcAft>
            </a:pPr>
            <a:r>
              <a:rPr lang="en-US" sz="2000" dirty="0"/>
              <a:t>Increase security for the virtual network (</a:t>
            </a:r>
            <a:r>
              <a:rPr lang="en-US" sz="2000" dirty="0" err="1"/>
              <a:t>VNet</a:t>
            </a:r>
            <a:r>
              <a:rPr lang="en-US" sz="2000" dirty="0"/>
              <a:t>) ensuring data doesn't escape from the </a:t>
            </a:r>
            <a:r>
              <a:rPr lang="en-US" sz="2000" dirty="0" err="1"/>
              <a:t>VNet</a:t>
            </a:r>
            <a:r>
              <a:rPr lang="en-US" sz="2000" dirty="0"/>
              <a:t>.</a:t>
            </a:r>
          </a:p>
          <a:p>
            <a:pPr>
              <a:spcAft>
                <a:spcPts val="600"/>
              </a:spcAft>
            </a:pPr>
            <a:r>
              <a:rPr lang="en-US" sz="2000" dirty="0"/>
              <a:t>Securely connect to the App Configuration store from on-premises networks that connect to the </a:t>
            </a:r>
            <a:r>
              <a:rPr lang="en-US" sz="2000" dirty="0" err="1"/>
              <a:t>VNet</a:t>
            </a:r>
            <a:r>
              <a:rPr lang="en-US" sz="2000" dirty="0"/>
              <a:t> using VPN or </a:t>
            </a:r>
            <a:r>
              <a:rPr lang="en-US" sz="2000" dirty="0" err="1"/>
              <a:t>ExpressRoutes</a:t>
            </a:r>
            <a:r>
              <a:rPr lang="en-US" sz="2000" dirty="0"/>
              <a:t> with private-peering.</a:t>
            </a:r>
            <a:endParaRPr lang="en-US" dirty="0"/>
          </a:p>
          <a:p>
            <a:pPr marL="0" indent="0">
              <a:spcBef>
                <a:spcPts val="600"/>
              </a:spcBef>
              <a:spcAft>
                <a:spcPts val="1200"/>
              </a:spcAft>
              <a:buNone/>
            </a:pPr>
            <a:r>
              <a:rPr lang="en-US" dirty="0">
                <a:latin typeface="+mj-lt"/>
              </a:rPr>
              <a:t>Managed identities</a:t>
            </a:r>
          </a:p>
          <a:p>
            <a:pPr>
              <a:spcAft>
                <a:spcPts val="600"/>
              </a:spcAft>
            </a:pPr>
            <a:r>
              <a:rPr lang="en-US" sz="2000" dirty="0"/>
              <a:t>A system-assigned identity is tied to your configuration store. It's deleted if your configuration store is deleted. A configuration store can only have one system-assigned identity.</a:t>
            </a:r>
          </a:p>
          <a:p>
            <a:pPr>
              <a:spcAft>
                <a:spcPts val="600"/>
              </a:spcAft>
            </a:pPr>
            <a:r>
              <a:rPr lang="en-US" sz="2000" dirty="0"/>
              <a:t>A user-assigned identity is a standalone Azure resource that can be assigned to your configuration store. A configuration store can have multiple user-assigned identities.</a:t>
            </a:r>
          </a:p>
          <a:p>
            <a:endParaRPr lang="en-US" dirty="0"/>
          </a:p>
        </p:txBody>
      </p:sp>
    </p:spTree>
    <p:extLst>
      <p:ext uri="{BB962C8B-B14F-4D97-AF65-F5344CB8AC3E}">
        <p14:creationId xmlns:p14="http://schemas.microsoft.com/office/powerpoint/2010/main" val="1961640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3D8F5-40B3-3D41-1072-B1616B467345}"/>
              </a:ext>
            </a:extLst>
          </p:cNvPr>
          <p:cNvSpPr>
            <a:spLocks noGrp="1"/>
          </p:cNvSpPr>
          <p:nvPr>
            <p:ph type="title"/>
          </p:nvPr>
        </p:nvSpPr>
        <p:spPr/>
        <p:txBody>
          <a:bodyPr/>
          <a:lstStyle/>
          <a:p>
            <a:r>
              <a:rPr lang="en-US" dirty="0"/>
              <a:t>Summary and knowledge check</a:t>
            </a:r>
          </a:p>
        </p:txBody>
      </p:sp>
      <p:sp>
        <p:nvSpPr>
          <p:cNvPr id="4" name="Content Placeholder 3">
            <a:extLst>
              <a:ext uri="{FF2B5EF4-FFF2-40B4-BE49-F238E27FC236}">
                <a16:creationId xmlns:a16="http://schemas.microsoft.com/office/drawing/2014/main" id="{33221971-E4B4-91FA-1DB9-F42D84D88189}"/>
              </a:ext>
            </a:extLst>
          </p:cNvPr>
          <p:cNvSpPr>
            <a:spLocks noGrp="1"/>
          </p:cNvSpPr>
          <p:nvPr>
            <p:ph sz="quarter" idx="12"/>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 this module, you learned how to:</a:t>
            </a:r>
          </a:p>
          <a:p>
            <a:r>
              <a:rPr lang="en-US" dirty="0"/>
              <a:t>Explain the benefits of using Azure App Configuration</a:t>
            </a:r>
          </a:p>
          <a:p>
            <a:r>
              <a:rPr lang="en-US" dirty="0"/>
              <a:t>Describe how Azure App Configuration stores information</a:t>
            </a:r>
          </a:p>
          <a:p>
            <a:r>
              <a:rPr lang="en-US" dirty="0"/>
              <a:t>Implement feature management</a:t>
            </a:r>
          </a:p>
          <a:p>
            <a:r>
              <a:rPr lang="en-US" dirty="0"/>
              <a:t>Securely access your app configuration information</a:t>
            </a:r>
          </a:p>
          <a:p>
            <a:endParaRPr lang="en-US" dirty="0"/>
          </a:p>
        </p:txBody>
      </p:sp>
      <p:sp>
        <p:nvSpPr>
          <p:cNvPr id="5" name="Oval 4">
            <a:extLst>
              <a:ext uri="{FF2B5EF4-FFF2-40B4-BE49-F238E27FC236}">
                <a16:creationId xmlns:a16="http://schemas.microsoft.com/office/drawing/2014/main" id="{09F58951-4595-0655-4A72-15DF78A41634}"/>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6" name="Text Placeholder 43">
            <a:extLst>
              <a:ext uri="{FF2B5EF4-FFF2-40B4-BE49-F238E27FC236}">
                <a16:creationId xmlns:a16="http://schemas.microsoft.com/office/drawing/2014/main" id="{3C700301-A44D-6BF7-F79B-3FE0881017F0}"/>
              </a:ext>
            </a:extLst>
          </p:cNvPr>
          <p:cNvSpPr txBox="1">
            <a:spLocks/>
          </p:cNvSpPr>
          <p:nvPr/>
        </p:nvSpPr>
        <p:spPr>
          <a:xfrm>
            <a:off x="6715031" y="2076618"/>
            <a:ext cx="4672440" cy="78924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type of encryption does Azure App Configuration use to encrypt data at rest?</a:t>
            </a:r>
          </a:p>
        </p:txBody>
      </p:sp>
      <p:sp>
        <p:nvSpPr>
          <p:cNvPr id="2" name="Oval 1">
            <a:extLst>
              <a:ext uri="{FF2B5EF4-FFF2-40B4-BE49-F238E27FC236}">
                <a16:creationId xmlns:a16="http://schemas.microsoft.com/office/drawing/2014/main" id="{B860B3A4-8E40-4CAB-AFAB-17784E4B017A}"/>
              </a:ext>
              <a:ext uri="{C183D7F6-B498-43B3-948B-1728B52AA6E4}">
                <adec:decorative xmlns:adec="http://schemas.microsoft.com/office/drawing/2017/decorative" val="1"/>
              </a:ext>
            </a:extLst>
          </p:cNvPr>
          <p:cNvSpPr/>
          <p:nvPr/>
        </p:nvSpPr>
        <p:spPr bwMode="auto">
          <a:xfrm>
            <a:off x="6096000" y="3034377"/>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7" name="Text Placeholder 43">
            <a:extLst>
              <a:ext uri="{FF2B5EF4-FFF2-40B4-BE49-F238E27FC236}">
                <a16:creationId xmlns:a16="http://schemas.microsoft.com/office/drawing/2014/main" id="{EDAB8B9E-AE29-4FC8-83EE-634621915BEC}"/>
              </a:ext>
            </a:extLst>
          </p:cNvPr>
          <p:cNvSpPr txBox="1">
            <a:spLocks/>
          </p:cNvSpPr>
          <p:nvPr/>
        </p:nvSpPr>
        <p:spPr>
          <a:xfrm>
            <a:off x="6715031" y="3034377"/>
            <a:ext cx="4672440" cy="118078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option evaluates the state of a feature flag?</a:t>
            </a:r>
          </a:p>
        </p:txBody>
      </p:sp>
    </p:spTree>
    <p:extLst>
      <p:ext uri="{BB962C8B-B14F-4D97-AF65-F5344CB8AC3E}">
        <p14:creationId xmlns:p14="http://schemas.microsoft.com/office/powerpoint/2010/main" val="2365962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EC3F5-459D-EDF9-0B20-50B313E88057}"/>
              </a:ext>
            </a:extLst>
          </p:cNvPr>
          <p:cNvSpPr>
            <a:spLocks noGrp="1"/>
          </p:cNvSpPr>
          <p:nvPr>
            <p:ph type="title"/>
          </p:nvPr>
        </p:nvSpPr>
        <p:spPr/>
        <p:txBody>
          <a:bodyPr/>
          <a:lstStyle/>
          <a:p>
            <a:r>
              <a:rPr lang="en-US" dirty="0"/>
              <a:t>Discussion and lab</a:t>
            </a:r>
          </a:p>
        </p:txBody>
      </p:sp>
    </p:spTree>
    <p:extLst>
      <p:ext uri="{BB962C8B-B14F-4D97-AF65-F5344CB8AC3E}">
        <p14:creationId xmlns:p14="http://schemas.microsoft.com/office/powerpoint/2010/main" val="1578261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p:txBody>
          <a:bodyPr/>
          <a:lstStyle/>
          <a:p>
            <a:r>
              <a:rPr lang="en-US" dirty="0"/>
              <a:t>Group discussion questions</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1200"/>
              </a:spcAft>
            </a:pPr>
            <a:r>
              <a:rPr lang="en-US" sz="2400" dirty="0"/>
              <a:t>Contoso Inc has a web app where each developer has contributor access. What can be done to prevent developers from accessing application secrets?</a:t>
            </a:r>
          </a:p>
          <a:p>
            <a:pPr>
              <a:spcAft>
                <a:spcPts val="1200"/>
              </a:spcAft>
            </a:pPr>
            <a:r>
              <a:rPr lang="en-US" sz="2400" dirty="0"/>
              <a:t>Managed identities are generally recommended to handle authentication between Azure resources in a solution. In what situations would you want to use a different authentication solution? </a:t>
            </a:r>
          </a:p>
          <a:p>
            <a:pPr>
              <a:spcAft>
                <a:spcPts val="1200"/>
              </a:spcAft>
            </a:pPr>
            <a:r>
              <a:rPr lang="en-US" sz="2400" dirty="0"/>
              <a:t>Contoso Inc wants to perform A/B testing on a new feature for their app. What service(s) should they use and what kind of changes do they need to make to their code?</a:t>
            </a:r>
          </a:p>
          <a:p>
            <a:pPr marL="0" indent="0">
              <a:buNone/>
            </a:pPr>
            <a:endParaRPr lang="en-US" sz="2400" dirty="0"/>
          </a:p>
        </p:txBody>
      </p:sp>
    </p:spTree>
    <p:extLst>
      <p:ext uri="{BB962C8B-B14F-4D97-AF65-F5344CB8AC3E}">
        <p14:creationId xmlns:p14="http://schemas.microsoft.com/office/powerpoint/2010/main" val="1288457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p:txBody>
          <a:bodyPr>
            <a:noAutofit/>
          </a:bodyPr>
          <a:lstStyle/>
          <a:p>
            <a:r>
              <a:rPr lang="en-US" sz="2400" dirty="0"/>
              <a:t>Lab 07:  Access resource secrets more securely across services</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lnSpcReduction="10000"/>
          </a:bodyPr>
          <a:lstStyle/>
          <a:p>
            <a:pPr marL="0" indent="0">
              <a:buNone/>
            </a:pPr>
            <a:r>
              <a:rPr lang="en-US" sz="2000" dirty="0"/>
              <a:t>In this lab, you will create a storage account and an Azure Function app that will access the storage account. To demonstrate the secure storage of connection string information, you will provision a Key Vault resource and manage the appropriate secrets to store the connection string information. You will also manage the service identity to gain secure access to the connection string information for the storage account.</a:t>
            </a:r>
          </a:p>
          <a:p>
            <a:pPr marL="0" indent="0">
              <a:buNone/>
            </a:pPr>
            <a:endParaRPr lang="en-US" sz="2000" dirty="0"/>
          </a:p>
          <a:p>
            <a:pPr marL="0" indent="0">
              <a:buNone/>
            </a:pPr>
            <a:r>
              <a:rPr lang="en-US" sz="2000" dirty="0">
                <a:hlinkClick r:id="rId2"/>
              </a:rPr>
              <a:t>http://aka.ms/az204labs</a:t>
            </a:r>
            <a:endParaRPr lang="en-US" sz="20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600"/>
              </a:spcAft>
            </a:pPr>
            <a:r>
              <a:rPr lang="en-US" sz="1800" b="0" i="0" dirty="0">
                <a:solidFill>
                  <a:srgbClr val="222222"/>
                </a:solidFill>
                <a:effectLst/>
                <a:latin typeface="segoe-ui_semibold"/>
              </a:rPr>
              <a:t>Exercise 1: </a:t>
            </a:r>
            <a:r>
              <a:rPr lang="fr-FR" sz="1800" b="0" i="0" dirty="0" err="1">
                <a:solidFill>
                  <a:srgbClr val="222222"/>
                </a:solidFill>
                <a:effectLst/>
                <a:latin typeface="segoe-ui_semibold"/>
              </a:rPr>
              <a:t>Create</a:t>
            </a:r>
            <a:r>
              <a:rPr lang="fr-FR" sz="1800" b="0" i="0" dirty="0">
                <a:solidFill>
                  <a:srgbClr val="222222"/>
                </a:solidFill>
                <a:effectLst/>
                <a:latin typeface="segoe-ui_semibold"/>
              </a:rPr>
              <a:t> Azure </a:t>
            </a:r>
            <a:r>
              <a:rPr lang="fr-FR" sz="1800" b="0" i="0" dirty="0" err="1">
                <a:solidFill>
                  <a:srgbClr val="222222"/>
                </a:solidFill>
                <a:effectLst/>
                <a:latin typeface="segoe-ui_semibold"/>
              </a:rPr>
              <a:t>resources</a:t>
            </a:r>
            <a:endParaRPr lang="en-US" sz="1800" b="0" i="0" dirty="0">
              <a:solidFill>
                <a:srgbClr val="222222"/>
              </a:solidFill>
              <a:effectLst/>
              <a:latin typeface="segoe-ui_semibold"/>
            </a:endParaRPr>
          </a:p>
          <a:p>
            <a:pPr>
              <a:spcAft>
                <a:spcPts val="600"/>
              </a:spcAft>
            </a:pPr>
            <a:r>
              <a:rPr lang="en-US" sz="1800" b="0" i="0" dirty="0">
                <a:solidFill>
                  <a:srgbClr val="222222"/>
                </a:solidFill>
                <a:effectLst/>
                <a:latin typeface="segoe-ui_semibold"/>
              </a:rPr>
              <a:t>Exercise 2: Configure secrets and identities</a:t>
            </a:r>
          </a:p>
          <a:p>
            <a:pPr>
              <a:spcAft>
                <a:spcPts val="600"/>
              </a:spcAft>
            </a:pPr>
            <a:r>
              <a:rPr lang="en-US" sz="1800" b="0" i="0" dirty="0">
                <a:solidFill>
                  <a:srgbClr val="222222"/>
                </a:solidFill>
                <a:effectLst/>
                <a:latin typeface="segoe-ui_semibold"/>
              </a:rPr>
              <a:t>Exercise 3: Build an Azure Functions app</a:t>
            </a:r>
          </a:p>
          <a:p>
            <a:pPr>
              <a:spcAft>
                <a:spcPts val="600"/>
              </a:spcAft>
            </a:pPr>
            <a:r>
              <a:rPr lang="en-US" sz="1800" b="0" i="0" dirty="0">
                <a:solidFill>
                  <a:srgbClr val="222222"/>
                </a:solidFill>
                <a:effectLst/>
                <a:latin typeface="segoe-ui_semibold"/>
              </a:rPr>
              <a:t>Exercise 4: Access Azure Blob Storage data</a:t>
            </a:r>
          </a:p>
          <a:p>
            <a:pPr marL="0" indent="0">
              <a:spcAft>
                <a:spcPts val="600"/>
              </a:spcAft>
              <a:buNone/>
            </a:pPr>
            <a:endParaRPr lang="en-US" sz="1800" b="0" i="0" dirty="0">
              <a:solidFill>
                <a:srgbClr val="222222"/>
              </a:solidFill>
              <a:effectLst/>
              <a:latin typeface="segoe-ui_semibold"/>
            </a:endParaRPr>
          </a:p>
        </p:txBody>
      </p:sp>
    </p:spTree>
    <p:extLst>
      <p:ext uri="{BB962C8B-B14F-4D97-AF65-F5344CB8AC3E}">
        <p14:creationId xmlns:p14="http://schemas.microsoft.com/office/powerpoint/2010/main" val="3611906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BB16-4060-D079-1680-7B49E45871F5}"/>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Describe the benefits of using Azure Key Vault</a:t>
            </a:r>
          </a:p>
          <a:p>
            <a:pPr>
              <a:spcAft>
                <a:spcPts val="600"/>
              </a:spcAft>
            </a:pPr>
            <a:r>
              <a:rPr lang="en-US" sz="2400" dirty="0"/>
              <a:t>Explain how to authenticate to Azure Key Vault</a:t>
            </a:r>
          </a:p>
          <a:p>
            <a:pPr>
              <a:spcAft>
                <a:spcPts val="600"/>
              </a:spcAft>
            </a:pPr>
            <a:r>
              <a:rPr lang="en-US" sz="2400" dirty="0"/>
              <a:t>Set and retrieve a secret from Azure Key Vault by using the Azure CLI</a:t>
            </a:r>
          </a:p>
        </p:txBody>
      </p:sp>
    </p:spTree>
    <p:extLst>
      <p:ext uri="{BB962C8B-B14F-4D97-AF65-F5344CB8AC3E}">
        <p14:creationId xmlns:p14="http://schemas.microsoft.com/office/powerpoint/2010/main" val="21069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p:txBody>
          <a:bodyPr/>
          <a:lstStyle/>
          <a:p>
            <a:pPr>
              <a:spcAft>
                <a:spcPts val="1200"/>
              </a:spcAft>
            </a:pPr>
            <a:r>
              <a:rPr lang="en-US" dirty="0"/>
              <a:t>Azure Key Vault is a cloud service for securely storing and accessing secrets.</a:t>
            </a:r>
          </a:p>
          <a:p>
            <a:pPr>
              <a:spcAft>
                <a:spcPts val="1200"/>
              </a:spcAft>
            </a:pPr>
            <a:r>
              <a:rPr lang="en-US" dirty="0"/>
              <a:t>A secret is anything that you want to tightly control access to, such as API keys, passwords, certificates, or cryptographic keys.</a:t>
            </a:r>
          </a:p>
          <a:p>
            <a:endParaRPr lang="en-US" dirty="0"/>
          </a:p>
        </p:txBody>
      </p:sp>
    </p:spTree>
    <p:extLst>
      <p:ext uri="{BB962C8B-B14F-4D97-AF65-F5344CB8AC3E}">
        <p14:creationId xmlns:p14="http://schemas.microsoft.com/office/powerpoint/2010/main" val="169776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2E86D7-D2BE-3BFA-CA64-24918F0534B9}"/>
              </a:ext>
            </a:extLst>
          </p:cNvPr>
          <p:cNvSpPr>
            <a:spLocks noGrp="1"/>
          </p:cNvSpPr>
          <p:nvPr>
            <p:ph type="title"/>
          </p:nvPr>
        </p:nvSpPr>
        <p:spPr/>
        <p:txBody>
          <a:bodyPr/>
          <a:lstStyle/>
          <a:p>
            <a:r>
              <a:rPr lang="en-US" dirty="0"/>
              <a:t>Explore Azure Key Vault</a:t>
            </a:r>
          </a:p>
        </p:txBody>
      </p:sp>
      <p:sp>
        <p:nvSpPr>
          <p:cNvPr id="5" name="Content Placeholder 4">
            <a:extLst>
              <a:ext uri="{FF2B5EF4-FFF2-40B4-BE49-F238E27FC236}">
                <a16:creationId xmlns:a16="http://schemas.microsoft.com/office/drawing/2014/main" id="{8E6568BB-A942-7243-27B3-8E2FE1824BD6}"/>
              </a:ext>
            </a:extLst>
          </p:cNvPr>
          <p:cNvSpPr>
            <a:spLocks noGrp="1"/>
          </p:cNvSpPr>
          <p:nvPr>
            <p:ph sz="quarter" idx="10"/>
          </p:nvPr>
        </p:nvSpPr>
        <p:spPr/>
        <p:txBody>
          <a:bodyPr/>
          <a:lstStyle/>
          <a:p>
            <a:pPr marL="0" indent="0">
              <a:spcAft>
                <a:spcPts val="1200"/>
              </a:spcAft>
              <a:buNone/>
            </a:pPr>
            <a:r>
              <a:rPr lang="en-US" dirty="0">
                <a:latin typeface="+mj-lt"/>
              </a:rPr>
              <a:t>Azure Key Vault provides</a:t>
            </a:r>
          </a:p>
          <a:p>
            <a:pPr>
              <a:spcAft>
                <a:spcPts val="600"/>
              </a:spcAft>
            </a:pPr>
            <a:r>
              <a:rPr lang="en-US" sz="2000" dirty="0">
                <a:latin typeface="+mj-lt"/>
              </a:rPr>
              <a:t>Secrets Management: </a:t>
            </a:r>
            <a:r>
              <a:rPr lang="en-US" sz="2000" dirty="0"/>
              <a:t>For safe storage and strict control</a:t>
            </a:r>
          </a:p>
          <a:p>
            <a:pPr>
              <a:spcAft>
                <a:spcPts val="600"/>
              </a:spcAft>
            </a:pPr>
            <a:r>
              <a:rPr lang="en-US" sz="2000" dirty="0">
                <a:latin typeface="+mj-lt"/>
              </a:rPr>
              <a:t>Key Management: </a:t>
            </a:r>
            <a:r>
              <a:rPr lang="en-US" sz="2000" dirty="0"/>
              <a:t>Used as a key management solution</a:t>
            </a:r>
          </a:p>
          <a:p>
            <a:pPr>
              <a:spcAft>
                <a:spcPts val="600"/>
              </a:spcAft>
            </a:pPr>
            <a:r>
              <a:rPr lang="en-US" sz="2000" dirty="0">
                <a:latin typeface="+mj-lt"/>
              </a:rPr>
              <a:t>Certificate Management: </a:t>
            </a:r>
            <a:r>
              <a:rPr lang="en-US" sz="2000" dirty="0"/>
              <a:t>Provision, manage, and deploy public and private SSL/TLS certificates</a:t>
            </a:r>
          </a:p>
          <a:p>
            <a:endParaRPr lang="en-US" sz="2800" dirty="0"/>
          </a:p>
        </p:txBody>
      </p:sp>
      <p:sp>
        <p:nvSpPr>
          <p:cNvPr id="6" name="Content Placeholder 5">
            <a:extLst>
              <a:ext uri="{FF2B5EF4-FFF2-40B4-BE49-F238E27FC236}">
                <a16:creationId xmlns:a16="http://schemas.microsoft.com/office/drawing/2014/main" id="{A299BE10-81B3-E94E-8692-B11EE0734DD7}"/>
              </a:ext>
            </a:extLst>
          </p:cNvPr>
          <p:cNvSpPr>
            <a:spLocks noGrp="1"/>
          </p:cNvSpPr>
          <p:nvPr>
            <p:ph sz="quarter" idx="11"/>
          </p:nvPr>
        </p:nvSpPr>
        <p:spPr/>
        <p:txBody>
          <a:bodyPr/>
          <a:lstStyle/>
          <a:p>
            <a:pPr marL="0" indent="0">
              <a:spcAft>
                <a:spcPts val="1200"/>
              </a:spcAft>
              <a:buNone/>
            </a:pPr>
            <a:r>
              <a:rPr lang="en-US" dirty="0">
                <a:latin typeface="+mj-lt"/>
              </a:rPr>
              <a:t>Key benefits of using Azure Key Vault</a:t>
            </a:r>
            <a:r>
              <a:rPr lang="en-US" dirty="0"/>
              <a:t> </a:t>
            </a:r>
          </a:p>
          <a:p>
            <a:pPr>
              <a:spcAft>
                <a:spcPts val="600"/>
              </a:spcAft>
            </a:pPr>
            <a:r>
              <a:rPr lang="en-US" sz="2000" dirty="0">
                <a:latin typeface="+mj-lt"/>
              </a:rPr>
              <a:t>Centralized application secrets:</a:t>
            </a:r>
            <a:r>
              <a:rPr lang="en-US" sz="2000" dirty="0"/>
              <a:t> Control their distribution.</a:t>
            </a:r>
          </a:p>
          <a:p>
            <a:pPr>
              <a:spcAft>
                <a:spcPts val="600"/>
              </a:spcAft>
            </a:pPr>
            <a:r>
              <a:rPr lang="en-US" sz="2000" dirty="0">
                <a:latin typeface="+mj-lt"/>
              </a:rPr>
              <a:t>Securely store secrets and keys: </a:t>
            </a:r>
            <a:r>
              <a:rPr lang="en-US" sz="2000" dirty="0"/>
              <a:t>Requires proper authentication and authorization to gain access</a:t>
            </a:r>
          </a:p>
          <a:p>
            <a:pPr>
              <a:spcAft>
                <a:spcPts val="600"/>
              </a:spcAft>
            </a:pPr>
            <a:r>
              <a:rPr lang="en-US" sz="2000" dirty="0">
                <a:latin typeface="+mj-lt"/>
              </a:rPr>
              <a:t>Monitor access and use: </a:t>
            </a:r>
            <a:r>
              <a:rPr lang="en-US" sz="2000" dirty="0"/>
              <a:t>Enable logging to monitor activity.</a:t>
            </a:r>
          </a:p>
          <a:p>
            <a:pPr>
              <a:spcAft>
                <a:spcPts val="600"/>
              </a:spcAft>
            </a:pPr>
            <a:r>
              <a:rPr lang="en-US" sz="2000" dirty="0">
                <a:latin typeface="+mj-lt"/>
              </a:rPr>
              <a:t>Simplified administration of application secrets: </a:t>
            </a:r>
            <a:r>
              <a:rPr lang="en-US" sz="2000" dirty="0"/>
              <a:t>Follow the life cycle and have high availability.</a:t>
            </a:r>
          </a:p>
          <a:p>
            <a:endParaRPr lang="en-US" dirty="0"/>
          </a:p>
        </p:txBody>
      </p:sp>
    </p:spTree>
    <p:extLst>
      <p:ext uri="{BB962C8B-B14F-4D97-AF65-F5344CB8AC3E}">
        <p14:creationId xmlns:p14="http://schemas.microsoft.com/office/powerpoint/2010/main" val="326932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14C840-2ADA-F059-B581-23D6B5B2EC97}"/>
              </a:ext>
            </a:extLst>
          </p:cNvPr>
          <p:cNvSpPr>
            <a:spLocks noGrp="1"/>
          </p:cNvSpPr>
          <p:nvPr>
            <p:ph type="title"/>
          </p:nvPr>
        </p:nvSpPr>
        <p:spPr/>
        <p:txBody>
          <a:bodyPr/>
          <a:lstStyle/>
          <a:p>
            <a:r>
              <a:rPr lang="en-US" dirty="0"/>
              <a:t>Discover Azure Key Vault best practices (1 of 2)</a:t>
            </a:r>
          </a:p>
        </p:txBody>
      </p:sp>
      <p:sp>
        <p:nvSpPr>
          <p:cNvPr id="7" name="Text Placeholder 6">
            <a:extLst>
              <a:ext uri="{FF2B5EF4-FFF2-40B4-BE49-F238E27FC236}">
                <a16:creationId xmlns:a16="http://schemas.microsoft.com/office/drawing/2014/main" id="{586BC8AC-6576-1BC3-6A22-3C952A208D85}"/>
              </a:ext>
            </a:extLst>
          </p:cNvPr>
          <p:cNvSpPr>
            <a:spLocks noGrp="1"/>
          </p:cNvSpPr>
          <p:nvPr>
            <p:ph type="body" sz="quarter" idx="11"/>
          </p:nvPr>
        </p:nvSpPr>
        <p:spPr/>
        <p:txBody>
          <a:bodyPr/>
          <a:lstStyle/>
          <a:p>
            <a:r>
              <a:rPr lang="en-US" dirty="0"/>
              <a:t>Authenticating to Azure Key Vault</a:t>
            </a:r>
          </a:p>
        </p:txBody>
      </p:sp>
      <p:sp>
        <p:nvSpPr>
          <p:cNvPr id="6" name="Content Placeholder 5">
            <a:extLst>
              <a:ext uri="{FF2B5EF4-FFF2-40B4-BE49-F238E27FC236}">
                <a16:creationId xmlns:a16="http://schemas.microsoft.com/office/drawing/2014/main" id="{2DA41FD1-9A51-F6FB-EF35-9A252BC5995F}"/>
              </a:ext>
            </a:extLst>
          </p:cNvPr>
          <p:cNvSpPr>
            <a:spLocks noGrp="1"/>
          </p:cNvSpPr>
          <p:nvPr>
            <p:ph sz="quarter" idx="10"/>
          </p:nvPr>
        </p:nvSpPr>
        <p:spPr/>
        <p:txBody>
          <a:bodyPr/>
          <a:lstStyle/>
          <a:p>
            <a:pPr marL="0" indent="0">
              <a:spcAft>
                <a:spcPts val="1200"/>
              </a:spcAft>
              <a:buNone/>
            </a:pPr>
            <a:r>
              <a:rPr lang="en-US" sz="2800" dirty="0">
                <a:latin typeface="+mj-lt"/>
              </a:rPr>
              <a:t>Three ways to authenticate</a:t>
            </a:r>
            <a:endParaRPr lang="en-US" dirty="0"/>
          </a:p>
          <a:p>
            <a:pPr marL="234950" lvl="1">
              <a:spcAft>
                <a:spcPts val="600"/>
              </a:spcAft>
              <a:buFont typeface="Arial" panose="020B0604020202020204" pitchFamily="34" charset="0"/>
              <a:buChar char="•"/>
            </a:pPr>
            <a:r>
              <a:rPr lang="en-US" dirty="0">
                <a:latin typeface="+mj-lt"/>
              </a:rPr>
              <a:t>Managed identities for Azure resources</a:t>
            </a:r>
            <a:r>
              <a:rPr lang="en-US" dirty="0"/>
              <a:t>: When you deploy an app on a virtual machine in Azure, you can assign an identity to your virtual machine that has access to Key Vault.</a:t>
            </a:r>
          </a:p>
          <a:p>
            <a:pPr marL="234950" lvl="1">
              <a:spcAft>
                <a:spcPts val="600"/>
              </a:spcAft>
              <a:buFont typeface="Arial" panose="020B0604020202020204" pitchFamily="34" charset="0"/>
              <a:buChar char="•"/>
            </a:pPr>
            <a:r>
              <a:rPr lang="en-US" dirty="0">
                <a:latin typeface="+mj-lt"/>
              </a:rPr>
              <a:t>Service principal and certificate</a:t>
            </a:r>
            <a:r>
              <a:rPr lang="en-US" dirty="0"/>
              <a:t>: You can use a service principal and an associated certificate that has access to Key Vault. </a:t>
            </a:r>
          </a:p>
          <a:p>
            <a:pPr marL="234950" lvl="1">
              <a:spcAft>
                <a:spcPts val="600"/>
              </a:spcAft>
              <a:buFont typeface="Arial" panose="020B0604020202020204" pitchFamily="34" charset="0"/>
              <a:buChar char="•"/>
            </a:pPr>
            <a:r>
              <a:rPr lang="en-US" dirty="0">
                <a:latin typeface="+mj-lt"/>
              </a:rPr>
              <a:t>Service principal and secret</a:t>
            </a:r>
            <a:r>
              <a:rPr lang="en-US" dirty="0"/>
              <a:t>: Although you can use a service principal and a secret to authenticate to Key Vault, we don't recommend it.</a:t>
            </a:r>
          </a:p>
          <a:p>
            <a:endParaRPr lang="en-US" dirty="0"/>
          </a:p>
        </p:txBody>
      </p:sp>
    </p:spTree>
    <p:extLst>
      <p:ext uri="{BB962C8B-B14F-4D97-AF65-F5344CB8AC3E}">
        <p14:creationId xmlns:p14="http://schemas.microsoft.com/office/powerpoint/2010/main" val="131684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1CBB-DEA7-E489-8624-945B2C7E82D8}"/>
              </a:ext>
            </a:extLst>
          </p:cNvPr>
          <p:cNvSpPr>
            <a:spLocks noGrp="1"/>
          </p:cNvSpPr>
          <p:nvPr>
            <p:ph type="title"/>
          </p:nvPr>
        </p:nvSpPr>
        <p:spPr/>
        <p:txBody>
          <a:bodyPr/>
          <a:lstStyle/>
          <a:p>
            <a:r>
              <a:rPr lang="en-US" dirty="0"/>
              <a:t>Discover Azure Key Vault best practices (2 of 2)</a:t>
            </a:r>
          </a:p>
        </p:txBody>
      </p:sp>
      <p:sp>
        <p:nvSpPr>
          <p:cNvPr id="3" name="Text Placeholder 2">
            <a:extLst>
              <a:ext uri="{FF2B5EF4-FFF2-40B4-BE49-F238E27FC236}">
                <a16:creationId xmlns:a16="http://schemas.microsoft.com/office/drawing/2014/main" id="{29D3AED7-4640-8395-DC4A-7E3545CB6EF7}"/>
              </a:ext>
            </a:extLst>
          </p:cNvPr>
          <p:cNvSpPr>
            <a:spLocks noGrp="1"/>
          </p:cNvSpPr>
          <p:nvPr>
            <p:ph type="body" sz="quarter" idx="11"/>
          </p:nvPr>
        </p:nvSpPr>
        <p:spPr/>
        <p:txBody>
          <a:bodyPr/>
          <a:lstStyle/>
          <a:p>
            <a:r>
              <a:rPr lang="en-US" dirty="0"/>
              <a:t>Best practices</a:t>
            </a:r>
          </a:p>
        </p:txBody>
      </p:sp>
      <p:sp>
        <p:nvSpPr>
          <p:cNvPr id="4" name="Content Placeholder 3">
            <a:extLst>
              <a:ext uri="{FF2B5EF4-FFF2-40B4-BE49-F238E27FC236}">
                <a16:creationId xmlns:a16="http://schemas.microsoft.com/office/drawing/2014/main" id="{5522821E-DD1A-68DC-BAE8-5DBEDF742A5E}"/>
              </a:ext>
            </a:extLst>
          </p:cNvPr>
          <p:cNvSpPr>
            <a:spLocks noGrp="1"/>
          </p:cNvSpPr>
          <p:nvPr>
            <p:ph sz="quarter" idx="10"/>
          </p:nvPr>
        </p:nvSpPr>
        <p:spPr/>
        <p:txBody>
          <a:bodyPr/>
          <a:lstStyle/>
          <a:p>
            <a:pPr marL="234950" lvl="1">
              <a:spcAft>
                <a:spcPts val="600"/>
              </a:spcAft>
              <a:buFont typeface="Arial" panose="020B0604020202020204" pitchFamily="34" charset="0"/>
              <a:buChar char="•"/>
            </a:pPr>
            <a:r>
              <a:rPr lang="en-US" sz="2400" dirty="0">
                <a:latin typeface="+mj-lt"/>
              </a:rPr>
              <a:t>Use separate key vaults: </a:t>
            </a:r>
            <a:r>
              <a:rPr lang="en-US" sz="2400" dirty="0"/>
              <a:t>Recommended to use a vault per application per environment</a:t>
            </a:r>
            <a:r>
              <a:rPr lang="en-US" altLang="zh-CN" sz="2400" dirty="0"/>
              <a:t>.</a:t>
            </a:r>
            <a:endParaRPr lang="en-US" sz="2400" dirty="0"/>
          </a:p>
          <a:p>
            <a:pPr marL="234950" lvl="1">
              <a:spcAft>
                <a:spcPts val="600"/>
              </a:spcAft>
              <a:buFont typeface="Arial" panose="020B0604020202020204" pitchFamily="34" charset="0"/>
              <a:buChar char="•"/>
            </a:pPr>
            <a:r>
              <a:rPr lang="en-US" sz="2400" dirty="0">
                <a:latin typeface="+mj-lt"/>
              </a:rPr>
              <a:t>Control access to your vault: </a:t>
            </a:r>
            <a:r>
              <a:rPr lang="en-US" sz="2400" dirty="0"/>
              <a:t>Key Vault data is sensitive and business critical.</a:t>
            </a:r>
          </a:p>
          <a:p>
            <a:pPr marL="234950" lvl="1">
              <a:spcAft>
                <a:spcPts val="600"/>
              </a:spcAft>
              <a:buFont typeface="Arial" panose="020B0604020202020204" pitchFamily="34" charset="0"/>
              <a:buChar char="•"/>
            </a:pPr>
            <a:r>
              <a:rPr lang="en-US" sz="2400" dirty="0">
                <a:latin typeface="+mj-lt"/>
              </a:rPr>
              <a:t>Backup: </a:t>
            </a:r>
            <a:r>
              <a:rPr lang="en-US" sz="2400" dirty="0"/>
              <a:t>Create regular back ups of your vault on update/delete/create of objects within a Vault.</a:t>
            </a:r>
          </a:p>
          <a:p>
            <a:pPr marL="234950" lvl="1">
              <a:spcAft>
                <a:spcPts val="600"/>
              </a:spcAft>
              <a:buFont typeface="Arial" panose="020B0604020202020204" pitchFamily="34" charset="0"/>
              <a:buChar char="•"/>
            </a:pPr>
            <a:r>
              <a:rPr lang="en-US" sz="2400" dirty="0">
                <a:latin typeface="+mj-lt"/>
              </a:rPr>
              <a:t>Logging: </a:t>
            </a:r>
            <a:r>
              <a:rPr lang="en-US" sz="2400" dirty="0"/>
              <a:t>Be sure to turn on logging and alerts.</a:t>
            </a:r>
          </a:p>
          <a:p>
            <a:pPr marL="234950" lvl="1">
              <a:spcAft>
                <a:spcPts val="600"/>
              </a:spcAft>
              <a:buFont typeface="Arial" panose="020B0604020202020204" pitchFamily="34" charset="0"/>
              <a:buChar char="•"/>
            </a:pPr>
            <a:r>
              <a:rPr lang="en-US" sz="2400" dirty="0">
                <a:latin typeface="+mj-lt"/>
              </a:rPr>
              <a:t>Recovery options</a:t>
            </a:r>
            <a:r>
              <a:rPr lang="en-US" sz="2400" dirty="0"/>
              <a:t>: Turn on soft-delete and purge protection if you want to guard against force deletion of the secret.</a:t>
            </a:r>
          </a:p>
          <a:p>
            <a:endParaRPr lang="en-US" dirty="0"/>
          </a:p>
        </p:txBody>
      </p:sp>
    </p:spTree>
    <p:extLst>
      <p:ext uri="{BB962C8B-B14F-4D97-AF65-F5344CB8AC3E}">
        <p14:creationId xmlns:p14="http://schemas.microsoft.com/office/powerpoint/2010/main" val="385285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3118C-6668-2274-8987-F87C0CCEF6D1}"/>
              </a:ext>
            </a:extLst>
          </p:cNvPr>
          <p:cNvSpPr>
            <a:spLocks noGrp="1"/>
          </p:cNvSpPr>
          <p:nvPr>
            <p:ph type="title"/>
          </p:nvPr>
        </p:nvSpPr>
        <p:spPr/>
        <p:txBody>
          <a:bodyPr/>
          <a:lstStyle/>
          <a:p>
            <a:r>
              <a:rPr lang="en-US" dirty="0"/>
              <a:t>Authenticate to Azure Key Vault (1 of 2)</a:t>
            </a:r>
          </a:p>
        </p:txBody>
      </p:sp>
      <p:sp>
        <p:nvSpPr>
          <p:cNvPr id="6" name="Content Placeholder 5">
            <a:extLst>
              <a:ext uri="{FF2B5EF4-FFF2-40B4-BE49-F238E27FC236}">
                <a16:creationId xmlns:a16="http://schemas.microsoft.com/office/drawing/2014/main" id="{4384B8F3-7A10-724E-0F83-A56AED2CBFB3}"/>
              </a:ext>
            </a:extLst>
          </p:cNvPr>
          <p:cNvSpPr>
            <a:spLocks noGrp="1"/>
          </p:cNvSpPr>
          <p:nvPr>
            <p:ph sz="quarter" idx="10"/>
          </p:nvPr>
        </p:nvSpPr>
        <p:spPr>
          <a:xfrm>
            <a:off x="457200" y="1235075"/>
            <a:ext cx="11222038" cy="1987627"/>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Two ways to obtain a service principal</a:t>
            </a:r>
          </a:p>
          <a:p>
            <a:pPr marL="234950" marR="0" lvl="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Enable a system-assigned managed identity for the application. deployed to a variety of services.</a:t>
            </a:r>
          </a:p>
          <a:p>
            <a:pPr marL="234950" marR="0" lvl="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If you cannot use managed identity, you instead register the application with your Azure AD tenant. </a:t>
            </a:r>
          </a:p>
          <a:p>
            <a:endParaRPr lang="en-US" dirty="0"/>
          </a:p>
        </p:txBody>
      </p:sp>
      <p:sp>
        <p:nvSpPr>
          <p:cNvPr id="7" name="Text Placeholder 5">
            <a:extLst>
              <a:ext uri="{FF2B5EF4-FFF2-40B4-BE49-F238E27FC236}">
                <a16:creationId xmlns:a16="http://schemas.microsoft.com/office/drawing/2014/main" id="{C61DB3AB-C18B-CC6B-2544-B42005061D76}"/>
              </a:ext>
            </a:extLst>
          </p:cNvPr>
          <p:cNvSpPr txBox="1">
            <a:spLocks/>
          </p:cNvSpPr>
          <p:nvPr/>
        </p:nvSpPr>
        <p:spPr>
          <a:xfrm>
            <a:off x="1568744" y="3615896"/>
            <a:ext cx="10204614" cy="867204"/>
          </a:xfrm>
          <a:prstGeom prst="rect">
            <a:avLst/>
          </a:prstGeom>
        </p:spPr>
        <p:txBody>
          <a:bodyPr anchor="ct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defTabSz="914367">
              <a:spcBef>
                <a:spcPts val="392"/>
              </a:spcBef>
              <a:spcAft>
                <a:spcPts val="588"/>
              </a:spcAft>
              <a:buSzPct val="90000"/>
              <a:buFont typeface="Arial" panose="020B0604020202020204" pitchFamily="34" charset="0"/>
              <a:buNone/>
            </a:pPr>
            <a:r>
              <a:rPr lang="en-US" sz="2000"/>
              <a:t>Note: </a:t>
            </a:r>
            <a:r>
              <a:rPr lang="en-US" sz="2000">
                <a:latin typeface="+mn-lt"/>
              </a:rPr>
              <a:t>It is recommended to use a system-assigned managed identity.</a:t>
            </a:r>
            <a:endParaRPr lang="en-US" sz="2000" dirty="0">
              <a:latin typeface="+mn-lt"/>
            </a:endParaRPr>
          </a:p>
        </p:txBody>
      </p:sp>
      <p:grpSp>
        <p:nvGrpSpPr>
          <p:cNvPr id="8" name="Group 7">
            <a:extLst>
              <a:ext uri="{FF2B5EF4-FFF2-40B4-BE49-F238E27FC236}">
                <a16:creationId xmlns:a16="http://schemas.microsoft.com/office/drawing/2014/main" id="{939CA892-BE60-D65F-04A8-9777DC7F3E21}"/>
              </a:ext>
              <a:ext uri="{C183D7F6-B498-43B3-948B-1728B52AA6E4}">
                <adec:decorative xmlns:adec="http://schemas.microsoft.com/office/drawing/2017/decorative" val="1"/>
              </a:ext>
            </a:extLst>
          </p:cNvPr>
          <p:cNvGrpSpPr/>
          <p:nvPr/>
        </p:nvGrpSpPr>
        <p:grpSpPr>
          <a:xfrm>
            <a:off x="418643" y="3615896"/>
            <a:ext cx="896424" cy="896550"/>
            <a:chOff x="3031669" y="4181240"/>
            <a:chExt cx="702132" cy="702231"/>
          </a:xfrm>
        </p:grpSpPr>
        <p:grpSp>
          <p:nvGrpSpPr>
            <p:cNvPr id="9" name="Group 8">
              <a:extLst>
                <a:ext uri="{FF2B5EF4-FFF2-40B4-BE49-F238E27FC236}">
                  <a16:creationId xmlns:a16="http://schemas.microsoft.com/office/drawing/2014/main" id="{8BEA8707-C0E8-E281-099D-7727FCDC78EA}"/>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11" name="Freeform 5">
                <a:extLst>
                  <a:ext uri="{FF2B5EF4-FFF2-40B4-BE49-F238E27FC236}">
                    <a16:creationId xmlns:a16="http://schemas.microsoft.com/office/drawing/2014/main" id="{732F9E55-2EE8-12AD-7595-B50EDCDFD2FA}"/>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2" name="Freeform 6">
                <a:extLst>
                  <a:ext uri="{FF2B5EF4-FFF2-40B4-BE49-F238E27FC236}">
                    <a16:creationId xmlns:a16="http://schemas.microsoft.com/office/drawing/2014/main" id="{E945C81B-C5D4-CD51-645B-81BB55F29EE9}"/>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Picture 9" descr="Icon of a bulb">
              <a:extLst>
                <a:ext uri="{FF2B5EF4-FFF2-40B4-BE49-F238E27FC236}">
                  <a16:creationId xmlns:a16="http://schemas.microsoft.com/office/drawing/2014/main" id="{A4BC3DE7-ED6F-5350-D1E0-039030763B39}"/>
                </a:ext>
              </a:extLst>
            </p:cNvPr>
            <p:cNvPicPr>
              <a:picLocks noChangeAspect="1"/>
            </p:cNvPicPr>
            <p:nvPr/>
          </p:nvPicPr>
          <p:blipFill>
            <a:blip r:embed="rId2"/>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361577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3807</Words>
  <Application>Microsoft Office PowerPoint</Application>
  <PresentationFormat>Widescreen</PresentationFormat>
  <Paragraphs>375</Paragraphs>
  <Slides>38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Aptos</vt:lpstr>
      <vt:lpstr>Arial</vt:lpstr>
      <vt:lpstr>Consolas</vt:lpstr>
      <vt:lpstr>Segoe UI</vt:lpstr>
      <vt:lpstr>Segoe UI Semibold</vt:lpstr>
      <vt:lpstr>segoe-ui_semibold</vt:lpstr>
      <vt:lpstr>Wingdings</vt:lpstr>
      <vt:lpstr>Office Theme</vt:lpstr>
      <vt:lpstr>AZ-204T00A Learning Path 07: Implement secure cloud solutions</vt:lpstr>
      <vt:lpstr>Agenda</vt:lpstr>
      <vt:lpstr>Module 1: Implement Azure Key Vault</vt:lpstr>
      <vt:lpstr>Learning objectives</vt:lpstr>
      <vt:lpstr>Introduction</vt:lpstr>
      <vt:lpstr>Explore Azure Key Vault</vt:lpstr>
      <vt:lpstr>Discover Azure Key Vault best practices (1 of 2)</vt:lpstr>
      <vt:lpstr>Discover Azure Key Vault best practices (2 of 2)</vt:lpstr>
      <vt:lpstr>Authenticate to Azure Key Vault (1 of 2)</vt:lpstr>
      <vt:lpstr>Authenticate to Azure Key Vault (2 of 2)</vt:lpstr>
      <vt:lpstr>Exercise: Set and retrieve a secret from Azure Key Vault by using Azure CLI</vt:lpstr>
      <vt:lpstr>Summary and knowledge check</vt:lpstr>
      <vt:lpstr>Module 2: Implement managed identities</vt:lpstr>
      <vt:lpstr>Learning objectives</vt:lpstr>
      <vt:lpstr>Introduction</vt:lpstr>
      <vt:lpstr>Explore managed identities (1 of 2)</vt:lpstr>
      <vt:lpstr>Explore managed identities (2 of 2)</vt:lpstr>
      <vt:lpstr>Discover the managed identities authentication flow</vt:lpstr>
      <vt:lpstr>Configure managed identities (1 of 3)</vt:lpstr>
      <vt:lpstr>Configure managed identities (2 of 3)</vt:lpstr>
      <vt:lpstr>Configure managed identities (3 of 3)</vt:lpstr>
      <vt:lpstr>Acquire an access token</vt:lpstr>
      <vt:lpstr>Summary and knowledge check</vt:lpstr>
      <vt:lpstr>Module 3: Implement Azure App Configuration</vt:lpstr>
      <vt:lpstr>Learning objectives</vt:lpstr>
      <vt:lpstr>Introduction</vt:lpstr>
      <vt:lpstr>Explore the Azure App Configuration service (1 of 2)</vt:lpstr>
      <vt:lpstr>Explore the Azure App Configuration service (2 of 2)</vt:lpstr>
      <vt:lpstr>Create paired keys and values</vt:lpstr>
      <vt:lpstr>Manage application features (1 of 2)</vt:lpstr>
      <vt:lpstr>Manage application features (2 of 2)</vt:lpstr>
      <vt:lpstr>Secure app configuration data (1 of 2)</vt:lpstr>
      <vt:lpstr>Secure app configuration data (2 of 2)</vt:lpstr>
      <vt:lpstr>Summary and knowledge check</vt:lpstr>
      <vt:lpstr>Discussion and lab</vt:lpstr>
      <vt:lpstr>Group discussion questions</vt:lpstr>
      <vt:lpstr>Lab 07:  Access resource secrets more securely across services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2023-12-14T00:45:11Z</dcterms:created>
  <dcterms:modified xsi:type="dcterms:W3CDTF">2023-12-14T00:45:23Z</dcterms:modified>
</cp:coreProperties>
</file>