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8" r:id="rId2"/>
    <p:sldId id="259" r:id="rId3"/>
    <p:sldId id="261" r:id="rId4"/>
    <p:sldId id="271" r:id="rId5"/>
    <p:sldId id="391"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20" r:id="rId22"/>
    <p:sldId id="268" r:id="rId23"/>
    <p:sldId id="437" r:id="rId24"/>
    <p:sldId id="299"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33" autoAdjust="0"/>
    <p:restoredTop sz="81455" autoAdjust="0"/>
  </p:normalViewPr>
  <p:slideViewPr>
    <p:cSldViewPr snapToGrid="0">
      <p:cViewPr varScale="1">
        <p:scale>
          <a:sx n="86" d="100"/>
          <a:sy n="86" d="100"/>
        </p:scale>
        <p:origin x="9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API Management </a:t>
            </a:r>
            <a:r>
              <a:rPr lang="en-US" b="0" i="0" dirty="0">
                <a:solidFill>
                  <a:srgbClr val="171717"/>
                </a:solidFill>
                <a:effectLst/>
                <a:latin typeface="Segoe UI" panose="020B0502040204020203" pitchFamily="34" charset="0"/>
              </a:rPr>
              <a:t>(</a:t>
            </a:r>
            <a:r>
              <a:rPr lang="en-US" dirty="0"/>
              <a:t>https://learn.microsoft.com/training/paths/az-204-implement-api-management/</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81519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Here's how you can pass a key in the request header using curl:</a:t>
            </a:r>
          </a:p>
          <a:p>
            <a:pPr marL="171450" indent="-171450">
              <a:buFont typeface="Arial" panose="020B0604020202020204" pitchFamily="34" charset="0"/>
              <a:buChar char="•"/>
            </a:pPr>
            <a:r>
              <a:rPr lang="en-US" b="0" i="0" dirty="0"/>
              <a:t>curl --header "</a:t>
            </a:r>
            <a:r>
              <a:rPr lang="en-US" b="0" i="0" dirty="0" err="1"/>
              <a:t>Ocp</a:t>
            </a:r>
            <a:r>
              <a:rPr lang="en-US" b="0" i="0" dirty="0"/>
              <a:t>-</a:t>
            </a:r>
            <a:r>
              <a:rPr lang="en-US" b="0" i="0" dirty="0" err="1"/>
              <a:t>Apim</a:t>
            </a:r>
            <a:r>
              <a:rPr lang="en-US" b="0" i="0" dirty="0"/>
              <a:t>-Subscription-Key: &lt;key string&gt;" https://&lt;apim gateway&gt;.azure-api.net/</a:t>
            </a:r>
            <a:r>
              <a:rPr lang="en-US" b="0" i="0" dirty="0" err="1"/>
              <a:t>api</a:t>
            </a:r>
            <a:r>
              <a:rPr lang="en-US" b="0" i="0" dirty="0"/>
              <a:t>/path</a:t>
            </a:r>
          </a:p>
          <a:p>
            <a:endParaRPr lang="en-US" dirty="0"/>
          </a:p>
          <a:p>
            <a:r>
              <a:rPr lang="en-US" b="1" dirty="0"/>
              <a:t>Here's an example curl command that passes a key in the URL as a query string:</a:t>
            </a:r>
            <a:endParaRPr lang="en-US" dirty="0"/>
          </a:p>
          <a:p>
            <a:pPr marL="171450" indent="-171450">
              <a:buFont typeface="Arial" panose="020B0604020202020204" pitchFamily="34" charset="0"/>
              <a:buChar char="•"/>
            </a:pPr>
            <a:r>
              <a:rPr lang="en-US" dirty="0"/>
              <a:t>curl https://&lt;apim gateway&gt;.azure-api.net/</a:t>
            </a:r>
            <a:r>
              <a:rPr lang="en-US" dirty="0" err="1"/>
              <a:t>api</a:t>
            </a:r>
            <a:r>
              <a:rPr lang="en-US" dirty="0"/>
              <a:t>/</a:t>
            </a:r>
            <a:r>
              <a:rPr lang="en-US" dirty="0" err="1"/>
              <a:t>path?subscription-key</a:t>
            </a:r>
            <a:r>
              <a:rPr lang="en-US" dirty="0"/>
              <a:t>=&lt;key string&gt;</a:t>
            </a:r>
          </a:p>
          <a:p>
            <a:pPr marL="171450" indent="-171450">
              <a:buFont typeface="Arial" panose="020B0604020202020204" pitchFamily="34" charset="0"/>
              <a:buChar char="•"/>
            </a:pPr>
            <a:r>
              <a:rPr lang="en-US" dirty="0"/>
              <a:t>If the key is not passed in the header, or as a query string in the URL, you'll get a 401 Access Denied response from the API gateway.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35996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Certificates can be used to provide Transport Layer Security (TLS) mutual authentication between the client and the API gateway.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configure the API Management gateway to allow only requests with certificates containing a specific thumbprint.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authorization at the gateway level is handled through inbound policies.</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130558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Accepting client certificates in the Consumption tier</a:t>
            </a:r>
          </a:p>
          <a:p>
            <a:r>
              <a:rPr lang="en-US" dirty="0"/>
              <a:t>The Consumption tier in API Management is designed to conform with serverless design principals. If you build your APIs from serverless technologies, such as Azure Functions, this tier is a good fit. In the Consumption tier, you must explicitly enable the use of client certificates, which you can do on the Custom domains page. This step is not necessary in other tiers.</a:t>
            </a:r>
          </a:p>
          <a:p>
            <a:endParaRPr lang="en-US" dirty="0"/>
          </a:p>
          <a:p>
            <a:r>
              <a:rPr lang="en-US" b="1" dirty="0"/>
              <a:t>Certificate Authorization Policies</a:t>
            </a:r>
          </a:p>
          <a:p>
            <a:r>
              <a:rPr lang="en-US" dirty="0"/>
              <a:t>Create these policies in the inbound processing policy file within the API Management gateway (image shown on slide)</a:t>
            </a:r>
          </a:p>
          <a:p>
            <a:endParaRPr lang="en-US" b="1" dirty="0"/>
          </a:p>
          <a:p>
            <a:r>
              <a:rPr lang="en-US" b="1" dirty="0"/>
              <a:t>Check the thumbprint of a client certificate</a:t>
            </a:r>
          </a:p>
          <a:p>
            <a:r>
              <a:rPr lang="en-US" dirty="0"/>
              <a:t>Every client certificate includes a thumbprint, which is a hash, calculated from other certificate properties. The thumbprint ensures that the values in the certificate have not been altered since the certificate was issued by the certificate authority. You can check the thumbprint in your policy. The following example checks the thumbprint of the certificate passed in the request:</a:t>
            </a:r>
          </a:p>
          <a:p>
            <a:endParaRPr lang="en-US" dirty="0"/>
          </a:p>
          <a:p>
            <a:r>
              <a:rPr lang="en-US" b="1" dirty="0"/>
              <a:t>Check the thumbprint against certificates uploaded to API Management</a:t>
            </a:r>
          </a:p>
          <a:p>
            <a:r>
              <a:rPr lang="en-US" dirty="0"/>
              <a:t>Usually, each customer or partner company would pass a different certificate with a different thumbprint. To support this scenario, obtain the certificates from your partners and use the Client certificates page in the Azure portal to upload them to the API Management resource. Then add this code to your policy:</a:t>
            </a:r>
          </a:p>
          <a:p>
            <a:endParaRPr lang="en-US" dirty="0"/>
          </a:p>
          <a:p>
            <a:r>
              <a:rPr lang="en-US" b="1" dirty="0"/>
              <a:t>Check the issuer and subject of a client certificate</a:t>
            </a:r>
          </a:p>
          <a:p>
            <a:r>
              <a:rPr lang="en-US" dirty="0"/>
              <a:t>This example checks the issuer and subject of the certificate passed in the request: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3263110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https://learn.microsoft.com/en-us/training/modules/implement-azure-key-vault/5-set-retrieve-secret-azure-key-vault/</a:t>
            </a:r>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425857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The Developer portal serves as the main web presence for developers, and is where they can subscribe to get API keys.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The choose policy applies enclosed policy statements based on the outcome of evaluation of </a:t>
            </a:r>
            <a:r>
              <a:rPr lang="en-US" b="0" dirty="0" err="1">
                <a:solidFill>
                  <a:srgbClr val="D4D4D4"/>
                </a:solidFill>
                <a:effectLst/>
                <a:latin typeface="Consolas" panose="020B0609020204030204" pitchFamily="49" charset="0"/>
              </a:rPr>
              <a:t>boolean</a:t>
            </a:r>
            <a:r>
              <a:rPr lang="en-US" b="0" dirty="0">
                <a:solidFill>
                  <a:srgbClr val="D4D4D4"/>
                </a:solidFill>
                <a:effectLst/>
                <a:latin typeface="Consolas" panose="020B0609020204030204" pitchFamily="49" charset="0"/>
              </a:rPr>
              <a:t> expressions.</a:t>
            </a: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https://learn.microsoft.com/training/modules/implement-azure-key-vault/</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system is made up of the following components: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API gateway</a:t>
            </a:r>
            <a:r>
              <a:rPr lang="en-US" b="0" i="0" dirty="0">
                <a:solidFill>
                  <a:srgbClr val="171717"/>
                </a:solidFill>
                <a:effectLst/>
                <a:latin typeface="Segoe UI" panose="020B0502040204020203" pitchFamily="34" charset="0"/>
              </a:rPr>
              <a:t> is the endpoint that:</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Accepts API calls and routes them to your backend(s).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Verifies API keys, JWT tokens, certificates, and other credentials.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Enforces usage quotas and rate limits.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Transforms your API on the fly without code modifications.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Caches backend responses where set up.</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Logs call metadata for analytics purposes.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Azure portal</a:t>
            </a:r>
            <a:r>
              <a:rPr lang="en-US" b="0" i="0" dirty="0">
                <a:solidFill>
                  <a:srgbClr val="171717"/>
                </a:solidFill>
                <a:effectLst/>
                <a:latin typeface="Segoe UI" panose="020B0502040204020203" pitchFamily="34" charset="0"/>
              </a:rPr>
              <a:t> is the administrative interface where you set up your API program. Use it to:</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Define or import API schema.</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Package APIs into products.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Set up policies like quotas or transformations on the APIs.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Get insights from analytics.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Manage users.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Developer portal</a:t>
            </a:r>
            <a:r>
              <a:rPr lang="en-US" b="0" i="0" dirty="0">
                <a:solidFill>
                  <a:srgbClr val="171717"/>
                </a:solidFill>
                <a:effectLst/>
                <a:latin typeface="Segoe UI" panose="020B0502040204020203" pitchFamily="34" charset="0"/>
              </a:rPr>
              <a:t> serves as the main web presence for developers, where they can:</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Read API documentation.</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Try out an API via the interactive console.</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Create an account and subscribe to get API keys.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Access analytics on their own usage.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181752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Products</a:t>
            </a:r>
          </a:p>
          <a:p>
            <a:r>
              <a:rPr lang="en-US" dirty="0"/>
              <a:t>Products are how APIs are surfaced to developers. Products in API Management have one or more APIs, and are configured with a title, description, and terms of use. Products can be Open or Protected. Protected products must be subscribed to before they can be used, while open products can be used without a subscription. Subscription approval is configured at the product level and can either require administrator approval, or be auto-approved.</a:t>
            </a:r>
          </a:p>
          <a:p>
            <a:endParaRPr lang="en-US" b="1" dirty="0"/>
          </a:p>
          <a:p>
            <a:r>
              <a:rPr lang="en-US" b="1" dirty="0"/>
              <a:t>Groups</a:t>
            </a:r>
          </a:p>
          <a:p>
            <a:r>
              <a:rPr lang="en-US" dirty="0"/>
              <a:t>Groups are used to manage the visibility of products to developers. API Management has the following immutable system groups:</a:t>
            </a:r>
          </a:p>
          <a:p>
            <a:endParaRPr lang="en-US" dirty="0"/>
          </a:p>
          <a:p>
            <a:r>
              <a:rPr lang="en-US" dirty="0"/>
              <a:t>Administrators - Azure subscription administrators are members of this group. Administrators manage API Management service instances, creating the APIs, operations, and products that are used by developers.</a:t>
            </a:r>
          </a:p>
          <a:p>
            <a:r>
              <a:rPr lang="en-US" dirty="0"/>
              <a:t>Developers - Authenticated developer portal users fall into this group. Developers are the customers that build applications using your APIs. Developers are granted access to the developer portal and build applications that call the operations of an API.</a:t>
            </a:r>
          </a:p>
          <a:p>
            <a:r>
              <a:rPr lang="en-US" dirty="0"/>
              <a:t>Guests - Unauthenticated developer portal users, such as prospective customers visiting the developer portal of an API Management instance fall into this group. They can be granted certain read-only access, such as the ability to view APIs but not call them.</a:t>
            </a:r>
          </a:p>
          <a:p>
            <a:r>
              <a:rPr lang="en-US" dirty="0"/>
              <a:t>In addition to these system groups, administrators can create custom groups or leverage external groups in associated Azure Active Directory tenants.</a:t>
            </a:r>
          </a:p>
          <a:p>
            <a:endParaRPr lang="en-US" dirty="0"/>
          </a:p>
          <a:p>
            <a:r>
              <a:rPr lang="en-US" b="1" dirty="0"/>
              <a:t>Developers</a:t>
            </a:r>
          </a:p>
          <a:p>
            <a:r>
              <a:rPr lang="en-US" dirty="0"/>
              <a:t>Developers represent the user accounts in an API Management service instance. Developers can be created or invited to join by administrators, or they can sign up from the Developer portal. Each developer is a member of one or more groups, and can subscribe to the products that grant visibility to those groups.</a:t>
            </a:r>
          </a:p>
          <a:p>
            <a:endParaRPr lang="en-US" dirty="0"/>
          </a:p>
          <a:p>
            <a:r>
              <a:rPr lang="en-US" b="1" dirty="0"/>
              <a:t>Policies</a:t>
            </a:r>
          </a:p>
          <a:p>
            <a:r>
              <a:rPr lang="en-US" dirty="0"/>
              <a:t>Policies are a powerful capability of API Management that allow the Azure portal to change the behavior of the API through configuration. Policies are a collection of statements that are executed sequentially on the request or response of an API. Popular statements include format conversion from XML to JSON and call rate limiting to restrict the number of incoming calls from a developer, and many other policies are available.</a:t>
            </a:r>
          </a:p>
          <a:p>
            <a:endParaRPr lang="en-US" dirty="0"/>
          </a:p>
          <a:p>
            <a:r>
              <a:rPr lang="en-US" b="1" dirty="0"/>
              <a:t>Developer portal</a:t>
            </a:r>
          </a:p>
          <a:p>
            <a:r>
              <a:rPr lang="en-US" dirty="0"/>
              <a:t>The developer portal is where developers can learn about your APIs, view and call operations, and subscribe to products. Prospective customers can visit the developer portal, view APIs and operations, and sign up. The URL for your developer portal is located on the dashboard in the Azure portal for your API Management service instance.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161452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Potential issues when deploying an API without a gateway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client must keep track of multiple endpoints, and handle failures in a resilient way.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client needs to know how the individual services are decomposed. That makes it harder to maintain the client and also harder to refactor services.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single operation might require calls to multiple services. That can result in multiple network round trips between the client and the server, adding significant latency.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Each public-facing service must handle concerns such as authentication, SSL, and client rate limiting.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Services must expose a client-friendly protocol such as HTTP or WebSocket. This limits the choice of communication protocols.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Services with public endpoints are a potential attack surface and must be hardened.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D4D4D4"/>
                </a:solidFill>
                <a:effectLst/>
                <a:latin typeface="Consolas" panose="020B0609020204030204" pitchFamily="49" charset="0"/>
              </a:rPr>
              <a:t>Functional design patterns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gateway helps to address these issues by decoupling clients from services.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Gateways can perform a number of different functions, and you may not need all of them.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r>
              <a:rPr lang="en-US" dirty="0"/>
              <a:t>Here are some examples of functionality that could be offloaded to a gateway:</a:t>
            </a:r>
          </a:p>
          <a:p>
            <a:pPr marL="171450" indent="-171450">
              <a:buFont typeface="Arial" panose="020B0604020202020204" pitchFamily="34" charset="0"/>
              <a:buChar char="•"/>
            </a:pPr>
            <a:r>
              <a:rPr lang="en-US" dirty="0"/>
              <a:t>SSL termination</a:t>
            </a:r>
          </a:p>
          <a:p>
            <a:pPr marL="171450" indent="-171450">
              <a:buFont typeface="Arial" panose="020B0604020202020204" pitchFamily="34" charset="0"/>
              <a:buChar char="•"/>
            </a:pPr>
            <a:r>
              <a:rPr lang="en-US" dirty="0"/>
              <a:t>Authentication</a:t>
            </a:r>
          </a:p>
          <a:p>
            <a:pPr marL="171450" indent="-171450">
              <a:buFont typeface="Arial" panose="020B0604020202020204" pitchFamily="34" charset="0"/>
              <a:buChar char="•"/>
            </a:pPr>
            <a:r>
              <a:rPr lang="en-US" dirty="0"/>
              <a:t>IP allow/block list</a:t>
            </a:r>
          </a:p>
          <a:p>
            <a:pPr marL="171450" indent="-171450">
              <a:buFont typeface="Arial" panose="020B0604020202020204" pitchFamily="34" charset="0"/>
              <a:buChar char="•"/>
            </a:pPr>
            <a:r>
              <a:rPr lang="en-US" dirty="0"/>
              <a:t>Client rate limiting (throttling)</a:t>
            </a:r>
          </a:p>
          <a:p>
            <a:pPr marL="171450" indent="-171450">
              <a:buFont typeface="Arial" panose="020B0604020202020204" pitchFamily="34" charset="0"/>
              <a:buChar char="•"/>
            </a:pPr>
            <a:r>
              <a:rPr lang="en-US" dirty="0"/>
              <a:t>Logging and monitoring</a:t>
            </a:r>
          </a:p>
          <a:p>
            <a:pPr marL="171450" indent="-171450">
              <a:buFont typeface="Arial" panose="020B0604020202020204" pitchFamily="34" charset="0"/>
              <a:buChar char="•"/>
            </a:pPr>
            <a:r>
              <a:rPr lang="en-US" dirty="0"/>
              <a:t>Response caching</a:t>
            </a:r>
          </a:p>
          <a:p>
            <a:pPr marL="171450" indent="-171450">
              <a:buFont typeface="Arial" panose="020B0604020202020204" pitchFamily="34" charset="0"/>
              <a:buChar char="•"/>
            </a:pPr>
            <a:r>
              <a:rPr lang="en-US" dirty="0"/>
              <a:t>GZIP compression</a:t>
            </a:r>
          </a:p>
          <a:p>
            <a:pPr marL="171450" indent="-171450">
              <a:buFont typeface="Arial" panose="020B0604020202020204" pitchFamily="34" charset="0"/>
              <a:buChar char="•"/>
            </a:pPr>
            <a:r>
              <a:rPr lang="en-US" dirty="0"/>
              <a:t>Servicing static content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48392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380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D4D4D4"/>
                </a:solidFill>
                <a:effectLst/>
                <a:latin typeface="Consolas" panose="020B0609020204030204" pitchFamily="49" charset="0"/>
              </a:rPr>
              <a:t>Left example blank template</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policy definition is a simple XML document that describes a sequence of inbound and outbound statements. The XML can be edited directly in the definition window.</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configuration is divided into </a:t>
            </a:r>
            <a:r>
              <a:rPr lang="en-US" b="1" dirty="0">
                <a:solidFill>
                  <a:srgbClr val="CE9178"/>
                </a:solidFill>
                <a:effectLst/>
                <a:latin typeface="Consolas" panose="020B0609020204030204" pitchFamily="49" charset="0"/>
              </a:rPr>
              <a:t>inbound</a:t>
            </a:r>
            <a:r>
              <a:rPr lang="en-US" b="0"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backend</a:t>
            </a:r>
            <a:r>
              <a:rPr lang="en-US" b="0"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outbound</a:t>
            </a:r>
            <a:r>
              <a:rPr lang="en-US" b="0" dirty="0">
                <a:solidFill>
                  <a:srgbClr val="D4D4D4"/>
                </a:solidFill>
                <a:effectLst/>
                <a:latin typeface="Consolas" panose="020B0609020204030204" pitchFamily="49" charset="0"/>
              </a:rPr>
              <a:t>, and </a:t>
            </a:r>
            <a:r>
              <a:rPr lang="en-US" b="1" dirty="0">
                <a:solidFill>
                  <a:srgbClr val="CE9178"/>
                </a:solidFill>
                <a:effectLst/>
                <a:latin typeface="Consolas" panose="020B0609020204030204" pitchFamily="49" charset="0"/>
              </a:rPr>
              <a:t>on-error</a:t>
            </a:r>
            <a:r>
              <a:rPr lang="en-US" b="0" dirty="0">
                <a:solidFill>
                  <a:srgbClr val="D4D4D4"/>
                </a:solidFill>
                <a:effectLst/>
                <a:latin typeface="Consolas" panose="020B0609020204030204" pitchFamily="49" charset="0"/>
              </a:rPr>
              <a:t>. The series of specified policy statements executes in order for a request and a response.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Right example: policies specified at different scopes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you have a policy at the global level and a policy configured for an API, then whenever that particular API is used both policies will be applied.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 the example policy definition above, the </a:t>
            </a:r>
            <a:r>
              <a:rPr lang="en-US" b="1" dirty="0">
                <a:solidFill>
                  <a:srgbClr val="CE9178"/>
                </a:solidFill>
                <a:effectLst/>
                <a:latin typeface="Consolas" panose="020B0609020204030204" pitchFamily="49" charset="0"/>
              </a:rPr>
              <a:t>cross-domain</a:t>
            </a:r>
            <a:r>
              <a:rPr lang="en-US" b="0" dirty="0">
                <a:solidFill>
                  <a:srgbClr val="D4D4D4"/>
                </a:solidFill>
                <a:effectLst/>
                <a:latin typeface="Consolas" panose="020B0609020204030204" pitchFamily="49" charset="0"/>
              </a:rPr>
              <a:t> statement would execute before any higher policies which would in turn, be followed by the </a:t>
            </a:r>
            <a:r>
              <a:rPr lang="en-US" b="1" dirty="0">
                <a:solidFill>
                  <a:srgbClr val="CE9178"/>
                </a:solidFill>
                <a:effectLst/>
                <a:latin typeface="Consolas" panose="020B0609020204030204" pitchFamily="49" charset="0"/>
              </a:rPr>
              <a:t>find-and-replace</a:t>
            </a:r>
            <a:r>
              <a:rPr lang="en-US" b="0" dirty="0">
                <a:solidFill>
                  <a:srgbClr val="D4D4D4"/>
                </a:solidFill>
                <a:effectLst/>
                <a:latin typeface="Consolas" panose="020B0609020204030204" pitchFamily="49" charset="0"/>
              </a:rPr>
              <a:t> policy.</a:t>
            </a:r>
          </a:p>
          <a:p>
            <a:pPr algn="l"/>
            <a:endParaRPr lang="en-US" b="1"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65024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Return response</a:t>
            </a:r>
          </a:p>
          <a:p>
            <a:r>
              <a:rPr lang="en-US" dirty="0"/>
              <a:t>The return-response 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a:p>
            <a:endParaRPr lang="en-US" b="1" dirty="0"/>
          </a:p>
          <a:p>
            <a:r>
              <a:rPr lang="en-US" b="1" dirty="0"/>
              <a:t>Additional resources</a:t>
            </a:r>
          </a:p>
          <a:p>
            <a:r>
              <a:rPr lang="en-US" dirty="0"/>
              <a:t>Visit API Management policies for more policy examples.(</a:t>
            </a:r>
            <a:r>
              <a:rPr lang="fr-FR" dirty="0"/>
              <a:t>https://docs.microsoft.com/en-us/azure/api-management/api-management-policies</a:t>
            </a:r>
            <a:r>
              <a:rPr lang="en-US" dirty="0"/>
              <a:t>)</a:t>
            </a:r>
          </a:p>
          <a:p>
            <a:r>
              <a:rPr lang="en-US" dirty="0"/>
              <a:t>Error handling in API Management policies(https://docs.microsoft.com/en-us/azure/api-management/api-management-error-handling-policies)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82569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When you publish APIs through API Management, it's easy and common to secure access to those APIs by using subscription keys.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To get a subscription key for accessing APIs, a subscription is required. A subscription is essentially a named container for a pair of subscription keys.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subscription key is a unique auto-generated key that can be passed through in the headers of the client request or as a query string parameter.</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1144186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9DA4-4155-ADFC-7EDE-DEB42FB2BB57}"/>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199"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6306532"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32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E22F7875-B391-575C-D960-9A060FA6966C}"/>
              </a:ext>
            </a:extLst>
          </p:cNvPr>
          <p:cNvSpPr>
            <a:spLocks noGrp="1"/>
          </p:cNvSpPr>
          <p:nvPr>
            <p:ph sz="quarter" idx="12"/>
          </p:nvPr>
        </p:nvSpPr>
        <p:spPr>
          <a:xfrm>
            <a:off x="6270897"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00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71" r:id="rId6"/>
    <p:sldLayoutId id="2147483661" r:id="rId7"/>
    <p:sldLayoutId id="2147483672" r:id="rId8"/>
    <p:sldLayoutId id="2147483669" r:id="rId9"/>
    <p:sldLayoutId id="2147483670" r:id="rId10"/>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998114"/>
            <a:ext cx="6330617" cy="1661993"/>
          </a:xfrm>
        </p:spPr>
        <p:txBody>
          <a:bodyPr/>
          <a:lstStyle/>
          <a:p>
            <a:pPr>
              <a:lnSpc>
                <a:spcPct val="100000"/>
              </a:lnSpc>
            </a:pPr>
            <a:r>
              <a:rPr lang="en-US" sz="2800" dirty="0"/>
              <a:t>AZ-204T00A</a:t>
            </a:r>
            <a:br>
              <a:rPr lang="en-US" dirty="0"/>
            </a:br>
            <a:r>
              <a:rPr lang="en-US" sz="4000" dirty="0"/>
              <a:t>Learning Path 08: </a:t>
            </a:r>
            <a:r>
              <a:rPr lang="en-US" sz="4000" dirty="0">
                <a:solidFill>
                  <a:schemeClr val="tx1"/>
                </a:solidFill>
              </a:rPr>
              <a:t>Implement API Management</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91783C4-791C-EE78-06CC-7516DFF4AB06}"/>
              </a:ext>
            </a:extLst>
          </p:cNvPr>
          <p:cNvSpPr>
            <a:spLocks noGrp="1"/>
          </p:cNvSpPr>
          <p:nvPr>
            <p:ph type="title"/>
          </p:nvPr>
        </p:nvSpPr>
        <p:spPr/>
        <p:txBody>
          <a:bodyPr/>
          <a:lstStyle/>
          <a:p>
            <a:r>
              <a:rPr lang="en-US" dirty="0"/>
              <a:t>Explore API Management policies (1 of 2)</a:t>
            </a:r>
          </a:p>
        </p:txBody>
      </p:sp>
      <p:sp>
        <p:nvSpPr>
          <p:cNvPr id="9" name="Content Placeholder 8">
            <a:extLst>
              <a:ext uri="{FF2B5EF4-FFF2-40B4-BE49-F238E27FC236}">
                <a16:creationId xmlns:a16="http://schemas.microsoft.com/office/drawing/2014/main" id="{33BF96F1-7C96-2D22-64B3-B07725393AD0}"/>
              </a:ext>
            </a:extLst>
          </p:cNvPr>
          <p:cNvSpPr>
            <a:spLocks noGrp="1"/>
          </p:cNvSpPr>
          <p:nvPr>
            <p:ph sz="quarter" idx="10"/>
          </p:nvPr>
        </p:nvSpPr>
        <p:spPr/>
        <p:txBody>
          <a:bodyPr/>
          <a:lstStyle/>
          <a:p>
            <a:pPr marL="0" indent="0">
              <a:spcAft>
                <a:spcPts val="1200"/>
              </a:spcAft>
              <a:buNone/>
            </a:pPr>
            <a:r>
              <a:rPr lang="en-US" dirty="0">
                <a:latin typeface="+mj-lt"/>
              </a:rPr>
              <a:t>The role of policies</a:t>
            </a:r>
          </a:p>
          <a:p>
            <a:pPr>
              <a:spcAft>
                <a:spcPts val="600"/>
              </a:spcAft>
            </a:pPr>
            <a:r>
              <a:rPr lang="en-US" sz="2000" dirty="0"/>
              <a:t>Allows the publisher to change the behavior of the API through configuration.</a:t>
            </a:r>
          </a:p>
          <a:p>
            <a:pPr>
              <a:spcAft>
                <a:spcPts val="600"/>
              </a:spcAft>
            </a:pPr>
            <a:r>
              <a:rPr lang="en-US" sz="2000" dirty="0"/>
              <a:t>A collection of statements that are executed sequentially in response to requests or responses to the API.</a:t>
            </a:r>
          </a:p>
          <a:p>
            <a:pPr>
              <a:spcAft>
                <a:spcPts val="600"/>
              </a:spcAft>
            </a:pPr>
            <a:r>
              <a:rPr lang="en-US" sz="2000" dirty="0"/>
              <a:t>The policy is applied in the gateway between the API consumer and the managed API.</a:t>
            </a:r>
          </a:p>
          <a:p>
            <a:pPr>
              <a:spcAft>
                <a:spcPts val="600"/>
              </a:spcAft>
            </a:pPr>
            <a:r>
              <a:rPr lang="en-US" sz="2000" dirty="0"/>
              <a:t>Policies can apply changes to inbound requests and outbound responses.</a:t>
            </a:r>
          </a:p>
          <a:p>
            <a:endParaRPr lang="en-US" dirty="0"/>
          </a:p>
        </p:txBody>
      </p:sp>
      <p:sp>
        <p:nvSpPr>
          <p:cNvPr id="10" name="Content Placeholder 9">
            <a:extLst>
              <a:ext uri="{FF2B5EF4-FFF2-40B4-BE49-F238E27FC236}">
                <a16:creationId xmlns:a16="http://schemas.microsoft.com/office/drawing/2014/main" id="{A3DA7DC3-8EB5-A8F0-9DA8-38FC1CCC644F}"/>
              </a:ext>
            </a:extLst>
          </p:cNvPr>
          <p:cNvSpPr>
            <a:spLocks noGrp="1"/>
          </p:cNvSpPr>
          <p:nvPr>
            <p:ph sz="quarter" idx="11"/>
          </p:nvPr>
        </p:nvSpPr>
        <p:spPr/>
        <p:txBody>
          <a:bodyPr/>
          <a:lstStyle/>
          <a:p>
            <a:pPr marL="0" indent="0">
              <a:spcAft>
                <a:spcPts val="1200"/>
              </a:spcAft>
              <a:buNone/>
            </a:pPr>
            <a:r>
              <a:rPr lang="en-US" dirty="0">
                <a:latin typeface="+mj-lt"/>
              </a:rPr>
              <a:t>Policy configuration </a:t>
            </a:r>
          </a:p>
          <a:p>
            <a:pPr>
              <a:spcBef>
                <a:spcPts val="600"/>
              </a:spcBef>
            </a:pPr>
            <a:r>
              <a:rPr lang="en-US" sz="2000" dirty="0"/>
              <a:t>The policy definition is a simple XML document that describes a series of inbound and outbound statements.</a:t>
            </a:r>
          </a:p>
          <a:p>
            <a:pPr>
              <a:spcBef>
                <a:spcPts val="600"/>
              </a:spcBef>
            </a:pPr>
            <a:r>
              <a:rPr lang="en-US" sz="2000" dirty="0"/>
              <a:t>The configuration is divided into inbound, backend, outbound and error.</a:t>
            </a:r>
          </a:p>
          <a:p>
            <a:pPr>
              <a:spcBef>
                <a:spcPts val="600"/>
              </a:spcBef>
            </a:pPr>
            <a:r>
              <a:rPr lang="en-US" sz="2000" dirty="0"/>
              <a:t>If an error occurs during the processing of the request, any remaining steps will be skipped, and the statement that jumps to the error section will be executed.</a:t>
            </a:r>
          </a:p>
          <a:p>
            <a:endParaRPr lang="en-US" dirty="0"/>
          </a:p>
        </p:txBody>
      </p:sp>
    </p:spTree>
    <p:extLst>
      <p:ext uri="{BB962C8B-B14F-4D97-AF65-F5344CB8AC3E}">
        <p14:creationId xmlns:p14="http://schemas.microsoft.com/office/powerpoint/2010/main" val="382047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F242BC-7115-DDA5-93C4-6CEFE025F911}"/>
              </a:ext>
            </a:extLst>
          </p:cNvPr>
          <p:cNvSpPr>
            <a:spLocks noGrp="1"/>
          </p:cNvSpPr>
          <p:nvPr>
            <p:ph type="title"/>
          </p:nvPr>
        </p:nvSpPr>
        <p:spPr/>
        <p:txBody>
          <a:bodyPr/>
          <a:lstStyle/>
          <a:p>
            <a:r>
              <a:rPr lang="en-US" dirty="0"/>
              <a:t>Explore API Management policies (2 of 2)</a:t>
            </a:r>
          </a:p>
        </p:txBody>
      </p:sp>
      <p:sp>
        <p:nvSpPr>
          <p:cNvPr id="7" name="Text Placeholder 6">
            <a:extLst>
              <a:ext uri="{FF2B5EF4-FFF2-40B4-BE49-F238E27FC236}">
                <a16:creationId xmlns:a16="http://schemas.microsoft.com/office/drawing/2014/main" id="{1C7DFFAA-852A-AC23-4DF1-FD54B82F6B23}"/>
              </a:ext>
            </a:extLst>
          </p:cNvPr>
          <p:cNvSpPr>
            <a:spLocks noGrp="1"/>
          </p:cNvSpPr>
          <p:nvPr>
            <p:ph type="body" sz="quarter" idx="11"/>
          </p:nvPr>
        </p:nvSpPr>
        <p:spPr/>
        <p:txBody>
          <a:bodyPr/>
          <a:lstStyle/>
          <a:p>
            <a:r>
              <a:rPr lang="en-US" dirty="0"/>
              <a:t>Policy examples</a:t>
            </a:r>
          </a:p>
        </p:txBody>
      </p:sp>
      <p:sp>
        <p:nvSpPr>
          <p:cNvPr id="8" name="TextBox 7">
            <a:extLst>
              <a:ext uri="{FF2B5EF4-FFF2-40B4-BE49-F238E27FC236}">
                <a16:creationId xmlns:a16="http://schemas.microsoft.com/office/drawing/2014/main" id="{B294385A-5A61-FC95-F085-74705329F547}"/>
              </a:ext>
            </a:extLst>
          </p:cNvPr>
          <p:cNvSpPr txBox="1"/>
          <p:nvPr/>
        </p:nvSpPr>
        <p:spPr>
          <a:xfrm>
            <a:off x="418643" y="1550610"/>
            <a:ext cx="5018989" cy="4278094"/>
          </a:xfrm>
          <a:prstGeom prst="rect">
            <a:avLst/>
          </a:prstGeom>
          <a:noFill/>
          <a:ln w="25400">
            <a:solidFill>
              <a:srgbClr val="0078D4"/>
            </a:solidFill>
          </a:ln>
        </p:spPr>
        <p:txBody>
          <a:bodyPr wrap="square" lIns="91440" tIns="91440" rIns="91440" bIns="91440" rtlCol="0">
            <a:spAutoFit/>
          </a:bodyPr>
          <a:lstStyle/>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to the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request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&lt;backend&gt;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before the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request is forwarded to </a:t>
            </a:r>
            <a:endParaRPr lang="en-US" sz="1400" b="0" dirty="0">
              <a:solidFill>
                <a:srgbClr val="000000"/>
              </a:solidFill>
              <a:effectLst/>
              <a:latin typeface="Consolas" panose="020B0609020204030204" pitchFamily="49" charset="0"/>
            </a:endParaRPr>
          </a:p>
          <a:p>
            <a:r>
              <a:rPr lang="en-US" sz="1400" b="0" dirty="0">
                <a:solidFill>
                  <a:srgbClr val="008000"/>
                </a:solidFill>
                <a:effectLst/>
                <a:latin typeface="Consolas" panose="020B0609020204030204" pitchFamily="49" charset="0"/>
              </a:rPr>
              <a:t>       the backend service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&lt;/backend&gt;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&lt;outbound&gt;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to the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response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&lt;/outbound&gt;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&lt;on-error&gt;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if there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is an error condition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&lt;/on-error&gt;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BA17501-AA56-1435-1B36-A18CF480F250}"/>
              </a:ext>
            </a:extLst>
          </p:cNvPr>
          <p:cNvSpPr txBox="1"/>
          <p:nvPr/>
        </p:nvSpPr>
        <p:spPr>
          <a:xfrm>
            <a:off x="6102723" y="1550610"/>
            <a:ext cx="5150493" cy="1908215"/>
          </a:xfrm>
          <a:prstGeom prst="rect">
            <a:avLst/>
          </a:prstGeom>
          <a:noFill/>
          <a:ln w="25400">
            <a:solidFill>
              <a:srgbClr val="0078D4"/>
            </a:solidFill>
          </a:ln>
        </p:spPr>
        <p:txBody>
          <a:bodyPr wrap="square" lIns="91440" tIns="91440" rIns="91440" bIns="91440" rtlCol="0">
            <a:spAutoFit/>
          </a:bodyPr>
          <a:lstStyle/>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&lt;cross-domain</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&lt;base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&lt;find-and-replace</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xyz</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to</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abc</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244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46FF-1C43-86B3-2B05-AEE745B051D6}"/>
              </a:ext>
            </a:extLst>
          </p:cNvPr>
          <p:cNvSpPr>
            <a:spLocks noGrp="1"/>
          </p:cNvSpPr>
          <p:nvPr>
            <p:ph type="title"/>
          </p:nvPr>
        </p:nvSpPr>
        <p:spPr/>
        <p:txBody>
          <a:bodyPr/>
          <a:lstStyle/>
          <a:p>
            <a:r>
              <a:rPr lang="en-US" dirty="0"/>
              <a:t>Create advanced policies (1 of 2)</a:t>
            </a:r>
          </a:p>
        </p:txBody>
      </p:sp>
      <p:sp>
        <p:nvSpPr>
          <p:cNvPr id="3" name="Text Placeholder 2">
            <a:extLst>
              <a:ext uri="{FF2B5EF4-FFF2-40B4-BE49-F238E27FC236}">
                <a16:creationId xmlns:a16="http://schemas.microsoft.com/office/drawing/2014/main" id="{69521F48-180E-F4A9-52E4-B67E5F837239}"/>
              </a:ext>
            </a:extLst>
          </p:cNvPr>
          <p:cNvSpPr>
            <a:spLocks noGrp="1"/>
          </p:cNvSpPr>
          <p:nvPr>
            <p:ph type="body" sz="quarter" idx="11"/>
          </p:nvPr>
        </p:nvSpPr>
        <p:spPr/>
        <p:txBody>
          <a:bodyPr/>
          <a:lstStyle/>
          <a:p>
            <a:r>
              <a:rPr lang="en-US" dirty="0"/>
              <a:t>API management policy</a:t>
            </a:r>
          </a:p>
        </p:txBody>
      </p:sp>
      <p:sp>
        <p:nvSpPr>
          <p:cNvPr id="11" name="Text Placeholder 15">
            <a:extLst>
              <a:ext uri="{FF2B5EF4-FFF2-40B4-BE49-F238E27FC236}">
                <a16:creationId xmlns:a16="http://schemas.microsoft.com/office/drawing/2014/main" id="{0C1117C1-D468-2E77-3841-31147AFE53E6}"/>
              </a:ext>
            </a:extLst>
          </p:cNvPr>
          <p:cNvSpPr txBox="1">
            <a:spLocks/>
          </p:cNvSpPr>
          <p:nvPr/>
        </p:nvSpPr>
        <p:spPr>
          <a:xfrm>
            <a:off x="354816" y="1723613"/>
            <a:ext cx="3789958" cy="1891770"/>
          </a:xfrm>
          <a:prstGeom prst="rect">
            <a:avLst/>
          </a:prstGeom>
          <a:ln w="19050">
            <a:solidFill>
              <a:srgbClr val="0078D4"/>
            </a:solidFill>
          </a:ln>
        </p:spPr>
        <p:txBody>
          <a:bodyPr vert="horz" wrap="square" lIns="182880" tIns="9000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noProof="0" dirty="0">
                <a:ln>
                  <a:noFill/>
                </a:ln>
                <a:gradFill>
                  <a:gsLst>
                    <a:gs pos="2917">
                      <a:srgbClr val="000000"/>
                    </a:gs>
                    <a:gs pos="30000">
                      <a:srgbClr val="000000"/>
                    </a:gs>
                  </a:gsLst>
                  <a:lin ang="5400000" scaled="0"/>
                </a:gradFill>
                <a:effectLst/>
                <a:uLnTx/>
                <a:uFillTx/>
                <a:latin typeface="Segoe UI Semibold"/>
                <a:ea typeface="+mn-ea"/>
                <a:cs typeface="+mn-cs"/>
              </a:rPr>
              <a:t>Control flow</a:t>
            </a:r>
            <a:endParaRPr kumimoji="0" lang="en-US" sz="2000" b="0" i="0" u="none" strike="noStrike" kern="1200" cap="none" spc="0" normalizeH="0" noProof="0" dirty="0">
              <a:ln>
                <a:noFill/>
              </a:ln>
              <a:solidFill>
                <a:srgbClr val="000000"/>
              </a:solidFill>
              <a:effectLst/>
              <a:uLnTx/>
              <a:uFillTx/>
              <a:latin typeface="Segoe UI Semibold"/>
              <a:ea typeface="+mn-ea"/>
              <a:cs typeface="+mn-cs"/>
            </a:endParaRP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normalizeH="0" noProof="0" dirty="0">
                <a:ln>
                  <a:noFill/>
                </a:ln>
                <a:solidFill>
                  <a:srgbClr val="000000"/>
                </a:solidFill>
                <a:effectLst/>
                <a:uLnTx/>
                <a:uFillTx/>
                <a:latin typeface="Segoe UI"/>
                <a:ea typeface="+mn-ea"/>
                <a:cs typeface="+mn-cs"/>
              </a:rPr>
              <a:t>Conditionally applied based on the evaluation result of the Boolean expression.</a:t>
            </a:r>
          </a:p>
        </p:txBody>
      </p:sp>
      <p:sp>
        <p:nvSpPr>
          <p:cNvPr id="12" name="Text Placeholder 18">
            <a:extLst>
              <a:ext uri="{FF2B5EF4-FFF2-40B4-BE49-F238E27FC236}">
                <a16:creationId xmlns:a16="http://schemas.microsoft.com/office/drawing/2014/main" id="{A2147B33-B76B-3451-1B94-1727F021D23B}"/>
              </a:ext>
            </a:extLst>
          </p:cNvPr>
          <p:cNvSpPr txBox="1">
            <a:spLocks/>
          </p:cNvSpPr>
          <p:nvPr/>
        </p:nvSpPr>
        <p:spPr>
          <a:xfrm>
            <a:off x="4251787" y="1723613"/>
            <a:ext cx="3789958" cy="1891770"/>
          </a:xfrm>
          <a:prstGeom prst="rect">
            <a:avLst/>
          </a:prstGeom>
          <a:ln w="19050">
            <a:solidFill>
              <a:srgbClr val="0078D4"/>
            </a:solidFill>
          </a:ln>
        </p:spPr>
        <p:txBody>
          <a:bodyPr vert="horz" wrap="square" lIns="182880" tIns="9000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spc="0" dirty="0">
                <a:gradFill>
                  <a:gsLst>
                    <a:gs pos="2917">
                      <a:srgbClr val="000000"/>
                    </a:gs>
                    <a:gs pos="30000">
                      <a:srgbClr val="000000"/>
                    </a:gs>
                  </a:gsLst>
                  <a:lin ang="5400000" scaled="0"/>
                </a:gradFill>
                <a:latin typeface="Segoe UI Semibold"/>
              </a:rPr>
              <a:t>Forward request</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Forward the request to the backend service.</a:t>
            </a:r>
          </a:p>
        </p:txBody>
      </p:sp>
      <p:sp>
        <p:nvSpPr>
          <p:cNvPr id="13" name="Text Placeholder 1">
            <a:extLst>
              <a:ext uri="{FF2B5EF4-FFF2-40B4-BE49-F238E27FC236}">
                <a16:creationId xmlns:a16="http://schemas.microsoft.com/office/drawing/2014/main" id="{C80040A2-279F-F9CF-0F47-52E466F65A42}"/>
              </a:ext>
            </a:extLst>
          </p:cNvPr>
          <p:cNvSpPr txBox="1">
            <a:spLocks/>
          </p:cNvSpPr>
          <p:nvPr/>
        </p:nvSpPr>
        <p:spPr>
          <a:xfrm>
            <a:off x="8123001" y="1723613"/>
            <a:ext cx="3789958" cy="1891770"/>
          </a:xfrm>
          <a:prstGeom prst="rect">
            <a:avLst/>
          </a:prstGeom>
          <a:ln w="19050">
            <a:solidFill>
              <a:srgbClr val="0078D4"/>
            </a:solidFill>
          </a:ln>
        </p:spPr>
        <p:txBody>
          <a:bodyPr vert="horz" wrap="square" lIns="182880" tIns="9000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pc="0" dirty="0">
                <a:gradFill>
                  <a:gsLst>
                    <a:gs pos="2917">
                      <a:srgbClr val="000000"/>
                    </a:gs>
                    <a:gs pos="30000">
                      <a:srgbClr val="000000"/>
                    </a:gs>
                  </a:gsLst>
                  <a:lin ang="5400000" scaled="0"/>
                </a:gradFill>
                <a:latin typeface="Segoe UI Semibold"/>
              </a:rPr>
              <a:t>Limit concurrency</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Prevent policies from executing more than the specified number of requests at a time.</a:t>
            </a:r>
          </a:p>
        </p:txBody>
      </p:sp>
      <p:sp>
        <p:nvSpPr>
          <p:cNvPr id="14" name="Text Placeholder 2">
            <a:extLst>
              <a:ext uri="{FF2B5EF4-FFF2-40B4-BE49-F238E27FC236}">
                <a16:creationId xmlns:a16="http://schemas.microsoft.com/office/drawing/2014/main" id="{BAA17A90-4860-96B9-4552-396CE35664F7}"/>
              </a:ext>
            </a:extLst>
          </p:cNvPr>
          <p:cNvSpPr txBox="1">
            <a:spLocks/>
          </p:cNvSpPr>
          <p:nvPr/>
        </p:nvSpPr>
        <p:spPr>
          <a:xfrm>
            <a:off x="354816" y="3757044"/>
            <a:ext cx="3789958" cy="1904649"/>
          </a:xfrm>
          <a:prstGeom prst="rect">
            <a:avLst/>
          </a:prstGeom>
          <a:ln w="19050">
            <a:solidFill>
              <a:srgbClr val="0078D4"/>
            </a:solidFill>
          </a:ln>
        </p:spPr>
        <p:txBody>
          <a:bodyPr vert="horz" wrap="square" lIns="182880" tIns="9000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noProof="0" dirty="0">
                <a:ln>
                  <a:noFill/>
                </a:ln>
                <a:gradFill>
                  <a:gsLst>
                    <a:gs pos="2917">
                      <a:srgbClr val="000000"/>
                    </a:gs>
                    <a:gs pos="30000">
                      <a:srgbClr val="000000"/>
                    </a:gs>
                  </a:gsLst>
                  <a:lin ang="5400000" scaled="0"/>
                </a:gradFill>
                <a:effectLst/>
                <a:uLnTx/>
                <a:uFillTx/>
                <a:latin typeface="Segoe UI Semibold"/>
                <a:ea typeface="+mn-ea"/>
                <a:cs typeface="+mn-cs"/>
              </a:rPr>
              <a:t>Log to Event Hub</a:t>
            </a:r>
            <a:endParaRPr kumimoji="0" lang="en-US" sz="2000" b="0" i="0" u="none" strike="noStrike" kern="1200" cap="none" spc="0" normalizeH="0" noProof="0" dirty="0">
              <a:ln>
                <a:noFill/>
              </a:ln>
              <a:solidFill>
                <a:srgbClr val="000000"/>
              </a:solidFill>
              <a:effectLst/>
              <a:uLnTx/>
              <a:uFillTx/>
              <a:latin typeface="Segoe UI Semibold"/>
              <a:ea typeface="+mn-ea"/>
              <a:cs typeface="+mn-cs"/>
            </a:endParaRP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Send the message in the specified format to the event center defined by the Logger entity.</a:t>
            </a:r>
          </a:p>
        </p:txBody>
      </p:sp>
      <p:sp>
        <p:nvSpPr>
          <p:cNvPr id="15" name="Text Placeholder 3">
            <a:extLst>
              <a:ext uri="{FF2B5EF4-FFF2-40B4-BE49-F238E27FC236}">
                <a16:creationId xmlns:a16="http://schemas.microsoft.com/office/drawing/2014/main" id="{7CA99D89-4643-2F10-7A35-1E66DDCD1E50}"/>
              </a:ext>
            </a:extLst>
          </p:cNvPr>
          <p:cNvSpPr txBox="1">
            <a:spLocks/>
          </p:cNvSpPr>
          <p:nvPr/>
        </p:nvSpPr>
        <p:spPr>
          <a:xfrm>
            <a:off x="4251787" y="3757044"/>
            <a:ext cx="3789958" cy="1904649"/>
          </a:xfrm>
          <a:prstGeom prst="rect">
            <a:avLst/>
          </a:prstGeom>
          <a:ln w="19050">
            <a:solidFill>
              <a:srgbClr val="0078D4"/>
            </a:solidFill>
          </a:ln>
        </p:spPr>
        <p:txBody>
          <a:bodyPr vert="horz" wrap="square" lIns="182880" tIns="9000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pc="0" dirty="0">
                <a:gradFill>
                  <a:gsLst>
                    <a:gs pos="2917">
                      <a:srgbClr val="000000"/>
                    </a:gs>
                    <a:gs pos="30000">
                      <a:srgbClr val="000000"/>
                    </a:gs>
                  </a:gsLst>
                  <a:lin ang="5400000" scaled="0"/>
                </a:gradFill>
                <a:latin typeface="Segoe UI Semibold"/>
              </a:rPr>
              <a:t>Mock response</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pipeline execution is aborted and the simulated response is returned directly to the caller.</a:t>
            </a:r>
          </a:p>
        </p:txBody>
      </p:sp>
      <p:sp>
        <p:nvSpPr>
          <p:cNvPr id="16" name="Text Placeholder 4">
            <a:extLst>
              <a:ext uri="{FF2B5EF4-FFF2-40B4-BE49-F238E27FC236}">
                <a16:creationId xmlns:a16="http://schemas.microsoft.com/office/drawing/2014/main" id="{C55FB024-3F0E-46F3-B67E-466E7ED1B0FF}"/>
              </a:ext>
            </a:extLst>
          </p:cNvPr>
          <p:cNvSpPr txBox="1">
            <a:spLocks/>
          </p:cNvSpPr>
          <p:nvPr/>
        </p:nvSpPr>
        <p:spPr>
          <a:xfrm>
            <a:off x="8123001" y="3757044"/>
            <a:ext cx="3789958" cy="1904649"/>
          </a:xfrm>
          <a:prstGeom prst="rect">
            <a:avLst/>
          </a:prstGeom>
          <a:ln w="19050">
            <a:solidFill>
              <a:srgbClr val="0078D4"/>
            </a:solidFill>
          </a:ln>
        </p:spPr>
        <p:txBody>
          <a:bodyPr vert="horz" wrap="square" lIns="182880" tIns="9000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pc="0" dirty="0">
                <a:gradFill>
                  <a:gsLst>
                    <a:gs pos="2917">
                      <a:srgbClr val="000000"/>
                    </a:gs>
                    <a:gs pos="30000">
                      <a:srgbClr val="000000"/>
                    </a:gs>
                  </a:gsLst>
                  <a:lin ang="5400000" scaled="0"/>
                </a:gradFill>
                <a:latin typeface="Segoe UI Semibold"/>
              </a:rPr>
              <a:t>Retry</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Retry the execution of the contained policy statement until the condition is met.</a:t>
            </a:r>
          </a:p>
        </p:txBody>
      </p:sp>
    </p:spTree>
    <p:extLst>
      <p:ext uri="{BB962C8B-B14F-4D97-AF65-F5344CB8AC3E}">
        <p14:creationId xmlns:p14="http://schemas.microsoft.com/office/powerpoint/2010/main" val="57306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116F-205A-A6FC-83D0-C5EE125C453A}"/>
              </a:ext>
            </a:extLst>
          </p:cNvPr>
          <p:cNvSpPr>
            <a:spLocks noGrp="1"/>
          </p:cNvSpPr>
          <p:nvPr>
            <p:ph type="title"/>
          </p:nvPr>
        </p:nvSpPr>
        <p:spPr/>
        <p:txBody>
          <a:bodyPr/>
          <a:lstStyle/>
          <a:p>
            <a:r>
              <a:rPr lang="en-US" dirty="0"/>
              <a:t>Create advanced policies (2 of 2)</a:t>
            </a:r>
          </a:p>
        </p:txBody>
      </p:sp>
      <p:sp>
        <p:nvSpPr>
          <p:cNvPr id="3" name="Text Placeholder 2">
            <a:extLst>
              <a:ext uri="{FF2B5EF4-FFF2-40B4-BE49-F238E27FC236}">
                <a16:creationId xmlns:a16="http://schemas.microsoft.com/office/drawing/2014/main" id="{77BA5A7C-7F97-9E22-9671-BE82462CA26C}"/>
              </a:ext>
            </a:extLst>
          </p:cNvPr>
          <p:cNvSpPr>
            <a:spLocks noGrp="1"/>
          </p:cNvSpPr>
          <p:nvPr>
            <p:ph type="body" sz="quarter" idx="11"/>
          </p:nvPr>
        </p:nvSpPr>
        <p:spPr/>
        <p:txBody>
          <a:bodyPr/>
          <a:lstStyle/>
          <a:p>
            <a:r>
              <a:rPr lang="en-US" dirty="0"/>
              <a:t>Examples</a:t>
            </a:r>
          </a:p>
        </p:txBody>
      </p:sp>
      <p:sp>
        <p:nvSpPr>
          <p:cNvPr id="5" name="Text Placeholder 3" descr="The sample code implements the limit-concurrency policy.">
            <a:extLst>
              <a:ext uri="{FF2B5EF4-FFF2-40B4-BE49-F238E27FC236}">
                <a16:creationId xmlns:a16="http://schemas.microsoft.com/office/drawing/2014/main" id="{AD62323F-9DEA-8267-FC49-16D946D42BB4}"/>
              </a:ext>
            </a:extLst>
          </p:cNvPr>
          <p:cNvSpPr txBox="1">
            <a:spLocks/>
          </p:cNvSpPr>
          <p:nvPr/>
        </p:nvSpPr>
        <p:spPr>
          <a:xfrm>
            <a:off x="432089" y="1841998"/>
            <a:ext cx="11018520" cy="1138946"/>
          </a:xfrm>
          <a:prstGeom prst="rect">
            <a:avLst/>
          </a:prstGeom>
          <a:ln w="25400">
            <a:solidFill>
              <a:schemeClr val="tx2"/>
            </a:solidFill>
          </a:ln>
        </p:spPr>
        <p:txBody>
          <a:bodyPr vert="horz" wrap="square" lIns="91440" tIns="91440" rIns="91440" bIns="9144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800000"/>
                </a:solidFill>
                <a:effectLst/>
                <a:uLnTx/>
                <a:uFillTx/>
                <a:latin typeface="Consolas" panose="020B0609020204030204" pitchFamily="49" charset="0"/>
                <a:ea typeface="+mn-ea"/>
              </a:rPr>
              <a:t>&lt;limit-concurrency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rPr>
              <a:t>key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"expression"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rPr>
              <a:t>max-count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"number"</a:t>
            </a:r>
            <a:r>
              <a:rPr kumimoji="0" lang="en-US" sz="1600" b="0" i="0" u="none" strike="noStrike" kern="1200" cap="none" spc="0" normalizeH="0" baseline="0" noProof="0" dirty="0">
                <a:ln>
                  <a:noFill/>
                </a:ln>
                <a:solidFill>
                  <a:srgbClr val="800000"/>
                </a:solidFill>
                <a:effectLst/>
                <a:uLnTx/>
                <a:uFillTx/>
                <a:latin typeface="Consolas" panose="020B0609020204030204" pitchFamily="49" charset="0"/>
                <a:ea typeface="+mn-ea"/>
              </a:rPr>
              <a:t>&gt;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8000"/>
                </a:solidFill>
                <a:effectLst/>
                <a:uLnTx/>
                <a:uFillTx/>
                <a:latin typeface="Consolas" panose="020B0609020204030204" pitchFamily="49" charset="0"/>
                <a:ea typeface="+mn-ea"/>
              </a:rPr>
              <a:t>&lt;!-- nested policy statements --&gt;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800000"/>
                </a:solidFill>
                <a:effectLst/>
                <a:uLnTx/>
                <a:uFillTx/>
                <a:latin typeface="Consolas" panose="020B0609020204030204" pitchFamily="49" charset="0"/>
                <a:ea typeface="+mn-ea"/>
              </a:rPr>
              <a:t>&lt;/limit-concurrency&gt;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p:txBody>
      </p:sp>
      <p:sp>
        <p:nvSpPr>
          <p:cNvPr id="6" name="Text Placeholder 3" descr="The sample code implements the limit-concurrency policy.">
            <a:extLst>
              <a:ext uri="{FF2B5EF4-FFF2-40B4-BE49-F238E27FC236}">
                <a16:creationId xmlns:a16="http://schemas.microsoft.com/office/drawing/2014/main" id="{5670A4C7-DF4C-0B39-34E4-B2BEFE13BD6F}"/>
              </a:ext>
            </a:extLst>
          </p:cNvPr>
          <p:cNvSpPr txBox="1">
            <a:spLocks/>
          </p:cNvSpPr>
          <p:nvPr/>
        </p:nvSpPr>
        <p:spPr>
          <a:xfrm>
            <a:off x="432089" y="3205492"/>
            <a:ext cx="11018520" cy="671566"/>
          </a:xfrm>
          <a:prstGeom prst="rect">
            <a:avLst/>
          </a:prstGeom>
          <a:ln w="25400">
            <a:solidFill>
              <a:schemeClr val="tx2"/>
            </a:solidFill>
          </a:ln>
        </p:spPr>
        <p:txBody>
          <a:bodyPr vert="horz" wrap="square" lIns="91440" tIns="91440" rIns="91440" bIns="91440" rtlCol="0">
            <a:noAutofit/>
          </a:bodyPr>
          <a:lstStyle>
            <a:defPPr>
              <a:defRPr lang="en-US"/>
            </a:defPPr>
            <a:lvl1pPr marR="0" lvl="0" indent="0" defTabSz="932742" fontAlgn="auto">
              <a:lnSpc>
                <a:spcPct val="100000"/>
              </a:lnSpc>
              <a:spcBef>
                <a:spcPct val="20000"/>
              </a:spcBef>
              <a:spcAft>
                <a:spcPts val="0"/>
              </a:spcAft>
              <a:buClrTx/>
              <a:buSzPct val="90000"/>
              <a:buFont typeface="Wingdings" panose="05000000000000000000" pitchFamily="2" charset="2"/>
              <a:buNone/>
              <a:tabLst/>
              <a:defRPr kumimoji="0" sz="1600" b="0" i="0" u="none" strike="noStrike" cap="none" spc="0" normalizeH="0" baseline="0">
                <a:ln>
                  <a:noFill/>
                </a:ln>
                <a:solidFill>
                  <a:srgbClr val="800000"/>
                </a:solidFill>
                <a:effectLst/>
                <a:uLnTx/>
                <a:uFillTx/>
                <a:latin typeface="Consolas" panose="020B0609020204030204" pitchFamily="49" charset="0"/>
                <a:cs typeface="Consolas" panose="020B0609020204030204" pitchFamily="49" charset="0"/>
              </a:defRPr>
            </a:lvl1pPr>
            <a:lvl2pPr marL="346553" marR="0" indent="0" defTabSz="932742" fontAlgn="auto">
              <a:lnSpc>
                <a:spcPct val="100000"/>
              </a:lnSpc>
              <a:spcBef>
                <a:spcPct val="20000"/>
              </a:spcBef>
              <a:spcAft>
                <a:spcPts val="0"/>
              </a:spcAft>
              <a:buClrTx/>
              <a:buSzPct val="90000"/>
              <a:buFont typeface="Wingdings" panose="05000000000000000000" pitchFamily="2" charset="2"/>
              <a:buNone/>
              <a:tabLst/>
              <a:defRPr sz="24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1600" dirty="0">
                <a:solidFill>
                  <a:srgbClr val="800000"/>
                </a:solidFill>
              </a:rPr>
              <a:t>&lt;forward-request</a:t>
            </a:r>
            <a:r>
              <a:rPr lang="en-US" sz="1600" dirty="0">
                <a:solidFill>
                  <a:srgbClr val="000000"/>
                </a:solidFill>
              </a:rPr>
              <a:t> </a:t>
            </a:r>
            <a:r>
              <a:rPr lang="en-US" sz="1600" dirty="0">
                <a:solidFill>
                  <a:srgbClr val="FF0000"/>
                </a:solidFill>
              </a:rPr>
              <a:t>timeout</a:t>
            </a:r>
            <a:r>
              <a:rPr lang="en-US" sz="1600" dirty="0">
                <a:solidFill>
                  <a:srgbClr val="000000"/>
                </a:solidFill>
              </a:rPr>
              <a:t>=</a:t>
            </a:r>
            <a:r>
              <a:rPr lang="en-US" sz="1600" dirty="0">
                <a:solidFill>
                  <a:srgbClr val="0000FF"/>
                </a:solidFill>
              </a:rPr>
              <a:t>"time in seconds"</a:t>
            </a:r>
            <a:r>
              <a:rPr lang="en-US" sz="1600" dirty="0">
                <a:solidFill>
                  <a:srgbClr val="000000"/>
                </a:solidFill>
              </a:rPr>
              <a:t> </a:t>
            </a:r>
            <a:r>
              <a:rPr lang="en-US" sz="1600" dirty="0">
                <a:solidFill>
                  <a:srgbClr val="FF0000"/>
                </a:solidFill>
              </a:rPr>
              <a:t>follow-redirects</a:t>
            </a:r>
            <a:r>
              <a:rPr lang="en-US" sz="1600" dirty="0">
                <a:solidFill>
                  <a:srgbClr val="000000"/>
                </a:solidFill>
              </a:rPr>
              <a:t>=</a:t>
            </a:r>
            <a:r>
              <a:rPr lang="en-US" sz="1600" dirty="0">
                <a:solidFill>
                  <a:srgbClr val="0000FF"/>
                </a:solidFill>
              </a:rPr>
              <a:t>"true | false"</a:t>
            </a:r>
            <a:r>
              <a:rPr lang="en-US" sz="1600" dirty="0">
                <a:solidFill>
                  <a:srgbClr val="800000"/>
                </a:solidFill>
              </a:rPr>
              <a:t>/&gt;</a:t>
            </a:r>
            <a:endParaRPr lang="en-US" sz="1600" dirty="0">
              <a:solidFill>
                <a:srgbClr val="000000"/>
              </a:solidFill>
            </a:endParaRPr>
          </a:p>
        </p:txBody>
      </p:sp>
      <p:sp>
        <p:nvSpPr>
          <p:cNvPr id="7" name="Text Placeholder 3" descr="The sample code implements the limit-concurrency policy.">
            <a:extLst>
              <a:ext uri="{FF2B5EF4-FFF2-40B4-BE49-F238E27FC236}">
                <a16:creationId xmlns:a16="http://schemas.microsoft.com/office/drawing/2014/main" id="{E98DDED9-99E6-D5B1-F68C-A625DFE52199}"/>
              </a:ext>
            </a:extLst>
          </p:cNvPr>
          <p:cNvSpPr txBox="1">
            <a:spLocks/>
          </p:cNvSpPr>
          <p:nvPr/>
        </p:nvSpPr>
        <p:spPr>
          <a:xfrm>
            <a:off x="432089" y="4101606"/>
            <a:ext cx="11018520" cy="1366508"/>
          </a:xfrm>
          <a:prstGeom prst="rect">
            <a:avLst/>
          </a:prstGeom>
          <a:ln w="25400">
            <a:solidFill>
              <a:schemeClr val="tx2"/>
            </a:solidFill>
          </a:ln>
        </p:spPr>
        <p:txBody>
          <a:bodyPr vert="horz" wrap="square" lIns="91440" tIns="91440" rIns="91440" bIns="91440" rtlCol="0">
            <a:noAutofit/>
          </a:bodyPr>
          <a:lstStyle>
            <a:defPPr>
              <a:defRPr lang="en-US"/>
            </a:defPPr>
            <a:lvl1pPr marR="0" lvl="0" indent="0" defTabSz="932742" fontAlgn="auto">
              <a:lnSpc>
                <a:spcPct val="100000"/>
              </a:lnSpc>
              <a:spcBef>
                <a:spcPct val="20000"/>
              </a:spcBef>
              <a:spcAft>
                <a:spcPts val="0"/>
              </a:spcAft>
              <a:buClrTx/>
              <a:buSzPct val="90000"/>
              <a:buFont typeface="Wingdings" panose="05000000000000000000" pitchFamily="2" charset="2"/>
              <a:buNone/>
              <a:tabLst/>
              <a:defRPr kumimoji="0" sz="1600" b="0" i="0" u="none" strike="noStrike" cap="none" spc="0" normalizeH="0" baseline="0">
                <a:ln>
                  <a:noFill/>
                </a:ln>
                <a:solidFill>
                  <a:srgbClr val="800000"/>
                </a:solidFill>
                <a:effectLst/>
                <a:uLnTx/>
                <a:uFillTx/>
                <a:latin typeface="Consolas" panose="020B0609020204030204" pitchFamily="49" charset="0"/>
                <a:cs typeface="Consolas" panose="020B0609020204030204" pitchFamily="49" charset="0"/>
              </a:defRPr>
            </a:lvl1pPr>
            <a:lvl2pPr marL="346553" marR="0" indent="0" defTabSz="932742" fontAlgn="auto">
              <a:lnSpc>
                <a:spcPct val="100000"/>
              </a:lnSpc>
              <a:spcBef>
                <a:spcPct val="20000"/>
              </a:spcBef>
              <a:spcAft>
                <a:spcPts val="0"/>
              </a:spcAft>
              <a:buClrTx/>
              <a:buSzPct val="90000"/>
              <a:buFont typeface="Wingdings" panose="05000000000000000000" pitchFamily="2" charset="2"/>
              <a:buNone/>
              <a:tabLst/>
              <a:defRPr sz="24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1600" dirty="0">
                <a:solidFill>
                  <a:srgbClr val="800000"/>
                </a:solidFill>
              </a:rPr>
              <a:t>&lt;log-to-</a:t>
            </a:r>
            <a:r>
              <a:rPr lang="en-US" sz="1600" dirty="0" err="1">
                <a:solidFill>
                  <a:srgbClr val="800000"/>
                </a:solidFill>
              </a:rPr>
              <a:t>eventhub</a:t>
            </a:r>
            <a:r>
              <a:rPr lang="en-US" sz="1600" dirty="0">
                <a:solidFill>
                  <a:srgbClr val="000000"/>
                </a:solidFill>
              </a:rPr>
              <a:t> </a:t>
            </a:r>
            <a:r>
              <a:rPr lang="en-US" sz="1600" dirty="0">
                <a:solidFill>
                  <a:srgbClr val="FF0000"/>
                </a:solidFill>
              </a:rPr>
              <a:t>logger-id</a:t>
            </a:r>
            <a:r>
              <a:rPr lang="en-US" sz="1600" dirty="0">
                <a:solidFill>
                  <a:srgbClr val="000000"/>
                </a:solidFill>
              </a:rPr>
              <a:t>=</a:t>
            </a:r>
            <a:r>
              <a:rPr lang="en-US" sz="1600" dirty="0">
                <a:solidFill>
                  <a:srgbClr val="0000FF"/>
                </a:solidFill>
              </a:rPr>
              <a:t>"id of the logger entity"</a:t>
            </a:r>
            <a:r>
              <a:rPr lang="en-US" sz="1600" dirty="0">
                <a:solidFill>
                  <a:srgbClr val="000000"/>
                </a:solidFill>
              </a:rPr>
              <a:t> </a:t>
            </a:r>
            <a:r>
              <a:rPr lang="en-US" sz="1600" dirty="0">
                <a:solidFill>
                  <a:srgbClr val="FF0000"/>
                </a:solidFill>
              </a:rPr>
              <a:t>partition-id</a:t>
            </a:r>
            <a:r>
              <a:rPr lang="en-US" sz="1600" dirty="0">
                <a:solidFill>
                  <a:srgbClr val="000000"/>
                </a:solidFill>
              </a:rPr>
              <a:t>=</a:t>
            </a:r>
            <a:r>
              <a:rPr lang="en-US" sz="1600" dirty="0">
                <a:solidFill>
                  <a:srgbClr val="0000FF"/>
                </a:solidFill>
              </a:rPr>
              <a:t>"index of the partition where messages are sent"</a:t>
            </a:r>
            <a:r>
              <a:rPr lang="en-US" sz="1600" dirty="0">
                <a:solidFill>
                  <a:srgbClr val="000000"/>
                </a:solidFill>
              </a:rPr>
              <a:t> </a:t>
            </a:r>
            <a:r>
              <a:rPr lang="en-US" sz="1600" dirty="0">
                <a:solidFill>
                  <a:srgbClr val="FF0000"/>
                </a:solidFill>
              </a:rPr>
              <a:t>partition-key</a:t>
            </a:r>
            <a:r>
              <a:rPr lang="en-US" sz="1600" dirty="0">
                <a:solidFill>
                  <a:srgbClr val="000000"/>
                </a:solidFill>
              </a:rPr>
              <a:t>=</a:t>
            </a:r>
            <a:r>
              <a:rPr lang="en-US" sz="1600" dirty="0">
                <a:solidFill>
                  <a:srgbClr val="0000FF"/>
                </a:solidFill>
              </a:rPr>
              <a:t>"value used for partition assignment"</a:t>
            </a:r>
            <a:r>
              <a:rPr lang="en-US" sz="1600" dirty="0">
                <a:solidFill>
                  <a:srgbClr val="800000"/>
                </a:solidFill>
              </a:rPr>
              <a:t>&gt;</a:t>
            </a:r>
            <a:endParaRPr lang="en-US" sz="1600" dirty="0">
              <a:solidFill>
                <a:srgbClr val="000000"/>
              </a:solidFill>
            </a:endParaRPr>
          </a:p>
          <a:p>
            <a:r>
              <a:rPr lang="en-US" sz="1600" dirty="0">
                <a:solidFill>
                  <a:srgbClr val="000000"/>
                </a:solidFill>
              </a:rPr>
              <a:t>    </a:t>
            </a:r>
            <a:r>
              <a:rPr lang="en-US" sz="1600" dirty="0">
                <a:solidFill>
                  <a:srgbClr val="008000"/>
                </a:solidFill>
              </a:rPr>
              <a:t>&lt;!-- Expression returning a string to be logged --&gt;</a:t>
            </a:r>
            <a:endParaRPr lang="en-US" sz="1600" dirty="0">
              <a:solidFill>
                <a:srgbClr val="000000"/>
              </a:solidFill>
            </a:endParaRPr>
          </a:p>
          <a:p>
            <a:r>
              <a:rPr lang="en-US" sz="1600" dirty="0">
                <a:solidFill>
                  <a:srgbClr val="800000"/>
                </a:solidFill>
              </a:rPr>
              <a:t>&lt;/log-to-</a:t>
            </a:r>
            <a:r>
              <a:rPr lang="en-US" sz="1600" dirty="0" err="1">
                <a:solidFill>
                  <a:srgbClr val="800000"/>
                </a:solidFill>
              </a:rPr>
              <a:t>eventhub</a:t>
            </a:r>
            <a:r>
              <a:rPr lang="en-US" sz="1600" dirty="0">
                <a:solidFill>
                  <a:srgbClr val="800000"/>
                </a:solidFill>
              </a:rPr>
              <a:t>&gt;</a:t>
            </a:r>
            <a:endParaRPr lang="en-US" sz="1600" dirty="0">
              <a:solidFill>
                <a:srgbClr val="000000"/>
              </a:solidFill>
            </a:endParaRPr>
          </a:p>
        </p:txBody>
      </p:sp>
    </p:spTree>
    <p:extLst>
      <p:ext uri="{BB962C8B-B14F-4D97-AF65-F5344CB8AC3E}">
        <p14:creationId xmlns:p14="http://schemas.microsoft.com/office/powerpoint/2010/main" val="20204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E5E7-14B3-FDA8-EC7A-A17BED81B88B}"/>
              </a:ext>
            </a:extLst>
          </p:cNvPr>
          <p:cNvSpPr>
            <a:spLocks noGrp="1"/>
          </p:cNvSpPr>
          <p:nvPr>
            <p:ph type="title"/>
          </p:nvPr>
        </p:nvSpPr>
        <p:spPr/>
        <p:txBody>
          <a:bodyPr/>
          <a:lstStyle/>
          <a:p>
            <a:r>
              <a:rPr lang="en-US" dirty="0"/>
              <a:t>Secure APIs by using subscriptions (1 of 3)</a:t>
            </a:r>
          </a:p>
        </p:txBody>
      </p:sp>
      <p:sp>
        <p:nvSpPr>
          <p:cNvPr id="3" name="Text Placeholder 2">
            <a:extLst>
              <a:ext uri="{FF2B5EF4-FFF2-40B4-BE49-F238E27FC236}">
                <a16:creationId xmlns:a16="http://schemas.microsoft.com/office/drawing/2014/main" id="{076EB356-340A-DFEF-4368-9E6444FF13CC}"/>
              </a:ext>
            </a:extLst>
          </p:cNvPr>
          <p:cNvSpPr>
            <a:spLocks noGrp="1"/>
          </p:cNvSpPr>
          <p:nvPr>
            <p:ph type="body" sz="quarter" idx="11"/>
          </p:nvPr>
        </p:nvSpPr>
        <p:spPr/>
        <p:txBody>
          <a:bodyPr/>
          <a:lstStyle/>
          <a:p>
            <a:r>
              <a:rPr lang="en-US" dirty="0"/>
              <a:t>Subscription key scopes</a:t>
            </a:r>
          </a:p>
        </p:txBody>
      </p:sp>
      <p:graphicFrame>
        <p:nvGraphicFramePr>
          <p:cNvPr id="5" name="Table 12">
            <a:extLst>
              <a:ext uri="{FF2B5EF4-FFF2-40B4-BE49-F238E27FC236}">
                <a16:creationId xmlns:a16="http://schemas.microsoft.com/office/drawing/2014/main" id="{850D5261-FF1F-A0CD-0850-A6B9B005E608}"/>
              </a:ext>
            </a:extLst>
          </p:cNvPr>
          <p:cNvGraphicFramePr>
            <a:graphicFrameLocks noGrp="1"/>
          </p:cNvGraphicFramePr>
          <p:nvPr>
            <p:extLst>
              <p:ext uri="{D42A27DB-BD31-4B8C-83A1-F6EECF244321}">
                <p14:modId xmlns:p14="http://schemas.microsoft.com/office/powerpoint/2010/main" val="1590971434"/>
              </p:ext>
            </p:extLst>
          </p:nvPr>
        </p:nvGraphicFramePr>
        <p:xfrm>
          <a:off x="1252695" y="1829580"/>
          <a:ext cx="9140868" cy="2314936"/>
        </p:xfrm>
        <a:graphic>
          <a:graphicData uri="http://schemas.openxmlformats.org/drawingml/2006/table">
            <a:tbl>
              <a:tblPr firstRow="1" bandRow="1">
                <a:tableStyleId>{5C22544A-7EE6-4342-B048-85BDC9FD1C3A}</a:tableStyleId>
              </a:tblPr>
              <a:tblGrid>
                <a:gridCol w="1440490">
                  <a:extLst>
                    <a:ext uri="{9D8B030D-6E8A-4147-A177-3AD203B41FA5}">
                      <a16:colId xmlns:a16="http://schemas.microsoft.com/office/drawing/2014/main" val="2428792440"/>
                    </a:ext>
                  </a:extLst>
                </a:gridCol>
                <a:gridCol w="7700378">
                  <a:extLst>
                    <a:ext uri="{9D8B030D-6E8A-4147-A177-3AD203B41FA5}">
                      <a16:colId xmlns:a16="http://schemas.microsoft.com/office/drawing/2014/main" val="16129369"/>
                    </a:ext>
                  </a:extLst>
                </a:gridCol>
              </a:tblGrid>
              <a:tr h="306867">
                <a:tc>
                  <a:txBody>
                    <a:bodyPr/>
                    <a:lstStyle/>
                    <a:p>
                      <a:r>
                        <a:rPr lang="en-US" sz="2000" dirty="0">
                          <a:latin typeface="+mj-lt"/>
                        </a:rPr>
                        <a:t>Scope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Details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65777">
                <a:tc>
                  <a:txBody>
                    <a:bodyPr/>
                    <a:lstStyle/>
                    <a:p>
                      <a:pPr algn="l" fontAlgn="t"/>
                      <a:r>
                        <a:rPr lang="en-US" sz="1700" dirty="0">
                          <a:effectLst/>
                        </a:rPr>
                        <a:t>All APIs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Applies to every API accessible from the gateway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199">
                <a:tc>
                  <a:txBody>
                    <a:bodyPr/>
                    <a:lstStyle/>
                    <a:p>
                      <a:pPr algn="l" fontAlgn="t"/>
                      <a:r>
                        <a:rPr lang="en-US" sz="1700">
                          <a:effectLst/>
                        </a:rPr>
                        <a:t>Single API</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This scope applies to a single imported API and all of its endpoints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65189635"/>
                  </a:ext>
                </a:extLst>
              </a:tr>
              <a:tr h="1027876">
                <a:tc>
                  <a:txBody>
                    <a:bodyPr/>
                    <a:lstStyle/>
                    <a:p>
                      <a:pPr algn="l" fontAlgn="t"/>
                      <a:r>
                        <a:rPr lang="en-US" sz="1700">
                          <a:effectLst/>
                        </a:rPr>
                        <a:t>Product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A product is a collection of one or more APIs that you configure in API Management. You can assign APIs to more than one product. Products can have different access rules, usage quotas, and terms of use.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bl>
          </a:graphicData>
        </a:graphic>
      </p:graphicFrame>
      <p:sp>
        <p:nvSpPr>
          <p:cNvPr id="6" name="Text Placeholder 5">
            <a:extLst>
              <a:ext uri="{FF2B5EF4-FFF2-40B4-BE49-F238E27FC236}">
                <a16:creationId xmlns:a16="http://schemas.microsoft.com/office/drawing/2014/main" id="{6490F9C8-BA18-6C71-CA59-281B888B3AB8}"/>
              </a:ext>
            </a:extLst>
          </p:cNvPr>
          <p:cNvSpPr txBox="1">
            <a:spLocks/>
          </p:cNvSpPr>
          <p:nvPr/>
        </p:nvSpPr>
        <p:spPr>
          <a:xfrm>
            <a:off x="1295096" y="4550108"/>
            <a:ext cx="9546245" cy="835620"/>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defTabSz="914367">
              <a:spcBef>
                <a:spcPts val="392"/>
              </a:spcBef>
              <a:spcAft>
                <a:spcPts val="588"/>
              </a:spcAft>
              <a:buSzPct val="90000"/>
              <a:buFont typeface="Arial" panose="020B0604020202020204" pitchFamily="34" charset="0"/>
              <a:buNone/>
            </a:pPr>
            <a:r>
              <a:rPr lang="en-US" sz="1800" b="1" dirty="0">
                <a:latin typeface="+mn-lt"/>
              </a:rPr>
              <a:t>Note:</a:t>
            </a:r>
            <a:r>
              <a:rPr lang="en-US" sz="1800" dirty="0">
                <a:latin typeface="+mn-lt"/>
              </a:rPr>
              <a:t> API Management also supports other mechanisms for securing access to APIs, including: OAuth2.0, Client certificates, and IP allow listing.</a:t>
            </a:r>
          </a:p>
        </p:txBody>
      </p:sp>
    </p:spTree>
    <p:extLst>
      <p:ext uri="{BB962C8B-B14F-4D97-AF65-F5344CB8AC3E}">
        <p14:creationId xmlns:p14="http://schemas.microsoft.com/office/powerpoint/2010/main" val="194059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4D46E3-20A5-54EB-985C-C238A6B3C3A6}"/>
              </a:ext>
            </a:extLst>
          </p:cNvPr>
          <p:cNvSpPr>
            <a:spLocks noGrp="1"/>
          </p:cNvSpPr>
          <p:nvPr>
            <p:ph type="title"/>
          </p:nvPr>
        </p:nvSpPr>
        <p:spPr/>
        <p:txBody>
          <a:bodyPr/>
          <a:lstStyle/>
          <a:p>
            <a:r>
              <a:rPr lang="en-US" dirty="0"/>
              <a:t>Secure APIs by using subscriptions (2 of 3)</a:t>
            </a:r>
          </a:p>
        </p:txBody>
      </p:sp>
      <p:sp>
        <p:nvSpPr>
          <p:cNvPr id="6" name="Content Placeholder 5">
            <a:extLst>
              <a:ext uri="{FF2B5EF4-FFF2-40B4-BE49-F238E27FC236}">
                <a16:creationId xmlns:a16="http://schemas.microsoft.com/office/drawing/2014/main" id="{1ADDE3B7-877D-8838-6858-3397CF0A9886}"/>
              </a:ext>
            </a:extLst>
          </p:cNvPr>
          <p:cNvSpPr>
            <a:spLocks noGrp="1"/>
          </p:cNvSpPr>
          <p:nvPr>
            <p:ph sz="quarter" idx="10"/>
          </p:nvPr>
        </p:nvSpPr>
        <p:spPr>
          <a:xfrm>
            <a:off x="457200" y="1235075"/>
            <a:ext cx="3178098" cy="4816475"/>
          </a:xfrm>
        </p:spPr>
        <p:txBody>
          <a:bodyPr/>
          <a:lstStyle/>
          <a:p>
            <a:pPr marL="0" indent="0">
              <a:spcAft>
                <a:spcPts val="1200"/>
              </a:spcAft>
              <a:buNone/>
            </a:pPr>
            <a:r>
              <a:rPr lang="en-US" dirty="0">
                <a:latin typeface="+mj-lt"/>
              </a:rPr>
              <a:t>Applications that call protected APIs</a:t>
            </a:r>
          </a:p>
          <a:p>
            <a:pPr>
              <a:spcAft>
                <a:spcPts val="600"/>
              </a:spcAft>
            </a:pPr>
            <a:r>
              <a:rPr lang="en-US" sz="2000" dirty="0"/>
              <a:t>Must include the key in every request</a:t>
            </a:r>
          </a:p>
          <a:p>
            <a:pPr>
              <a:spcAft>
                <a:spcPts val="600"/>
              </a:spcAft>
            </a:pPr>
            <a:r>
              <a:rPr lang="en-US" sz="2000" dirty="0"/>
              <a:t>You can regenerate these subscription keys at any time.</a:t>
            </a:r>
          </a:p>
          <a:p>
            <a:pPr>
              <a:spcAft>
                <a:spcPts val="600"/>
              </a:spcAft>
            </a:pPr>
            <a:r>
              <a:rPr lang="en-US" sz="2000" dirty="0"/>
              <a:t>Every subscription has two keys, a primary and a secondary. </a:t>
            </a:r>
          </a:p>
          <a:p>
            <a:endParaRPr lang="en-US" dirty="0"/>
          </a:p>
        </p:txBody>
      </p:sp>
      <p:pic>
        <p:nvPicPr>
          <p:cNvPr id="7" name="Picture 6" descr="Image showing the Subscriptions screen.">
            <a:extLst>
              <a:ext uri="{FF2B5EF4-FFF2-40B4-BE49-F238E27FC236}">
                <a16:creationId xmlns:a16="http://schemas.microsoft.com/office/drawing/2014/main" id="{6C9D4E0E-EE51-622D-8546-248A369508F6}"/>
              </a:ext>
            </a:extLst>
          </p:cNvPr>
          <p:cNvPicPr>
            <a:picLocks noChangeAspect="1"/>
          </p:cNvPicPr>
          <p:nvPr/>
        </p:nvPicPr>
        <p:blipFill rotWithShape="1">
          <a:blip r:embed="rId3"/>
          <a:srcRect r="36830"/>
          <a:stretch/>
        </p:blipFill>
        <p:spPr>
          <a:xfrm>
            <a:off x="4012452" y="1235075"/>
            <a:ext cx="7309382" cy="3142496"/>
          </a:xfrm>
          <a:prstGeom prst="rect">
            <a:avLst/>
          </a:prstGeom>
        </p:spPr>
      </p:pic>
    </p:spTree>
    <p:extLst>
      <p:ext uri="{BB962C8B-B14F-4D97-AF65-F5344CB8AC3E}">
        <p14:creationId xmlns:p14="http://schemas.microsoft.com/office/powerpoint/2010/main" val="49096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4D46E3-20A5-54EB-985C-C238A6B3C3A6}"/>
              </a:ext>
            </a:extLst>
          </p:cNvPr>
          <p:cNvSpPr>
            <a:spLocks noGrp="1"/>
          </p:cNvSpPr>
          <p:nvPr>
            <p:ph type="title"/>
          </p:nvPr>
        </p:nvSpPr>
        <p:spPr/>
        <p:txBody>
          <a:bodyPr/>
          <a:lstStyle/>
          <a:p>
            <a:r>
              <a:rPr lang="en-US" dirty="0"/>
              <a:t>Secure APIs by using subscriptions (3 of 3)</a:t>
            </a:r>
          </a:p>
        </p:txBody>
      </p:sp>
      <p:sp>
        <p:nvSpPr>
          <p:cNvPr id="6" name="Content Placeholder 5">
            <a:extLst>
              <a:ext uri="{FF2B5EF4-FFF2-40B4-BE49-F238E27FC236}">
                <a16:creationId xmlns:a16="http://schemas.microsoft.com/office/drawing/2014/main" id="{1ADDE3B7-877D-8838-6858-3397CF0A9886}"/>
              </a:ext>
            </a:extLst>
          </p:cNvPr>
          <p:cNvSpPr>
            <a:spLocks noGrp="1"/>
          </p:cNvSpPr>
          <p:nvPr>
            <p:ph sz="quarter" idx="10"/>
          </p:nvPr>
        </p:nvSpPr>
        <p:spPr>
          <a:xfrm>
            <a:off x="457200" y="1235075"/>
            <a:ext cx="4171244" cy="4816475"/>
          </a:xfrm>
        </p:spPr>
        <p:txBody>
          <a:bodyPr/>
          <a:lstStyle/>
          <a:p>
            <a:pPr marL="0" indent="0">
              <a:spcAft>
                <a:spcPts val="1200"/>
              </a:spcAft>
              <a:buNone/>
            </a:pPr>
            <a:r>
              <a:rPr lang="en-US" dirty="0">
                <a:latin typeface="+mj-lt"/>
              </a:rPr>
              <a:t>Call an API with the subscription key </a:t>
            </a:r>
          </a:p>
          <a:p>
            <a:pPr>
              <a:spcAft>
                <a:spcPts val="600"/>
              </a:spcAft>
            </a:pPr>
            <a:r>
              <a:rPr lang="en-US" sz="2000" dirty="0"/>
              <a:t>Keys can be passed in the request header, or as a query string in the URL.</a:t>
            </a:r>
          </a:p>
          <a:p>
            <a:pPr>
              <a:spcAft>
                <a:spcPts val="600"/>
              </a:spcAft>
            </a:pPr>
            <a:r>
              <a:rPr lang="en-US" sz="2000" dirty="0"/>
              <a:t>The default header name is </a:t>
            </a:r>
            <a:r>
              <a:rPr lang="en-US" sz="2000" dirty="0" err="1">
                <a:latin typeface="Consolas" panose="020B0609020204030204" pitchFamily="49" charset="0"/>
              </a:rPr>
              <a:t>Ocp</a:t>
            </a:r>
            <a:r>
              <a:rPr lang="en-US" sz="2000" dirty="0">
                <a:latin typeface="Consolas" panose="020B0609020204030204" pitchFamily="49" charset="0"/>
              </a:rPr>
              <a:t>-</a:t>
            </a:r>
            <a:r>
              <a:rPr lang="en-US" sz="2000" dirty="0" err="1">
                <a:latin typeface="Consolas" panose="020B0609020204030204" pitchFamily="49" charset="0"/>
              </a:rPr>
              <a:t>Apim</a:t>
            </a:r>
            <a:r>
              <a:rPr lang="en-US" sz="2000" dirty="0">
                <a:latin typeface="Consolas" panose="020B0609020204030204" pitchFamily="49" charset="0"/>
              </a:rPr>
              <a:t>-Subscription-Key</a:t>
            </a:r>
            <a:r>
              <a:rPr lang="en-US" sz="2000" dirty="0"/>
              <a:t>.</a:t>
            </a:r>
          </a:p>
          <a:p>
            <a:pPr>
              <a:spcAft>
                <a:spcPts val="600"/>
              </a:spcAft>
            </a:pPr>
            <a:r>
              <a:rPr lang="en-US" sz="2000" dirty="0"/>
              <a:t>Use the developer portal to test out API calls</a:t>
            </a:r>
          </a:p>
          <a:p>
            <a:endParaRPr lang="en-US" dirty="0"/>
          </a:p>
        </p:txBody>
      </p:sp>
      <p:pic>
        <p:nvPicPr>
          <p:cNvPr id="2" name="Picture 1" descr="Screenshot of the developer portal showing the request headers.">
            <a:extLst>
              <a:ext uri="{FF2B5EF4-FFF2-40B4-BE49-F238E27FC236}">
                <a16:creationId xmlns:a16="http://schemas.microsoft.com/office/drawing/2014/main" id="{F5149AF5-F34D-7F9C-788C-9D5579922282}"/>
              </a:ext>
            </a:extLst>
          </p:cNvPr>
          <p:cNvPicPr>
            <a:picLocks noChangeAspect="1"/>
          </p:cNvPicPr>
          <p:nvPr/>
        </p:nvPicPr>
        <p:blipFill>
          <a:blip r:embed="rId3"/>
          <a:stretch>
            <a:fillRect/>
          </a:stretch>
        </p:blipFill>
        <p:spPr>
          <a:xfrm>
            <a:off x="4943073" y="1278930"/>
            <a:ext cx="6616397" cy="4421959"/>
          </a:xfrm>
          <a:prstGeom prst="rect">
            <a:avLst/>
          </a:prstGeom>
        </p:spPr>
      </p:pic>
    </p:spTree>
    <p:extLst>
      <p:ext uri="{BB962C8B-B14F-4D97-AF65-F5344CB8AC3E}">
        <p14:creationId xmlns:p14="http://schemas.microsoft.com/office/powerpoint/2010/main" val="376117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49D3-7562-4596-B20E-9CE8705FE0D1}"/>
              </a:ext>
            </a:extLst>
          </p:cNvPr>
          <p:cNvSpPr>
            <a:spLocks noGrp="1"/>
          </p:cNvSpPr>
          <p:nvPr>
            <p:ph type="title"/>
          </p:nvPr>
        </p:nvSpPr>
        <p:spPr/>
        <p:txBody>
          <a:bodyPr/>
          <a:lstStyle/>
          <a:p>
            <a:r>
              <a:rPr lang="en-US" dirty="0"/>
              <a:t>Secure APIs by using certificates (1 of 4)</a:t>
            </a:r>
          </a:p>
        </p:txBody>
      </p:sp>
      <p:sp>
        <p:nvSpPr>
          <p:cNvPr id="3" name="Content Placeholder 2">
            <a:extLst>
              <a:ext uri="{FF2B5EF4-FFF2-40B4-BE49-F238E27FC236}">
                <a16:creationId xmlns:a16="http://schemas.microsoft.com/office/drawing/2014/main" id="{AA4E676E-7FA7-3A86-30B1-F174468E70A4}"/>
              </a:ext>
            </a:extLst>
          </p:cNvPr>
          <p:cNvSpPr>
            <a:spLocks noGrp="1"/>
          </p:cNvSpPr>
          <p:nvPr>
            <p:ph sz="quarter" idx="10"/>
          </p:nvPr>
        </p:nvSpPr>
        <p:spPr>
          <a:xfrm>
            <a:off x="457200" y="1235076"/>
            <a:ext cx="11222038" cy="515444"/>
          </a:xfrm>
        </p:spPr>
        <p:txBody>
          <a:body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normalizeH="0" noProof="0" dirty="0">
                <a:ln>
                  <a:noFill/>
                </a:ln>
                <a:solidFill>
                  <a:srgbClr val="000000"/>
                </a:solidFill>
                <a:effectLst/>
                <a:uLnTx/>
                <a:uFillTx/>
                <a:latin typeface="Segoe UI Semibold"/>
                <a:ea typeface="+mn-ea"/>
                <a:cs typeface="+mn-cs"/>
              </a:rPr>
              <a:t>Transport Layer Security client authentication </a:t>
            </a:r>
          </a:p>
          <a:p>
            <a:pPr marL="0" indent="0">
              <a:buNone/>
            </a:pPr>
            <a:endParaRPr lang="en-US" dirty="0"/>
          </a:p>
        </p:txBody>
      </p:sp>
      <p:graphicFrame>
        <p:nvGraphicFramePr>
          <p:cNvPr id="4" name="Table 12">
            <a:extLst>
              <a:ext uri="{FF2B5EF4-FFF2-40B4-BE49-F238E27FC236}">
                <a16:creationId xmlns:a16="http://schemas.microsoft.com/office/drawing/2014/main" id="{8096115A-BCFD-89AF-EFE9-1D1E8559E2FA}"/>
              </a:ext>
            </a:extLst>
          </p:cNvPr>
          <p:cNvGraphicFramePr>
            <a:graphicFrameLocks noGrp="1"/>
          </p:cNvGraphicFramePr>
          <p:nvPr>
            <p:extLst>
              <p:ext uri="{D42A27DB-BD31-4B8C-83A1-F6EECF244321}">
                <p14:modId xmlns:p14="http://schemas.microsoft.com/office/powerpoint/2010/main" val="373718035"/>
              </p:ext>
            </p:extLst>
          </p:nvPr>
        </p:nvGraphicFramePr>
        <p:xfrm>
          <a:off x="457200" y="1845058"/>
          <a:ext cx="9386711" cy="1947124"/>
        </p:xfrm>
        <a:graphic>
          <a:graphicData uri="http://schemas.openxmlformats.org/drawingml/2006/table">
            <a:tbl>
              <a:tblPr firstRow="1" bandRow="1">
                <a:tableStyleId>{5C22544A-7EE6-4342-B048-85BDC9FD1C3A}</a:tableStyleId>
              </a:tblPr>
              <a:tblGrid>
                <a:gridCol w="2976660">
                  <a:extLst>
                    <a:ext uri="{9D8B030D-6E8A-4147-A177-3AD203B41FA5}">
                      <a16:colId xmlns:a16="http://schemas.microsoft.com/office/drawing/2014/main" val="2428792440"/>
                    </a:ext>
                  </a:extLst>
                </a:gridCol>
                <a:gridCol w="6410051">
                  <a:extLst>
                    <a:ext uri="{9D8B030D-6E8A-4147-A177-3AD203B41FA5}">
                      <a16:colId xmlns:a16="http://schemas.microsoft.com/office/drawing/2014/main" val="16129369"/>
                    </a:ext>
                  </a:extLst>
                </a:gridCol>
              </a:tblGrid>
              <a:tr h="394928">
                <a:tc>
                  <a:txBody>
                    <a:bodyPr/>
                    <a:lstStyle/>
                    <a:p>
                      <a:r>
                        <a:rPr lang="en-US" sz="2000" dirty="0">
                          <a:latin typeface="+mj-lt"/>
                        </a:rPr>
                        <a:t>Property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285963">
                <a:tc>
                  <a:txBody>
                    <a:bodyPr/>
                    <a:lstStyle/>
                    <a:p>
                      <a:pPr algn="l" fontAlgn="t"/>
                      <a:r>
                        <a:rPr lang="en-US" sz="1800" b="0" baseline="0" dirty="0">
                          <a:effectLst/>
                          <a:latin typeface="+mn-lt"/>
                        </a:rPr>
                        <a:t>Certificate Authority (CA)</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800" b="0" baseline="0" dirty="0">
                          <a:effectLst/>
                          <a:latin typeface="+mn-lt"/>
                        </a:rPr>
                        <a:t>Only allow certificates signed by a particular CA</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00682">
                <a:tc>
                  <a:txBody>
                    <a:bodyPr/>
                    <a:lstStyle/>
                    <a:p>
                      <a:pPr algn="l" fontAlgn="t"/>
                      <a:r>
                        <a:rPr lang="en-US" sz="1800" b="0" baseline="0" dirty="0">
                          <a:effectLst/>
                          <a:latin typeface="+mn-lt"/>
                        </a:rPr>
                        <a:t>Thumbprint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800" b="0" baseline="0" dirty="0">
                          <a:effectLst/>
                          <a:latin typeface="+mn-lt"/>
                        </a:rPr>
                        <a:t>Allow certificates containing a specified thumbprint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65189635"/>
                  </a:ext>
                </a:extLst>
              </a:tr>
              <a:tr h="239223">
                <a:tc>
                  <a:txBody>
                    <a:bodyPr/>
                    <a:lstStyle/>
                    <a:p>
                      <a:pPr algn="l" fontAlgn="t"/>
                      <a:r>
                        <a:rPr lang="en-US" sz="1800" b="0" baseline="0" dirty="0">
                          <a:effectLst/>
                          <a:latin typeface="+mn-lt"/>
                        </a:rPr>
                        <a:t>Subject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800" b="0" baseline="0" dirty="0">
                          <a:effectLst/>
                          <a:latin typeface="+mn-lt"/>
                        </a:rPr>
                        <a:t>Only allow certificates with a specified subject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5559903"/>
                  </a:ext>
                </a:extLst>
              </a:tr>
              <a:tr h="293842">
                <a:tc>
                  <a:txBody>
                    <a:bodyPr/>
                    <a:lstStyle/>
                    <a:p>
                      <a:pPr algn="l" fontAlgn="t"/>
                      <a:r>
                        <a:rPr lang="en-US" sz="1800" b="0" baseline="0" dirty="0">
                          <a:effectLst/>
                          <a:latin typeface="+mn-lt"/>
                        </a:rPr>
                        <a:t>Expiration Date</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800" b="0" baseline="0" dirty="0">
                          <a:effectLst/>
                          <a:latin typeface="+mn-lt"/>
                        </a:rPr>
                        <a:t>Only allow certificates that have not expired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bl>
          </a:graphicData>
        </a:graphic>
      </p:graphicFrame>
      <p:sp>
        <p:nvSpPr>
          <p:cNvPr id="5" name="Content Placeholder 2">
            <a:extLst>
              <a:ext uri="{FF2B5EF4-FFF2-40B4-BE49-F238E27FC236}">
                <a16:creationId xmlns:a16="http://schemas.microsoft.com/office/drawing/2014/main" id="{B08B3829-79BA-0093-EE8B-EC2F6F8206D7}"/>
              </a:ext>
            </a:extLst>
          </p:cNvPr>
          <p:cNvSpPr txBox="1">
            <a:spLocks/>
          </p:cNvSpPr>
          <p:nvPr/>
        </p:nvSpPr>
        <p:spPr>
          <a:xfrm>
            <a:off x="425594" y="3985058"/>
            <a:ext cx="11340811" cy="132343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latin typeface="+mn-lt"/>
              </a:rPr>
              <a:t>Two methods to verify a certificate:</a:t>
            </a:r>
          </a:p>
          <a:p>
            <a:pPr marL="225425" lvl="1" indent="-225425">
              <a:spcBef>
                <a:spcPts val="0"/>
              </a:spcBef>
              <a:spcAft>
                <a:spcPts val="600"/>
              </a:spcAft>
              <a:buFont typeface="Arial" panose="020B0604020202020204" pitchFamily="34" charset="0"/>
              <a:buChar char="•"/>
            </a:pPr>
            <a:r>
              <a:rPr lang="en-US" dirty="0"/>
              <a:t>Check who issued the certificate.</a:t>
            </a:r>
          </a:p>
          <a:p>
            <a:pPr marL="225425" lvl="1" indent="-225425">
              <a:spcBef>
                <a:spcPts val="0"/>
              </a:spcBef>
              <a:spcAft>
                <a:spcPts val="600"/>
              </a:spcAft>
              <a:buFont typeface="Arial" panose="020B0604020202020204" pitchFamily="34" charset="0"/>
              <a:buChar char="•"/>
            </a:pPr>
            <a:r>
              <a:rPr lang="en-US" dirty="0"/>
              <a:t>If the certificate is issued by the partner, verify that it came from them.</a:t>
            </a:r>
          </a:p>
        </p:txBody>
      </p:sp>
    </p:spTree>
    <p:extLst>
      <p:ext uri="{BB962C8B-B14F-4D97-AF65-F5344CB8AC3E}">
        <p14:creationId xmlns:p14="http://schemas.microsoft.com/office/powerpoint/2010/main" val="125169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C535-F663-97D9-3955-0281AAD6AD15}"/>
              </a:ext>
            </a:extLst>
          </p:cNvPr>
          <p:cNvSpPr>
            <a:spLocks noGrp="1"/>
          </p:cNvSpPr>
          <p:nvPr>
            <p:ph type="title"/>
          </p:nvPr>
        </p:nvSpPr>
        <p:spPr/>
        <p:txBody>
          <a:bodyPr/>
          <a:lstStyle/>
          <a:p>
            <a:r>
              <a:rPr lang="en-US" dirty="0"/>
              <a:t>Secure APIs by using certificates (2 of 4)</a:t>
            </a:r>
          </a:p>
        </p:txBody>
      </p:sp>
      <p:sp>
        <p:nvSpPr>
          <p:cNvPr id="3" name="Content Placeholder 2">
            <a:extLst>
              <a:ext uri="{FF2B5EF4-FFF2-40B4-BE49-F238E27FC236}">
                <a16:creationId xmlns:a16="http://schemas.microsoft.com/office/drawing/2014/main" id="{845F6344-6D46-C411-8A03-1E3045C667B2}"/>
              </a:ext>
            </a:extLst>
          </p:cNvPr>
          <p:cNvSpPr>
            <a:spLocks noGrp="1"/>
          </p:cNvSpPr>
          <p:nvPr>
            <p:ph sz="quarter" idx="10"/>
          </p:nvPr>
        </p:nvSpPr>
        <p:spPr/>
        <p:txBody>
          <a:bodyPr/>
          <a:lstStyle/>
          <a:p>
            <a:pPr>
              <a:spcAft>
                <a:spcPts val="600"/>
              </a:spcAft>
            </a:pPr>
            <a:r>
              <a:rPr lang="en-US" dirty="0"/>
              <a:t>Accepting client certificates in the Consumption tier</a:t>
            </a:r>
          </a:p>
          <a:p>
            <a:pPr>
              <a:spcAft>
                <a:spcPts val="600"/>
              </a:spcAft>
            </a:pPr>
            <a:r>
              <a:rPr lang="en-US" dirty="0"/>
              <a:t>Certificate Authorization Policies</a:t>
            </a:r>
          </a:p>
          <a:p>
            <a:pPr>
              <a:spcAft>
                <a:spcPts val="600"/>
              </a:spcAft>
            </a:pPr>
            <a:r>
              <a:rPr lang="en-US" dirty="0"/>
              <a:t>Check the thumbprint of a client certificate</a:t>
            </a:r>
          </a:p>
          <a:p>
            <a:pPr>
              <a:spcAft>
                <a:spcPts val="600"/>
              </a:spcAft>
            </a:pPr>
            <a:r>
              <a:rPr lang="en-US" dirty="0"/>
              <a:t>Check the thumbprint against certificates uploaded to API Management</a:t>
            </a:r>
          </a:p>
          <a:p>
            <a:pPr>
              <a:spcAft>
                <a:spcPts val="600"/>
              </a:spcAft>
            </a:pPr>
            <a:r>
              <a:rPr lang="en-US" dirty="0"/>
              <a:t>Check the issuer and subject of a client certificate</a:t>
            </a:r>
          </a:p>
          <a:p>
            <a:endParaRPr lang="en-US" dirty="0"/>
          </a:p>
        </p:txBody>
      </p:sp>
    </p:spTree>
    <p:extLst>
      <p:ext uri="{BB962C8B-B14F-4D97-AF65-F5344CB8AC3E}">
        <p14:creationId xmlns:p14="http://schemas.microsoft.com/office/powerpoint/2010/main" val="130686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DD674A-1AAE-86A6-2204-A1B4AE9BF163}"/>
              </a:ext>
            </a:extLst>
          </p:cNvPr>
          <p:cNvSpPr>
            <a:spLocks noGrp="1"/>
          </p:cNvSpPr>
          <p:nvPr>
            <p:ph type="title"/>
          </p:nvPr>
        </p:nvSpPr>
        <p:spPr/>
        <p:txBody>
          <a:bodyPr/>
          <a:lstStyle/>
          <a:p>
            <a:r>
              <a:rPr lang="en-US" dirty="0"/>
              <a:t>Secure APIs by using certificates (3 of 4)</a:t>
            </a:r>
          </a:p>
        </p:txBody>
      </p:sp>
      <p:sp>
        <p:nvSpPr>
          <p:cNvPr id="6" name="Text Placeholder 5">
            <a:extLst>
              <a:ext uri="{FF2B5EF4-FFF2-40B4-BE49-F238E27FC236}">
                <a16:creationId xmlns:a16="http://schemas.microsoft.com/office/drawing/2014/main" id="{55F74C95-FC63-4515-3ACD-9149C7ACA684}"/>
              </a:ext>
            </a:extLst>
          </p:cNvPr>
          <p:cNvSpPr>
            <a:spLocks noGrp="1"/>
          </p:cNvSpPr>
          <p:nvPr>
            <p:ph type="body" sz="quarter" idx="11"/>
          </p:nvPr>
        </p:nvSpPr>
        <p:spPr/>
        <p:txBody>
          <a:bodyPr/>
          <a:lstStyle/>
          <a:p>
            <a:r>
              <a:rPr lang="en-US" dirty="0"/>
              <a:t>Example</a:t>
            </a:r>
          </a:p>
        </p:txBody>
      </p:sp>
      <p:sp>
        <p:nvSpPr>
          <p:cNvPr id="9" name="Text Placeholder 3" descr="The sample code implements the limit-concurrency policy.">
            <a:extLst>
              <a:ext uri="{FF2B5EF4-FFF2-40B4-BE49-F238E27FC236}">
                <a16:creationId xmlns:a16="http://schemas.microsoft.com/office/drawing/2014/main" id="{95A9DBD1-9672-8084-ADFB-464CABA6C2E1}"/>
              </a:ext>
            </a:extLst>
          </p:cNvPr>
          <p:cNvSpPr txBox="1">
            <a:spLocks/>
          </p:cNvSpPr>
          <p:nvPr/>
        </p:nvSpPr>
        <p:spPr>
          <a:xfrm>
            <a:off x="457200" y="1860286"/>
            <a:ext cx="10064044" cy="2504450"/>
          </a:xfrm>
          <a:prstGeom prst="rect">
            <a:avLst/>
          </a:prstGeom>
          <a:ln w="25400">
            <a:solidFill>
              <a:schemeClr val="tx2"/>
            </a:solidFill>
          </a:ln>
        </p:spPr>
        <p:txBody>
          <a:bodyPr vert="horz" wrap="square" lIns="91440" tIns="91440" rIns="91440" bIns="9144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a:solidFill>
                  <a:srgbClr val="008000"/>
                </a:solidFill>
                <a:effectLst/>
                <a:latin typeface="Consolas" panose="020B0609020204030204" pitchFamily="49" charset="0"/>
              </a:rPr>
              <a:t>&lt;!--Check the thumbprint of a client certificate--&gt;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a:p>
            <a:pPr marL="395288" indent="-395288"/>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condition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context.Request.Certificate</a:t>
            </a:r>
            <a:r>
              <a:rPr lang="en-US" sz="1400" b="0" dirty="0">
                <a:solidFill>
                  <a:srgbClr val="0000FF"/>
                </a:solidFill>
                <a:effectLst/>
                <a:latin typeface="Consolas" panose="020B0609020204030204" pitchFamily="49" charset="0"/>
              </a:rPr>
              <a:t> == null || </a:t>
            </a:r>
            <a:r>
              <a:rPr lang="en-US" sz="1400" b="0" dirty="0" err="1">
                <a:solidFill>
                  <a:srgbClr val="0000FF"/>
                </a:solidFill>
                <a:effectLst/>
                <a:latin typeface="Consolas" panose="020B0609020204030204" pitchFamily="49" charset="0"/>
              </a:rPr>
              <a:t>context.Request.Certificate.Thumbprint</a:t>
            </a:r>
            <a:r>
              <a:rPr lang="en-US" sz="1400" b="0" dirty="0">
                <a:solidFill>
                  <a:srgbClr val="0000FF"/>
                </a:solidFill>
                <a:effectLst/>
                <a:latin typeface="Consolas" panose="020B0609020204030204" pitchFamily="49" charset="0"/>
              </a:rPr>
              <a:t> != "</a:t>
            </a:r>
            <a:r>
              <a:rPr lang="en-US" sz="1400" b="0" dirty="0">
                <a:solidFill>
                  <a:srgbClr val="000000"/>
                </a:solidFill>
                <a:effectLst/>
                <a:latin typeface="Consolas" panose="020B0609020204030204" pitchFamily="49" charset="0"/>
              </a:rPr>
              <a:t>desired-thumbprint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&lt;set-status</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code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"403"</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reason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"Invalid client certificate"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4698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API Management</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DD674A-1AAE-86A6-2204-A1B4AE9BF163}"/>
              </a:ext>
            </a:extLst>
          </p:cNvPr>
          <p:cNvSpPr>
            <a:spLocks noGrp="1"/>
          </p:cNvSpPr>
          <p:nvPr>
            <p:ph type="title"/>
          </p:nvPr>
        </p:nvSpPr>
        <p:spPr/>
        <p:txBody>
          <a:bodyPr/>
          <a:lstStyle/>
          <a:p>
            <a:r>
              <a:rPr lang="en-US" dirty="0"/>
              <a:t>Secure APIs by using certificates (4 of 4)</a:t>
            </a:r>
          </a:p>
        </p:txBody>
      </p:sp>
      <p:sp>
        <p:nvSpPr>
          <p:cNvPr id="6" name="Text Placeholder 5">
            <a:extLst>
              <a:ext uri="{FF2B5EF4-FFF2-40B4-BE49-F238E27FC236}">
                <a16:creationId xmlns:a16="http://schemas.microsoft.com/office/drawing/2014/main" id="{55F74C95-FC63-4515-3ACD-9149C7ACA684}"/>
              </a:ext>
            </a:extLst>
          </p:cNvPr>
          <p:cNvSpPr>
            <a:spLocks noGrp="1"/>
          </p:cNvSpPr>
          <p:nvPr>
            <p:ph type="body" sz="quarter" idx="11"/>
          </p:nvPr>
        </p:nvSpPr>
        <p:spPr/>
        <p:txBody>
          <a:bodyPr/>
          <a:lstStyle/>
          <a:p>
            <a:r>
              <a:rPr lang="en-US" dirty="0"/>
              <a:t>Example</a:t>
            </a:r>
          </a:p>
        </p:txBody>
      </p:sp>
      <p:sp>
        <p:nvSpPr>
          <p:cNvPr id="2" name="Text Placeholder 3" descr="The sample code implements the limit-concurrency policy.">
            <a:extLst>
              <a:ext uri="{FF2B5EF4-FFF2-40B4-BE49-F238E27FC236}">
                <a16:creationId xmlns:a16="http://schemas.microsoft.com/office/drawing/2014/main" id="{6AFFE9FC-C8CA-6C41-D68F-8308018A176C}"/>
              </a:ext>
            </a:extLst>
          </p:cNvPr>
          <p:cNvSpPr txBox="1">
            <a:spLocks/>
          </p:cNvSpPr>
          <p:nvPr/>
        </p:nvSpPr>
        <p:spPr>
          <a:xfrm>
            <a:off x="457200" y="1970382"/>
            <a:ext cx="10617200" cy="2504450"/>
          </a:xfrm>
          <a:prstGeom prst="rect">
            <a:avLst/>
          </a:prstGeom>
          <a:ln w="25400">
            <a:solidFill>
              <a:schemeClr val="tx2"/>
            </a:solidFill>
          </a:ln>
        </p:spPr>
        <p:txBody>
          <a:bodyPr vert="horz" wrap="square" lIns="91440" tIns="91440" rIns="91440" bIns="9144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a:solidFill>
                  <a:srgbClr val="008000"/>
                </a:solidFill>
                <a:effectLst/>
                <a:latin typeface="Consolas" panose="020B0609020204030204" pitchFamily="49" charset="0"/>
              </a:rPr>
              <a:t>&lt;!--Check the issuer and subject of a client certificate--&gt;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a:p>
            <a:pPr marL="395288" indent="-395288"/>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condition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context.Request.Certificate</a:t>
            </a:r>
            <a:r>
              <a:rPr lang="en-US" sz="1400" b="0" dirty="0">
                <a:solidFill>
                  <a:srgbClr val="0000FF"/>
                </a:solidFill>
                <a:effectLst/>
                <a:latin typeface="Consolas" panose="020B0609020204030204" pitchFamily="49" charset="0"/>
              </a:rPr>
              <a:t> == null || </a:t>
            </a:r>
            <a:r>
              <a:rPr lang="en-US" sz="1400" b="0" dirty="0" err="1">
                <a:solidFill>
                  <a:srgbClr val="0000FF"/>
                </a:solidFill>
                <a:effectLst/>
                <a:latin typeface="Consolas" panose="020B0609020204030204" pitchFamily="49" charset="0"/>
              </a:rPr>
              <a:t>context.Request.Certificate.Issuer</a:t>
            </a:r>
            <a:r>
              <a:rPr lang="en-US" sz="1400" b="0" dirty="0">
                <a:solidFill>
                  <a:srgbClr val="0000FF"/>
                </a:solidFill>
                <a:effectLst/>
                <a:latin typeface="Consolas" panose="020B0609020204030204" pitchFamily="49" charset="0"/>
              </a:rPr>
              <a:t> != "</a:t>
            </a:r>
            <a:r>
              <a:rPr lang="en-US" sz="1400" b="0" dirty="0">
                <a:solidFill>
                  <a:srgbClr val="000000"/>
                </a:solidFill>
                <a:effectLst/>
                <a:latin typeface="Consolas" panose="020B0609020204030204" pitchFamily="49" charset="0"/>
              </a:rPr>
              <a:t>trusted-issuer</a:t>
            </a:r>
            <a:r>
              <a:rPr lang="en-US" sz="1400" b="0" dirty="0">
                <a:solidFill>
                  <a:srgbClr val="0000FF"/>
                </a:solidFill>
                <a:effectLst/>
                <a:latin typeface="Consolas" panose="020B0609020204030204" pitchFamily="49" charset="0"/>
              </a:rPr>
              <a:t>" || </a:t>
            </a:r>
            <a:r>
              <a:rPr lang="en-US" sz="1400" b="0" dirty="0" err="1">
                <a:solidFill>
                  <a:srgbClr val="0000FF"/>
                </a:solidFill>
                <a:effectLst/>
                <a:latin typeface="Consolas" panose="020B0609020204030204" pitchFamily="49" charset="0"/>
              </a:rPr>
              <a:t>context.Request.Certificate.SubjectName.Name</a:t>
            </a:r>
            <a:r>
              <a:rPr lang="en-US" sz="1400" b="0" dirty="0">
                <a:solidFill>
                  <a:srgbClr val="0000FF"/>
                </a:solidFill>
                <a:effectLst/>
                <a:latin typeface="Consolas" panose="020B0609020204030204" pitchFamily="49" charset="0"/>
              </a:rPr>
              <a:t> != "</a:t>
            </a:r>
            <a:r>
              <a:rPr lang="en-US" sz="1400" b="0" dirty="0">
                <a:solidFill>
                  <a:srgbClr val="000000"/>
                </a:solidFill>
                <a:effectLst/>
                <a:latin typeface="Consolas" panose="020B0609020204030204" pitchFamily="49" charset="0"/>
              </a:rPr>
              <a:t>expected-subject-name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&lt;set-status</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code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"403"</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reason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"Invalid client certificate"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6603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en-US" sz="2800" dirty="0"/>
              <a:t>Exercise: Create a backend API</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en-US" dirty="0"/>
              <a:t>In this exercise you learn how to implement an API Management instance and import and configure an API.</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1200"/>
              </a:spcAft>
              <a:buNone/>
            </a:pPr>
            <a:r>
              <a:rPr lang="en-US" dirty="0"/>
              <a:t>Objectives</a:t>
            </a:r>
          </a:p>
          <a:p>
            <a:r>
              <a:rPr lang="en-US" sz="2000" dirty="0"/>
              <a:t>Create an API Management instance</a:t>
            </a:r>
          </a:p>
          <a:p>
            <a:r>
              <a:rPr lang="en-US" sz="2000" dirty="0"/>
              <a:t>Import a backend API</a:t>
            </a:r>
          </a:p>
          <a:p>
            <a:r>
              <a:rPr lang="en-US" sz="2000" dirty="0"/>
              <a:t>Configure the backend settings</a:t>
            </a:r>
          </a:p>
          <a:p>
            <a:r>
              <a:rPr lang="en-US" sz="2000" dirty="0"/>
              <a:t>Test the API</a:t>
            </a:r>
          </a:p>
          <a:p>
            <a:r>
              <a:rPr lang="en-US" sz="2000" dirty="0"/>
              <a:t>Clean up resources</a:t>
            </a:r>
          </a:p>
        </p:txBody>
      </p:sp>
    </p:spTree>
    <p:extLst>
      <p:ext uri="{BB962C8B-B14F-4D97-AF65-F5344CB8AC3E}">
        <p14:creationId xmlns:p14="http://schemas.microsoft.com/office/powerpoint/2010/main" val="82938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2000" dirty="0"/>
              <a:t>Describe the components, and their function, of the API Management service.</a:t>
            </a:r>
          </a:p>
          <a:p>
            <a:pPr>
              <a:spcAft>
                <a:spcPts val="600"/>
              </a:spcAft>
            </a:pPr>
            <a:r>
              <a:rPr lang="en-US" sz="2000" dirty="0"/>
              <a:t>Explain how API gateways can help manage calls to your APIs.</a:t>
            </a:r>
          </a:p>
          <a:p>
            <a:pPr>
              <a:spcAft>
                <a:spcPts val="600"/>
              </a:spcAft>
            </a:pPr>
            <a:r>
              <a:rPr lang="en-US" sz="2000" dirty="0"/>
              <a:t>Secure access to APIs by using subscriptions and certificates.</a:t>
            </a:r>
          </a:p>
          <a:p>
            <a:pPr>
              <a:spcAft>
                <a:spcPts val="600"/>
              </a:spcAft>
            </a:pPr>
            <a:r>
              <a:rPr lang="en-US" sz="2000" dirty="0"/>
              <a:t>Create a backend API.</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124555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component of the API Management service would a developer use if they need to create an account and subscribe to get API keys?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1245550"/>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API Management policy would you use to apply a policy based on a condition?</a:t>
            </a:r>
          </a:p>
        </p:txBody>
      </p:sp>
    </p:spTree>
    <p:extLst>
      <p:ext uri="{BB962C8B-B14F-4D97-AF65-F5344CB8AC3E}">
        <p14:creationId xmlns:p14="http://schemas.microsoft.com/office/powerpoint/2010/main" val="240345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The security team of Contoso Inc noticed a particular IP Address is firing thousands of the requests against your API. What would do?</a:t>
            </a:r>
          </a:p>
          <a:p>
            <a:pPr>
              <a:spcAft>
                <a:spcPts val="1200"/>
              </a:spcAft>
            </a:pPr>
            <a:r>
              <a:rPr lang="en-US" sz="2400" dirty="0"/>
              <a:t>You've setup API Management and a 3rd party partner is receiving 401 when calling your API. What can be the issue?</a:t>
            </a:r>
          </a:p>
          <a:p>
            <a:pPr>
              <a:spcAft>
                <a:spcPts val="1200"/>
              </a:spcAft>
            </a:pPr>
            <a:r>
              <a:rPr lang="en-US" sz="2400" dirty="0"/>
              <a:t>Contoso Inc is hosting APIs on App Service for 3rd party integration. What can you do to increase the security?</a:t>
            </a:r>
          </a:p>
          <a:p>
            <a:pPr marL="0" indent="0">
              <a:buNone/>
            </a:pPr>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08: Create a multi-tier solution by using Azure services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create a containerized application to host a web app on Azure, as the source of information for the API. You will then build an API proxy using the Azure API Management capabilities to expose and test your APIs. Developers can query the APIs to test the service and validate its applicability.</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an Azure App Service resource by using a Docker container image</a:t>
            </a:r>
          </a:p>
          <a:p>
            <a:pPr>
              <a:spcAft>
                <a:spcPts val="600"/>
              </a:spcAft>
            </a:pPr>
            <a:r>
              <a:rPr lang="en-US" sz="1800" b="0" i="0" dirty="0">
                <a:solidFill>
                  <a:srgbClr val="222222"/>
                </a:solidFill>
                <a:effectLst/>
                <a:latin typeface="segoe-ui_semibold"/>
              </a:rPr>
              <a:t>Exercise 2: Build an API proxy tier by using Azure </a:t>
            </a:r>
            <a:r>
              <a:rPr lang="en-US" sz="1800" b="0" i="0">
                <a:solidFill>
                  <a:srgbClr val="222222"/>
                </a:solidFill>
                <a:effectLst/>
                <a:latin typeface="segoe-ui_semibold"/>
              </a:rPr>
              <a:t>API Management</a:t>
            </a:r>
            <a:endParaRPr lang="en-US" sz="1800" b="0" i="0" dirty="0">
              <a:solidFill>
                <a:srgbClr val="222222"/>
              </a:solidFill>
              <a:effectLst/>
              <a:latin typeface="segoe-ui_semibold"/>
            </a:endParaRPr>
          </a:p>
        </p:txBody>
      </p:sp>
    </p:spTree>
    <p:extLst>
      <p:ext uri="{BB962C8B-B14F-4D97-AF65-F5344CB8AC3E}">
        <p14:creationId xmlns:p14="http://schemas.microsoft.com/office/powerpoint/2010/main" val="361190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fr-FR" dirty="0"/>
              <a:t>Module 1: Explore API Management</a:t>
            </a:r>
            <a:endParaRPr lang="en-US" dirty="0"/>
          </a:p>
        </p:txBody>
      </p:sp>
    </p:spTree>
    <p:extLst>
      <p:ext uri="{BB962C8B-B14F-4D97-AF65-F5344CB8AC3E}">
        <p14:creationId xmlns:p14="http://schemas.microsoft.com/office/powerpoint/2010/main" val="1928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B3C5-72CB-A6C0-24CD-86DE9B4B7737}"/>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Describe the components, and their function, of the API Management service.</a:t>
            </a:r>
          </a:p>
          <a:p>
            <a:pPr>
              <a:spcAft>
                <a:spcPts val="600"/>
              </a:spcAft>
            </a:pPr>
            <a:r>
              <a:rPr lang="en-US" sz="2400" dirty="0"/>
              <a:t>Explain how API gateways can help manage calls to your APIs.</a:t>
            </a:r>
          </a:p>
          <a:p>
            <a:pPr>
              <a:spcAft>
                <a:spcPts val="600"/>
              </a:spcAft>
            </a:pPr>
            <a:r>
              <a:rPr lang="en-US" sz="2400" dirty="0"/>
              <a:t>Secure access to APIs by using subscriptions and certificates.</a:t>
            </a:r>
          </a:p>
          <a:p>
            <a:pPr>
              <a:spcAft>
                <a:spcPts val="600"/>
              </a:spcAft>
            </a:pPr>
            <a:r>
              <a:rPr lang="en-US" sz="2400" dirty="0"/>
              <a:t>Create a backend API</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API Management helps organizations publish APIs to external, partner, and internal developers to unlock the potential of their data and services.</a:t>
            </a:r>
          </a:p>
        </p:txBody>
      </p:sp>
    </p:spTree>
    <p:extLst>
      <p:ext uri="{BB962C8B-B14F-4D97-AF65-F5344CB8AC3E}">
        <p14:creationId xmlns:p14="http://schemas.microsoft.com/office/powerpoint/2010/main" val="16977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5F1965-1988-F158-FB72-C3928CE12B66}"/>
              </a:ext>
            </a:extLst>
          </p:cNvPr>
          <p:cNvSpPr>
            <a:spLocks noGrp="1"/>
          </p:cNvSpPr>
          <p:nvPr>
            <p:ph type="title"/>
          </p:nvPr>
        </p:nvSpPr>
        <p:spPr/>
        <p:txBody>
          <a:bodyPr/>
          <a:lstStyle/>
          <a:p>
            <a:r>
              <a:rPr lang="en-US" dirty="0"/>
              <a:t>Discover the API Management service (1 of 2)</a:t>
            </a:r>
          </a:p>
        </p:txBody>
      </p:sp>
      <p:sp>
        <p:nvSpPr>
          <p:cNvPr id="5" name="Content Placeholder 4">
            <a:extLst>
              <a:ext uri="{FF2B5EF4-FFF2-40B4-BE49-F238E27FC236}">
                <a16:creationId xmlns:a16="http://schemas.microsoft.com/office/drawing/2014/main" id="{3C912758-EF8A-06FB-81F1-FB03F3AA439C}"/>
              </a:ext>
            </a:extLst>
          </p:cNvPr>
          <p:cNvSpPr>
            <a:spLocks noGrp="1"/>
          </p:cNvSpPr>
          <p:nvPr>
            <p:ph sz="quarter" idx="10"/>
          </p:nvPr>
        </p:nvSpPr>
        <p:spPr/>
        <p:txBody>
          <a:bodyPr/>
          <a:lstStyle/>
          <a:p>
            <a:pPr marL="0" indent="0">
              <a:spcAft>
                <a:spcPts val="1200"/>
              </a:spcAft>
              <a:buNone/>
            </a:pPr>
            <a:r>
              <a:rPr lang="en-US" dirty="0">
                <a:latin typeface="+mj-lt"/>
              </a:rPr>
              <a:t>The role of API management</a:t>
            </a:r>
          </a:p>
          <a:p>
            <a:pPr>
              <a:spcAft>
                <a:spcPts val="600"/>
              </a:spcAft>
            </a:pPr>
            <a:r>
              <a:rPr lang="en-US" sz="2000" dirty="0"/>
              <a:t>API management provides core functions to ensure a successful API program through developer participation, business insight, analysis, security, and protection.</a:t>
            </a:r>
          </a:p>
          <a:p>
            <a:pPr>
              <a:spcAft>
                <a:spcPts val="600"/>
              </a:spcAft>
            </a:pPr>
            <a:r>
              <a:rPr lang="en-US" sz="2000" dirty="0"/>
              <a:t>Each API consists of one or more operations, and each API can be added to one or more products. </a:t>
            </a:r>
          </a:p>
          <a:p>
            <a:endParaRPr lang="en-US" dirty="0"/>
          </a:p>
        </p:txBody>
      </p:sp>
      <p:sp>
        <p:nvSpPr>
          <p:cNvPr id="6" name="Content Placeholder 5">
            <a:extLst>
              <a:ext uri="{FF2B5EF4-FFF2-40B4-BE49-F238E27FC236}">
                <a16:creationId xmlns:a16="http://schemas.microsoft.com/office/drawing/2014/main" id="{587B1D7A-70F3-9592-B46A-12F3BFBEE4AE}"/>
              </a:ext>
            </a:extLst>
          </p:cNvPr>
          <p:cNvSpPr>
            <a:spLocks noGrp="1"/>
          </p:cNvSpPr>
          <p:nvPr>
            <p:ph sz="quarter" idx="11"/>
          </p:nvPr>
        </p:nvSpPr>
        <p:spPr/>
        <p:txBody>
          <a:bodyPr/>
          <a:lstStyle/>
          <a:p>
            <a:pPr marL="0" indent="0">
              <a:spcAft>
                <a:spcPts val="1200"/>
              </a:spcAft>
              <a:buNone/>
            </a:pPr>
            <a:r>
              <a:rPr lang="en-US" dirty="0">
                <a:latin typeface="+mj-lt"/>
              </a:rPr>
              <a:t>The system is made up of the following components: </a:t>
            </a:r>
          </a:p>
          <a:p>
            <a:pPr>
              <a:spcAft>
                <a:spcPts val="600"/>
              </a:spcAft>
            </a:pPr>
            <a:r>
              <a:rPr lang="en-US" sz="2000" dirty="0"/>
              <a:t>API gateway</a:t>
            </a:r>
          </a:p>
          <a:p>
            <a:pPr>
              <a:spcAft>
                <a:spcPts val="600"/>
              </a:spcAft>
            </a:pPr>
            <a:r>
              <a:rPr lang="en-US" sz="2000" dirty="0"/>
              <a:t>Azure portal</a:t>
            </a:r>
          </a:p>
          <a:p>
            <a:pPr>
              <a:spcAft>
                <a:spcPts val="600"/>
              </a:spcAft>
            </a:pPr>
            <a:r>
              <a:rPr lang="en-US" sz="2000" dirty="0"/>
              <a:t>The Developer portal</a:t>
            </a:r>
          </a:p>
        </p:txBody>
      </p:sp>
    </p:spTree>
    <p:extLst>
      <p:ext uri="{BB962C8B-B14F-4D97-AF65-F5344CB8AC3E}">
        <p14:creationId xmlns:p14="http://schemas.microsoft.com/office/powerpoint/2010/main" val="380646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81EC-40B3-60B7-9CF4-4968DEA541CD}"/>
              </a:ext>
            </a:extLst>
          </p:cNvPr>
          <p:cNvSpPr>
            <a:spLocks noGrp="1"/>
          </p:cNvSpPr>
          <p:nvPr>
            <p:ph type="title"/>
          </p:nvPr>
        </p:nvSpPr>
        <p:spPr/>
        <p:txBody>
          <a:bodyPr/>
          <a:lstStyle/>
          <a:p>
            <a:r>
              <a:rPr lang="en-US" i="0" dirty="0">
                <a:solidFill>
                  <a:srgbClr val="171717"/>
                </a:solidFill>
                <a:effectLst/>
                <a:latin typeface="Segoe UI Semibold (Headings)"/>
              </a:rPr>
              <a:t>Discover the API Management service (2 of 2)</a:t>
            </a:r>
            <a:endParaRPr lang="en-US" dirty="0"/>
          </a:p>
        </p:txBody>
      </p:sp>
      <p:sp>
        <p:nvSpPr>
          <p:cNvPr id="35" name="Text Placeholder 15">
            <a:extLst>
              <a:ext uri="{FF2B5EF4-FFF2-40B4-BE49-F238E27FC236}">
                <a16:creationId xmlns:a16="http://schemas.microsoft.com/office/drawing/2014/main" id="{75B19C9E-9FF7-F208-D89B-CD70B41849B1}"/>
              </a:ext>
            </a:extLst>
          </p:cNvPr>
          <p:cNvSpPr txBox="1">
            <a:spLocks/>
          </p:cNvSpPr>
          <p:nvPr/>
        </p:nvSpPr>
        <p:spPr>
          <a:xfrm>
            <a:off x="420214" y="1625944"/>
            <a:ext cx="3650357" cy="1752428"/>
          </a:xfrm>
          <a:prstGeom prst="rect">
            <a:avLst/>
          </a:prstGeom>
          <a:ln w="19050">
            <a:solidFill>
              <a:srgbClr val="0078D4"/>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49" normalizeH="0" baseline="0" noProof="0">
                <a:ln>
                  <a:noFill/>
                </a:ln>
                <a:solidFill>
                  <a:srgbClr val="000000"/>
                </a:solidFill>
                <a:effectLst/>
                <a:uLnTx/>
                <a:uFillTx/>
                <a:latin typeface="Segoe UI Semibold"/>
                <a:ea typeface="+mn-ea"/>
                <a:cs typeface="+mn-cs"/>
              </a:rPr>
              <a:t>Products</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Products are how APIs are surfaced to developers.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 name="Text Placeholder 18">
            <a:extLst>
              <a:ext uri="{FF2B5EF4-FFF2-40B4-BE49-F238E27FC236}">
                <a16:creationId xmlns:a16="http://schemas.microsoft.com/office/drawing/2014/main" id="{E0DCA961-02CA-6C83-4D9E-ADB850863559}"/>
              </a:ext>
            </a:extLst>
          </p:cNvPr>
          <p:cNvSpPr txBox="1">
            <a:spLocks/>
          </p:cNvSpPr>
          <p:nvPr/>
        </p:nvSpPr>
        <p:spPr>
          <a:xfrm>
            <a:off x="4265669" y="1625944"/>
            <a:ext cx="3650357" cy="1752428"/>
          </a:xfrm>
          <a:prstGeom prst="rect">
            <a:avLst/>
          </a:prstGeom>
          <a:ln w="19050">
            <a:solidFill>
              <a:srgbClr val="0078D4"/>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49" normalizeH="0" baseline="0" noProof="0">
                <a:ln>
                  <a:noFill/>
                </a:ln>
                <a:solidFill>
                  <a:srgbClr val="000000"/>
                </a:solidFill>
                <a:effectLst/>
                <a:uLnTx/>
                <a:uFillTx/>
                <a:latin typeface="Segoe UI Semibold"/>
                <a:ea typeface="+mn-ea"/>
                <a:cs typeface="+mn-cs"/>
              </a:rPr>
              <a:t>Groups</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Groups are used to manage the visibility of products to developers. </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Text Placeholder 1">
            <a:extLst>
              <a:ext uri="{FF2B5EF4-FFF2-40B4-BE49-F238E27FC236}">
                <a16:creationId xmlns:a16="http://schemas.microsoft.com/office/drawing/2014/main" id="{5CCA9919-406B-94EB-7CDC-E6248DB3F4F9}"/>
              </a:ext>
            </a:extLst>
          </p:cNvPr>
          <p:cNvSpPr txBox="1">
            <a:spLocks/>
          </p:cNvSpPr>
          <p:nvPr/>
        </p:nvSpPr>
        <p:spPr>
          <a:xfrm>
            <a:off x="8111125" y="1625944"/>
            <a:ext cx="3650357" cy="1752428"/>
          </a:xfrm>
          <a:prstGeom prst="rect">
            <a:avLst/>
          </a:prstGeom>
          <a:ln w="19050">
            <a:solidFill>
              <a:srgbClr val="0078D4"/>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49" normalizeH="0" baseline="0" noProof="0">
                <a:ln>
                  <a:noFill/>
                </a:ln>
                <a:solidFill>
                  <a:srgbClr val="000000"/>
                </a:solidFill>
                <a:effectLst/>
                <a:uLnTx/>
                <a:uFillTx/>
                <a:latin typeface="Segoe UI Semibold"/>
                <a:ea typeface="+mn-ea"/>
                <a:cs typeface="+mn-cs"/>
              </a:rPr>
              <a:t>Developers</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Developers represent the user accounts in an API Management service instance.</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 name="Text Placeholder 2">
            <a:extLst>
              <a:ext uri="{FF2B5EF4-FFF2-40B4-BE49-F238E27FC236}">
                <a16:creationId xmlns:a16="http://schemas.microsoft.com/office/drawing/2014/main" id="{96A8C7BE-B42E-6D37-6E84-BC09C00D8675}"/>
              </a:ext>
            </a:extLst>
          </p:cNvPr>
          <p:cNvSpPr txBox="1">
            <a:spLocks/>
          </p:cNvSpPr>
          <p:nvPr/>
        </p:nvSpPr>
        <p:spPr>
          <a:xfrm>
            <a:off x="420214" y="3722594"/>
            <a:ext cx="3650357" cy="1752428"/>
          </a:xfrm>
          <a:prstGeom prst="rect">
            <a:avLst/>
          </a:prstGeom>
          <a:ln w="19050">
            <a:solidFill>
              <a:srgbClr val="0078D4"/>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49" normalizeH="0" baseline="0" noProof="0">
                <a:ln>
                  <a:noFill/>
                </a:ln>
                <a:solidFill>
                  <a:srgbClr val="000000"/>
                </a:solidFill>
                <a:effectLst/>
                <a:uLnTx/>
                <a:uFillTx/>
                <a:latin typeface="Segoe UI Semibold"/>
                <a:ea typeface="+mn-ea"/>
                <a:cs typeface="+mn-cs"/>
              </a:rPr>
              <a:t>Policies</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Allow the Azure portal to change the behavior of the API through configuration.</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 name="Text Placeholder 3">
            <a:extLst>
              <a:ext uri="{FF2B5EF4-FFF2-40B4-BE49-F238E27FC236}">
                <a16:creationId xmlns:a16="http://schemas.microsoft.com/office/drawing/2014/main" id="{959BECAD-B5FE-890E-F60F-5AE3B92960A4}"/>
              </a:ext>
            </a:extLst>
          </p:cNvPr>
          <p:cNvSpPr txBox="1">
            <a:spLocks/>
          </p:cNvSpPr>
          <p:nvPr/>
        </p:nvSpPr>
        <p:spPr>
          <a:xfrm>
            <a:off x="4265669" y="3722594"/>
            <a:ext cx="3650357" cy="1752428"/>
          </a:xfrm>
          <a:prstGeom prst="rect">
            <a:avLst/>
          </a:prstGeom>
          <a:ln w="19050">
            <a:solidFill>
              <a:srgbClr val="0078D4"/>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49" normalizeH="0" baseline="0" noProof="0">
                <a:ln>
                  <a:noFill/>
                </a:ln>
                <a:solidFill>
                  <a:srgbClr val="000000"/>
                </a:solidFill>
                <a:effectLst/>
                <a:uLnTx/>
                <a:uFillTx/>
                <a:latin typeface="Segoe UI Semibold"/>
                <a:ea typeface="+mn-ea"/>
                <a:cs typeface="+mn-cs"/>
              </a:rPr>
              <a:t>Developer portal</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can learn about your API, view and call operations, and subscribe to products.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2160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BA17-8596-2DE2-D340-6147237A5BC2}"/>
              </a:ext>
            </a:extLst>
          </p:cNvPr>
          <p:cNvSpPr>
            <a:spLocks noGrp="1"/>
          </p:cNvSpPr>
          <p:nvPr>
            <p:ph type="title"/>
          </p:nvPr>
        </p:nvSpPr>
        <p:spPr/>
        <p:txBody>
          <a:bodyPr/>
          <a:lstStyle/>
          <a:p>
            <a:r>
              <a:rPr lang="en-US" dirty="0"/>
              <a:t>Explore API gateways (1 of 2)</a:t>
            </a:r>
          </a:p>
        </p:txBody>
      </p:sp>
      <p:sp>
        <p:nvSpPr>
          <p:cNvPr id="5" name="Content Placeholder 4">
            <a:extLst>
              <a:ext uri="{FF2B5EF4-FFF2-40B4-BE49-F238E27FC236}">
                <a16:creationId xmlns:a16="http://schemas.microsoft.com/office/drawing/2014/main" id="{172850AB-02C7-CA12-9566-69CBA1091C47}"/>
              </a:ext>
            </a:extLst>
          </p:cNvPr>
          <p:cNvSpPr>
            <a:spLocks noGrp="1"/>
          </p:cNvSpPr>
          <p:nvPr>
            <p:ph sz="quarter" idx="10"/>
          </p:nvPr>
        </p:nvSpPr>
        <p:spPr/>
        <p:txBody>
          <a:bodyPr/>
          <a:lstStyle/>
          <a:p>
            <a:pPr marL="0" indent="0">
              <a:spcAft>
                <a:spcPts val="1200"/>
              </a:spcAft>
              <a:buNone/>
            </a:pPr>
            <a:r>
              <a:rPr lang="en-US" dirty="0">
                <a:latin typeface="+mj-lt"/>
              </a:rPr>
              <a:t>API gateway role</a:t>
            </a:r>
          </a:p>
          <a:p>
            <a:pPr>
              <a:spcAft>
                <a:spcPts val="600"/>
              </a:spcAft>
            </a:pPr>
            <a:r>
              <a:rPr lang="en-US" dirty="0"/>
              <a:t>An API gateway sits between clients and services. </a:t>
            </a:r>
          </a:p>
          <a:p>
            <a:pPr>
              <a:spcAft>
                <a:spcPts val="600"/>
              </a:spcAft>
            </a:pPr>
            <a:r>
              <a:rPr lang="en-US" dirty="0"/>
              <a:t>It acts as a reverse proxy, routing requests from clients to services. </a:t>
            </a:r>
          </a:p>
          <a:p>
            <a:pPr>
              <a:spcAft>
                <a:spcPts val="600"/>
              </a:spcAft>
            </a:pPr>
            <a:r>
              <a:rPr lang="en-US" dirty="0"/>
              <a:t>Applies policies and collects telemetry.</a:t>
            </a:r>
          </a:p>
          <a:p>
            <a:pPr>
              <a:spcAft>
                <a:spcPts val="600"/>
              </a:spcAft>
            </a:pPr>
            <a:r>
              <a:rPr lang="en-US" dirty="0"/>
              <a:t>Can also perform tasks such as authentication, SSL termination, and rate limiting.</a:t>
            </a:r>
          </a:p>
          <a:p>
            <a:endParaRPr lang="en-US" dirty="0"/>
          </a:p>
        </p:txBody>
      </p:sp>
    </p:spTree>
    <p:extLst>
      <p:ext uri="{BB962C8B-B14F-4D97-AF65-F5344CB8AC3E}">
        <p14:creationId xmlns:p14="http://schemas.microsoft.com/office/powerpoint/2010/main" val="167525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91783C4-791C-EE78-06CC-7516DFF4AB06}"/>
              </a:ext>
            </a:extLst>
          </p:cNvPr>
          <p:cNvSpPr>
            <a:spLocks noGrp="1"/>
          </p:cNvSpPr>
          <p:nvPr>
            <p:ph type="title"/>
          </p:nvPr>
        </p:nvSpPr>
        <p:spPr/>
        <p:txBody>
          <a:bodyPr/>
          <a:lstStyle/>
          <a:p>
            <a:r>
              <a:rPr lang="en-US" dirty="0"/>
              <a:t>Explore API gateways (2 of 2)</a:t>
            </a:r>
          </a:p>
        </p:txBody>
      </p:sp>
      <p:sp>
        <p:nvSpPr>
          <p:cNvPr id="9" name="Content Placeholder 8">
            <a:extLst>
              <a:ext uri="{FF2B5EF4-FFF2-40B4-BE49-F238E27FC236}">
                <a16:creationId xmlns:a16="http://schemas.microsoft.com/office/drawing/2014/main" id="{33BF96F1-7C96-2D22-64B3-B07725393AD0}"/>
              </a:ext>
            </a:extLst>
          </p:cNvPr>
          <p:cNvSpPr>
            <a:spLocks noGrp="1"/>
          </p:cNvSpPr>
          <p:nvPr>
            <p:ph sz="quarter" idx="10"/>
          </p:nvPr>
        </p:nvSpPr>
        <p:spPr/>
        <p:txBody>
          <a:bodyPr/>
          <a:lstStyle/>
          <a:p>
            <a:pPr marL="0" indent="0">
              <a:spcAft>
                <a:spcPts val="1200"/>
              </a:spcAft>
              <a:buNone/>
            </a:pPr>
            <a:r>
              <a:rPr lang="en-US" dirty="0">
                <a:latin typeface="+mj-lt"/>
              </a:rPr>
              <a:t>Potential issues when deploying an API without a gateway</a:t>
            </a:r>
          </a:p>
          <a:p>
            <a:pPr>
              <a:spcAft>
                <a:spcPts val="600"/>
              </a:spcAft>
            </a:pPr>
            <a:r>
              <a:rPr lang="en-US" sz="2000" dirty="0"/>
              <a:t>Lead to complex client code.</a:t>
            </a:r>
          </a:p>
          <a:p>
            <a:pPr>
              <a:spcAft>
                <a:spcPts val="600"/>
              </a:spcAft>
            </a:pPr>
            <a:r>
              <a:rPr lang="en-US" sz="2000" dirty="0"/>
              <a:t>Create coupling between the client and the backend.</a:t>
            </a:r>
          </a:p>
          <a:p>
            <a:pPr>
              <a:spcAft>
                <a:spcPts val="600"/>
              </a:spcAft>
            </a:pPr>
            <a:r>
              <a:rPr lang="en-US" sz="2000" dirty="0"/>
              <a:t>A single operation may need to call multiple services.</a:t>
            </a:r>
          </a:p>
          <a:p>
            <a:pPr>
              <a:spcAft>
                <a:spcPts val="600"/>
              </a:spcAft>
            </a:pPr>
            <a:r>
              <a:rPr lang="en-US" sz="2000" dirty="0"/>
              <a:t>Every public-facing service must be dealt with.</a:t>
            </a:r>
          </a:p>
          <a:p>
            <a:pPr>
              <a:spcAft>
                <a:spcPts val="600"/>
              </a:spcAft>
            </a:pPr>
            <a:r>
              <a:rPr lang="en-US" sz="2000" dirty="0"/>
              <a:t>The service must expose a client-friendly protocol.</a:t>
            </a:r>
          </a:p>
          <a:p>
            <a:endParaRPr lang="en-US" dirty="0"/>
          </a:p>
        </p:txBody>
      </p:sp>
      <p:sp>
        <p:nvSpPr>
          <p:cNvPr id="10" name="Content Placeholder 9">
            <a:extLst>
              <a:ext uri="{FF2B5EF4-FFF2-40B4-BE49-F238E27FC236}">
                <a16:creationId xmlns:a16="http://schemas.microsoft.com/office/drawing/2014/main" id="{A3DA7DC3-8EB5-A8F0-9DA8-38FC1CCC644F}"/>
              </a:ext>
            </a:extLst>
          </p:cNvPr>
          <p:cNvSpPr>
            <a:spLocks noGrp="1"/>
          </p:cNvSpPr>
          <p:nvPr>
            <p:ph sz="quarter" idx="11"/>
          </p:nvPr>
        </p:nvSpPr>
        <p:spPr/>
        <p:txBody>
          <a:bodyPr/>
          <a:lstStyle/>
          <a:p>
            <a:pPr marL="0" indent="0">
              <a:spcAft>
                <a:spcPts val="1200"/>
              </a:spcAft>
              <a:buNone/>
            </a:pPr>
            <a:r>
              <a:rPr lang="en-US" dirty="0">
                <a:latin typeface="+mj-lt"/>
              </a:rPr>
              <a:t>Functional design patterns </a:t>
            </a:r>
          </a:p>
          <a:p>
            <a:pPr>
              <a:spcBef>
                <a:spcPts val="600"/>
              </a:spcBef>
            </a:pPr>
            <a:r>
              <a:rPr lang="en-US" sz="2000" dirty="0"/>
              <a:t>Gateway routing: Use a gateway as a reverse proxy to route requests to one or more back-end services</a:t>
            </a:r>
          </a:p>
          <a:p>
            <a:pPr>
              <a:spcBef>
                <a:spcPts val="600"/>
              </a:spcBef>
            </a:pPr>
            <a:r>
              <a:rPr lang="en-US" sz="2000" dirty="0"/>
              <a:t>Gateway aggregation: Use a gateway to aggregate multiple individual requests into one request.</a:t>
            </a:r>
          </a:p>
          <a:p>
            <a:pPr>
              <a:spcBef>
                <a:spcPts val="600"/>
              </a:spcBef>
            </a:pPr>
            <a:r>
              <a:rPr lang="en-US" sz="2000" dirty="0"/>
              <a:t>Gateway Offloading: Use the gateway to offload functionality from individual services to the gateway, particularly cross-cutting concerns</a:t>
            </a:r>
            <a:r>
              <a:rPr lang="en-US" dirty="0"/>
              <a:t>. </a:t>
            </a:r>
          </a:p>
          <a:p>
            <a:endParaRPr lang="en-US" dirty="0"/>
          </a:p>
        </p:txBody>
      </p:sp>
    </p:spTree>
    <p:extLst>
      <p:ext uri="{BB962C8B-B14F-4D97-AF65-F5344CB8AC3E}">
        <p14:creationId xmlns:p14="http://schemas.microsoft.com/office/powerpoint/2010/main" val="372953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3383</Words>
  <Application>Microsoft Office PowerPoint</Application>
  <PresentationFormat>Widescreen</PresentationFormat>
  <Paragraphs>320</Paragraphs>
  <Slides>26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Arial</vt:lpstr>
      <vt:lpstr>Consolas</vt:lpstr>
      <vt:lpstr>Segoe UI</vt:lpstr>
      <vt:lpstr>Segoe UI Semibold</vt:lpstr>
      <vt:lpstr>Segoe UI Semibold (Headings)</vt:lpstr>
      <vt:lpstr>segoe-ui_semibold</vt:lpstr>
      <vt:lpstr>Wingdings</vt:lpstr>
      <vt:lpstr>Office Theme</vt:lpstr>
      <vt:lpstr>AZ-204T00A Learning Path 08: Implement API Management</vt:lpstr>
      <vt:lpstr>Agenda</vt:lpstr>
      <vt:lpstr>Module 1: Explore API Management</vt:lpstr>
      <vt:lpstr>Learning objectives</vt:lpstr>
      <vt:lpstr>Introduction</vt:lpstr>
      <vt:lpstr>Discover the API Management service (1 of 2)</vt:lpstr>
      <vt:lpstr>Discover the API Management service (2 of 2)</vt:lpstr>
      <vt:lpstr>Explore API gateways (1 of 2)</vt:lpstr>
      <vt:lpstr>Explore API gateways (2 of 2)</vt:lpstr>
      <vt:lpstr>Explore API Management policies (1 of 2)</vt:lpstr>
      <vt:lpstr>Explore API Management policies (2 of 2)</vt:lpstr>
      <vt:lpstr>Create advanced policies (1 of 2)</vt:lpstr>
      <vt:lpstr>Create advanced policies (2 of 2)</vt:lpstr>
      <vt:lpstr>Secure APIs by using subscriptions (1 of 3)</vt:lpstr>
      <vt:lpstr>Secure APIs by using subscriptions (2 of 3)</vt:lpstr>
      <vt:lpstr>Secure APIs by using subscriptions (3 of 3)</vt:lpstr>
      <vt:lpstr>Secure APIs by using certificates (1 of 4)</vt:lpstr>
      <vt:lpstr>Secure APIs by using certificates (2 of 4)</vt:lpstr>
      <vt:lpstr>Secure APIs by using certificates (3 of 4)</vt:lpstr>
      <vt:lpstr>Secure APIs by using certificates (4 of 4)</vt:lpstr>
      <vt:lpstr>Exercise: Create a backend API</vt:lpstr>
      <vt:lpstr>Summary and knowledge check</vt:lpstr>
      <vt:lpstr>Discussion and lab</vt:lpstr>
      <vt:lpstr>Group discussion questions</vt:lpstr>
      <vt:lpstr>Lab 08: Create a multi-tier solution by using Azure services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2023-12-14T00:46:20Z</dcterms:created>
  <dcterms:modified xsi:type="dcterms:W3CDTF">2023-12-14T00:46:27Z</dcterms:modified>
</cp:coreProperties>
</file>