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sldIdLst>
    <p:sldId id="258" r:id="rId2"/>
    <p:sldId id="259" r:id="rId3"/>
    <p:sldId id="261" r:id="rId4"/>
    <p:sldId id="271" r:id="rId5"/>
    <p:sldId id="391" r:id="rId6"/>
    <p:sldId id="438" r:id="rId7"/>
    <p:sldId id="439" r:id="rId8"/>
    <p:sldId id="440" r:id="rId9"/>
    <p:sldId id="441" r:id="rId10"/>
    <p:sldId id="442" r:id="rId11"/>
    <p:sldId id="444" r:id="rId12"/>
    <p:sldId id="443" r:id="rId13"/>
    <p:sldId id="445" r:id="rId14"/>
    <p:sldId id="446" r:id="rId15"/>
    <p:sldId id="420" r:id="rId16"/>
    <p:sldId id="268" r:id="rId17"/>
    <p:sldId id="447" r:id="rId18"/>
    <p:sldId id="448" r:id="rId19"/>
    <p:sldId id="449" r:id="rId20"/>
    <p:sldId id="451" r:id="rId21"/>
    <p:sldId id="452" r:id="rId22"/>
    <p:sldId id="453" r:id="rId23"/>
    <p:sldId id="454" r:id="rId24"/>
    <p:sldId id="455" r:id="rId25"/>
    <p:sldId id="456" r:id="rId26"/>
    <p:sldId id="457" r:id="rId27"/>
    <p:sldId id="458" r:id="rId28"/>
    <p:sldId id="459" r:id="rId29"/>
    <p:sldId id="460" r:id="rId30"/>
    <p:sldId id="450" r:id="rId31"/>
    <p:sldId id="437" r:id="rId32"/>
    <p:sldId id="299" r:id="rId33"/>
    <p:sldId id="282"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3" autoAdjust="0"/>
    <p:restoredTop sz="81455" autoAdjust="0"/>
  </p:normalViewPr>
  <p:slideViewPr>
    <p:cSldViewPr snapToGrid="0">
      <p:cViewPr varScale="1">
        <p:scale>
          <a:sx n="86" d="100"/>
          <a:sy n="86" d="100"/>
        </p:scale>
        <p:origin x="9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Develop event-based solutions </a:t>
            </a:r>
            <a:r>
              <a:rPr lang="en-US" b="0" i="0" dirty="0">
                <a:solidFill>
                  <a:srgbClr val="171717"/>
                </a:solidFill>
                <a:effectLst/>
                <a:latin typeface="Segoe UI" panose="020B0502040204020203" pitchFamily="34" charset="0"/>
              </a:rPr>
              <a:t>(</a:t>
            </a:r>
            <a:r>
              <a:rPr lang="en-US" dirty="0"/>
              <a:t>https://learn.microsoft.com/training/paths/az-204-develop-event-based-solutions/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1630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33516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solidFill>
                  <a:srgbClr val="D4D4D4"/>
                </a:solidFill>
                <a:effectLst/>
                <a:latin typeface="Consolas" panose="020B0609020204030204" pitchFamily="49" charset="0"/>
              </a:rPr>
              <a:t>Capture windowing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This window is a minimum size and time configuration with a "first wins policy," meaning that the first trigger encountered causes a capture operation.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solidFill>
                  <a:srgbClr val="D4D4D4"/>
                </a:solidFill>
                <a:effectLst/>
                <a:latin typeface="Consolas" panose="020B0609020204030204" pitchFamily="49" charset="0"/>
              </a:rPr>
              <a:t>Scaling to throughput units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single throughput unit allows 1 MB per second or 1000 events per second of ingress and twice that amount of egress. Standard Event Hubs can be configured with 1-20 throughput units, and you can purchase more with a quota increase support request.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137894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Authorize access with managed identities</a:t>
            </a:r>
          </a:p>
          <a:p>
            <a:pPr marL="171450" indent="-171450">
              <a:buFont typeface="Arial" panose="020B0604020202020204" pitchFamily="34" charset="0"/>
              <a:buChar char="•"/>
            </a:pPr>
            <a:r>
              <a:rPr lang="en-US" b="0" dirty="0"/>
              <a:t>To authorize a request to Event Hubs service from a managed identity in your application, you need to configure Azure role-based access control settings for that managed identity. </a:t>
            </a:r>
          </a:p>
          <a:p>
            <a:pPr marL="0" indent="0">
              <a:buFont typeface="Arial" panose="020B0604020202020204" pitchFamily="34" charset="0"/>
              <a:buNone/>
            </a:pPr>
            <a:r>
              <a:rPr lang="en-US" b="1" dirty="0"/>
              <a:t>Authorize access with Microsoft Identity Platform</a:t>
            </a:r>
          </a:p>
          <a:p>
            <a:pPr marL="171450" indent="-171450">
              <a:buFont typeface="Arial" panose="020B0604020202020204" pitchFamily="34" charset="0"/>
              <a:buChar char="•"/>
            </a:pPr>
            <a:r>
              <a:rPr lang="en-US" b="0" dirty="0"/>
              <a:t>A key advantage of using Microsoft Entra ID with Event Hubs is that your credentials no longer need to be stored in your code. </a:t>
            </a:r>
          </a:p>
          <a:p>
            <a:pPr marL="171450" indent="-171450">
              <a:buFont typeface="Arial" panose="020B0604020202020204" pitchFamily="34" charset="0"/>
              <a:buChar char="•"/>
            </a:pPr>
            <a:r>
              <a:rPr lang="en-US" b="0" dirty="0"/>
              <a:t>Instead, you can request an OAuth 2.0 access token from Microsoft identity platform. </a:t>
            </a:r>
          </a:p>
          <a:p>
            <a:pPr marL="0" indent="0">
              <a:buFont typeface="Arial" panose="020B0604020202020204" pitchFamily="34" charset="0"/>
              <a:buNone/>
            </a:pPr>
            <a:r>
              <a:rPr lang="en-US" b="1" dirty="0"/>
              <a:t>Authorize access to Event Hubs publishers with shared access signatures</a:t>
            </a:r>
          </a:p>
          <a:p>
            <a:pPr marL="171450" indent="-171450">
              <a:buFont typeface="Arial" panose="020B0604020202020204" pitchFamily="34" charset="0"/>
              <a:buChar char="•"/>
            </a:pPr>
            <a:r>
              <a:rPr lang="en-US" b="0" dirty="0"/>
              <a:t>An event publisher defines a virtual endpoint for an Event Hub. The publisher can only be used to send messages to an event hub and not receive messages. </a:t>
            </a:r>
          </a:p>
          <a:p>
            <a:pPr marL="171450" indent="-171450">
              <a:buFont typeface="Arial" panose="020B0604020202020204" pitchFamily="34" charset="0"/>
              <a:buChar char="•"/>
            </a:pPr>
            <a:r>
              <a:rPr lang="en-US" b="0" dirty="0"/>
              <a:t>Each Event Hubs client is assigned a unique token which is uploaded to the client. </a:t>
            </a:r>
          </a:p>
          <a:p>
            <a:pPr marL="171450" indent="-171450">
              <a:buFont typeface="Arial" panose="020B0604020202020204" pitchFamily="34" charset="0"/>
              <a:buChar char="•"/>
            </a:pPr>
            <a:r>
              <a:rPr lang="en-US" b="0" dirty="0"/>
              <a:t>All tokens are assigned with shared access signature keys. </a:t>
            </a:r>
          </a:p>
          <a:p>
            <a:pPr marL="0" indent="0">
              <a:buFont typeface="Arial" panose="020B0604020202020204" pitchFamily="34" charset="0"/>
              <a:buNone/>
            </a:pPr>
            <a:r>
              <a:rPr lang="en-US" b="1" dirty="0"/>
              <a:t>Authorize access to Event Hubs consumers with shared access signatures</a:t>
            </a:r>
          </a:p>
          <a:p>
            <a:pPr marL="171450" indent="-171450">
              <a:buFont typeface="Arial" panose="020B0604020202020204" pitchFamily="34" charset="0"/>
              <a:buChar char="•"/>
            </a:pPr>
            <a:r>
              <a:rPr lang="en-US" b="0" dirty="0"/>
              <a:t>To authenticate back-end applications that consume from the data generated by Event Hubs producers, Event Hubs token authentication requires its clients to either have the manage rights or the listen privileges assigned to its Event Hubs namespace or event hub instance or topic. </a:t>
            </a:r>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327992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Many Event Hub operations take place within the scope of a specific partition.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To understand what partitions are available, you query the Event Hub using one of the Event Hub clients.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The </a:t>
            </a:r>
            <a:r>
              <a:rPr lang="en-US" b="1" dirty="0" err="1">
                <a:solidFill>
                  <a:srgbClr val="CE9178"/>
                </a:solidFill>
                <a:effectLst/>
                <a:latin typeface="Consolas" panose="020B0609020204030204" pitchFamily="49" charset="0"/>
              </a:rPr>
              <a:t>EventHubProducerClient</a:t>
            </a:r>
            <a:r>
              <a:rPr lang="en-US" b="0" dirty="0">
                <a:solidFill>
                  <a:srgbClr val="D4D4D4"/>
                </a:solidFill>
                <a:effectLst/>
                <a:latin typeface="Consolas" panose="020B0609020204030204" pitchFamily="49" charset="0"/>
              </a:rPr>
              <a:t> is demonstrated in these examples, but the concept and form are common across clients.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2965274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Producers publish events in batches and may request a specific partition, or allow the Event Hubs service to decide which partition events should be published to.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It is recommended using automatic routing when the publishing of events needs to be highly available or when event data should be distributed evenly among the partitions.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4101430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Our example reads all events that have been published to the Event Hub using an iterator.</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This approach to consuming is intended to provide a general example.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For production use it is recommended to use the </a:t>
            </a:r>
            <a:r>
              <a:rPr lang="en-US" b="1" dirty="0">
                <a:solidFill>
                  <a:srgbClr val="CE9178"/>
                </a:solidFill>
                <a:effectLst/>
                <a:latin typeface="Consolas" panose="020B0609020204030204" pitchFamily="49" charset="0"/>
              </a:rPr>
              <a:t>Event Processor Client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https://github.com/Azure/azure-sdk-for-net/blob/main/sdk/eventhub/Azure.Messaging.EventHubs.Processor</a:t>
            </a:r>
            <a:r>
              <a:rPr lang="en-US" b="0" dirty="0">
                <a:solidFill>
                  <a:srgbClr val="D4D4D4"/>
                </a:solidFill>
                <a:effectLst/>
                <a:latin typeface="Consolas" panose="020B0609020204030204" pitchFamily="49" charset="0"/>
              </a:rPr>
              <a:t>), as it provides a more robust and performant experience.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2035582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A partition is an ordered sequence of events that is held in an Event Hub.</a:t>
            </a:r>
          </a:p>
          <a:p>
            <a:pPr marL="228600" indent="-228600">
              <a:buFont typeface="+mj-lt"/>
              <a:buAutoNum type="arabicPeriod"/>
            </a:pPr>
            <a:r>
              <a:rPr lang="en-US" b="0" dirty="0">
                <a:solidFill>
                  <a:srgbClr val="D4D4D4"/>
                </a:solidFill>
                <a:effectLst/>
                <a:latin typeface="Consolas" panose="020B0609020204030204" pitchFamily="49" charset="0"/>
              </a:rPr>
              <a:t>Checkpointing is a process by which an event processor marks or commits the position of the last successfully processed event within a partition.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70823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https://learn.microsoft.com/training/modules/azure-event-grid/</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1200"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1200" b="1" i="0" kern="1200" dirty="0">
                <a:solidFill>
                  <a:schemeClr val="tx1"/>
                </a:solidFill>
                <a:effectLst/>
                <a:latin typeface="Segoe UI Light" pitchFamily="34" charset="0"/>
                <a:ea typeface="+mn-ea"/>
                <a:cs typeface="+mn-cs"/>
              </a:rPr>
              <a:t>Pub/sub</a:t>
            </a:r>
            <a:r>
              <a:rPr lang="en-US" sz="1200"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1200" b="1" i="0" kern="1200" dirty="0">
                <a:solidFill>
                  <a:schemeClr val="tx1"/>
                </a:solidFill>
                <a:effectLst/>
                <a:latin typeface="Segoe UI Light" pitchFamily="34" charset="0"/>
                <a:ea typeface="+mn-ea"/>
                <a:cs typeface="+mn-cs"/>
              </a:rPr>
              <a:t>Event streaming</a:t>
            </a:r>
            <a:r>
              <a:rPr lang="en-US" sz="1200"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1200" b="1" i="0" kern="1200" dirty="0">
                <a:solidFill>
                  <a:schemeClr val="tx1"/>
                </a:solidFill>
                <a:effectLst/>
                <a:latin typeface="Segoe UI Light" pitchFamily="34" charset="0"/>
                <a:ea typeface="+mn-ea"/>
                <a:cs typeface="+mn-cs"/>
              </a:rPr>
              <a:t>Simple event processing</a:t>
            </a:r>
            <a:r>
              <a:rPr lang="en-US" sz="1200" b="0" i="0" kern="1200" dirty="0">
                <a:solidFill>
                  <a:schemeClr val="tx1"/>
                </a:solidFill>
                <a:effectLst/>
                <a:latin typeface="Segoe UI Light" pitchFamily="34" charset="0"/>
                <a:ea typeface="+mn-ea"/>
                <a:cs typeface="+mn-cs"/>
              </a:rPr>
              <a:t>. An event immediately triggers an action in the consumer. For example, you could use Microsoft Azure Functions with a Service Bus trigger, so that a function executes whenever a message is published to a Service Bus topic.</a:t>
            </a:r>
          </a:p>
          <a:p>
            <a:pPr marL="171450" indent="-171450">
              <a:buFont typeface="Arial" panose="020B0604020202020204" pitchFamily="34" charset="0"/>
              <a:buChar char="•"/>
            </a:pPr>
            <a:r>
              <a:rPr lang="en-US" sz="1200" b="1" i="0" kern="1200" dirty="0">
                <a:solidFill>
                  <a:schemeClr val="tx1"/>
                </a:solidFill>
                <a:effectLst/>
                <a:latin typeface="Segoe UI Light" pitchFamily="34" charset="0"/>
                <a:ea typeface="+mn-ea"/>
                <a:cs typeface="+mn-cs"/>
              </a:rPr>
              <a:t>Complex event processing</a:t>
            </a:r>
            <a:r>
              <a:rPr lang="en-US" sz="1200"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1200" b="1" i="0" kern="1200" dirty="0">
                <a:solidFill>
                  <a:schemeClr val="tx1"/>
                </a:solidFill>
                <a:effectLst/>
                <a:latin typeface="Segoe UI Light" pitchFamily="34" charset="0"/>
                <a:ea typeface="+mn-ea"/>
                <a:cs typeface="+mn-cs"/>
              </a:rPr>
              <a:t>Event stream processing</a:t>
            </a:r>
            <a:r>
              <a:rPr lang="en-US" sz="1200"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241512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200" b="1" i="0" u="none" strike="noStrike" kern="1200" dirty="0">
                <a:solidFill>
                  <a:srgbClr val="FFFFFF"/>
                </a:solidFill>
                <a:effectLst/>
                <a:latin typeface="Segoe UI" panose="020B0502040204020203" pitchFamily="34" charset="0"/>
              </a:rPr>
              <a:t>Property descriptions</a:t>
            </a:r>
          </a:p>
          <a:p>
            <a:pPr marL="0" marR="0" lvl="0" indent="0" algn="l" defTabSz="914367" rtl="0" eaLnBrk="1" fontAlgn="t" latinLnBrk="0" hangingPunct="1">
              <a:lnSpc>
                <a:spcPct val="90000"/>
              </a:lnSpc>
              <a:spcBef>
                <a:spcPts val="0"/>
              </a:spcBef>
              <a:spcAft>
                <a:spcPts val="0"/>
              </a:spcAft>
              <a:buClrTx/>
              <a:buSzTx/>
              <a:buFontTx/>
              <a:buNone/>
              <a:tabLst/>
              <a:defRPr/>
            </a:pPr>
            <a:r>
              <a:rPr lang="en-US" sz="3200" b="0" dirty="0">
                <a:solidFill>
                  <a:srgbClr val="D4D4D4"/>
                </a:solidFill>
                <a:effectLst/>
                <a:latin typeface="Consolas" panose="020B0609020204030204" pitchFamily="49" charset="0"/>
              </a:rPr>
              <a:t>The example shows the properties that are used by all event publishers</a:t>
            </a:r>
          </a:p>
          <a:p>
            <a:pPr marL="285750" indent="-285750" algn="l" rtl="0" eaLnBrk="1" fontAlgn="t" latinLnBrk="0" hangingPunct="1">
              <a:spcBef>
                <a:spcPts val="0"/>
              </a:spcBef>
              <a:spcAft>
                <a:spcPts val="0"/>
              </a:spcAft>
              <a:buFont typeface="Arial" panose="020B0604020202020204" pitchFamily="34" charset="0"/>
              <a:buChar char="•"/>
            </a:pPr>
            <a:endParaRPr lang="en-US" sz="1200" b="1" i="0" u="none" strike="noStrike" kern="1200" dirty="0">
              <a:solidFill>
                <a:srgbClr val="FFFFFF"/>
              </a:solidFill>
              <a:effectLst/>
              <a:latin typeface="Segoe UI" panose="020B0502040204020203" pitchFamily="34" charset="0"/>
            </a:endParaRPr>
          </a:p>
          <a:p>
            <a:pPr marL="285750" marR="0" lvl="0" indent="-285750" algn="l" defTabSz="914367" rtl="0" eaLnBrk="1" fontAlgn="t" latinLnBrk="0" hangingPunct="1">
              <a:lnSpc>
                <a:spcPct val="90000"/>
              </a:lnSpc>
              <a:spcBef>
                <a:spcPts val="0"/>
              </a:spcBef>
              <a:spcAft>
                <a:spcPts val="0"/>
              </a:spcAft>
              <a:buClrTx/>
              <a:buSzTx/>
              <a:buFont typeface="Arial" panose="020B0604020202020204" pitchFamily="34" charset="0"/>
              <a:buChar char="•"/>
              <a:tabLst/>
              <a:defRPr/>
            </a:pPr>
            <a:r>
              <a:rPr lang="en-US" sz="1200" b="1" i="0" u="none" strike="noStrike" kern="1200" dirty="0">
                <a:solidFill>
                  <a:srgbClr val="FFFFFF"/>
                </a:solidFill>
                <a:effectLst/>
                <a:latin typeface="Segoe UI" panose="020B0502040204020203" pitchFamily="34" charset="0"/>
              </a:rPr>
              <a:t>topic:</a:t>
            </a:r>
            <a:r>
              <a:rPr lang="en-US" sz="1200" b="0" i="0" u="none" strike="noStrike" kern="1200" dirty="0">
                <a:solidFill>
                  <a:srgbClr val="FFFFFF"/>
                </a:solidFill>
                <a:effectLst/>
                <a:latin typeface="Segoe UI" panose="020B0502040204020203" pitchFamily="34" charset="0"/>
              </a:rPr>
              <a:t> Full resource path to the event source. </a:t>
            </a:r>
            <a:r>
              <a:rPr lang="en-US" sz="3200" b="0" dirty="0">
                <a:solidFill>
                  <a:srgbClr val="D4D4D4"/>
                </a:solidFill>
                <a:effectLst/>
                <a:latin typeface="Consolas" panose="020B0609020204030204" pitchFamily="49" charset="0"/>
              </a:rPr>
              <a:t>If not included, Event Grid will stamp onto the event. If included it must match the event grid topic Azure Resource Manager ID exactly. </a:t>
            </a:r>
            <a:r>
              <a:rPr lang="en-US" sz="6600" b="0" dirty="0">
                <a:solidFill>
                  <a:srgbClr val="D4D4D4"/>
                </a:solidFill>
                <a:effectLst/>
                <a:latin typeface="Consolas" panose="020B0609020204030204" pitchFamily="49" charset="0"/>
              </a:rPr>
              <a:t>Event Grid provides this value.</a:t>
            </a: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a:solidFill>
                  <a:srgbClr val="000000"/>
                </a:solidFill>
                <a:effectLst/>
                <a:latin typeface="Segoe UI" panose="020B0502040204020203" pitchFamily="34" charset="0"/>
              </a:rPr>
              <a:t>subject:</a:t>
            </a:r>
            <a:r>
              <a:rPr lang="en-US" sz="1200" b="0" i="0" u="none" strike="noStrike" kern="1200" dirty="0">
                <a:solidFill>
                  <a:srgbClr val="000000"/>
                </a:solidFill>
                <a:effectLst/>
                <a:latin typeface="Segoe UI" panose="020B0502040204020203" pitchFamily="34" charset="0"/>
              </a:rPr>
              <a:t> Publisher-defined path to the event subject.</a:t>
            </a:r>
            <a:endParaRPr lang="en-US" sz="12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err="1">
                <a:solidFill>
                  <a:srgbClr val="000000"/>
                </a:solidFill>
                <a:effectLst/>
                <a:latin typeface="Segoe UI" panose="020B0502040204020203" pitchFamily="34" charset="0"/>
              </a:rPr>
              <a:t>eventType</a:t>
            </a:r>
            <a:r>
              <a:rPr lang="en-US" sz="1200" b="1" i="0" u="none" strike="noStrike" kern="1200" dirty="0">
                <a:solidFill>
                  <a:srgbClr val="000000"/>
                </a:solidFill>
                <a:effectLst/>
                <a:latin typeface="Segoe UI" panose="020B0502040204020203" pitchFamily="34" charset="0"/>
              </a:rPr>
              <a:t>:</a:t>
            </a:r>
            <a:r>
              <a:rPr lang="en-US" sz="1200" b="0" i="0" u="none" strike="noStrike" kern="1200" dirty="0">
                <a:solidFill>
                  <a:srgbClr val="000000"/>
                </a:solidFill>
                <a:effectLst/>
                <a:latin typeface="Segoe UI" panose="020B0502040204020203" pitchFamily="34" charset="0"/>
              </a:rPr>
              <a:t> One of the registered event types for this event source.</a:t>
            </a:r>
            <a:endParaRPr lang="en-US" sz="12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err="1">
                <a:solidFill>
                  <a:srgbClr val="000000"/>
                </a:solidFill>
                <a:effectLst/>
                <a:latin typeface="Segoe UI" panose="020B0502040204020203" pitchFamily="34" charset="0"/>
              </a:rPr>
              <a:t>eventTime</a:t>
            </a:r>
            <a:r>
              <a:rPr lang="en-US" sz="1200" b="1" i="0" u="none" strike="noStrike" kern="1200" dirty="0">
                <a:solidFill>
                  <a:srgbClr val="000000"/>
                </a:solidFill>
                <a:effectLst/>
                <a:latin typeface="Segoe UI" panose="020B0502040204020203" pitchFamily="34" charset="0"/>
              </a:rPr>
              <a:t>:</a:t>
            </a:r>
            <a:r>
              <a:rPr lang="en-US" sz="1200" b="0" i="0" u="none" strike="noStrike" kern="1200" dirty="0">
                <a:solidFill>
                  <a:srgbClr val="000000"/>
                </a:solidFill>
                <a:effectLst/>
                <a:latin typeface="Segoe UI" panose="020B0502040204020203" pitchFamily="34" charset="0"/>
              </a:rPr>
              <a:t> The time the event is generated based on the provider's UTC time.</a:t>
            </a:r>
            <a:endParaRPr lang="en-US" sz="12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a:solidFill>
                  <a:srgbClr val="000000"/>
                </a:solidFill>
                <a:effectLst/>
                <a:latin typeface="Segoe UI" panose="020B0502040204020203" pitchFamily="34" charset="0"/>
              </a:rPr>
              <a:t>id:</a:t>
            </a:r>
            <a:r>
              <a:rPr lang="en-US" sz="1200" b="0" i="0" u="none" strike="noStrike" kern="1200" dirty="0">
                <a:solidFill>
                  <a:srgbClr val="000000"/>
                </a:solidFill>
                <a:effectLst/>
                <a:latin typeface="Segoe UI" panose="020B0502040204020203" pitchFamily="34" charset="0"/>
              </a:rPr>
              <a:t> Unique identifier for the event.</a:t>
            </a:r>
            <a:endParaRPr lang="en-US" sz="12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a:solidFill>
                  <a:srgbClr val="000000"/>
                </a:solidFill>
                <a:effectLst/>
                <a:latin typeface="Segoe UI" panose="020B0502040204020203" pitchFamily="34" charset="0"/>
              </a:rPr>
              <a:t>data:</a:t>
            </a:r>
            <a:r>
              <a:rPr lang="en-US" sz="1200" b="0" i="0" u="none" strike="noStrike" kern="1200" dirty="0">
                <a:solidFill>
                  <a:srgbClr val="000000"/>
                </a:solidFill>
                <a:effectLst/>
                <a:latin typeface="Segoe UI" panose="020B0502040204020203" pitchFamily="34" charset="0"/>
              </a:rPr>
              <a:t> Event data specific to the resource provider.</a:t>
            </a:r>
            <a:endParaRPr lang="en-US" sz="12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err="1">
                <a:solidFill>
                  <a:srgbClr val="000000"/>
                </a:solidFill>
                <a:effectLst/>
                <a:latin typeface="Segoe UI" panose="020B0502040204020203" pitchFamily="34" charset="0"/>
              </a:rPr>
              <a:t>dataVersion</a:t>
            </a:r>
            <a:r>
              <a:rPr lang="en-US" sz="1200" b="1" i="0" u="none" strike="noStrike" kern="1200" dirty="0">
                <a:solidFill>
                  <a:srgbClr val="000000"/>
                </a:solidFill>
                <a:effectLst/>
                <a:latin typeface="Segoe UI" panose="020B0502040204020203" pitchFamily="34" charset="0"/>
              </a:rPr>
              <a:t>:</a:t>
            </a:r>
            <a:r>
              <a:rPr lang="en-US" sz="1200" b="0" i="0" u="none" strike="noStrike" kern="1200" dirty="0">
                <a:solidFill>
                  <a:srgbClr val="000000"/>
                </a:solidFill>
                <a:effectLst/>
                <a:latin typeface="Segoe UI" panose="020B0502040204020203" pitchFamily="34" charset="0"/>
              </a:rPr>
              <a:t> The schema version of the data object. The publisher defines the schema version.</a:t>
            </a:r>
            <a:endParaRPr lang="en-US" sz="1200" b="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200" b="1" i="0" u="none" strike="noStrike" kern="1200" dirty="0" err="1">
                <a:solidFill>
                  <a:srgbClr val="000000"/>
                </a:solidFill>
                <a:effectLst/>
                <a:latin typeface="Segoe UI" panose="020B0502040204020203" pitchFamily="34" charset="0"/>
              </a:rPr>
              <a:t>metadataVersion</a:t>
            </a:r>
            <a:r>
              <a:rPr lang="en-US" sz="1200" b="1" i="0" u="none" strike="noStrike" kern="1200" dirty="0">
                <a:solidFill>
                  <a:srgbClr val="000000"/>
                </a:solidFill>
                <a:effectLst/>
                <a:latin typeface="Segoe UI" panose="020B0502040204020203" pitchFamily="34" charset="0"/>
              </a:rPr>
              <a:t>:</a:t>
            </a:r>
            <a:r>
              <a:rPr lang="en-US" sz="1200" b="0" i="0" u="none" strike="noStrike" kern="1200" dirty="0">
                <a:solidFill>
                  <a:srgbClr val="000000"/>
                </a:solidFill>
                <a:effectLst/>
                <a:latin typeface="Segoe UI" panose="020B0502040204020203" pitchFamily="34" charset="0"/>
              </a:rPr>
              <a:t> The schema version of the event metadata. Event Grid defines the schema of the top-level properties. </a:t>
            </a:r>
            <a:endParaRPr lang="en-US" sz="1200" b="0" i="0" u="none" strike="noStrike" dirty="0">
              <a:effectLst/>
              <a:latin typeface="Arial" panose="020B0604020202020204" pitchFamily="34" charset="0"/>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92299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Event Grid provides durable delivery. It tries to deliver each event at least once for each matching subscription immediately.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a subscriber's endpoint doesn't acknowledge receipt of an event or if there is a failure, Event Grid retries delivery based on a fixed retry schedule and retry policy.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Event Grid doesn't guarantee order for event delivery, so subscribers may receive them out of order.</a:t>
            </a:r>
          </a:p>
          <a:p>
            <a:endParaRPr lang="en-US" b="1" dirty="0"/>
          </a:p>
          <a:p>
            <a:r>
              <a:rPr lang="en-US" b="1" dirty="0"/>
              <a:t>Retry schedule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the error returned by the subscribed endpoint is a configuration-related error that can't be fixed with retries (for example, if the endpoint is deleted), </a:t>
            </a:r>
            <a:r>
              <a:rPr lang="en-US" b="0" dirty="0" err="1">
                <a:solidFill>
                  <a:srgbClr val="D4D4D4"/>
                </a:solidFill>
                <a:effectLst/>
                <a:latin typeface="Consolas" panose="020B0609020204030204" pitchFamily="49" charset="0"/>
              </a:rPr>
              <a:t>EventGrid</a:t>
            </a:r>
            <a:r>
              <a:rPr lang="en-US" b="0" dirty="0">
                <a:solidFill>
                  <a:srgbClr val="D4D4D4"/>
                </a:solidFill>
                <a:effectLst/>
                <a:latin typeface="Consolas" panose="020B0609020204030204" pitchFamily="49" charset="0"/>
              </a:rPr>
              <a:t> will either perform dead-lettering on the event or drop the event if dead-letter isn't configured.</a:t>
            </a:r>
          </a:p>
          <a:p>
            <a:pPr marL="171450" indent="-171450">
              <a:buFont typeface="Arial" panose="020B0604020202020204" pitchFamily="34" charset="0"/>
              <a:buChar char="•"/>
            </a:pPr>
            <a:r>
              <a:rPr lang="en-US" dirty="0"/>
              <a:t>If Dead-Letter isn't configured for an endpoint, events will be dropped when those types of errors happen. Consider configuring Dead-Letter if you don't want these kinds of events to be dropped.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Output batching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Batching is turned off by default and can be turned on per-subscription via the portal, CLI, PowerShell, or SDKs. </a:t>
            </a:r>
          </a:p>
          <a:p>
            <a:pPr marL="171450" indent="-171450">
              <a:buFont typeface="Arial" panose="020B0604020202020204" pitchFamily="34" charset="0"/>
              <a:buChar char="•"/>
            </a:pPr>
            <a:r>
              <a:rPr lang="en-US" dirty="0"/>
              <a:t>Two settings: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1" dirty="0">
                <a:solidFill>
                  <a:srgbClr val="569CD6"/>
                </a:solidFill>
                <a:effectLst/>
                <a:latin typeface="Consolas" panose="020B0609020204030204" pitchFamily="49" charset="0"/>
              </a:rPr>
              <a:t>Max events per batch</a:t>
            </a:r>
            <a:r>
              <a:rPr lang="en-US" b="0" dirty="0">
                <a:solidFill>
                  <a:srgbClr val="D4D4D4"/>
                </a:solidFill>
                <a:effectLst/>
                <a:latin typeface="Consolas" panose="020B0609020204030204" pitchFamily="49" charset="0"/>
              </a:rPr>
              <a:t> - Maximum number of events Event Grid will deliver per batch. This number will never be exceeded, however fewer events may be delivered if no other events are available at the time of publish.</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1" dirty="0">
                <a:solidFill>
                  <a:srgbClr val="569CD6"/>
                </a:solidFill>
                <a:effectLst/>
                <a:latin typeface="Consolas" panose="020B0609020204030204" pitchFamily="49" charset="0"/>
              </a:rPr>
              <a:t>Preferred batch size in kilobytes</a:t>
            </a:r>
            <a:r>
              <a:rPr lang="en-US" b="0" dirty="0">
                <a:solidFill>
                  <a:srgbClr val="569CD6"/>
                </a:solidFill>
                <a:effectLst/>
                <a:latin typeface="Consolas" panose="020B0609020204030204" pitchFamily="49" charset="0"/>
              </a:rPr>
              <a:t> - </a:t>
            </a:r>
            <a:endParaRPr lang="en-US" b="0" dirty="0">
              <a:solidFill>
                <a:srgbClr val="D4D4D4"/>
              </a:solidFill>
              <a:effectLst/>
              <a:latin typeface="Consolas" panose="020B0609020204030204" pitchFamily="49" charset="0"/>
            </a:endParaRP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2466506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You must have the </a:t>
            </a:r>
            <a:r>
              <a:rPr lang="en-US" b="1" dirty="0" err="1">
                <a:solidFill>
                  <a:srgbClr val="569CD6"/>
                </a:solidFill>
                <a:effectLst/>
                <a:latin typeface="Consolas" panose="020B0609020204030204" pitchFamily="49" charset="0"/>
              </a:rPr>
              <a:t>Microsoft.EventGrid</a:t>
            </a:r>
            <a:r>
              <a:rPr lang="en-US" b="1" dirty="0">
                <a:solidFill>
                  <a:srgbClr val="569CD6"/>
                </a:solidFill>
                <a:effectLst/>
                <a:latin typeface="Consolas" panose="020B0609020204030204" pitchFamily="49" charset="0"/>
              </a:rPr>
              <a:t>/</a:t>
            </a:r>
            <a:r>
              <a:rPr lang="en-US" b="1" dirty="0" err="1">
                <a:solidFill>
                  <a:srgbClr val="569CD6"/>
                </a:solidFill>
                <a:effectLst/>
                <a:latin typeface="Consolas" panose="020B0609020204030204" pitchFamily="49" charset="0"/>
              </a:rPr>
              <a:t>EventSubscriptions</a:t>
            </a:r>
            <a:r>
              <a:rPr lang="en-US" b="1" dirty="0">
                <a:solidFill>
                  <a:srgbClr val="569CD6"/>
                </a:solidFill>
                <a:effectLst/>
                <a:latin typeface="Consolas" panose="020B0609020204030204" pitchFamily="49" charset="0"/>
              </a:rPr>
              <a:t>/Write</a:t>
            </a:r>
            <a:r>
              <a:rPr lang="en-US" b="0" dirty="0">
                <a:solidFill>
                  <a:srgbClr val="D4D4D4"/>
                </a:solidFill>
                <a:effectLst/>
                <a:latin typeface="Consolas" panose="020B0609020204030204" pitchFamily="49" charset="0"/>
              </a:rPr>
              <a:t> permission on the resource that is the event source. You need this permission because you're writing a new subscription at the scope of the resource. The required resource differs based on whether you're subscribing to a system topic or custom topic.</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63569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https://learn.microsoft.com/training/modules/azure-event-grid/8-event-grid-custom-events/</a:t>
            </a:r>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425857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The subject property specifies the publisher-defined path to the event subject and is required.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The Event Grid Contributor role has permissions to manage resources.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https://learn.microsoft.com/training/modules/azure-event-hubs/</a:t>
            </a:r>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2377705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3B1D-7DE3-D8FE-BC8B-B282FD474299}"/>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199"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6306532"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32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E22F7875-B391-575C-D960-9A060FA6966C}"/>
              </a:ext>
            </a:extLst>
          </p:cNvPr>
          <p:cNvSpPr>
            <a:spLocks noGrp="1"/>
          </p:cNvSpPr>
          <p:nvPr>
            <p:ph sz="quarter" idx="12"/>
          </p:nvPr>
        </p:nvSpPr>
        <p:spPr>
          <a:xfrm>
            <a:off x="6270897"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00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71" r:id="rId6"/>
    <p:sldLayoutId id="2147483661" r:id="rId7"/>
    <p:sldLayoutId id="2147483672" r:id="rId8"/>
    <p:sldLayoutId id="2147483669" r:id="rId9"/>
    <p:sldLayoutId id="2147483670" r:id="rId10"/>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role-based-access-control/built-in-roles#azure-event-hubs-data-owner"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docs.microsoft.com/en-us/azure/role-based-access-control/built-in-roles#azure-event-hubs-data-receiver" TargetMode="External"/><Relationship Id="rId4" Type="http://schemas.openxmlformats.org/officeDocument/2006/relationships/hyperlink" Target="https://docs.microsoft.com/en-us/azure/role-based-access-control/built-in-roles#azure-event-hubs-data-send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998114"/>
            <a:ext cx="6330617" cy="1661993"/>
          </a:xfrm>
        </p:spPr>
        <p:txBody>
          <a:bodyPr/>
          <a:lstStyle/>
          <a:p>
            <a:pPr>
              <a:lnSpc>
                <a:spcPct val="100000"/>
              </a:lnSpc>
            </a:pPr>
            <a:r>
              <a:rPr lang="en-US" sz="2800" dirty="0"/>
              <a:t>AZ-204T00A</a:t>
            </a:r>
            <a:br>
              <a:rPr lang="en-US" dirty="0"/>
            </a:br>
            <a:r>
              <a:rPr lang="en-US" sz="4000" dirty="0"/>
              <a:t>Learning Path 09: Develop event-based solutions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8D08A0-08F6-58BF-1BB5-9F0D8EE7F72C}"/>
              </a:ext>
            </a:extLst>
          </p:cNvPr>
          <p:cNvSpPr>
            <a:spLocks noGrp="1"/>
          </p:cNvSpPr>
          <p:nvPr>
            <p:ph type="title"/>
          </p:nvPr>
        </p:nvSpPr>
        <p:spPr/>
        <p:txBody>
          <a:bodyPr/>
          <a:lstStyle/>
          <a:p>
            <a:r>
              <a:rPr lang="en-US" dirty="0"/>
              <a:t>Explore event delivery durability</a:t>
            </a:r>
          </a:p>
        </p:txBody>
      </p:sp>
      <p:sp>
        <p:nvSpPr>
          <p:cNvPr id="6" name="Content Placeholder 5">
            <a:extLst>
              <a:ext uri="{FF2B5EF4-FFF2-40B4-BE49-F238E27FC236}">
                <a16:creationId xmlns:a16="http://schemas.microsoft.com/office/drawing/2014/main" id="{B0B322AE-9E0C-4AC7-2588-FA9EA8695FF3}"/>
              </a:ext>
            </a:extLst>
          </p:cNvPr>
          <p:cNvSpPr>
            <a:spLocks noGrp="1"/>
          </p:cNvSpPr>
          <p:nvPr>
            <p:ph sz="quarter" idx="10"/>
          </p:nvPr>
        </p:nvSpPr>
        <p:spPr/>
        <p:txBody>
          <a:bodyPr/>
          <a:lstStyle/>
          <a:p>
            <a:pPr>
              <a:spcAft>
                <a:spcPts val="1200"/>
              </a:spcAft>
            </a:pPr>
            <a:r>
              <a:rPr lang="en-US" sz="2000" dirty="0">
                <a:latin typeface="+mj-lt"/>
              </a:rPr>
              <a:t>Retry schedule </a:t>
            </a:r>
            <a:r>
              <a:rPr lang="en-US" sz="2000" dirty="0"/>
              <a:t>- When Event Grid receives an error for an event delivery attempt, it decides whether it should retry the delivery, dead-letter the event, or drop the event based on the type of the error.</a:t>
            </a:r>
          </a:p>
          <a:p>
            <a:pPr>
              <a:spcAft>
                <a:spcPts val="1200"/>
              </a:spcAft>
            </a:pPr>
            <a:r>
              <a:rPr lang="en-US" sz="2000" dirty="0">
                <a:latin typeface="+mj-lt"/>
              </a:rPr>
              <a:t>Retry policy </a:t>
            </a:r>
            <a:r>
              <a:rPr lang="en-US" sz="2000" dirty="0"/>
              <a:t>- You can customize the retry policy when creating an event subscription through the </a:t>
            </a:r>
            <a:r>
              <a:rPr lang="en-US" sz="2000" i="1" dirty="0"/>
              <a:t>maximum number of attempts</a:t>
            </a:r>
            <a:r>
              <a:rPr lang="en-US" sz="2000" dirty="0"/>
              <a:t> and </a:t>
            </a:r>
            <a:r>
              <a:rPr lang="en-US" sz="2000" i="1" dirty="0"/>
              <a:t>event time-to-live</a:t>
            </a:r>
            <a:r>
              <a:rPr lang="en-US" sz="2000" dirty="0"/>
              <a:t> settings.</a:t>
            </a:r>
          </a:p>
          <a:p>
            <a:pPr>
              <a:spcAft>
                <a:spcPts val="1200"/>
              </a:spcAft>
            </a:pPr>
            <a:r>
              <a:rPr lang="en-US" sz="2000" dirty="0">
                <a:latin typeface="+mj-lt"/>
              </a:rPr>
              <a:t>Output batching </a:t>
            </a:r>
            <a:r>
              <a:rPr lang="en-US" sz="2000" dirty="0"/>
              <a:t>- You can configure Event Grid to batch events for delivery for improved HTTP performance in high-throughput scenarios.</a:t>
            </a:r>
          </a:p>
          <a:p>
            <a:pPr>
              <a:spcAft>
                <a:spcPts val="1200"/>
              </a:spcAft>
            </a:pPr>
            <a:r>
              <a:rPr lang="en-US" sz="2000" dirty="0">
                <a:latin typeface="+mj-lt"/>
              </a:rPr>
              <a:t>Delayed delivery </a:t>
            </a:r>
            <a:r>
              <a:rPr lang="en-US" sz="2000" dirty="0"/>
              <a:t>- If an endpoint experiences delivery failures, Event Grid will delay the delivery and retry of events to that endpoint.</a:t>
            </a:r>
          </a:p>
          <a:p>
            <a:pPr>
              <a:spcAft>
                <a:spcPts val="1200"/>
              </a:spcAft>
            </a:pPr>
            <a:r>
              <a:rPr lang="en-US" sz="2000" dirty="0">
                <a:latin typeface="+mj-lt"/>
              </a:rPr>
              <a:t>Dead-letter events </a:t>
            </a:r>
            <a:r>
              <a:rPr lang="en-US" sz="2000" dirty="0"/>
              <a:t>- If an event can not be delivered within a certain time period, or a certain number of attempts, it can send the undelivered event to a storage account.</a:t>
            </a:r>
          </a:p>
          <a:p>
            <a:endParaRPr lang="en-US" sz="2000" dirty="0"/>
          </a:p>
        </p:txBody>
      </p:sp>
    </p:spTree>
    <p:extLst>
      <p:ext uri="{BB962C8B-B14F-4D97-AF65-F5344CB8AC3E}">
        <p14:creationId xmlns:p14="http://schemas.microsoft.com/office/powerpoint/2010/main" val="359978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75492-A0D5-4502-2F40-68807B86ACE4}"/>
              </a:ext>
            </a:extLst>
          </p:cNvPr>
          <p:cNvSpPr>
            <a:spLocks noGrp="1"/>
          </p:cNvSpPr>
          <p:nvPr>
            <p:ph type="title"/>
          </p:nvPr>
        </p:nvSpPr>
        <p:spPr/>
        <p:txBody>
          <a:bodyPr/>
          <a:lstStyle/>
          <a:p>
            <a:r>
              <a:rPr lang="en-US" dirty="0"/>
              <a:t>Control access to events (1 of 2)</a:t>
            </a:r>
          </a:p>
        </p:txBody>
      </p:sp>
      <p:sp>
        <p:nvSpPr>
          <p:cNvPr id="6" name="Text Placeholder 5">
            <a:extLst>
              <a:ext uri="{FF2B5EF4-FFF2-40B4-BE49-F238E27FC236}">
                <a16:creationId xmlns:a16="http://schemas.microsoft.com/office/drawing/2014/main" id="{6E590C2A-C1F0-DCAE-AD37-9F0F80059152}"/>
              </a:ext>
            </a:extLst>
          </p:cNvPr>
          <p:cNvSpPr>
            <a:spLocks noGrp="1"/>
          </p:cNvSpPr>
          <p:nvPr>
            <p:ph type="body" sz="quarter" idx="11"/>
          </p:nvPr>
        </p:nvSpPr>
        <p:spPr/>
        <p:txBody>
          <a:bodyPr/>
          <a:lstStyle/>
          <a:p>
            <a:r>
              <a:rPr lang="en-US" dirty="0"/>
              <a:t>Built-in roles</a:t>
            </a:r>
          </a:p>
        </p:txBody>
      </p:sp>
      <p:sp>
        <p:nvSpPr>
          <p:cNvPr id="5" name="Content Placeholder 4">
            <a:extLst>
              <a:ext uri="{FF2B5EF4-FFF2-40B4-BE49-F238E27FC236}">
                <a16:creationId xmlns:a16="http://schemas.microsoft.com/office/drawing/2014/main" id="{685E8806-8D66-0A09-30C2-DA79526190E3}"/>
              </a:ext>
            </a:extLst>
          </p:cNvPr>
          <p:cNvSpPr>
            <a:spLocks noGrp="1"/>
          </p:cNvSpPr>
          <p:nvPr>
            <p:ph sz="quarter" idx="10"/>
          </p:nvPr>
        </p:nvSpPr>
        <p:spPr>
          <a:xfrm>
            <a:off x="457200" y="1506085"/>
            <a:ext cx="11222038" cy="1147906"/>
          </a:xfrm>
        </p:spPr>
        <p:txBody>
          <a:bodyPr/>
          <a:lstStyle/>
          <a:p>
            <a:pPr marL="0" indent="0">
              <a:buNone/>
            </a:pPr>
            <a:r>
              <a:rPr lang="en-US" sz="2000" dirty="0">
                <a:latin typeface="+mn-lt"/>
              </a:rPr>
              <a:t>Azure Event Grid allows you to control the level of access given to different users to do various management operations such as list event subscriptions, create new ones, and generate keys. Event Grid uses Azure role-based access control (Azure RBAC).</a:t>
            </a:r>
          </a:p>
          <a:p>
            <a:endParaRPr lang="en-US" sz="2000" dirty="0"/>
          </a:p>
        </p:txBody>
      </p:sp>
      <p:graphicFrame>
        <p:nvGraphicFramePr>
          <p:cNvPr id="2" name="Table 1">
            <a:extLst>
              <a:ext uri="{FF2B5EF4-FFF2-40B4-BE49-F238E27FC236}">
                <a16:creationId xmlns:a16="http://schemas.microsoft.com/office/drawing/2014/main" id="{6585CD25-C33A-759D-3E91-50680DE1E99D}"/>
              </a:ext>
            </a:extLst>
          </p:cNvPr>
          <p:cNvGraphicFramePr>
            <a:graphicFrameLocks noGrp="1"/>
          </p:cNvGraphicFramePr>
          <p:nvPr>
            <p:extLst>
              <p:ext uri="{D42A27DB-BD31-4B8C-83A1-F6EECF244321}">
                <p14:modId xmlns:p14="http://schemas.microsoft.com/office/powerpoint/2010/main" val="2949346082"/>
              </p:ext>
            </p:extLst>
          </p:nvPr>
        </p:nvGraphicFramePr>
        <p:xfrm>
          <a:off x="1032731" y="2736088"/>
          <a:ext cx="9524372" cy="2265712"/>
        </p:xfrm>
        <a:graphic>
          <a:graphicData uri="http://schemas.openxmlformats.org/drawingml/2006/table">
            <a:tbl>
              <a:tblPr firstRow="1" bandRow="1">
                <a:tableStyleId>{5C22544A-7EE6-4342-B048-85BDC9FD1C3A}</a:tableStyleId>
              </a:tblPr>
              <a:tblGrid>
                <a:gridCol w="3640930">
                  <a:extLst>
                    <a:ext uri="{9D8B030D-6E8A-4147-A177-3AD203B41FA5}">
                      <a16:colId xmlns:a16="http://schemas.microsoft.com/office/drawing/2014/main" val="4065298109"/>
                    </a:ext>
                  </a:extLst>
                </a:gridCol>
                <a:gridCol w="5883442">
                  <a:extLst>
                    <a:ext uri="{9D8B030D-6E8A-4147-A177-3AD203B41FA5}">
                      <a16:colId xmlns:a16="http://schemas.microsoft.com/office/drawing/2014/main" val="867564125"/>
                    </a:ext>
                  </a:extLst>
                </a:gridCol>
              </a:tblGrid>
              <a:tr h="478093">
                <a:tc>
                  <a:txBody>
                    <a:bodyPr/>
                    <a:lstStyle/>
                    <a:p>
                      <a:pPr algn="l" fontAlgn="t"/>
                      <a:r>
                        <a:rPr lang="en-US" sz="2000" dirty="0">
                          <a:effectLst/>
                          <a:latin typeface="+mj-lt"/>
                        </a:rPr>
                        <a:t>Role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2000" dirty="0">
                          <a:effectLst/>
                          <a:latin typeface="+mj-l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017356733"/>
                  </a:ext>
                </a:extLst>
              </a:tr>
              <a:tr h="442983">
                <a:tc>
                  <a:txBody>
                    <a:bodyPr/>
                    <a:lstStyle/>
                    <a:p>
                      <a:pPr algn="l" fontAlgn="t"/>
                      <a:r>
                        <a:rPr lang="en-US" sz="1700" dirty="0">
                          <a:effectLst/>
                        </a:rPr>
                        <a:t>Event Grid Subscription Reader</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Read Event Grid event subscriptions.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62072318"/>
                  </a:ext>
                </a:extLst>
              </a:tr>
              <a:tr h="448212">
                <a:tc>
                  <a:txBody>
                    <a:bodyPr/>
                    <a:lstStyle/>
                    <a:p>
                      <a:pPr algn="l" fontAlgn="t"/>
                      <a:r>
                        <a:rPr lang="en-US" sz="1700" dirty="0">
                          <a:effectLst/>
                        </a:rPr>
                        <a:t>Event Grid Subscription Contributor</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Manage Event Grid event subscription operations.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23581513"/>
                  </a:ext>
                </a:extLst>
              </a:tr>
              <a:tr h="448212">
                <a:tc>
                  <a:txBody>
                    <a:bodyPr/>
                    <a:lstStyle/>
                    <a:p>
                      <a:pPr algn="l" fontAlgn="t"/>
                      <a:r>
                        <a:rPr lang="en-US" sz="1700">
                          <a:effectLst/>
                        </a:rPr>
                        <a:t>Event Grid Contributor</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Create and manage Event Grid resources.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4556735"/>
                  </a:ext>
                </a:extLst>
              </a:tr>
              <a:tr h="448212">
                <a:tc>
                  <a:txBody>
                    <a:bodyPr/>
                    <a:lstStyle/>
                    <a:p>
                      <a:pPr algn="l" fontAlgn="t"/>
                      <a:r>
                        <a:rPr lang="en-US" sz="1700">
                          <a:effectLst/>
                        </a:rPr>
                        <a:t>Event Grid Data Sender</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Send events to Event Grid topics.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17032332"/>
                  </a:ext>
                </a:extLst>
              </a:tr>
            </a:tbl>
          </a:graphicData>
        </a:graphic>
      </p:graphicFrame>
    </p:spTree>
    <p:extLst>
      <p:ext uri="{BB962C8B-B14F-4D97-AF65-F5344CB8AC3E}">
        <p14:creationId xmlns:p14="http://schemas.microsoft.com/office/powerpoint/2010/main" val="6687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75492-A0D5-4502-2F40-68807B86ACE4}"/>
              </a:ext>
            </a:extLst>
          </p:cNvPr>
          <p:cNvSpPr>
            <a:spLocks noGrp="1"/>
          </p:cNvSpPr>
          <p:nvPr>
            <p:ph type="title"/>
          </p:nvPr>
        </p:nvSpPr>
        <p:spPr/>
        <p:txBody>
          <a:bodyPr/>
          <a:lstStyle/>
          <a:p>
            <a:r>
              <a:rPr lang="en-US" dirty="0"/>
              <a:t>Control access to events (2 of 2)</a:t>
            </a:r>
          </a:p>
        </p:txBody>
      </p:sp>
      <p:sp>
        <p:nvSpPr>
          <p:cNvPr id="6" name="Text Placeholder 5">
            <a:extLst>
              <a:ext uri="{FF2B5EF4-FFF2-40B4-BE49-F238E27FC236}">
                <a16:creationId xmlns:a16="http://schemas.microsoft.com/office/drawing/2014/main" id="{6E590C2A-C1F0-DCAE-AD37-9F0F80059152}"/>
              </a:ext>
            </a:extLst>
          </p:cNvPr>
          <p:cNvSpPr>
            <a:spLocks noGrp="1"/>
          </p:cNvSpPr>
          <p:nvPr>
            <p:ph type="body" sz="quarter" idx="11"/>
          </p:nvPr>
        </p:nvSpPr>
        <p:spPr/>
        <p:txBody>
          <a:bodyPr/>
          <a:lstStyle/>
          <a:p>
            <a:r>
              <a:rPr lang="en-US" dirty="0"/>
              <a:t>Permissions for event subscriptions</a:t>
            </a:r>
          </a:p>
        </p:txBody>
      </p:sp>
      <p:sp>
        <p:nvSpPr>
          <p:cNvPr id="5" name="Content Placeholder 4">
            <a:extLst>
              <a:ext uri="{FF2B5EF4-FFF2-40B4-BE49-F238E27FC236}">
                <a16:creationId xmlns:a16="http://schemas.microsoft.com/office/drawing/2014/main" id="{685E8806-8D66-0A09-30C2-DA79526190E3}"/>
              </a:ext>
            </a:extLst>
          </p:cNvPr>
          <p:cNvSpPr>
            <a:spLocks noGrp="1"/>
          </p:cNvSpPr>
          <p:nvPr>
            <p:ph sz="quarter" idx="10"/>
          </p:nvPr>
        </p:nvSpPr>
        <p:spPr>
          <a:xfrm>
            <a:off x="457200" y="1506085"/>
            <a:ext cx="11222038" cy="1069848"/>
          </a:xfrm>
        </p:spPr>
        <p:txBody>
          <a:bodyPr/>
          <a:lstStyle/>
          <a:p>
            <a:pPr marL="0" indent="0">
              <a:buNone/>
            </a:pPr>
            <a:r>
              <a:rPr lang="en-US" sz="2000" dirty="0"/>
              <a:t>If you're using an event handler that isn't a </a:t>
            </a:r>
            <a:r>
              <a:rPr lang="en-US" sz="2000" dirty="0" err="1"/>
              <a:t>WebHook</a:t>
            </a:r>
            <a:r>
              <a:rPr lang="en-US" sz="2000" dirty="0"/>
              <a:t> (such as an event hub or queue storage), you need write access to that resource. This permissions check prevents an unauthorized user from sending events to your resource.</a:t>
            </a:r>
          </a:p>
          <a:p>
            <a:endParaRPr lang="en-US" sz="2000" dirty="0"/>
          </a:p>
        </p:txBody>
      </p:sp>
      <p:graphicFrame>
        <p:nvGraphicFramePr>
          <p:cNvPr id="7" name="Table 6">
            <a:extLst>
              <a:ext uri="{FF2B5EF4-FFF2-40B4-BE49-F238E27FC236}">
                <a16:creationId xmlns:a16="http://schemas.microsoft.com/office/drawing/2014/main" id="{A755C988-2C2D-964C-86D7-E071F6F8181D}"/>
              </a:ext>
            </a:extLst>
          </p:cNvPr>
          <p:cNvGraphicFramePr>
            <a:graphicFrameLocks noGrp="1"/>
          </p:cNvGraphicFramePr>
          <p:nvPr>
            <p:extLst>
              <p:ext uri="{D42A27DB-BD31-4B8C-83A1-F6EECF244321}">
                <p14:modId xmlns:p14="http://schemas.microsoft.com/office/powerpoint/2010/main" val="3723046113"/>
              </p:ext>
            </p:extLst>
          </p:nvPr>
        </p:nvGraphicFramePr>
        <p:xfrm>
          <a:off x="1034072" y="2863895"/>
          <a:ext cx="9524372" cy="1615440"/>
        </p:xfrm>
        <a:graphic>
          <a:graphicData uri="http://schemas.openxmlformats.org/drawingml/2006/table">
            <a:tbl>
              <a:tblPr firstRow="1" bandRow="1">
                <a:tableStyleId>{5C22544A-7EE6-4342-B048-85BDC9FD1C3A}</a:tableStyleId>
              </a:tblPr>
              <a:tblGrid>
                <a:gridCol w="1655719">
                  <a:extLst>
                    <a:ext uri="{9D8B030D-6E8A-4147-A177-3AD203B41FA5}">
                      <a16:colId xmlns:a16="http://schemas.microsoft.com/office/drawing/2014/main" val="4065298109"/>
                    </a:ext>
                  </a:extLst>
                </a:gridCol>
                <a:gridCol w="7868653">
                  <a:extLst>
                    <a:ext uri="{9D8B030D-6E8A-4147-A177-3AD203B41FA5}">
                      <a16:colId xmlns:a16="http://schemas.microsoft.com/office/drawing/2014/main" val="867564125"/>
                    </a:ext>
                  </a:extLst>
                </a:gridCol>
              </a:tblGrid>
              <a:tr h="0">
                <a:tc>
                  <a:txBody>
                    <a:bodyPr/>
                    <a:lstStyle/>
                    <a:p>
                      <a:pPr algn="l" fontAlgn="t"/>
                      <a:r>
                        <a:rPr lang="en-US" altLang="zh-CN" sz="2000" dirty="0">
                          <a:effectLst/>
                          <a:latin typeface="+mj-lt"/>
                        </a:rPr>
                        <a:t>Topic Type</a:t>
                      </a:r>
                      <a:endParaRPr lang="en-US" sz="2000" dirty="0">
                        <a:effectLst/>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2000" dirty="0">
                          <a:effectLst/>
                          <a:latin typeface="+mj-l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017356733"/>
                  </a:ext>
                </a:extLst>
              </a:tr>
              <a:tr h="442983">
                <a:tc>
                  <a:txBody>
                    <a:bodyPr/>
                    <a:lstStyle/>
                    <a:p>
                      <a:pPr algn="l" fontAlgn="t"/>
                      <a:r>
                        <a:rPr lang="en-US" sz="1700" dirty="0">
                          <a:effectLst/>
                        </a:rPr>
                        <a:t>System topics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Need permission to write a new event subscription at the scope of the resource publishing the event.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62072318"/>
                  </a:ext>
                </a:extLst>
              </a:tr>
              <a:tr h="448212">
                <a:tc>
                  <a:txBody>
                    <a:bodyPr/>
                    <a:lstStyle/>
                    <a:p>
                      <a:pPr algn="l" fontAlgn="t"/>
                      <a:r>
                        <a:rPr lang="en-US" sz="1700" dirty="0">
                          <a:effectLst/>
                        </a:rPr>
                        <a:t>Custom topics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Need permission to write a new event subscription at the scope of the event grid topic. </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23581513"/>
                  </a:ext>
                </a:extLst>
              </a:tr>
            </a:tbl>
          </a:graphicData>
        </a:graphic>
      </p:graphicFrame>
    </p:spTree>
    <p:extLst>
      <p:ext uri="{BB962C8B-B14F-4D97-AF65-F5344CB8AC3E}">
        <p14:creationId xmlns:p14="http://schemas.microsoft.com/office/powerpoint/2010/main" val="168250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735D0C-9905-1063-908A-F9A9D217BC2B}"/>
              </a:ext>
            </a:extLst>
          </p:cNvPr>
          <p:cNvSpPr>
            <a:spLocks noGrp="1"/>
          </p:cNvSpPr>
          <p:nvPr>
            <p:ph type="title"/>
          </p:nvPr>
        </p:nvSpPr>
        <p:spPr/>
        <p:txBody>
          <a:bodyPr/>
          <a:lstStyle/>
          <a:p>
            <a:r>
              <a:rPr lang="en-US" dirty="0"/>
              <a:t>Receive events by using webhooks</a:t>
            </a:r>
          </a:p>
        </p:txBody>
      </p:sp>
      <p:sp>
        <p:nvSpPr>
          <p:cNvPr id="6" name="Content Placeholder 5">
            <a:extLst>
              <a:ext uri="{FF2B5EF4-FFF2-40B4-BE49-F238E27FC236}">
                <a16:creationId xmlns:a16="http://schemas.microsoft.com/office/drawing/2014/main" id="{49B6DCC2-C064-A85D-2E28-2DD12E491C53}"/>
              </a:ext>
            </a:extLst>
          </p:cNvPr>
          <p:cNvSpPr>
            <a:spLocks noGrp="1"/>
          </p:cNvSpPr>
          <p:nvPr>
            <p:ph sz="quarter" idx="10"/>
          </p:nvPr>
        </p:nvSpPr>
        <p:spPr/>
        <p:txBody>
          <a:bodyPr/>
          <a:lstStyle/>
          <a:p>
            <a:pPr marL="0" indent="0">
              <a:spcAft>
                <a:spcPts val="1200"/>
              </a:spcAft>
              <a:buNone/>
            </a:pPr>
            <a:r>
              <a:rPr lang="en-US" dirty="0">
                <a:latin typeface="+mj-lt"/>
              </a:rPr>
              <a:t>Three Azure services</a:t>
            </a:r>
          </a:p>
          <a:p>
            <a:pPr>
              <a:spcAft>
                <a:spcPts val="600"/>
              </a:spcAft>
            </a:pPr>
            <a:r>
              <a:rPr lang="en-US" sz="2000" dirty="0"/>
              <a:t>Azure Logic Apps with Event Grid Connector</a:t>
            </a:r>
          </a:p>
          <a:p>
            <a:pPr>
              <a:spcAft>
                <a:spcPts val="600"/>
              </a:spcAft>
            </a:pPr>
            <a:r>
              <a:rPr lang="en-US" sz="2000" dirty="0"/>
              <a:t>Azure Automation via webhook</a:t>
            </a:r>
          </a:p>
          <a:p>
            <a:pPr>
              <a:spcAft>
                <a:spcPts val="600"/>
              </a:spcAft>
            </a:pPr>
            <a:r>
              <a:rPr lang="en-US" sz="2000" dirty="0"/>
              <a:t>Azure Functions with Event Grid Trigger</a:t>
            </a:r>
          </a:p>
          <a:p>
            <a:endParaRPr lang="en-US" dirty="0"/>
          </a:p>
        </p:txBody>
      </p:sp>
      <p:sp>
        <p:nvSpPr>
          <p:cNvPr id="7" name="Content Placeholder 6">
            <a:extLst>
              <a:ext uri="{FF2B5EF4-FFF2-40B4-BE49-F238E27FC236}">
                <a16:creationId xmlns:a16="http://schemas.microsoft.com/office/drawing/2014/main" id="{4BBEBF59-F8BA-8F80-BFFE-53E2666E3267}"/>
              </a:ext>
            </a:extLst>
          </p:cNvPr>
          <p:cNvSpPr>
            <a:spLocks noGrp="1"/>
          </p:cNvSpPr>
          <p:nvPr>
            <p:ph sz="quarter" idx="11"/>
          </p:nvPr>
        </p:nvSpPr>
        <p:spPr/>
        <p:txBody>
          <a:bodyPr/>
          <a:lstStyle/>
          <a:p>
            <a:pPr marL="0" indent="0">
              <a:spcAft>
                <a:spcPts val="1200"/>
              </a:spcAft>
              <a:buNone/>
            </a:pPr>
            <a:r>
              <a:rPr lang="en-US" dirty="0">
                <a:latin typeface="+mj-lt"/>
              </a:rPr>
              <a:t>Two ways to verify subscription</a:t>
            </a:r>
          </a:p>
          <a:p>
            <a:pPr>
              <a:spcAft>
                <a:spcPts val="600"/>
              </a:spcAft>
            </a:pPr>
            <a:r>
              <a:rPr lang="en-US" sz="2000" dirty="0">
                <a:latin typeface="+mj-lt"/>
              </a:rPr>
              <a:t>Synchronous handshake</a:t>
            </a:r>
            <a:r>
              <a:rPr lang="en-US" sz="2000" dirty="0"/>
              <a:t> - At the time of event subscription creation, Event Grid sends a subscription validation event to your endpoint. </a:t>
            </a:r>
          </a:p>
          <a:p>
            <a:pPr>
              <a:spcAft>
                <a:spcPts val="600"/>
              </a:spcAft>
            </a:pPr>
            <a:r>
              <a:rPr lang="en-US" sz="2000" dirty="0">
                <a:latin typeface="+mj-lt"/>
              </a:rPr>
              <a:t>Asynchronous handshake </a:t>
            </a:r>
            <a:r>
              <a:rPr lang="en-US" sz="2000" dirty="0"/>
              <a:t>- In certain cases, you can't return the </a:t>
            </a:r>
            <a:r>
              <a:rPr lang="en-US" sz="2000" dirty="0" err="1"/>
              <a:t>ValidationCode</a:t>
            </a:r>
            <a:r>
              <a:rPr lang="en-US" sz="2000" dirty="0"/>
              <a:t> in response synchronously. </a:t>
            </a:r>
          </a:p>
          <a:p>
            <a:endParaRPr lang="en-US" dirty="0"/>
          </a:p>
        </p:txBody>
      </p:sp>
    </p:spTree>
    <p:extLst>
      <p:ext uri="{BB962C8B-B14F-4D97-AF65-F5344CB8AC3E}">
        <p14:creationId xmlns:p14="http://schemas.microsoft.com/office/powerpoint/2010/main" val="239001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07EE6-7F9F-04C3-881B-5555975D1B84}"/>
              </a:ext>
            </a:extLst>
          </p:cNvPr>
          <p:cNvSpPr>
            <a:spLocks noGrp="1"/>
          </p:cNvSpPr>
          <p:nvPr>
            <p:ph type="title"/>
          </p:nvPr>
        </p:nvSpPr>
        <p:spPr/>
        <p:txBody>
          <a:bodyPr/>
          <a:lstStyle/>
          <a:p>
            <a:r>
              <a:rPr lang="en-US" dirty="0"/>
              <a:t>Filter events</a:t>
            </a:r>
          </a:p>
        </p:txBody>
      </p:sp>
      <p:sp>
        <p:nvSpPr>
          <p:cNvPr id="6" name="Content Placeholder 5">
            <a:extLst>
              <a:ext uri="{FF2B5EF4-FFF2-40B4-BE49-F238E27FC236}">
                <a16:creationId xmlns:a16="http://schemas.microsoft.com/office/drawing/2014/main" id="{1A9706D8-A54A-E7B9-E911-82009E52A632}"/>
              </a:ext>
            </a:extLst>
          </p:cNvPr>
          <p:cNvSpPr>
            <a:spLocks noGrp="1"/>
          </p:cNvSpPr>
          <p:nvPr>
            <p:ph sz="quarter" idx="10"/>
          </p:nvPr>
        </p:nvSpPr>
        <p:spPr/>
        <p:txBody>
          <a:bodyPr/>
          <a:lstStyle/>
          <a:p>
            <a:pPr>
              <a:spcAft>
                <a:spcPts val="600"/>
              </a:spcAft>
            </a:pPr>
            <a:r>
              <a:rPr lang="en-US" dirty="0"/>
              <a:t>Event type filtering</a:t>
            </a:r>
          </a:p>
          <a:p>
            <a:pPr lvl="1">
              <a:spcAft>
                <a:spcPts val="600"/>
              </a:spcAft>
            </a:pPr>
            <a:r>
              <a:rPr lang="en-US" dirty="0"/>
              <a:t>By default, all event types for the event source are sent to the endpoint.</a:t>
            </a:r>
          </a:p>
          <a:p>
            <a:pPr lvl="1">
              <a:spcAft>
                <a:spcPts val="600"/>
              </a:spcAft>
            </a:pPr>
            <a:r>
              <a:rPr lang="en-US" dirty="0"/>
              <a:t>You can decide to send only certain event types to your endpoint.</a:t>
            </a:r>
          </a:p>
          <a:p>
            <a:pPr>
              <a:spcBef>
                <a:spcPts val="600"/>
              </a:spcBef>
              <a:spcAft>
                <a:spcPts val="600"/>
              </a:spcAft>
            </a:pPr>
            <a:r>
              <a:rPr lang="en-US" dirty="0"/>
              <a:t>Subject filtering</a:t>
            </a:r>
          </a:p>
          <a:p>
            <a:pPr lvl="1">
              <a:spcAft>
                <a:spcPts val="600"/>
              </a:spcAft>
            </a:pPr>
            <a:r>
              <a:rPr lang="en-US" dirty="0"/>
              <a:t>For simple filtering by subject, specify a starting or ending value for the subject.</a:t>
            </a:r>
          </a:p>
          <a:p>
            <a:pPr lvl="1">
              <a:spcAft>
                <a:spcPts val="600"/>
              </a:spcAft>
            </a:pPr>
            <a:r>
              <a:rPr lang="en-US" dirty="0"/>
              <a:t>You can filter the subject with </a:t>
            </a:r>
            <a:r>
              <a:rPr lang="en-US" dirty="0">
                <a:latin typeface="Consolas" panose="020B0609020204030204" pitchFamily="49" charset="0"/>
              </a:rPr>
              <a:t>/</a:t>
            </a:r>
            <a:r>
              <a:rPr lang="en-US" dirty="0" err="1">
                <a:latin typeface="Consolas" panose="020B0609020204030204" pitchFamily="49" charset="0"/>
              </a:rPr>
              <a:t>blobServices</a:t>
            </a:r>
            <a:r>
              <a:rPr lang="en-US" dirty="0">
                <a:latin typeface="Consolas" panose="020B0609020204030204" pitchFamily="49" charset="0"/>
              </a:rPr>
              <a:t>/default/containers/</a:t>
            </a:r>
            <a:r>
              <a:rPr lang="en-US" dirty="0" err="1">
                <a:latin typeface="Consolas" panose="020B0609020204030204" pitchFamily="49" charset="0"/>
              </a:rPr>
              <a:t>testcontainer</a:t>
            </a:r>
            <a:r>
              <a:rPr lang="en-US" dirty="0"/>
              <a:t> to get all events for that container but not other containers in the storage account.</a:t>
            </a:r>
          </a:p>
          <a:p>
            <a:pPr>
              <a:spcBef>
                <a:spcPts val="600"/>
              </a:spcBef>
              <a:spcAft>
                <a:spcPts val="600"/>
              </a:spcAft>
            </a:pPr>
            <a:r>
              <a:rPr lang="en-US" dirty="0"/>
              <a:t>Advanced filtering</a:t>
            </a:r>
          </a:p>
          <a:p>
            <a:pPr lvl="1">
              <a:spcAft>
                <a:spcPts val="600"/>
              </a:spcAft>
            </a:pPr>
            <a:r>
              <a:rPr lang="en-US" dirty="0"/>
              <a:t>To filter by values in the data fields and specify the comparison operator, use the advanced filtering option.</a:t>
            </a:r>
          </a:p>
          <a:p>
            <a:endParaRPr lang="en-US" dirty="0"/>
          </a:p>
        </p:txBody>
      </p:sp>
    </p:spTree>
    <p:extLst>
      <p:ext uri="{BB962C8B-B14F-4D97-AF65-F5344CB8AC3E}">
        <p14:creationId xmlns:p14="http://schemas.microsoft.com/office/powerpoint/2010/main" val="36959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en-US" sz="2800" dirty="0"/>
              <a:t>Exercise: Route custom events to web endpoint by using Azure CLI</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en-US" dirty="0"/>
              <a:t>In this exercise you learn how to use the Azure CLI to Event Grid resources, subscribe to a custom topic, and send an event to a custom topic.</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1200"/>
              </a:spcAft>
              <a:buNone/>
            </a:pPr>
            <a:r>
              <a:rPr lang="en-US" dirty="0"/>
              <a:t>Objectives</a:t>
            </a:r>
          </a:p>
          <a:p>
            <a:r>
              <a:rPr lang="en-US" sz="2000" dirty="0"/>
              <a:t>Create a resource group</a:t>
            </a:r>
          </a:p>
          <a:p>
            <a:r>
              <a:rPr lang="en-US" sz="2000" dirty="0"/>
              <a:t>Enable an Event Grid resource provider</a:t>
            </a:r>
          </a:p>
          <a:p>
            <a:r>
              <a:rPr lang="en-US" sz="2000" dirty="0"/>
              <a:t>Create a custom topic</a:t>
            </a:r>
          </a:p>
          <a:p>
            <a:r>
              <a:rPr lang="en-US" sz="2000" dirty="0"/>
              <a:t>Create a message endpoint</a:t>
            </a:r>
          </a:p>
          <a:p>
            <a:r>
              <a:rPr lang="en-US" sz="2000" dirty="0"/>
              <a:t>Subscribe to a custom topic</a:t>
            </a:r>
          </a:p>
          <a:p>
            <a:r>
              <a:rPr lang="en-US" sz="2000" dirty="0"/>
              <a:t>Send an event to your custom topic</a:t>
            </a:r>
          </a:p>
          <a:p>
            <a:r>
              <a:rPr lang="en-US" sz="2000" dirty="0"/>
              <a:t>Clean up resources</a:t>
            </a:r>
          </a:p>
        </p:txBody>
      </p:sp>
    </p:spTree>
    <p:extLst>
      <p:ext uri="{BB962C8B-B14F-4D97-AF65-F5344CB8AC3E}">
        <p14:creationId xmlns:p14="http://schemas.microsoft.com/office/powerpoint/2010/main" val="82938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2000" dirty="0"/>
              <a:t>Describe how Event Grid operates and how it connects to services and event handlers.</a:t>
            </a:r>
          </a:p>
          <a:p>
            <a:pPr>
              <a:spcAft>
                <a:spcPts val="600"/>
              </a:spcAft>
            </a:pPr>
            <a:r>
              <a:rPr lang="en-US" sz="2000" dirty="0"/>
              <a:t>Explain how Event Grid delivers events and how it handles errors.</a:t>
            </a:r>
          </a:p>
          <a:p>
            <a:pPr>
              <a:spcAft>
                <a:spcPts val="600"/>
              </a:spcAft>
            </a:pPr>
            <a:r>
              <a:rPr lang="en-US" sz="2000" dirty="0"/>
              <a:t>Implement authentication and authorization.</a:t>
            </a:r>
          </a:p>
          <a:p>
            <a:pPr>
              <a:spcAft>
                <a:spcPts val="600"/>
              </a:spcAft>
            </a:pPr>
            <a:r>
              <a:rPr lang="en-US" sz="2000" dirty="0"/>
              <a:t>Route custom events to web endpoint by using Azure CLI.</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76694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event schema properties requires a value?</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982204"/>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Which Event Grid built-in role is appropriate for managing Event Grid resources?</a:t>
            </a:r>
          </a:p>
        </p:txBody>
      </p:sp>
    </p:spTree>
    <p:extLst>
      <p:ext uri="{BB962C8B-B14F-4D97-AF65-F5344CB8AC3E}">
        <p14:creationId xmlns:p14="http://schemas.microsoft.com/office/powerpoint/2010/main" val="240345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C7614-CAD5-091E-35EF-BEF131481EAD}"/>
              </a:ext>
            </a:extLst>
          </p:cNvPr>
          <p:cNvSpPr>
            <a:spLocks noGrp="1"/>
          </p:cNvSpPr>
          <p:nvPr>
            <p:ph type="title"/>
          </p:nvPr>
        </p:nvSpPr>
        <p:spPr>
          <a:xfrm>
            <a:off x="581340" y="2824068"/>
            <a:ext cx="6472474" cy="1255728"/>
          </a:xfrm>
        </p:spPr>
        <p:txBody>
          <a:bodyPr/>
          <a:lstStyle/>
          <a:p>
            <a:r>
              <a:rPr lang="en-US" dirty="0"/>
              <a:t>Module 2: Explore Azure Event Hubs</a:t>
            </a:r>
          </a:p>
        </p:txBody>
      </p:sp>
    </p:spTree>
    <p:extLst>
      <p:ext uri="{BB962C8B-B14F-4D97-AF65-F5344CB8AC3E}">
        <p14:creationId xmlns:p14="http://schemas.microsoft.com/office/powerpoint/2010/main" val="126988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84A-3DBB-A349-2746-93C24C1DE7CB}"/>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Describe the benefits of using Event Hubs and how it captures streaming data.</a:t>
            </a:r>
          </a:p>
          <a:p>
            <a:pPr>
              <a:spcAft>
                <a:spcPts val="600"/>
              </a:spcAft>
            </a:pPr>
            <a:r>
              <a:rPr lang="en-US" sz="2400" dirty="0"/>
              <a:t>Explain how to process events.</a:t>
            </a:r>
          </a:p>
          <a:p>
            <a:pPr>
              <a:spcAft>
                <a:spcPts val="600"/>
              </a:spcAft>
            </a:pPr>
            <a:r>
              <a:rPr lang="en-US" sz="2400" dirty="0"/>
              <a:t>Perform common operations with the Event Hubs client library.</a:t>
            </a:r>
          </a:p>
        </p:txBody>
      </p:sp>
    </p:spTree>
    <p:extLst>
      <p:ext uri="{BB962C8B-B14F-4D97-AF65-F5344CB8AC3E}">
        <p14:creationId xmlns:p14="http://schemas.microsoft.com/office/powerpoint/2010/main" val="289743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Azure Event Hubs is a big data streaming platform and event ingestion service.</a:t>
            </a:r>
          </a:p>
          <a:p>
            <a:pPr>
              <a:spcAft>
                <a:spcPts val="1200"/>
              </a:spcAft>
            </a:pPr>
            <a:r>
              <a:rPr lang="en-US" dirty="0"/>
              <a:t>It can receive and process millions of events per second.</a:t>
            </a:r>
          </a:p>
          <a:p>
            <a:pPr>
              <a:spcAft>
                <a:spcPts val="1200"/>
              </a:spcAft>
            </a:pPr>
            <a:r>
              <a:rPr lang="en-US" dirty="0"/>
              <a:t>Data sent to an event hub can be transformed and stored by using any real-time analytics provider or batching/storage adapters.</a:t>
            </a:r>
          </a:p>
        </p:txBody>
      </p:sp>
    </p:spTree>
    <p:extLst>
      <p:ext uri="{BB962C8B-B14F-4D97-AF65-F5344CB8AC3E}">
        <p14:creationId xmlns:p14="http://schemas.microsoft.com/office/powerpoint/2010/main" val="50266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Azure Event Grid</a:t>
            </a:r>
          </a:p>
          <a:p>
            <a:pPr>
              <a:spcAft>
                <a:spcPts val="600"/>
              </a:spcAft>
            </a:pPr>
            <a:r>
              <a:rPr lang="en-US" dirty="0"/>
              <a:t>Explore Azure Event Hubs</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40DF9A-694B-2552-D3A9-E01F9AD12193}"/>
              </a:ext>
            </a:extLst>
          </p:cNvPr>
          <p:cNvSpPr>
            <a:spLocks noGrp="1"/>
          </p:cNvSpPr>
          <p:nvPr>
            <p:ph type="title"/>
          </p:nvPr>
        </p:nvSpPr>
        <p:spPr/>
        <p:txBody>
          <a:bodyPr/>
          <a:lstStyle/>
          <a:p>
            <a:r>
              <a:rPr lang="en-US" dirty="0"/>
              <a:t>Discover Azure Event Hubs (1 of 2)</a:t>
            </a:r>
          </a:p>
        </p:txBody>
      </p:sp>
      <p:sp>
        <p:nvSpPr>
          <p:cNvPr id="4" name="Content Placeholder 3">
            <a:extLst>
              <a:ext uri="{FF2B5EF4-FFF2-40B4-BE49-F238E27FC236}">
                <a16:creationId xmlns:a16="http://schemas.microsoft.com/office/drawing/2014/main" id="{3C30CE7D-7579-86CB-2793-BA050B731BD4}"/>
              </a:ext>
            </a:extLst>
          </p:cNvPr>
          <p:cNvSpPr>
            <a:spLocks noGrp="1"/>
          </p:cNvSpPr>
          <p:nvPr>
            <p:ph sz="quarter" idx="10"/>
          </p:nvPr>
        </p:nvSpPr>
        <p:spPr>
          <a:xfrm>
            <a:off x="457200" y="1235075"/>
            <a:ext cx="11222038" cy="1485823"/>
          </a:xfrm>
        </p:spPr>
        <p:txBody>
          <a:bodyPr/>
          <a:lstStyle/>
          <a:p>
            <a:pPr>
              <a:spcAft>
                <a:spcPts val="600"/>
              </a:spcAft>
            </a:pPr>
            <a:r>
              <a:rPr lang="en-US" sz="2000" dirty="0"/>
              <a:t>Azure Event Hubs provides a unified streaming platform with time retention buffer, decoupling event producers from event consumers.</a:t>
            </a:r>
          </a:p>
          <a:p>
            <a:pPr>
              <a:spcAft>
                <a:spcPts val="600"/>
              </a:spcAft>
            </a:pPr>
            <a:r>
              <a:rPr lang="en-US" sz="2000" dirty="0"/>
              <a:t>It is a scalable event-processing service that ingests and processes large volumes of events and data, with low latency and high reliability.</a:t>
            </a:r>
          </a:p>
          <a:p>
            <a:endParaRPr lang="en-US" sz="2000" dirty="0"/>
          </a:p>
        </p:txBody>
      </p:sp>
      <p:graphicFrame>
        <p:nvGraphicFramePr>
          <p:cNvPr id="5" name="Table 12">
            <a:extLst>
              <a:ext uri="{FF2B5EF4-FFF2-40B4-BE49-F238E27FC236}">
                <a16:creationId xmlns:a16="http://schemas.microsoft.com/office/drawing/2014/main" id="{041B1E2A-BC9A-F2B6-6624-DA828A189DC5}"/>
              </a:ext>
            </a:extLst>
          </p:cNvPr>
          <p:cNvGraphicFramePr>
            <a:graphicFrameLocks noGrp="1"/>
          </p:cNvGraphicFramePr>
          <p:nvPr>
            <p:extLst>
              <p:ext uri="{D42A27DB-BD31-4B8C-83A1-F6EECF244321}">
                <p14:modId xmlns:p14="http://schemas.microsoft.com/office/powerpoint/2010/main" val="3229631564"/>
              </p:ext>
            </p:extLst>
          </p:nvPr>
        </p:nvGraphicFramePr>
        <p:xfrm>
          <a:off x="418643" y="2765710"/>
          <a:ext cx="11139945" cy="2749876"/>
        </p:xfrm>
        <a:graphic>
          <a:graphicData uri="http://schemas.openxmlformats.org/drawingml/2006/table">
            <a:tbl>
              <a:tblPr firstRow="1" bandRow="1">
                <a:tableStyleId>{5C22544A-7EE6-4342-B048-85BDC9FD1C3A}</a:tableStyleId>
              </a:tblPr>
              <a:tblGrid>
                <a:gridCol w="2580589">
                  <a:extLst>
                    <a:ext uri="{9D8B030D-6E8A-4147-A177-3AD203B41FA5}">
                      <a16:colId xmlns:a16="http://schemas.microsoft.com/office/drawing/2014/main" val="2428792440"/>
                    </a:ext>
                  </a:extLst>
                </a:gridCol>
                <a:gridCol w="8559356">
                  <a:extLst>
                    <a:ext uri="{9D8B030D-6E8A-4147-A177-3AD203B41FA5}">
                      <a16:colId xmlns:a16="http://schemas.microsoft.com/office/drawing/2014/main" val="16129369"/>
                    </a:ext>
                  </a:extLst>
                </a:gridCol>
              </a:tblGrid>
              <a:tr h="478093">
                <a:tc>
                  <a:txBody>
                    <a:bodyPr/>
                    <a:lstStyle/>
                    <a:p>
                      <a:pPr algn="l" fontAlgn="t"/>
                      <a:r>
                        <a:rPr lang="en-US" sz="1800" b="0" dirty="0">
                          <a:effectLst/>
                          <a:latin typeface="+mj-lt"/>
                        </a:rPr>
                        <a:t>Feature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dirty="0">
                          <a:effectLst/>
                          <a:latin typeface="+mj-l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700" dirty="0">
                          <a:effectLst/>
                        </a:rPr>
                        <a:t>Fully managed PaaS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Event Hubs is a fully managed service with little configuration or management overhead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r>
                        <a:rPr lang="en-US" sz="1700" dirty="0">
                          <a:effectLst/>
                        </a:rPr>
                        <a:t>Real-time and batch processing</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a:effectLst/>
                        </a:rPr>
                        <a:t>Event Hubs uses a partitioned consumer model, enabling multiple applications to process the stream concurrently and letting you control the speed of processing.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700">
                          <a:effectLst/>
                        </a:rPr>
                        <a:t>Scalable</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Scaling options, like Auto-inflate, scale the number of throughput units to meet your usage needs.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700">
                          <a:effectLst/>
                        </a:rPr>
                        <a:t>Rich ecosystem</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dirty="0">
                          <a:effectLst/>
                        </a:rPr>
                        <a:t>Event Hubs for Apache Kafka ecosystems enables Apache Kafka (1.0 and later) clients and applications to talk to Event Hubs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Tree>
    <p:extLst>
      <p:ext uri="{BB962C8B-B14F-4D97-AF65-F5344CB8AC3E}">
        <p14:creationId xmlns:p14="http://schemas.microsoft.com/office/powerpoint/2010/main" val="405813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40DF9A-694B-2552-D3A9-E01F9AD12193}"/>
              </a:ext>
            </a:extLst>
          </p:cNvPr>
          <p:cNvSpPr>
            <a:spLocks noGrp="1"/>
          </p:cNvSpPr>
          <p:nvPr>
            <p:ph type="title"/>
          </p:nvPr>
        </p:nvSpPr>
        <p:spPr/>
        <p:txBody>
          <a:bodyPr/>
          <a:lstStyle/>
          <a:p>
            <a:r>
              <a:rPr lang="en-US" dirty="0"/>
              <a:t>Discover Azure Event Hubs (2 of 2)</a:t>
            </a:r>
          </a:p>
        </p:txBody>
      </p:sp>
      <p:sp>
        <p:nvSpPr>
          <p:cNvPr id="5" name="Text Placeholder 4">
            <a:extLst>
              <a:ext uri="{FF2B5EF4-FFF2-40B4-BE49-F238E27FC236}">
                <a16:creationId xmlns:a16="http://schemas.microsoft.com/office/drawing/2014/main" id="{E7CF005A-3D68-BF0F-3509-0A4627B2BCE9}"/>
              </a:ext>
            </a:extLst>
          </p:cNvPr>
          <p:cNvSpPr>
            <a:spLocks noGrp="1"/>
          </p:cNvSpPr>
          <p:nvPr>
            <p:ph type="body" sz="quarter" idx="11"/>
          </p:nvPr>
        </p:nvSpPr>
        <p:spPr/>
        <p:txBody>
          <a:bodyPr/>
          <a:lstStyle/>
          <a:p>
            <a:r>
              <a:rPr lang="en-US" dirty="0"/>
              <a:t>Key components</a:t>
            </a:r>
          </a:p>
        </p:txBody>
      </p:sp>
      <p:sp>
        <p:nvSpPr>
          <p:cNvPr id="2" name="Content Placeholder 1">
            <a:extLst>
              <a:ext uri="{FF2B5EF4-FFF2-40B4-BE49-F238E27FC236}">
                <a16:creationId xmlns:a16="http://schemas.microsoft.com/office/drawing/2014/main" id="{89168ABD-502A-4983-F303-F189F3E0E11E}"/>
              </a:ext>
            </a:extLst>
          </p:cNvPr>
          <p:cNvSpPr>
            <a:spLocks noGrp="1"/>
          </p:cNvSpPr>
          <p:nvPr>
            <p:ph sz="quarter" idx="10"/>
          </p:nvPr>
        </p:nvSpPr>
        <p:spPr/>
        <p:txBody>
          <a:bodyPr/>
          <a:lstStyle/>
          <a:p>
            <a:pPr>
              <a:spcAft>
                <a:spcPts val="600"/>
              </a:spcAft>
            </a:pPr>
            <a:r>
              <a:rPr lang="en-US" sz="1600" dirty="0"/>
              <a:t>An </a:t>
            </a:r>
            <a:r>
              <a:rPr lang="en-US" sz="1600" dirty="0">
                <a:latin typeface="+mj-lt"/>
              </a:rPr>
              <a:t>Event Hub client</a:t>
            </a:r>
            <a:r>
              <a:rPr lang="en-US" sz="1600" dirty="0"/>
              <a:t> is the primary interface for developers interacting with the Event Hubs client library. </a:t>
            </a:r>
          </a:p>
          <a:p>
            <a:pPr>
              <a:spcAft>
                <a:spcPts val="600"/>
              </a:spcAft>
            </a:pPr>
            <a:r>
              <a:rPr lang="en-US" sz="1600" dirty="0"/>
              <a:t>An </a:t>
            </a:r>
            <a:r>
              <a:rPr lang="en-US" sz="1600" dirty="0">
                <a:latin typeface="+mj-lt"/>
              </a:rPr>
              <a:t>Event Hub producer</a:t>
            </a:r>
            <a:r>
              <a:rPr lang="en-US" sz="1600" dirty="0"/>
              <a:t> is a type of client that serves as a source of telemetry data, diagnostics information, usage logs, or other log data, as part of an embedded device solution, a mobile device application, a game title running on a console or other device, some client or server based business solution, or a web site.</a:t>
            </a:r>
          </a:p>
          <a:p>
            <a:pPr>
              <a:spcAft>
                <a:spcPts val="600"/>
              </a:spcAft>
            </a:pPr>
            <a:r>
              <a:rPr lang="en-US" sz="1600" dirty="0"/>
              <a:t>An </a:t>
            </a:r>
            <a:r>
              <a:rPr lang="en-US" sz="1600" dirty="0">
                <a:latin typeface="+mj-lt"/>
              </a:rPr>
              <a:t>Event Hub consumer</a:t>
            </a:r>
            <a:r>
              <a:rPr lang="en-US" sz="1600" dirty="0"/>
              <a:t> is a type of client which reads information from the Event Hub and allows processing of it. Processing may involve aggregation, complex computation and filtering. </a:t>
            </a:r>
          </a:p>
          <a:p>
            <a:pPr>
              <a:spcAft>
                <a:spcPts val="600"/>
              </a:spcAft>
            </a:pPr>
            <a:r>
              <a:rPr lang="en-US" sz="1600" dirty="0"/>
              <a:t>A </a:t>
            </a:r>
            <a:r>
              <a:rPr lang="en-US" sz="1600" dirty="0">
                <a:latin typeface="+mj-lt"/>
              </a:rPr>
              <a:t>partition</a:t>
            </a:r>
            <a:r>
              <a:rPr lang="en-US" sz="1600" dirty="0"/>
              <a:t> is an ordered sequence of events that is held in an Event Hub. Partitions are a means of data organization associated with the parallelism required by event consumers. </a:t>
            </a:r>
          </a:p>
          <a:p>
            <a:pPr>
              <a:spcAft>
                <a:spcPts val="600"/>
              </a:spcAft>
            </a:pPr>
            <a:r>
              <a:rPr lang="en-US" sz="1600" dirty="0"/>
              <a:t>A </a:t>
            </a:r>
            <a:r>
              <a:rPr lang="en-US" sz="1600" dirty="0">
                <a:latin typeface="+mj-lt"/>
              </a:rPr>
              <a:t>consumer group</a:t>
            </a:r>
            <a:r>
              <a:rPr lang="en-US" sz="1600" dirty="0"/>
              <a:t> is a view of an entire Event Hub. Consumer groups enable multiple consuming applications to each have a separate view of the event stream, and to read the stream independently at their own pace and from their own position. </a:t>
            </a:r>
          </a:p>
          <a:p>
            <a:pPr>
              <a:spcAft>
                <a:spcPts val="600"/>
              </a:spcAft>
            </a:pPr>
            <a:r>
              <a:rPr lang="en-US" sz="1600" dirty="0">
                <a:latin typeface="+mj-lt"/>
              </a:rPr>
              <a:t>Event receivers</a:t>
            </a:r>
            <a:r>
              <a:rPr lang="en-US" sz="1600" dirty="0"/>
              <a:t> -  Any entity that reads event data from an event hub. All Event Hubs consumers connect via the AMQP 1.0 session. </a:t>
            </a:r>
          </a:p>
          <a:p>
            <a:pPr>
              <a:spcAft>
                <a:spcPts val="600"/>
              </a:spcAft>
            </a:pPr>
            <a:r>
              <a:rPr lang="en-US" sz="1600" dirty="0">
                <a:latin typeface="+mj-lt"/>
              </a:rPr>
              <a:t>Throughput units</a:t>
            </a:r>
            <a:r>
              <a:rPr lang="en-US" sz="1600" dirty="0"/>
              <a:t> or </a:t>
            </a:r>
            <a:r>
              <a:rPr lang="en-US" sz="1600" dirty="0">
                <a:latin typeface="+mj-lt"/>
              </a:rPr>
              <a:t>processing units</a:t>
            </a:r>
            <a:r>
              <a:rPr lang="en-US" sz="1600" dirty="0"/>
              <a:t> - Pre-purchased units of capacity that control the throughput capacity of Event Hubs.</a:t>
            </a:r>
          </a:p>
          <a:p>
            <a:pPr>
              <a:spcAft>
                <a:spcPts val="600"/>
              </a:spcAft>
            </a:pPr>
            <a:endParaRPr lang="en-US" sz="1600" dirty="0"/>
          </a:p>
        </p:txBody>
      </p:sp>
    </p:spTree>
    <p:extLst>
      <p:ext uri="{BB962C8B-B14F-4D97-AF65-F5344CB8AC3E}">
        <p14:creationId xmlns:p14="http://schemas.microsoft.com/office/powerpoint/2010/main" val="249245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CEBB61-9E6A-8A84-3BA3-8BADC702414B}"/>
              </a:ext>
            </a:extLst>
          </p:cNvPr>
          <p:cNvSpPr>
            <a:spLocks noGrp="1"/>
          </p:cNvSpPr>
          <p:nvPr>
            <p:ph type="title"/>
          </p:nvPr>
        </p:nvSpPr>
        <p:spPr/>
        <p:txBody>
          <a:bodyPr/>
          <a:lstStyle/>
          <a:p>
            <a:r>
              <a:rPr lang="en-US" dirty="0"/>
              <a:t>Explore Event Hubs Capture (1 of 2)</a:t>
            </a:r>
          </a:p>
        </p:txBody>
      </p:sp>
      <p:sp>
        <p:nvSpPr>
          <p:cNvPr id="6" name="Content Placeholder 5">
            <a:extLst>
              <a:ext uri="{FF2B5EF4-FFF2-40B4-BE49-F238E27FC236}">
                <a16:creationId xmlns:a16="http://schemas.microsoft.com/office/drawing/2014/main" id="{D2969F4D-6ED1-922A-641F-985331693D8B}"/>
              </a:ext>
            </a:extLst>
          </p:cNvPr>
          <p:cNvSpPr>
            <a:spLocks noGrp="1"/>
          </p:cNvSpPr>
          <p:nvPr>
            <p:ph sz="quarter" idx="10"/>
          </p:nvPr>
        </p:nvSpPr>
        <p:spPr>
          <a:xfrm>
            <a:off x="457200" y="1235076"/>
            <a:ext cx="11222038" cy="1430066"/>
          </a:xfrm>
        </p:spPr>
        <p:txBody>
          <a:bodyPr/>
          <a:lstStyle/>
          <a:p>
            <a:pPr>
              <a:spcAft>
                <a:spcPts val="600"/>
              </a:spcAft>
            </a:pPr>
            <a:r>
              <a:rPr lang="en-US" sz="1800" dirty="0"/>
              <a:t>Azure Event Hubs enables you to automatically capture the streaming data in Event Hubs in an Azure Blob storage or Azure Data Lake Storage account of your choice. </a:t>
            </a:r>
          </a:p>
          <a:p>
            <a:pPr>
              <a:spcAft>
                <a:spcPts val="600"/>
              </a:spcAft>
            </a:pPr>
            <a:r>
              <a:rPr lang="en-US" sz="1800" dirty="0"/>
              <a:t>Event Hubs Capture enables you to process real-time and batch-based pipelines on the same stream. </a:t>
            </a:r>
          </a:p>
          <a:p>
            <a:endParaRPr lang="en-US" sz="2000" dirty="0"/>
          </a:p>
        </p:txBody>
      </p:sp>
      <p:grpSp>
        <p:nvGrpSpPr>
          <p:cNvPr id="16" name="Group 15" descr="Diagram showing capturing of Event Hubs data into Azure Storage or Azure Data Lake Storage">
            <a:extLst>
              <a:ext uri="{FF2B5EF4-FFF2-40B4-BE49-F238E27FC236}">
                <a16:creationId xmlns:a16="http://schemas.microsoft.com/office/drawing/2014/main" id="{9BCB93D7-F254-B5A7-8F63-36A8905F3E82}"/>
              </a:ext>
            </a:extLst>
          </p:cNvPr>
          <p:cNvGrpSpPr/>
          <p:nvPr/>
        </p:nvGrpSpPr>
        <p:grpSpPr>
          <a:xfrm>
            <a:off x="1142437" y="2302932"/>
            <a:ext cx="9155000" cy="4041423"/>
            <a:chOff x="1142437" y="2302932"/>
            <a:chExt cx="9155000" cy="4041423"/>
          </a:xfrm>
        </p:grpSpPr>
        <p:pic>
          <p:nvPicPr>
            <p:cNvPr id="8" name="Picture 7">
              <a:extLst>
                <a:ext uri="{FF2B5EF4-FFF2-40B4-BE49-F238E27FC236}">
                  <a16:creationId xmlns:a16="http://schemas.microsoft.com/office/drawing/2014/main" id="{6E59A997-89E4-DE57-578F-79B895E39255}"/>
                </a:ext>
              </a:extLst>
            </p:cNvPr>
            <p:cNvPicPr>
              <a:picLocks noChangeAspect="1"/>
            </p:cNvPicPr>
            <p:nvPr/>
          </p:nvPicPr>
          <p:blipFill rotWithShape="1">
            <a:blip r:embed="rId3">
              <a:extLst>
                <a:ext uri="{28A0092B-C50C-407E-A947-70E740481C1C}">
                  <a14:useLocalDpi xmlns:a14="http://schemas.microsoft.com/office/drawing/2010/main" val="0"/>
                </a:ext>
              </a:extLst>
            </a:blip>
            <a:srcRect t="2269" b="2410"/>
            <a:stretch/>
          </p:blipFill>
          <p:spPr>
            <a:xfrm>
              <a:off x="1142437" y="2302932"/>
              <a:ext cx="9155000" cy="4041423"/>
            </a:xfrm>
            <a:prstGeom prst="rect">
              <a:avLst/>
            </a:prstGeom>
          </p:spPr>
        </p:pic>
        <p:sp>
          <p:nvSpPr>
            <p:cNvPr id="9" name="TextBox 8">
              <a:extLst>
                <a:ext uri="{FF2B5EF4-FFF2-40B4-BE49-F238E27FC236}">
                  <a16:creationId xmlns:a16="http://schemas.microsoft.com/office/drawing/2014/main" id="{E3771BEF-CE5E-DE22-48B1-D7020C64725A}"/>
                </a:ext>
              </a:extLst>
            </p:cNvPr>
            <p:cNvSpPr txBox="1"/>
            <p:nvPr/>
          </p:nvSpPr>
          <p:spPr>
            <a:xfrm>
              <a:off x="1490134" y="2480476"/>
              <a:ext cx="2201333" cy="369332"/>
            </a:xfrm>
            <a:prstGeom prst="rect">
              <a:avLst/>
            </a:prstGeom>
            <a:noFill/>
          </p:spPr>
          <p:txBody>
            <a:bodyPr wrap="square" rtlCol="0">
              <a:spAutoFit/>
            </a:bodyPr>
            <a:lstStyle/>
            <a:p>
              <a:pPr algn="ctr"/>
              <a:r>
                <a:rPr lang="en-US" dirty="0">
                  <a:solidFill>
                    <a:schemeClr val="bg1"/>
                  </a:solidFill>
                </a:rPr>
                <a:t>Event hub</a:t>
              </a:r>
            </a:p>
          </p:txBody>
        </p:sp>
        <p:sp>
          <p:nvSpPr>
            <p:cNvPr id="10" name="TextBox 9">
              <a:extLst>
                <a:ext uri="{FF2B5EF4-FFF2-40B4-BE49-F238E27FC236}">
                  <a16:creationId xmlns:a16="http://schemas.microsoft.com/office/drawing/2014/main" id="{BD7C4701-3415-65A2-DDBC-E3C0BBA6A846}"/>
                </a:ext>
              </a:extLst>
            </p:cNvPr>
            <p:cNvSpPr txBox="1"/>
            <p:nvPr/>
          </p:nvSpPr>
          <p:spPr>
            <a:xfrm>
              <a:off x="7475504" y="2480476"/>
              <a:ext cx="2623002" cy="646331"/>
            </a:xfrm>
            <a:prstGeom prst="rect">
              <a:avLst/>
            </a:prstGeom>
            <a:noFill/>
          </p:spPr>
          <p:txBody>
            <a:bodyPr wrap="square" rtlCol="0">
              <a:spAutoFit/>
            </a:bodyPr>
            <a:lstStyle/>
            <a:p>
              <a:pPr algn="ctr"/>
              <a:r>
                <a:rPr lang="en-US" dirty="0"/>
                <a:t>Azure Blob storage</a:t>
              </a:r>
            </a:p>
            <a:p>
              <a:pPr algn="ctr"/>
              <a:r>
                <a:rPr lang="en-US" dirty="0"/>
                <a:t>Azure Data Lake storage</a:t>
              </a:r>
            </a:p>
          </p:txBody>
        </p:sp>
        <p:sp>
          <p:nvSpPr>
            <p:cNvPr id="11" name="TextBox 10">
              <a:extLst>
                <a:ext uri="{FF2B5EF4-FFF2-40B4-BE49-F238E27FC236}">
                  <a16:creationId xmlns:a16="http://schemas.microsoft.com/office/drawing/2014/main" id="{100EB099-0D60-3F87-2F7A-4D738AAC799B}"/>
                </a:ext>
              </a:extLst>
            </p:cNvPr>
            <p:cNvSpPr txBox="1"/>
            <p:nvPr/>
          </p:nvSpPr>
          <p:spPr>
            <a:xfrm>
              <a:off x="5192889" y="4135416"/>
              <a:ext cx="1569155" cy="369332"/>
            </a:xfrm>
            <a:prstGeom prst="rect">
              <a:avLst/>
            </a:prstGeom>
            <a:noFill/>
          </p:spPr>
          <p:txBody>
            <a:bodyPr wrap="square" rtlCol="0">
              <a:spAutoFit/>
            </a:bodyPr>
            <a:lstStyle/>
            <a:p>
              <a:pPr algn="ctr"/>
              <a:r>
                <a:rPr lang="en-US" dirty="0"/>
                <a:t>Capture</a:t>
              </a:r>
              <a:endParaRPr lang="en-US" dirty="0">
                <a:solidFill>
                  <a:schemeClr val="bg1"/>
                </a:solidFill>
              </a:endParaRPr>
            </a:p>
          </p:txBody>
        </p:sp>
        <p:sp>
          <p:nvSpPr>
            <p:cNvPr id="12" name="TextBox 11">
              <a:extLst>
                <a:ext uri="{FF2B5EF4-FFF2-40B4-BE49-F238E27FC236}">
                  <a16:creationId xmlns:a16="http://schemas.microsoft.com/office/drawing/2014/main" id="{5535EE7A-9245-C82E-A0DD-C3C442AEAD8B}"/>
                </a:ext>
              </a:extLst>
            </p:cNvPr>
            <p:cNvSpPr txBox="1"/>
            <p:nvPr/>
          </p:nvSpPr>
          <p:spPr>
            <a:xfrm>
              <a:off x="2325510" y="3182779"/>
              <a:ext cx="1010951" cy="246221"/>
            </a:xfrm>
            <a:prstGeom prst="rect">
              <a:avLst/>
            </a:prstGeom>
            <a:noFill/>
          </p:spPr>
          <p:txBody>
            <a:bodyPr wrap="square" lIns="0" tIns="0" rIns="0" bIns="0" rtlCol="0">
              <a:spAutoFit/>
            </a:bodyPr>
            <a:lstStyle/>
            <a:p>
              <a:pPr algn="r"/>
              <a:r>
                <a:rPr lang="en-US" sz="1600" dirty="0">
                  <a:solidFill>
                    <a:schemeClr val="bg1"/>
                  </a:solidFill>
                </a:rPr>
                <a:t>Partition 1</a:t>
              </a:r>
            </a:p>
          </p:txBody>
        </p:sp>
        <p:sp>
          <p:nvSpPr>
            <p:cNvPr id="13" name="TextBox 12">
              <a:extLst>
                <a:ext uri="{FF2B5EF4-FFF2-40B4-BE49-F238E27FC236}">
                  <a16:creationId xmlns:a16="http://schemas.microsoft.com/office/drawing/2014/main" id="{00D6B6B8-D1AC-0E12-0E91-E51462911B6E}"/>
                </a:ext>
              </a:extLst>
            </p:cNvPr>
            <p:cNvSpPr txBox="1"/>
            <p:nvPr/>
          </p:nvSpPr>
          <p:spPr>
            <a:xfrm>
              <a:off x="2325510" y="3938154"/>
              <a:ext cx="1010951" cy="246221"/>
            </a:xfrm>
            <a:prstGeom prst="rect">
              <a:avLst/>
            </a:prstGeom>
            <a:noFill/>
          </p:spPr>
          <p:txBody>
            <a:bodyPr wrap="square" lIns="0" tIns="0" rIns="0" bIns="0" rtlCol="0">
              <a:spAutoFit/>
            </a:bodyPr>
            <a:lstStyle/>
            <a:p>
              <a:pPr algn="r"/>
              <a:r>
                <a:rPr lang="en-US" sz="1600" dirty="0">
                  <a:solidFill>
                    <a:schemeClr val="bg1"/>
                  </a:solidFill>
                </a:rPr>
                <a:t>Partition 2</a:t>
              </a:r>
            </a:p>
          </p:txBody>
        </p:sp>
        <p:sp>
          <p:nvSpPr>
            <p:cNvPr id="14" name="TextBox 13">
              <a:extLst>
                <a:ext uri="{FF2B5EF4-FFF2-40B4-BE49-F238E27FC236}">
                  <a16:creationId xmlns:a16="http://schemas.microsoft.com/office/drawing/2014/main" id="{B87E35D9-2F82-35FA-D588-5B2DE9299840}"/>
                </a:ext>
              </a:extLst>
            </p:cNvPr>
            <p:cNvSpPr txBox="1"/>
            <p:nvPr/>
          </p:nvSpPr>
          <p:spPr>
            <a:xfrm>
              <a:off x="2325510" y="4796109"/>
              <a:ext cx="1010951" cy="246221"/>
            </a:xfrm>
            <a:prstGeom prst="rect">
              <a:avLst/>
            </a:prstGeom>
            <a:noFill/>
          </p:spPr>
          <p:txBody>
            <a:bodyPr wrap="square" lIns="0" tIns="0" rIns="0" bIns="0" rtlCol="0">
              <a:spAutoFit/>
            </a:bodyPr>
            <a:lstStyle/>
            <a:p>
              <a:pPr algn="r"/>
              <a:r>
                <a:rPr lang="en-US" sz="1600" dirty="0">
                  <a:solidFill>
                    <a:schemeClr val="bg1"/>
                  </a:solidFill>
                </a:rPr>
                <a:t>Partition 3</a:t>
              </a:r>
            </a:p>
          </p:txBody>
        </p:sp>
        <p:sp>
          <p:nvSpPr>
            <p:cNvPr id="15" name="TextBox 14">
              <a:extLst>
                <a:ext uri="{FF2B5EF4-FFF2-40B4-BE49-F238E27FC236}">
                  <a16:creationId xmlns:a16="http://schemas.microsoft.com/office/drawing/2014/main" id="{1DD5BD54-A3BB-4B2E-8B7F-5F2DDF690C38}"/>
                </a:ext>
              </a:extLst>
            </p:cNvPr>
            <p:cNvSpPr txBox="1"/>
            <p:nvPr/>
          </p:nvSpPr>
          <p:spPr>
            <a:xfrm>
              <a:off x="2325510" y="5499813"/>
              <a:ext cx="1010951" cy="246221"/>
            </a:xfrm>
            <a:prstGeom prst="rect">
              <a:avLst/>
            </a:prstGeom>
            <a:noFill/>
          </p:spPr>
          <p:txBody>
            <a:bodyPr wrap="square" lIns="0" tIns="0" rIns="0" bIns="0" rtlCol="0">
              <a:spAutoFit/>
            </a:bodyPr>
            <a:lstStyle/>
            <a:p>
              <a:pPr algn="r"/>
              <a:r>
                <a:rPr lang="en-US" sz="1600" dirty="0">
                  <a:solidFill>
                    <a:schemeClr val="bg1"/>
                  </a:solidFill>
                </a:rPr>
                <a:t>Partition 4</a:t>
              </a:r>
            </a:p>
          </p:txBody>
        </p:sp>
      </p:grpSp>
    </p:spTree>
    <p:extLst>
      <p:ext uri="{BB962C8B-B14F-4D97-AF65-F5344CB8AC3E}">
        <p14:creationId xmlns:p14="http://schemas.microsoft.com/office/powerpoint/2010/main" val="179586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8EE92-C763-8BAC-A846-7AE54021892A}"/>
              </a:ext>
            </a:extLst>
          </p:cNvPr>
          <p:cNvSpPr>
            <a:spLocks noGrp="1"/>
          </p:cNvSpPr>
          <p:nvPr>
            <p:ph type="title"/>
          </p:nvPr>
        </p:nvSpPr>
        <p:spPr/>
        <p:txBody>
          <a:bodyPr/>
          <a:lstStyle/>
          <a:p>
            <a:r>
              <a:rPr lang="en-US" dirty="0"/>
              <a:t>Explore Event Hubs Capture (2 of 2)</a:t>
            </a:r>
          </a:p>
        </p:txBody>
      </p:sp>
      <p:sp>
        <p:nvSpPr>
          <p:cNvPr id="5" name="Content Placeholder 4">
            <a:extLst>
              <a:ext uri="{FF2B5EF4-FFF2-40B4-BE49-F238E27FC236}">
                <a16:creationId xmlns:a16="http://schemas.microsoft.com/office/drawing/2014/main" id="{642EBAC4-E49F-E15F-74DE-8EA02C60E4BE}"/>
              </a:ext>
            </a:extLst>
          </p:cNvPr>
          <p:cNvSpPr>
            <a:spLocks noGrp="1"/>
          </p:cNvSpPr>
          <p:nvPr>
            <p:ph sz="quarter" idx="10"/>
          </p:nvPr>
        </p:nvSpPr>
        <p:spPr/>
        <p:txBody>
          <a:bodyPr/>
          <a:lstStyle/>
          <a:p>
            <a:pPr marL="0" indent="0">
              <a:spcAft>
                <a:spcPts val="1200"/>
              </a:spcAft>
              <a:buNone/>
            </a:pPr>
            <a:r>
              <a:rPr lang="en-US" dirty="0">
                <a:latin typeface="+mj-lt"/>
              </a:rPr>
              <a:t>Capture windowing</a:t>
            </a:r>
          </a:p>
          <a:p>
            <a:pPr>
              <a:spcAft>
                <a:spcPts val="600"/>
              </a:spcAft>
            </a:pPr>
            <a:r>
              <a:rPr lang="en-US" sz="2000" dirty="0"/>
              <a:t>Event Hubs Capture enables you to set up a window to control capturing. </a:t>
            </a:r>
          </a:p>
          <a:p>
            <a:pPr>
              <a:spcAft>
                <a:spcPts val="600"/>
              </a:spcAft>
            </a:pPr>
            <a:r>
              <a:rPr lang="en-US" sz="2000" dirty="0"/>
              <a:t>Each partition captures independently and writes a completed block blob at the time of capture, named for the time at which the capture interval was encountered. </a:t>
            </a:r>
          </a:p>
          <a:p>
            <a:endParaRPr lang="en-US" dirty="0"/>
          </a:p>
        </p:txBody>
      </p:sp>
      <p:sp>
        <p:nvSpPr>
          <p:cNvPr id="6" name="Content Placeholder 5">
            <a:extLst>
              <a:ext uri="{FF2B5EF4-FFF2-40B4-BE49-F238E27FC236}">
                <a16:creationId xmlns:a16="http://schemas.microsoft.com/office/drawing/2014/main" id="{97EA0D64-1175-B0CD-7724-7B322EE765E1}"/>
              </a:ext>
            </a:extLst>
          </p:cNvPr>
          <p:cNvSpPr>
            <a:spLocks noGrp="1"/>
          </p:cNvSpPr>
          <p:nvPr>
            <p:ph sz="quarter" idx="11"/>
          </p:nvPr>
        </p:nvSpPr>
        <p:spPr/>
        <p:txBody>
          <a:bodyPr/>
          <a:lstStyle/>
          <a:p>
            <a:pPr marL="0" indent="0">
              <a:spcAft>
                <a:spcPts val="1200"/>
              </a:spcAft>
              <a:buNone/>
            </a:pPr>
            <a:r>
              <a:rPr lang="en-US" dirty="0">
                <a:latin typeface="+mj-lt"/>
              </a:rPr>
              <a:t>Scaling to throughput units</a:t>
            </a:r>
          </a:p>
          <a:p>
            <a:pPr>
              <a:spcAft>
                <a:spcPts val="600"/>
              </a:spcAft>
            </a:pPr>
            <a:r>
              <a:rPr lang="en-US" sz="2000" dirty="0"/>
              <a:t>Event Hubs traffic is controlled by throughput units. </a:t>
            </a:r>
          </a:p>
          <a:p>
            <a:pPr>
              <a:spcAft>
                <a:spcPts val="600"/>
              </a:spcAft>
            </a:pPr>
            <a:r>
              <a:rPr lang="en-US" sz="2000" dirty="0"/>
              <a:t>Event Hubs Capture copies data directly from the internal Event Hubs storage, bypassing throughput unit egress quotas and saving your egress for other processing readers.</a:t>
            </a:r>
          </a:p>
          <a:p>
            <a:pPr>
              <a:spcAft>
                <a:spcPts val="600"/>
              </a:spcAft>
            </a:pPr>
            <a:r>
              <a:rPr lang="en-US" sz="2000" dirty="0"/>
              <a:t>Event Hubs Capture runs automatically when you send your first event.</a:t>
            </a:r>
          </a:p>
          <a:p>
            <a:endParaRPr lang="en-US" dirty="0"/>
          </a:p>
        </p:txBody>
      </p:sp>
    </p:spTree>
    <p:extLst>
      <p:ext uri="{BB962C8B-B14F-4D97-AF65-F5344CB8AC3E}">
        <p14:creationId xmlns:p14="http://schemas.microsoft.com/office/powerpoint/2010/main" val="918823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A10B-771E-D32C-D80B-851886D7BA13}"/>
              </a:ext>
            </a:extLst>
          </p:cNvPr>
          <p:cNvSpPr>
            <a:spLocks noGrp="1"/>
          </p:cNvSpPr>
          <p:nvPr>
            <p:ph type="title"/>
          </p:nvPr>
        </p:nvSpPr>
        <p:spPr/>
        <p:txBody>
          <a:bodyPr/>
          <a:lstStyle/>
          <a:p>
            <a:r>
              <a:rPr lang="en-US" dirty="0"/>
              <a:t>Scale your processing application (1 of 2)</a:t>
            </a:r>
          </a:p>
        </p:txBody>
      </p:sp>
      <p:sp>
        <p:nvSpPr>
          <p:cNvPr id="5" name="Content Placeholder 4">
            <a:extLst>
              <a:ext uri="{FF2B5EF4-FFF2-40B4-BE49-F238E27FC236}">
                <a16:creationId xmlns:a16="http://schemas.microsoft.com/office/drawing/2014/main" id="{7FB9C1CE-E13B-4F04-7BC9-989A61F34EEA}"/>
              </a:ext>
            </a:extLst>
          </p:cNvPr>
          <p:cNvSpPr>
            <a:spLocks noGrp="1"/>
          </p:cNvSpPr>
          <p:nvPr>
            <p:ph sz="quarter" idx="10"/>
          </p:nvPr>
        </p:nvSpPr>
        <p:spPr>
          <a:xfrm>
            <a:off x="457200" y="1235075"/>
            <a:ext cx="11222038" cy="1251647"/>
          </a:xfrm>
        </p:spPr>
        <p:txBody>
          <a:bodyPr/>
          <a:lstStyle/>
          <a:p>
            <a:pPr marL="0" indent="0">
              <a:buNone/>
            </a:pPr>
            <a:r>
              <a:rPr lang="en-US" sz="2000" dirty="0"/>
              <a:t>The key to scale for Event Hubs is the idea of </a:t>
            </a:r>
            <a:r>
              <a:rPr lang="en-US" sz="2000" i="1" dirty="0"/>
              <a:t>partitioned consumers</a:t>
            </a:r>
            <a:r>
              <a:rPr lang="en-US" sz="2000" dirty="0"/>
              <a:t>. In contrast to the competing consumers pattern, the partitioned consumer pattern enables high scale by removing the contention bottleneck and facilitating end to end parallelism.</a:t>
            </a:r>
          </a:p>
          <a:p>
            <a:endParaRPr lang="en-US" sz="2000" dirty="0"/>
          </a:p>
        </p:txBody>
      </p:sp>
      <p:sp>
        <p:nvSpPr>
          <p:cNvPr id="8" name="Text Placeholder 15">
            <a:extLst>
              <a:ext uri="{FF2B5EF4-FFF2-40B4-BE49-F238E27FC236}">
                <a16:creationId xmlns:a16="http://schemas.microsoft.com/office/drawing/2014/main" id="{E447EB11-69D0-A357-DE42-7DF80F7A0ED5}"/>
              </a:ext>
            </a:extLst>
          </p:cNvPr>
          <p:cNvSpPr txBox="1">
            <a:spLocks/>
          </p:cNvSpPr>
          <p:nvPr/>
        </p:nvSpPr>
        <p:spPr>
          <a:xfrm>
            <a:off x="457200" y="2629465"/>
            <a:ext cx="5435768" cy="2160000"/>
          </a:xfrm>
          <a:prstGeom prst="rect">
            <a:avLst/>
          </a:prstGeom>
          <a:ln w="19050">
            <a:solidFill>
              <a:schemeClr val="tx1"/>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pc="0" dirty="0">
                <a:solidFill>
                  <a:srgbClr val="000000"/>
                </a:solidFill>
                <a:latin typeface="Segoe UI Semibold"/>
              </a:rPr>
              <a:t>Example scenario</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600" b="0" i="0" u="none" strike="noStrike" kern="1200" cap="none" normalizeH="0" noProof="0" dirty="0">
                <a:ln>
                  <a:noFill/>
                </a:ln>
                <a:solidFill>
                  <a:srgbClr val="000000"/>
                </a:solidFill>
                <a:effectLst/>
                <a:uLnTx/>
                <a:uFillTx/>
                <a:latin typeface="Segoe UI"/>
                <a:ea typeface="+mn-ea"/>
                <a:cs typeface="+mn-cs"/>
              </a:rPr>
              <a:t>When designing the consumer in a distributed environment, the solution must handle the following requirements: scale</a:t>
            </a:r>
            <a:r>
              <a:rPr kumimoji="0" lang="en-US" altLang="zh-CN" sz="1600" b="0" i="0" u="none" strike="noStrike" kern="1200" cap="none" normalizeH="0" noProof="0" dirty="0">
                <a:ln>
                  <a:noFill/>
                </a:ln>
                <a:solidFill>
                  <a:srgbClr val="000000"/>
                </a:solidFill>
                <a:effectLst/>
                <a:uLnTx/>
                <a:uFillTx/>
                <a:latin typeface="Segoe UI"/>
                <a:ea typeface="+mn-ea"/>
                <a:cs typeface="+mn-cs"/>
              </a:rPr>
              <a:t>, </a:t>
            </a:r>
            <a:r>
              <a:rPr kumimoji="0" lang="en-US" sz="1600" b="0" i="0" u="none" strike="noStrike" kern="1200" cap="none" normalizeH="0" noProof="0" dirty="0">
                <a:ln>
                  <a:noFill/>
                </a:ln>
                <a:solidFill>
                  <a:srgbClr val="000000"/>
                </a:solidFill>
                <a:effectLst/>
                <a:uLnTx/>
                <a:uFillTx/>
                <a:latin typeface="Segoe UI"/>
                <a:ea typeface="+mn-ea"/>
                <a:cs typeface="+mn-cs"/>
              </a:rPr>
              <a:t>load balance, seamless resume on failures</a:t>
            </a:r>
            <a:r>
              <a:rPr kumimoji="0" lang="en-US" altLang="zh-CN" sz="1600" b="0" i="0" u="none" strike="noStrike" kern="1200" cap="none" normalizeH="0" noProof="0" dirty="0">
                <a:ln>
                  <a:noFill/>
                </a:ln>
                <a:solidFill>
                  <a:srgbClr val="000000"/>
                </a:solidFill>
                <a:effectLst/>
                <a:uLnTx/>
                <a:uFillTx/>
                <a:latin typeface="Segoe UI"/>
                <a:ea typeface="+mn-ea"/>
                <a:cs typeface="+mn-cs"/>
              </a:rPr>
              <a:t>, and event consumption.</a:t>
            </a:r>
            <a:endParaRPr kumimoji="0" lang="en-US" sz="1600" b="0" i="0" u="none" strike="noStrike" kern="1200" cap="none" normalizeH="0" noProof="0" dirty="0">
              <a:ln>
                <a:noFill/>
              </a:ln>
              <a:solidFill>
                <a:srgbClr val="000000"/>
              </a:solidFill>
              <a:effectLst/>
              <a:uLnTx/>
              <a:uFillTx/>
              <a:latin typeface="Segoe UI"/>
              <a:ea typeface="+mn-ea"/>
              <a:cs typeface="+mn-cs"/>
            </a:endParaRPr>
          </a:p>
        </p:txBody>
      </p:sp>
      <p:sp>
        <p:nvSpPr>
          <p:cNvPr id="9" name="Text Placeholder 18">
            <a:extLst>
              <a:ext uri="{FF2B5EF4-FFF2-40B4-BE49-F238E27FC236}">
                <a16:creationId xmlns:a16="http://schemas.microsoft.com/office/drawing/2014/main" id="{EE7D3996-CD9F-5A33-7753-8D8F4A5630EE}"/>
              </a:ext>
            </a:extLst>
          </p:cNvPr>
          <p:cNvSpPr txBox="1">
            <a:spLocks/>
          </p:cNvSpPr>
          <p:nvPr/>
        </p:nvSpPr>
        <p:spPr>
          <a:xfrm>
            <a:off x="6362700" y="2629465"/>
            <a:ext cx="5435768" cy="2160000"/>
          </a:xfrm>
          <a:prstGeom prst="rect">
            <a:avLst/>
          </a:prstGeom>
          <a:ln w="19050">
            <a:solidFill>
              <a:schemeClr val="tx1"/>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noProof="0" dirty="0">
                <a:ln>
                  <a:noFill/>
                </a:ln>
                <a:solidFill>
                  <a:srgbClr val="000000"/>
                </a:solidFill>
                <a:effectLst/>
                <a:uLnTx/>
                <a:uFillTx/>
                <a:latin typeface="Segoe UI Semibold"/>
                <a:ea typeface="+mn-ea"/>
                <a:cs typeface="+mn-cs"/>
              </a:rPr>
              <a:t>Event processor or consumer client</a:t>
            </a:r>
          </a:p>
          <a:p>
            <a:pPr marL="234950" marR="0" lvl="0" indent="-234950" algn="l" defTabSz="914367" rtl="0" eaLnBrk="1" fontAlgn="auto" latinLnBrk="0" hangingPunct="1">
              <a:lnSpc>
                <a:spcPct val="100000"/>
              </a:lnSpc>
              <a:spcBef>
                <a:spcPts val="0"/>
              </a:spcBef>
              <a:spcAft>
                <a:spcPts val="0"/>
              </a:spcAft>
              <a:buClrTx/>
              <a:buSzPct val="90000"/>
              <a:buFont typeface="Arial" panose="020B0604020202020204" pitchFamily="34" charset="0"/>
              <a:buChar char="•"/>
              <a:tabLst/>
              <a:defRPr/>
            </a:pPr>
            <a:r>
              <a:rPr kumimoji="0" lang="en-US" sz="1600" b="0" i="0" u="none" strike="noStrike" kern="1200" cap="none" spc="0" normalizeH="0" noProof="0" dirty="0">
                <a:ln>
                  <a:noFill/>
                </a:ln>
                <a:solidFill>
                  <a:srgbClr val="000000"/>
                </a:solidFill>
                <a:effectLst/>
                <a:uLnTx/>
                <a:uFillTx/>
                <a:latin typeface="Segoe UI"/>
                <a:ea typeface="+mn-ea"/>
                <a:cs typeface="+mn-cs"/>
              </a:rPr>
              <a:t>You don't need to build your own solution to meet these requirements. </a:t>
            </a:r>
          </a:p>
          <a:p>
            <a:pPr marL="234950" marR="0" lvl="0" indent="-234950" algn="l" defTabSz="914367" rtl="0" eaLnBrk="1" fontAlgn="auto" latinLnBrk="0" hangingPunct="1">
              <a:lnSpc>
                <a:spcPct val="100000"/>
              </a:lnSpc>
              <a:spcBef>
                <a:spcPts val="0"/>
              </a:spcBef>
              <a:spcAft>
                <a:spcPts val="0"/>
              </a:spcAft>
              <a:buClrTx/>
              <a:buSzPct val="90000"/>
              <a:buFont typeface="Arial" panose="020B0604020202020204" pitchFamily="34" charset="0"/>
              <a:buChar char="•"/>
              <a:tabLst/>
              <a:defRPr/>
            </a:pPr>
            <a:r>
              <a:rPr kumimoji="0" lang="en-US" sz="1600" b="0" i="0" u="none" strike="noStrike" kern="1200" cap="none" spc="0" normalizeH="0" noProof="0" dirty="0">
                <a:ln>
                  <a:noFill/>
                </a:ln>
                <a:solidFill>
                  <a:srgbClr val="000000"/>
                </a:solidFill>
                <a:effectLst/>
                <a:uLnTx/>
                <a:uFillTx/>
                <a:latin typeface="Segoe UI"/>
                <a:ea typeface="+mn-ea"/>
                <a:cs typeface="+mn-cs"/>
              </a:rPr>
              <a:t>The Azure Event Hubs SDKs provide this functionality. </a:t>
            </a:r>
          </a:p>
          <a:p>
            <a:pPr marL="234950" marR="0" lvl="0" indent="-234950" algn="l" defTabSz="914367" rtl="0" eaLnBrk="1" fontAlgn="auto" latinLnBrk="0" hangingPunct="1">
              <a:lnSpc>
                <a:spcPct val="100000"/>
              </a:lnSpc>
              <a:spcBef>
                <a:spcPts val="0"/>
              </a:spcBef>
              <a:spcAft>
                <a:spcPts val="0"/>
              </a:spcAft>
              <a:buClrTx/>
              <a:buSzPct val="90000"/>
              <a:buFont typeface="Arial" panose="020B0604020202020204" pitchFamily="34" charset="0"/>
              <a:buChar char="•"/>
              <a:tabLst/>
              <a:defRPr/>
            </a:pPr>
            <a:r>
              <a:rPr kumimoji="0" lang="en-US" sz="1600" b="0" i="0" u="none" strike="noStrike" kern="1200" cap="none" spc="0" normalizeH="0" noProof="0" dirty="0">
                <a:ln>
                  <a:noFill/>
                </a:ln>
                <a:solidFill>
                  <a:srgbClr val="000000"/>
                </a:solidFill>
                <a:effectLst/>
                <a:uLnTx/>
                <a:uFillTx/>
                <a:latin typeface="Segoe UI"/>
                <a:ea typeface="+mn-ea"/>
                <a:cs typeface="+mn-cs"/>
              </a:rPr>
              <a:t>For most production scenarios use the event processor client for reading and processing events. </a:t>
            </a:r>
          </a:p>
        </p:txBody>
      </p:sp>
    </p:spTree>
    <p:extLst>
      <p:ext uri="{BB962C8B-B14F-4D97-AF65-F5344CB8AC3E}">
        <p14:creationId xmlns:p14="http://schemas.microsoft.com/office/powerpoint/2010/main" val="3308819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FC3A-0EAF-A077-4190-1B41E1B0A83B}"/>
              </a:ext>
            </a:extLst>
          </p:cNvPr>
          <p:cNvSpPr>
            <a:spLocks noGrp="1"/>
          </p:cNvSpPr>
          <p:nvPr>
            <p:ph type="title"/>
          </p:nvPr>
        </p:nvSpPr>
        <p:spPr/>
        <p:txBody>
          <a:bodyPr/>
          <a:lstStyle/>
          <a:p>
            <a:r>
              <a:rPr lang="en-US" dirty="0"/>
              <a:t>Scale your processing application (2 of 2)</a:t>
            </a:r>
          </a:p>
        </p:txBody>
      </p:sp>
      <p:sp>
        <p:nvSpPr>
          <p:cNvPr id="8" name="Text Placeholder 15">
            <a:extLst>
              <a:ext uri="{FF2B5EF4-FFF2-40B4-BE49-F238E27FC236}">
                <a16:creationId xmlns:a16="http://schemas.microsoft.com/office/drawing/2014/main" id="{D1094163-5843-9BDD-90DD-9DD20259B87F}"/>
              </a:ext>
            </a:extLst>
          </p:cNvPr>
          <p:cNvSpPr txBox="1">
            <a:spLocks/>
          </p:cNvSpPr>
          <p:nvPr/>
        </p:nvSpPr>
        <p:spPr>
          <a:xfrm>
            <a:off x="456152" y="1139812"/>
            <a:ext cx="5436000" cy="2160000"/>
          </a:xfrm>
          <a:prstGeom prst="rect">
            <a:avLst/>
          </a:prstGeom>
          <a:ln w="19050">
            <a:solidFill>
              <a:schemeClr val="tx1"/>
            </a:solidFill>
          </a:ln>
        </p:spPr>
        <p:txBody>
          <a:bodyPr vert="horz" wrap="square" lIns="75600" tIns="54000" rIns="36000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noProof="0" dirty="0">
                <a:ln>
                  <a:noFill/>
                </a:ln>
                <a:solidFill>
                  <a:srgbClr val="000000"/>
                </a:solidFill>
                <a:effectLst/>
                <a:uLnTx/>
                <a:uFillTx/>
                <a:latin typeface="Segoe UI Semibold"/>
                <a:ea typeface="+mn-ea"/>
                <a:cs typeface="+mn-cs"/>
              </a:rPr>
              <a:t>Partition ownership tracking</a:t>
            </a:r>
          </a:p>
          <a:p>
            <a:pPr marL="234950" marR="0" lvl="1" indent="-2349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600" b="0" i="0" u="none" strike="noStrike" kern="1200" cap="none" normalizeH="0" noProof="0" dirty="0">
                <a:ln>
                  <a:noFill/>
                </a:ln>
                <a:solidFill>
                  <a:srgbClr val="000000"/>
                </a:solidFill>
                <a:effectLst/>
                <a:uLnTx/>
                <a:uFillTx/>
                <a:latin typeface="Segoe UI"/>
                <a:ea typeface="+mn-ea"/>
                <a:cs typeface="+mn-cs"/>
              </a:rPr>
              <a:t>An event processor instance typically owns and processes events from one or more partitions. </a:t>
            </a:r>
          </a:p>
          <a:p>
            <a:pPr marL="234950" marR="0" lvl="1" indent="-2349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600" b="0" i="0" u="none" strike="noStrike" kern="1200" cap="none" normalizeH="0" noProof="0" dirty="0">
                <a:ln>
                  <a:noFill/>
                </a:ln>
                <a:solidFill>
                  <a:srgbClr val="000000"/>
                </a:solidFill>
                <a:effectLst/>
                <a:uLnTx/>
                <a:uFillTx/>
                <a:latin typeface="Segoe UI"/>
                <a:ea typeface="+mn-ea"/>
                <a:cs typeface="+mn-cs"/>
              </a:rPr>
              <a:t>Each event processor is given a unique identifier and claims ownership of partitions by adding or updating an entry in a checkpoint store. </a:t>
            </a:r>
          </a:p>
        </p:txBody>
      </p:sp>
      <p:sp>
        <p:nvSpPr>
          <p:cNvPr id="9" name="Text Placeholder 18">
            <a:extLst>
              <a:ext uri="{FF2B5EF4-FFF2-40B4-BE49-F238E27FC236}">
                <a16:creationId xmlns:a16="http://schemas.microsoft.com/office/drawing/2014/main" id="{5747B59C-F248-0779-AA4E-229FEAFDE43A}"/>
              </a:ext>
            </a:extLst>
          </p:cNvPr>
          <p:cNvSpPr txBox="1">
            <a:spLocks/>
          </p:cNvSpPr>
          <p:nvPr/>
        </p:nvSpPr>
        <p:spPr>
          <a:xfrm>
            <a:off x="6334942" y="1139812"/>
            <a:ext cx="5436000" cy="2160000"/>
          </a:xfrm>
          <a:prstGeom prst="rect">
            <a:avLst/>
          </a:prstGeom>
          <a:ln w="19050">
            <a:solidFill>
              <a:schemeClr val="tx1"/>
            </a:solidFill>
          </a:ln>
        </p:spPr>
        <p:txBody>
          <a:bodyPr vert="horz" wrap="square" lIns="75600" tIns="54000" rIns="36000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noProof="0" dirty="0">
                <a:ln>
                  <a:noFill/>
                </a:ln>
                <a:solidFill>
                  <a:srgbClr val="000000"/>
                </a:solidFill>
                <a:effectLst/>
                <a:uLnTx/>
                <a:uFillTx/>
                <a:latin typeface="Segoe UI Semibold"/>
                <a:ea typeface="+mn-ea"/>
                <a:cs typeface="+mn-cs"/>
              </a:rPr>
              <a:t>Receive messages</a:t>
            </a:r>
          </a:p>
          <a:p>
            <a:pPr marL="234950" lvl="1" indent="-234950">
              <a:buFont typeface="Arial" panose="020B0604020202020204" pitchFamily="34" charset="0"/>
              <a:buChar char="•"/>
              <a:defRPr/>
            </a:pPr>
            <a:r>
              <a:rPr lang="en-US" sz="1600" dirty="0">
                <a:solidFill>
                  <a:srgbClr val="000000"/>
                </a:solidFill>
                <a:latin typeface="Segoe UI"/>
              </a:rPr>
              <a:t>When you create an event processor, you specify the functions that will process events and errors. </a:t>
            </a:r>
          </a:p>
          <a:p>
            <a:pPr marL="234950" lvl="1" indent="-234950">
              <a:buFont typeface="Arial" panose="020B0604020202020204" pitchFamily="34" charset="0"/>
              <a:buChar char="•"/>
              <a:defRPr/>
            </a:pPr>
            <a:r>
              <a:rPr lang="en-US" sz="1600" dirty="0">
                <a:solidFill>
                  <a:srgbClr val="000000"/>
                </a:solidFill>
                <a:latin typeface="Segoe UI"/>
              </a:rPr>
              <a:t>We recommend that you do things relatively fast. That is, do as little processing as possible. </a:t>
            </a:r>
          </a:p>
        </p:txBody>
      </p:sp>
      <p:sp>
        <p:nvSpPr>
          <p:cNvPr id="10" name="Text Placeholder 11">
            <a:extLst>
              <a:ext uri="{FF2B5EF4-FFF2-40B4-BE49-F238E27FC236}">
                <a16:creationId xmlns:a16="http://schemas.microsoft.com/office/drawing/2014/main" id="{B7C3207E-ADE6-C80D-8E8A-CF15F5C2A2CD}"/>
              </a:ext>
              <a:ext uri="{C183D7F6-B498-43B3-948B-1728B52AA6E4}">
                <adec:decorative xmlns:adec="http://schemas.microsoft.com/office/drawing/2017/decorative" val="0"/>
              </a:ext>
            </a:extLst>
          </p:cNvPr>
          <p:cNvSpPr txBox="1">
            <a:spLocks/>
          </p:cNvSpPr>
          <p:nvPr/>
        </p:nvSpPr>
        <p:spPr>
          <a:xfrm>
            <a:off x="442706" y="3446560"/>
            <a:ext cx="5436000" cy="2160000"/>
          </a:xfrm>
          <a:prstGeom prst="rect">
            <a:avLst/>
          </a:prstGeom>
          <a:ln w="19050">
            <a:solidFill>
              <a:schemeClr val="tx1"/>
            </a:solidFill>
          </a:ln>
        </p:spPr>
        <p:txBody>
          <a:bodyPr vert="horz" wrap="square" lIns="75600" tIns="54000" rIns="36000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noProof="0" dirty="0">
                <a:ln>
                  <a:noFill/>
                </a:ln>
                <a:solidFill>
                  <a:srgbClr val="000000"/>
                </a:solidFill>
                <a:effectLst/>
                <a:uLnTx/>
                <a:uFillTx/>
                <a:latin typeface="Segoe UI Semibold"/>
                <a:ea typeface="+mn-ea"/>
                <a:cs typeface="+mn-cs"/>
              </a:rPr>
              <a:t>Checkpointing</a:t>
            </a:r>
          </a:p>
          <a:p>
            <a:pPr marL="234950" lvl="1" indent="-234950">
              <a:buFont typeface="Arial" panose="020B0604020202020204" pitchFamily="34" charset="0"/>
              <a:buChar char="•"/>
            </a:pPr>
            <a:r>
              <a:rPr lang="en-US" sz="1600" dirty="0">
                <a:solidFill>
                  <a:srgbClr val="000000"/>
                </a:solidFill>
                <a:latin typeface="Segoe UI"/>
              </a:rPr>
              <a:t>Checkpointing is a process by which an event processor marks or commits the position of the last successfully processed event within a partition. </a:t>
            </a:r>
          </a:p>
          <a:p>
            <a:pPr marL="234950" lvl="1" indent="-234950">
              <a:buFont typeface="Arial" panose="020B0604020202020204" pitchFamily="34" charset="0"/>
              <a:buChar char="•"/>
            </a:pPr>
            <a:r>
              <a:rPr lang="en-US" sz="1600" dirty="0">
                <a:solidFill>
                  <a:srgbClr val="000000"/>
                </a:solidFill>
                <a:latin typeface="Segoe UI"/>
              </a:rPr>
              <a:t>By specifying a lower offset from this checkpoint process, you can return to older data.</a:t>
            </a:r>
          </a:p>
        </p:txBody>
      </p:sp>
      <p:sp>
        <p:nvSpPr>
          <p:cNvPr id="11" name="Text Placeholder 11">
            <a:extLst>
              <a:ext uri="{FF2B5EF4-FFF2-40B4-BE49-F238E27FC236}">
                <a16:creationId xmlns:a16="http://schemas.microsoft.com/office/drawing/2014/main" id="{66F369EE-1DEC-7D60-381E-90A96D0698F4}"/>
              </a:ext>
            </a:extLst>
          </p:cNvPr>
          <p:cNvSpPr txBox="1">
            <a:spLocks/>
          </p:cNvSpPr>
          <p:nvPr/>
        </p:nvSpPr>
        <p:spPr>
          <a:xfrm>
            <a:off x="6334942" y="3430012"/>
            <a:ext cx="5436000" cy="2160000"/>
          </a:xfrm>
          <a:prstGeom prst="rect">
            <a:avLst/>
          </a:prstGeom>
          <a:ln w="19050">
            <a:solidFill>
              <a:schemeClr val="tx1"/>
            </a:solidFill>
          </a:ln>
        </p:spPr>
        <p:txBody>
          <a:bodyPr vert="horz" wrap="square" lIns="75600" tIns="54000" rIns="36000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noProof="0">
                <a:ln>
                  <a:noFill/>
                </a:ln>
                <a:solidFill>
                  <a:srgbClr val="000000"/>
                </a:solidFill>
                <a:effectLst/>
                <a:uLnTx/>
                <a:uFillTx/>
                <a:latin typeface="Segoe UI Semibold"/>
                <a:ea typeface="+mn-ea"/>
                <a:cs typeface="+mn-cs"/>
              </a:rPr>
              <a:t>Thread safety and processor instances</a:t>
            </a:r>
          </a:p>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600" b="0" i="0" u="none" strike="noStrike" kern="1200" cap="none" normalizeH="0" noProof="0">
                <a:ln>
                  <a:noFill/>
                </a:ln>
                <a:solidFill>
                  <a:srgbClr val="000000"/>
                </a:solidFill>
                <a:effectLst/>
                <a:uLnTx/>
                <a:uFillTx/>
                <a:latin typeface="Segoe UI"/>
                <a:ea typeface="+mn-ea"/>
                <a:cs typeface="+mn-cs"/>
              </a:rPr>
              <a:t>By default, the function that processes the events is called sequentially for a given partition. As the event pump continues to run in the background of other threads, subsequent events from the same partition and calls to this function are queued in the background.</a:t>
            </a:r>
            <a:endParaRPr kumimoji="0" lang="en-US" sz="1600" b="0" i="0" u="none" strike="noStrike" kern="1200" cap="none" normalizeH="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60930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17A8-150F-6703-D9EE-3C50BBE22AF1}"/>
              </a:ext>
            </a:extLst>
          </p:cNvPr>
          <p:cNvSpPr>
            <a:spLocks noGrp="1"/>
          </p:cNvSpPr>
          <p:nvPr>
            <p:ph type="title"/>
          </p:nvPr>
        </p:nvSpPr>
        <p:spPr/>
        <p:txBody>
          <a:bodyPr/>
          <a:lstStyle/>
          <a:p>
            <a:r>
              <a:rPr lang="en-US" dirty="0"/>
              <a:t>Control access to events</a:t>
            </a:r>
          </a:p>
        </p:txBody>
      </p:sp>
      <p:sp>
        <p:nvSpPr>
          <p:cNvPr id="3" name="Content Placeholder 2">
            <a:extLst>
              <a:ext uri="{FF2B5EF4-FFF2-40B4-BE49-F238E27FC236}">
                <a16:creationId xmlns:a16="http://schemas.microsoft.com/office/drawing/2014/main" id="{78073CF4-BA92-7D79-98BF-054D629E0FED}"/>
              </a:ext>
            </a:extLst>
          </p:cNvPr>
          <p:cNvSpPr>
            <a:spLocks noGrp="1"/>
          </p:cNvSpPr>
          <p:nvPr>
            <p:ph sz="quarter" idx="10"/>
          </p:nvPr>
        </p:nvSpPr>
        <p:spPr/>
        <p:txBody>
          <a:bodyPr/>
          <a:lstStyle/>
          <a:p>
            <a:pPr marL="0" indent="0">
              <a:spcAft>
                <a:spcPts val="1200"/>
              </a:spcAft>
              <a:buNone/>
            </a:pPr>
            <a:r>
              <a:rPr lang="en-US" sz="2800" dirty="0">
                <a:latin typeface="+mj-lt"/>
              </a:rPr>
              <a:t>Azure built-in roles:</a:t>
            </a:r>
          </a:p>
          <a:p>
            <a:pPr marL="285750" indent="-285750" algn="l">
              <a:spcAft>
                <a:spcPts val="600"/>
              </a:spcAft>
              <a:buFont typeface="Arial" panose="020B0604020202020204" pitchFamily="34" charset="0"/>
              <a:buChar char="•"/>
            </a:pPr>
            <a:r>
              <a:rPr lang="en-US" sz="2000" b="0" i="0" u="none" strike="noStrike" dirty="0">
                <a:solidFill>
                  <a:srgbClr val="171717"/>
                </a:solidFill>
                <a:effectLst/>
                <a:latin typeface="Segoe UI" panose="020B0502040204020203" pitchFamily="34" charset="0"/>
                <a:hlinkClick r:id="rId3"/>
              </a:rPr>
              <a:t>Azure Event Hubs Data Owner</a:t>
            </a:r>
            <a:r>
              <a:rPr lang="en-US" sz="2000" b="0" i="0" dirty="0">
                <a:solidFill>
                  <a:srgbClr val="171717"/>
                </a:solidFill>
                <a:effectLst/>
                <a:latin typeface="Segoe UI" panose="020B0502040204020203" pitchFamily="34" charset="0"/>
              </a:rPr>
              <a:t>: Use this role to give </a:t>
            </a:r>
            <a:r>
              <a:rPr lang="en-US" sz="2000" b="0" i="1" dirty="0">
                <a:solidFill>
                  <a:srgbClr val="171717"/>
                </a:solidFill>
                <a:effectLst/>
                <a:latin typeface="Segoe UI" panose="020B0502040204020203" pitchFamily="34" charset="0"/>
              </a:rPr>
              <a:t>complete access</a:t>
            </a:r>
            <a:r>
              <a:rPr lang="en-US" sz="2000" b="0" i="0" dirty="0">
                <a:solidFill>
                  <a:srgbClr val="171717"/>
                </a:solidFill>
                <a:effectLst/>
                <a:latin typeface="Segoe UI" panose="020B0502040204020203" pitchFamily="34" charset="0"/>
              </a:rPr>
              <a:t> to Event Hubs resources.</a:t>
            </a:r>
          </a:p>
          <a:p>
            <a:pPr marL="285750" indent="-285750" algn="l">
              <a:spcAft>
                <a:spcPts val="600"/>
              </a:spcAft>
              <a:buFont typeface="Arial" panose="020B0604020202020204" pitchFamily="34" charset="0"/>
              <a:buChar char="•"/>
            </a:pPr>
            <a:r>
              <a:rPr lang="en-US" sz="2000" b="0" i="0" u="none" strike="noStrike" dirty="0">
                <a:solidFill>
                  <a:srgbClr val="171717"/>
                </a:solidFill>
                <a:effectLst/>
                <a:latin typeface="Segoe UI" panose="020B0502040204020203" pitchFamily="34" charset="0"/>
                <a:hlinkClick r:id="rId4"/>
              </a:rPr>
              <a:t>Azure Event Hubs Data Sender</a:t>
            </a:r>
            <a:r>
              <a:rPr lang="en-US" sz="2000" b="0" i="0" dirty="0">
                <a:solidFill>
                  <a:srgbClr val="171717"/>
                </a:solidFill>
                <a:effectLst/>
                <a:latin typeface="Segoe UI" panose="020B0502040204020203" pitchFamily="34" charset="0"/>
              </a:rPr>
              <a:t>: Use this role to give </a:t>
            </a:r>
            <a:r>
              <a:rPr lang="en-US" sz="2000" b="0" i="1" dirty="0">
                <a:solidFill>
                  <a:srgbClr val="171717"/>
                </a:solidFill>
                <a:effectLst/>
                <a:latin typeface="Segoe UI" panose="020B0502040204020203" pitchFamily="34" charset="0"/>
              </a:rPr>
              <a:t>send access</a:t>
            </a:r>
            <a:r>
              <a:rPr lang="en-US" sz="2000" b="0" i="0" dirty="0">
                <a:solidFill>
                  <a:srgbClr val="171717"/>
                </a:solidFill>
                <a:effectLst/>
                <a:latin typeface="Segoe UI" panose="020B0502040204020203" pitchFamily="34" charset="0"/>
              </a:rPr>
              <a:t> to Event Hubs resources.</a:t>
            </a:r>
          </a:p>
          <a:p>
            <a:pPr marL="285750" indent="-285750" algn="l">
              <a:spcAft>
                <a:spcPts val="600"/>
              </a:spcAft>
              <a:buFont typeface="Arial" panose="020B0604020202020204" pitchFamily="34" charset="0"/>
              <a:buChar char="•"/>
            </a:pPr>
            <a:r>
              <a:rPr lang="en-US" sz="2000" b="0" i="0" u="none" strike="noStrike" dirty="0">
                <a:solidFill>
                  <a:srgbClr val="171717"/>
                </a:solidFill>
                <a:effectLst/>
                <a:latin typeface="Segoe UI" panose="020B0502040204020203" pitchFamily="34" charset="0"/>
                <a:hlinkClick r:id="rId5"/>
              </a:rPr>
              <a:t>Azure Event Hubs Data Receiver</a:t>
            </a:r>
            <a:r>
              <a:rPr lang="en-US" sz="2000" b="0" i="0" dirty="0">
                <a:solidFill>
                  <a:srgbClr val="171717"/>
                </a:solidFill>
                <a:effectLst/>
                <a:latin typeface="Segoe UI" panose="020B0502040204020203" pitchFamily="34" charset="0"/>
              </a:rPr>
              <a:t>: Use this role to give </a:t>
            </a:r>
            <a:r>
              <a:rPr lang="en-US" sz="2000" b="0" i="1" dirty="0">
                <a:solidFill>
                  <a:srgbClr val="171717"/>
                </a:solidFill>
                <a:effectLst/>
                <a:latin typeface="Segoe UI" panose="020B0502040204020203" pitchFamily="34" charset="0"/>
              </a:rPr>
              <a:t>receiving access</a:t>
            </a:r>
            <a:r>
              <a:rPr lang="en-US" sz="2000" b="0" i="0" dirty="0">
                <a:solidFill>
                  <a:srgbClr val="171717"/>
                </a:solidFill>
                <a:effectLst/>
                <a:latin typeface="Segoe UI" panose="020B0502040204020203" pitchFamily="34" charset="0"/>
              </a:rPr>
              <a:t> to Event Hubs resources.</a:t>
            </a:r>
          </a:p>
          <a:p>
            <a:pPr marL="0" indent="0">
              <a:spcBef>
                <a:spcPts val="600"/>
              </a:spcBef>
              <a:spcAft>
                <a:spcPts val="1200"/>
              </a:spcAft>
              <a:buNone/>
            </a:pPr>
            <a:r>
              <a:rPr lang="en-US" sz="2800" dirty="0">
                <a:latin typeface="+mj-lt"/>
              </a:rPr>
              <a:t>You can:</a:t>
            </a:r>
          </a:p>
          <a:p>
            <a:pPr>
              <a:spcAft>
                <a:spcPts val="600"/>
              </a:spcAft>
            </a:pPr>
            <a:r>
              <a:rPr lang="en-US" sz="2000" dirty="0"/>
              <a:t>Authorize access with managed identities</a:t>
            </a:r>
          </a:p>
          <a:p>
            <a:pPr>
              <a:spcAft>
                <a:spcPts val="600"/>
              </a:spcAft>
            </a:pPr>
            <a:r>
              <a:rPr lang="en-US" sz="2000" dirty="0"/>
              <a:t>Authorize access with Microsoft Identity Platform</a:t>
            </a:r>
          </a:p>
          <a:p>
            <a:pPr>
              <a:spcAft>
                <a:spcPts val="600"/>
              </a:spcAft>
            </a:pPr>
            <a:r>
              <a:rPr lang="en-US" sz="2000" dirty="0"/>
              <a:t>Authorize access to Event Hubs publishers with shared access signatures</a:t>
            </a:r>
          </a:p>
          <a:p>
            <a:pPr>
              <a:spcAft>
                <a:spcPts val="600"/>
              </a:spcAft>
            </a:pPr>
            <a:r>
              <a:rPr lang="en-US" sz="2000" dirty="0"/>
              <a:t>Authorize access to Event Hubs consumers with shared access signatures</a:t>
            </a:r>
          </a:p>
          <a:p>
            <a:endParaRPr lang="en-US" dirty="0"/>
          </a:p>
        </p:txBody>
      </p:sp>
    </p:spTree>
    <p:extLst>
      <p:ext uri="{BB962C8B-B14F-4D97-AF65-F5344CB8AC3E}">
        <p14:creationId xmlns:p14="http://schemas.microsoft.com/office/powerpoint/2010/main" val="3847066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DC433-56E1-DE14-5B0E-9F4AE9C3CB51}"/>
              </a:ext>
            </a:extLst>
          </p:cNvPr>
          <p:cNvSpPr>
            <a:spLocks noGrp="1"/>
          </p:cNvSpPr>
          <p:nvPr>
            <p:ph type="title"/>
          </p:nvPr>
        </p:nvSpPr>
        <p:spPr/>
        <p:txBody>
          <a:bodyPr/>
          <a:lstStyle/>
          <a:p>
            <a:r>
              <a:rPr lang="en-US" sz="2700" dirty="0"/>
              <a:t>Perform common operations with the Event Hubs client library (1 of 3)</a:t>
            </a:r>
          </a:p>
        </p:txBody>
      </p:sp>
      <p:sp>
        <p:nvSpPr>
          <p:cNvPr id="6" name="Text Placeholder 5">
            <a:extLst>
              <a:ext uri="{FF2B5EF4-FFF2-40B4-BE49-F238E27FC236}">
                <a16:creationId xmlns:a16="http://schemas.microsoft.com/office/drawing/2014/main" id="{42A4EB12-3ECE-DF0C-4E42-70EFC6AC4FC1}"/>
              </a:ext>
            </a:extLst>
          </p:cNvPr>
          <p:cNvSpPr>
            <a:spLocks noGrp="1"/>
          </p:cNvSpPr>
          <p:nvPr>
            <p:ph type="body" sz="quarter" idx="11"/>
          </p:nvPr>
        </p:nvSpPr>
        <p:spPr/>
        <p:txBody>
          <a:bodyPr/>
          <a:lstStyle/>
          <a:p>
            <a:r>
              <a:rPr lang="en-US" dirty="0"/>
              <a:t>Inspect an Event Hub</a:t>
            </a:r>
          </a:p>
        </p:txBody>
      </p:sp>
      <p:sp>
        <p:nvSpPr>
          <p:cNvPr id="7" name="TextBox 6">
            <a:extLst>
              <a:ext uri="{FF2B5EF4-FFF2-40B4-BE49-F238E27FC236}">
                <a16:creationId xmlns:a16="http://schemas.microsoft.com/office/drawing/2014/main" id="{F72FC6C2-CF19-FA5D-59A4-32E92FDE0F99}"/>
              </a:ext>
            </a:extLst>
          </p:cNvPr>
          <p:cNvSpPr txBox="1"/>
          <p:nvPr/>
        </p:nvSpPr>
        <p:spPr>
          <a:xfrm>
            <a:off x="685800" y="1864444"/>
            <a:ext cx="10147300" cy="1391150"/>
          </a:xfrm>
          <a:prstGeom prst="rect">
            <a:avLst/>
          </a:prstGeom>
          <a:noFill/>
          <a:ln w="25400">
            <a:solidFill>
              <a:srgbClr val="0078D4"/>
            </a:solidFill>
          </a:ln>
        </p:spPr>
        <p:txBody>
          <a:bodyPr wrap="square" lIns="91440" tIns="91440" rIns="91440" bIns="91440" rtlCol="0">
            <a:spAutoFit/>
          </a:bodyPr>
          <a:lstStyle/>
          <a:p>
            <a:r>
              <a:rPr lang="en-US" sz="1600" b="0" dirty="0">
                <a:solidFill>
                  <a:srgbClr val="267F99"/>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producer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EventHubProducerClient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connectionString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eventHubName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partitionIds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producer</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GetPartitionIdsAsync</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8392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DC433-56E1-DE14-5B0E-9F4AE9C3CB51}"/>
              </a:ext>
            </a:extLst>
          </p:cNvPr>
          <p:cNvSpPr>
            <a:spLocks noGrp="1"/>
          </p:cNvSpPr>
          <p:nvPr>
            <p:ph type="title"/>
          </p:nvPr>
        </p:nvSpPr>
        <p:spPr/>
        <p:txBody>
          <a:bodyPr/>
          <a:lstStyle/>
          <a:p>
            <a:r>
              <a:rPr lang="en-US" sz="2700" dirty="0"/>
              <a:t>Perform common operations with the Event Hubs client library (2 of 3)</a:t>
            </a:r>
          </a:p>
        </p:txBody>
      </p:sp>
      <p:sp>
        <p:nvSpPr>
          <p:cNvPr id="6" name="Text Placeholder 5">
            <a:extLst>
              <a:ext uri="{FF2B5EF4-FFF2-40B4-BE49-F238E27FC236}">
                <a16:creationId xmlns:a16="http://schemas.microsoft.com/office/drawing/2014/main" id="{42A4EB12-3ECE-DF0C-4E42-70EFC6AC4FC1}"/>
              </a:ext>
            </a:extLst>
          </p:cNvPr>
          <p:cNvSpPr>
            <a:spLocks noGrp="1"/>
          </p:cNvSpPr>
          <p:nvPr>
            <p:ph type="body" sz="quarter" idx="11"/>
          </p:nvPr>
        </p:nvSpPr>
        <p:spPr/>
        <p:txBody>
          <a:bodyPr/>
          <a:lstStyle/>
          <a:p>
            <a:r>
              <a:rPr lang="en-US" dirty="0"/>
              <a:t>Publish events to an Event Hub</a:t>
            </a:r>
          </a:p>
        </p:txBody>
      </p:sp>
      <p:sp>
        <p:nvSpPr>
          <p:cNvPr id="2" name="TextBox 1">
            <a:extLst>
              <a:ext uri="{FF2B5EF4-FFF2-40B4-BE49-F238E27FC236}">
                <a16:creationId xmlns:a16="http://schemas.microsoft.com/office/drawing/2014/main" id="{A6DCC1DD-1CA1-0857-9973-AEEF7B756149}"/>
              </a:ext>
            </a:extLst>
          </p:cNvPr>
          <p:cNvSpPr txBox="1"/>
          <p:nvPr/>
        </p:nvSpPr>
        <p:spPr>
          <a:xfrm>
            <a:off x="685800" y="1864444"/>
            <a:ext cx="10147300" cy="2154436"/>
          </a:xfrm>
          <a:prstGeom prst="rect">
            <a:avLst/>
          </a:prstGeom>
          <a:noFill/>
          <a:ln w="25400">
            <a:solidFill>
              <a:srgbClr val="0078D4"/>
            </a:solidFill>
          </a:ln>
        </p:spPr>
        <p:txBody>
          <a:bodyPr wrap="square" lIns="91440" tIns="91440" rIns="91440" bIns="91440" rtlCol="0">
            <a:spAutoFit/>
          </a:bodyPr>
          <a:lstStyle/>
          <a:p>
            <a:r>
              <a:rPr lang="en-US" sz="1600" b="0" dirty="0">
                <a:solidFill>
                  <a:srgbClr val="267F99"/>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producer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EventHubProducerClient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connectionString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eventHubName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using</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EventDataBatch</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eventBatch</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producer</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CreateBatchAsync</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eventBatch</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TryAdd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EventData</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BinaryData</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"First"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eventBatch</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TryAdd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EventData</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BinaryData</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"Second"</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producer</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SendAsync</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eventBatch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75319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DC433-56E1-DE14-5B0E-9F4AE9C3CB51}"/>
              </a:ext>
            </a:extLst>
          </p:cNvPr>
          <p:cNvSpPr>
            <a:spLocks noGrp="1"/>
          </p:cNvSpPr>
          <p:nvPr>
            <p:ph type="title"/>
          </p:nvPr>
        </p:nvSpPr>
        <p:spPr/>
        <p:txBody>
          <a:bodyPr/>
          <a:lstStyle/>
          <a:p>
            <a:r>
              <a:rPr lang="en-US" sz="2700" dirty="0"/>
              <a:t>Perform common operations with the Event Hubs client library (3 of 3)</a:t>
            </a:r>
          </a:p>
        </p:txBody>
      </p:sp>
      <p:sp>
        <p:nvSpPr>
          <p:cNvPr id="6" name="Text Placeholder 5">
            <a:extLst>
              <a:ext uri="{FF2B5EF4-FFF2-40B4-BE49-F238E27FC236}">
                <a16:creationId xmlns:a16="http://schemas.microsoft.com/office/drawing/2014/main" id="{42A4EB12-3ECE-DF0C-4E42-70EFC6AC4FC1}"/>
              </a:ext>
            </a:extLst>
          </p:cNvPr>
          <p:cNvSpPr>
            <a:spLocks noGrp="1"/>
          </p:cNvSpPr>
          <p:nvPr>
            <p:ph type="body" sz="quarter" idx="11"/>
          </p:nvPr>
        </p:nvSpPr>
        <p:spPr/>
        <p:txBody>
          <a:bodyPr/>
          <a:lstStyle/>
          <a:p>
            <a:r>
              <a:rPr lang="en-US" dirty="0"/>
              <a:t>Read events from an Event Hub</a:t>
            </a:r>
          </a:p>
        </p:txBody>
      </p:sp>
      <p:sp>
        <p:nvSpPr>
          <p:cNvPr id="3" name="TextBox 2">
            <a:extLst>
              <a:ext uri="{FF2B5EF4-FFF2-40B4-BE49-F238E27FC236}">
                <a16:creationId xmlns:a16="http://schemas.microsoft.com/office/drawing/2014/main" id="{43C0850D-B5E4-715C-B277-EC10DF64C185}"/>
              </a:ext>
            </a:extLst>
          </p:cNvPr>
          <p:cNvSpPr txBox="1"/>
          <p:nvPr/>
        </p:nvSpPr>
        <p:spPr>
          <a:xfrm>
            <a:off x="647327" y="1720840"/>
            <a:ext cx="10883900" cy="3416320"/>
          </a:xfrm>
          <a:prstGeom prst="rect">
            <a:avLst/>
          </a:prstGeom>
          <a:noFill/>
          <a:ln w="25400">
            <a:solidFill>
              <a:srgbClr val="0078D4"/>
            </a:solidFill>
          </a:ln>
        </p:spPr>
        <p:txBody>
          <a:bodyPr wrap="square" lIns="91440" tIns="91440" rIns="91440" bIns="91440" rtlCol="0">
            <a:spAutoFit/>
          </a:bodyPr>
          <a:lstStyle/>
          <a:p>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consumerGroup</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EventHubConsumerClient</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DefaultConsumerGroupName</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267F99"/>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using</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var</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consumer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EventHubConsumerClient</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consumerGroup</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connectionString</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eventHubName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using</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var</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cancellationSource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CancellationTokenSource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cancellationSource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CancelAfter</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TimeSpan</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FromSeconds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45</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PartitionEvent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receivedEvent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in</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consumer</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ReadEventsAsync</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cancellationSource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Token</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this point, the loop will wait for events to be available in the Event Hub.  When an event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is available, the loop will iterate with the event that was received.  Because we did not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specify a maximum wait time, the loop will wait forever unless cancellation is requested using</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the cancellation token.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736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fr-FR" dirty="0"/>
              <a:t>Module 1:  Explore Azure Event </a:t>
            </a:r>
            <a:r>
              <a:rPr lang="fr-FR" dirty="0" err="1"/>
              <a:t>Grid</a:t>
            </a:r>
            <a:endParaRPr lang="en-US" dirty="0"/>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2000" dirty="0"/>
              <a:t>Describe the benefits of using Event Hubs and how it captures streaming data.</a:t>
            </a:r>
          </a:p>
          <a:p>
            <a:pPr>
              <a:spcAft>
                <a:spcPts val="600"/>
              </a:spcAft>
            </a:pPr>
            <a:r>
              <a:rPr lang="en-US" sz="2000" dirty="0"/>
              <a:t>Explain how to process events.</a:t>
            </a:r>
          </a:p>
          <a:p>
            <a:pPr>
              <a:spcAft>
                <a:spcPts val="600"/>
              </a:spcAft>
            </a:pPr>
            <a:r>
              <a:rPr lang="en-US" sz="2000" dirty="0"/>
              <a:t>Perform common operations with the Event Hubs client library.</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76694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Event Hubs concept represents an ordered sequence of events that is held in an Event Hubs?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1294438"/>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Which process represents when an event processor marks or commits the position of the last successfully processed event within a partition?</a:t>
            </a:r>
          </a:p>
        </p:txBody>
      </p:sp>
    </p:spTree>
    <p:extLst>
      <p:ext uri="{BB962C8B-B14F-4D97-AF65-F5344CB8AC3E}">
        <p14:creationId xmlns:p14="http://schemas.microsoft.com/office/powerpoint/2010/main" val="3969518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Can you describe the differences between the capabilities of Azure Event Grid and Azure Event Hubs? When would you use one over the other?</a:t>
            </a:r>
          </a:p>
          <a:p>
            <a:pPr>
              <a:spcAft>
                <a:spcPts val="1200"/>
              </a:spcAft>
            </a:pPr>
            <a:r>
              <a:rPr lang="en-US" sz="2400" dirty="0"/>
              <a:t>Contoso Inc is using Event Grid in their solution, but many events are being lost during delivery. What can they do to improve delivery and retain the events being lost?</a:t>
            </a:r>
          </a:p>
          <a:p>
            <a:pPr>
              <a:spcAft>
                <a:spcPts val="1200"/>
              </a:spcAft>
            </a:pPr>
            <a:r>
              <a:rPr lang="en-US" sz="2400" dirty="0"/>
              <a:t>Can you list the three Azure built-in roles for Event Hubs and what permissions they grant?</a:t>
            </a:r>
          </a:p>
          <a:p>
            <a:pPr marL="0" indent="0">
              <a:buNone/>
            </a:pPr>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09: Publish and subscribe to Event Grid events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start with a proof-of-concept web app, hosted in a container, that will be used to subscribe to your Event Grid. This app will allow you to submit events and receive confirmation messages that the events were successful.</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Azure resources</a:t>
            </a:r>
          </a:p>
          <a:p>
            <a:pPr>
              <a:spcAft>
                <a:spcPts val="600"/>
              </a:spcAft>
            </a:pPr>
            <a:r>
              <a:rPr lang="en-US" sz="1800" b="0" i="0" dirty="0">
                <a:solidFill>
                  <a:srgbClr val="222222"/>
                </a:solidFill>
                <a:effectLst/>
                <a:latin typeface="segoe-ui_semibold"/>
              </a:rPr>
              <a:t>Exercise 2: Create an Event Grid subscription</a:t>
            </a:r>
          </a:p>
          <a:p>
            <a:pPr>
              <a:spcAft>
                <a:spcPts val="600"/>
              </a:spcAft>
            </a:pPr>
            <a:r>
              <a:rPr lang="en-US" sz="1800" b="0" i="0" dirty="0">
                <a:solidFill>
                  <a:srgbClr val="222222"/>
                </a:solidFill>
                <a:effectLst/>
                <a:latin typeface="segoe-ui_semibold"/>
              </a:rPr>
              <a:t>Exercise 3: Publish Event Grid events from .NET</a:t>
            </a:r>
          </a:p>
          <a:p>
            <a:pPr marL="0" indent="0">
              <a:spcAft>
                <a:spcPts val="600"/>
              </a:spcAft>
              <a:buNone/>
            </a:pPr>
            <a:endParaRPr lang="en-US" sz="1800" b="0" i="0" dirty="0">
              <a:solidFill>
                <a:srgbClr val="222222"/>
              </a:solidFill>
              <a:effectLst/>
              <a:latin typeface="segoe-ui_semibold"/>
            </a:endParaRPr>
          </a:p>
        </p:txBody>
      </p:sp>
    </p:spTree>
    <p:extLst>
      <p:ext uri="{BB962C8B-B14F-4D97-AF65-F5344CB8AC3E}">
        <p14:creationId xmlns:p14="http://schemas.microsoft.com/office/powerpoint/2010/main" val="3611906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0EC9-A56D-BEFE-C03E-B82D222D066E}"/>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Describe how Event Grid operates and how it connects to services and event handlers.</a:t>
            </a:r>
          </a:p>
          <a:p>
            <a:pPr>
              <a:spcAft>
                <a:spcPts val="600"/>
              </a:spcAft>
            </a:pPr>
            <a:r>
              <a:rPr lang="en-US" sz="2400" dirty="0"/>
              <a:t>Explain how Event Grid delivers events and how it handles errors.</a:t>
            </a:r>
          </a:p>
          <a:p>
            <a:pPr>
              <a:spcAft>
                <a:spcPts val="600"/>
              </a:spcAft>
            </a:pPr>
            <a:r>
              <a:rPr lang="en-US" sz="2400" dirty="0"/>
              <a:t>Implement authentication and authorization.</a:t>
            </a:r>
          </a:p>
          <a:p>
            <a:pPr>
              <a:spcAft>
                <a:spcPts val="600"/>
              </a:spcAft>
            </a:pPr>
            <a:r>
              <a:rPr lang="en-US" sz="2400" dirty="0"/>
              <a:t>Route custom events to web endpoint by using Azure CLI.</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Azure Event Grid is deeply integrated with Azure services and can be integrated with third-party services.</a:t>
            </a:r>
          </a:p>
          <a:p>
            <a:pPr>
              <a:spcAft>
                <a:spcPts val="1200"/>
              </a:spcAft>
            </a:pPr>
            <a:r>
              <a:rPr lang="en-US" dirty="0"/>
              <a:t>It simplifies event consumption and lowers costs by eliminating the need for constant polling.</a:t>
            </a:r>
          </a:p>
          <a:p>
            <a:pPr>
              <a:spcAft>
                <a:spcPts val="1200"/>
              </a:spcAft>
            </a:pPr>
            <a:r>
              <a:rPr lang="en-US" dirty="0"/>
              <a:t>Event Grid efficiently and reliably routes events from Azure, and non-Azure resources, and distributes the events to registered subscriber endpoints.</a:t>
            </a:r>
          </a:p>
        </p:txBody>
      </p:sp>
    </p:spTree>
    <p:extLst>
      <p:ext uri="{BB962C8B-B14F-4D97-AF65-F5344CB8AC3E}">
        <p14:creationId xmlns:p14="http://schemas.microsoft.com/office/powerpoint/2010/main" val="16977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1265-97F1-6EEF-59E6-BCBB288B78C6}"/>
              </a:ext>
            </a:extLst>
          </p:cNvPr>
          <p:cNvSpPr>
            <a:spLocks noGrp="1"/>
          </p:cNvSpPr>
          <p:nvPr>
            <p:ph type="title"/>
          </p:nvPr>
        </p:nvSpPr>
        <p:spPr/>
        <p:txBody>
          <a:bodyPr/>
          <a:lstStyle/>
          <a:p>
            <a:r>
              <a:rPr lang="en-US" dirty="0"/>
              <a:t>Explore Azure Event Grid (1 of 2)</a:t>
            </a:r>
          </a:p>
        </p:txBody>
      </p:sp>
      <p:sp>
        <p:nvSpPr>
          <p:cNvPr id="3" name="Content Placeholder 2">
            <a:extLst>
              <a:ext uri="{FF2B5EF4-FFF2-40B4-BE49-F238E27FC236}">
                <a16:creationId xmlns:a16="http://schemas.microsoft.com/office/drawing/2014/main" id="{32514C2C-0AC4-A719-9DF8-C0DAF8E09B8A}"/>
              </a:ext>
            </a:extLst>
          </p:cNvPr>
          <p:cNvSpPr>
            <a:spLocks noGrp="1"/>
          </p:cNvSpPr>
          <p:nvPr>
            <p:ph sz="quarter" idx="10"/>
          </p:nvPr>
        </p:nvSpPr>
        <p:spPr>
          <a:xfrm>
            <a:off x="457201" y="1235075"/>
            <a:ext cx="3679902" cy="4816475"/>
          </a:xfrm>
        </p:spPr>
        <p:txBody>
          <a:bodyPr/>
          <a:lstStyle/>
          <a:p>
            <a:pPr marL="0" indent="0">
              <a:spcAft>
                <a:spcPts val="1200"/>
              </a:spcAft>
              <a:buNone/>
            </a:pPr>
            <a:r>
              <a:rPr lang="en-US">
                <a:latin typeface="+mj-lt"/>
              </a:rPr>
              <a:t>What is the event grid</a:t>
            </a:r>
          </a:p>
          <a:p>
            <a:pPr>
              <a:spcAft>
                <a:spcPts val="600"/>
              </a:spcAft>
            </a:pPr>
            <a:r>
              <a:rPr lang="en-US" sz="2000"/>
              <a:t>Azure Event Grid is an eventing backplane</a:t>
            </a:r>
          </a:p>
          <a:p>
            <a:pPr>
              <a:spcAft>
                <a:spcPts val="600"/>
              </a:spcAft>
            </a:pPr>
            <a:r>
              <a:rPr lang="en-US" sz="2000"/>
              <a:t>Built-in support for events coming from Azure services</a:t>
            </a:r>
          </a:p>
          <a:p>
            <a:pPr>
              <a:spcAft>
                <a:spcPts val="600"/>
              </a:spcAft>
            </a:pPr>
            <a:r>
              <a:rPr lang="en-US" sz="2000"/>
              <a:t>Create events with custom topics</a:t>
            </a:r>
          </a:p>
          <a:p>
            <a:pPr>
              <a:spcAft>
                <a:spcPts val="600"/>
              </a:spcAft>
            </a:pPr>
            <a:r>
              <a:rPr lang="en-US" sz="2000"/>
              <a:t>Use filters to route specific events to different endpoints</a:t>
            </a:r>
          </a:p>
          <a:p>
            <a:endParaRPr lang="en-US" dirty="0"/>
          </a:p>
        </p:txBody>
      </p:sp>
      <p:pic>
        <p:nvPicPr>
          <p:cNvPr id="4" name="Picture 3" descr="Image showing the Event Grid model of sources and handlers">
            <a:extLst>
              <a:ext uri="{FF2B5EF4-FFF2-40B4-BE49-F238E27FC236}">
                <a16:creationId xmlns:a16="http://schemas.microsoft.com/office/drawing/2014/main" id="{C556C2C4-3A02-4E61-C059-B871024CFE0E}"/>
              </a:ext>
            </a:extLst>
          </p:cNvPr>
          <p:cNvPicPr>
            <a:picLocks noChangeAspect="1"/>
          </p:cNvPicPr>
          <p:nvPr/>
        </p:nvPicPr>
        <p:blipFill>
          <a:blip r:embed="rId3"/>
          <a:stretch>
            <a:fillRect/>
          </a:stretch>
        </p:blipFill>
        <p:spPr>
          <a:xfrm>
            <a:off x="4437762" y="1235075"/>
            <a:ext cx="7242048" cy="4015556"/>
          </a:xfrm>
          <a:prstGeom prst="rect">
            <a:avLst/>
          </a:prstGeom>
        </p:spPr>
      </p:pic>
    </p:spTree>
    <p:extLst>
      <p:ext uri="{BB962C8B-B14F-4D97-AF65-F5344CB8AC3E}">
        <p14:creationId xmlns:p14="http://schemas.microsoft.com/office/powerpoint/2010/main" val="346746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1265-97F1-6EEF-59E6-BCBB288B78C6}"/>
              </a:ext>
            </a:extLst>
          </p:cNvPr>
          <p:cNvSpPr>
            <a:spLocks noGrp="1"/>
          </p:cNvSpPr>
          <p:nvPr>
            <p:ph type="title"/>
          </p:nvPr>
        </p:nvSpPr>
        <p:spPr/>
        <p:txBody>
          <a:bodyPr/>
          <a:lstStyle/>
          <a:p>
            <a:r>
              <a:rPr lang="en-US" dirty="0"/>
              <a:t>Explore Azure Event Grid (2 of 2)</a:t>
            </a:r>
          </a:p>
        </p:txBody>
      </p:sp>
      <p:sp>
        <p:nvSpPr>
          <p:cNvPr id="5" name="Text Placeholder 4">
            <a:extLst>
              <a:ext uri="{FF2B5EF4-FFF2-40B4-BE49-F238E27FC236}">
                <a16:creationId xmlns:a16="http://schemas.microsoft.com/office/drawing/2014/main" id="{1E581554-9E8E-F53A-6E4F-28375154B5BB}"/>
              </a:ext>
            </a:extLst>
          </p:cNvPr>
          <p:cNvSpPr>
            <a:spLocks noGrp="1"/>
          </p:cNvSpPr>
          <p:nvPr>
            <p:ph type="body" sz="quarter" idx="11"/>
          </p:nvPr>
        </p:nvSpPr>
        <p:spPr/>
        <p:txBody>
          <a:bodyPr/>
          <a:lstStyle/>
          <a:p>
            <a:r>
              <a:rPr lang="en-US" dirty="0"/>
              <a:t>Five key concepts</a:t>
            </a:r>
          </a:p>
        </p:txBody>
      </p:sp>
      <p:sp>
        <p:nvSpPr>
          <p:cNvPr id="4" name="Content Placeholder 3">
            <a:extLst>
              <a:ext uri="{FF2B5EF4-FFF2-40B4-BE49-F238E27FC236}">
                <a16:creationId xmlns:a16="http://schemas.microsoft.com/office/drawing/2014/main" id="{BB52FDB9-90ED-6245-0441-8FB8DAD169E9}"/>
              </a:ext>
            </a:extLst>
          </p:cNvPr>
          <p:cNvSpPr>
            <a:spLocks noGrp="1"/>
          </p:cNvSpPr>
          <p:nvPr>
            <p:ph sz="quarter" idx="10"/>
          </p:nvPr>
        </p:nvSpPr>
        <p:spPr/>
        <p:txBody>
          <a:bodyPr/>
          <a:lstStyle/>
          <a:p>
            <a:pPr marL="346075" indent="-346075">
              <a:spcAft>
                <a:spcPts val="1200"/>
              </a:spcAft>
              <a:buFont typeface="+mj-lt"/>
              <a:buAutoNum type="arabicPeriod"/>
            </a:pPr>
            <a:r>
              <a:rPr lang="en-US" sz="2000" dirty="0">
                <a:latin typeface="+mj-lt"/>
              </a:rPr>
              <a:t>Events</a:t>
            </a:r>
            <a:r>
              <a:rPr lang="en-US" sz="2000" dirty="0"/>
              <a:t> - An event is the smallest amount of information that fully describes what is happening in the system.</a:t>
            </a:r>
          </a:p>
          <a:p>
            <a:pPr marL="346075" indent="-346075">
              <a:spcAft>
                <a:spcPts val="1200"/>
              </a:spcAft>
              <a:buFont typeface="+mj-lt"/>
              <a:buAutoNum type="arabicPeriod"/>
            </a:pPr>
            <a:r>
              <a:rPr lang="en-US" sz="2000" dirty="0">
                <a:latin typeface="+mj-lt"/>
              </a:rPr>
              <a:t>Event sources </a:t>
            </a:r>
            <a:r>
              <a:rPr lang="en-US" sz="2000" dirty="0"/>
              <a:t>- An event source is where the event happens. Each event source is related to one or  more event types.</a:t>
            </a:r>
          </a:p>
          <a:p>
            <a:pPr marL="346075" indent="-346075">
              <a:spcAft>
                <a:spcPts val="1200"/>
              </a:spcAft>
              <a:buFont typeface="+mj-lt"/>
              <a:buAutoNum type="arabicPeriod"/>
            </a:pPr>
            <a:r>
              <a:rPr lang="en-US" sz="2000" dirty="0">
                <a:latin typeface="+mj-lt"/>
              </a:rPr>
              <a:t>Topics</a:t>
            </a:r>
            <a:r>
              <a:rPr lang="en-US" sz="2000" dirty="0"/>
              <a:t> - The event grid topic provides an endpoint where the source sends events. A topic is used for a collection of related events.</a:t>
            </a:r>
          </a:p>
          <a:p>
            <a:pPr marL="346075" indent="-346075">
              <a:spcAft>
                <a:spcPts val="1200"/>
              </a:spcAft>
              <a:buFont typeface="+mj-lt"/>
              <a:buAutoNum type="arabicPeriod"/>
            </a:pPr>
            <a:r>
              <a:rPr lang="en-US" sz="2000" dirty="0">
                <a:latin typeface="+mj-lt"/>
              </a:rPr>
              <a:t>Event subscriptions </a:t>
            </a:r>
            <a:r>
              <a:rPr lang="en-US" sz="2000" dirty="0"/>
              <a:t>- A subscription tells Event Grid which events on a topic you're interested in receiving. You can filter the events that are sent to the endpoint.</a:t>
            </a:r>
          </a:p>
          <a:p>
            <a:pPr marL="346075" indent="-346075">
              <a:spcAft>
                <a:spcPts val="1200"/>
              </a:spcAft>
              <a:buFont typeface="+mj-lt"/>
              <a:buAutoNum type="arabicPeriod"/>
            </a:pPr>
            <a:r>
              <a:rPr lang="en-US" sz="2000" dirty="0">
                <a:latin typeface="+mj-lt"/>
              </a:rPr>
              <a:t>Event handlers</a:t>
            </a:r>
            <a:r>
              <a:rPr lang="en-US" sz="2000" dirty="0"/>
              <a:t> - An event handler is the place where the event is sent. The handler takes some further action to process the event.</a:t>
            </a:r>
          </a:p>
          <a:p>
            <a:endParaRPr lang="en-US" dirty="0"/>
          </a:p>
        </p:txBody>
      </p:sp>
    </p:spTree>
    <p:extLst>
      <p:ext uri="{BB962C8B-B14F-4D97-AF65-F5344CB8AC3E}">
        <p14:creationId xmlns:p14="http://schemas.microsoft.com/office/powerpoint/2010/main" val="182855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FF68-A776-B203-0F76-EEC02AC2BAB7}"/>
              </a:ext>
            </a:extLst>
          </p:cNvPr>
          <p:cNvSpPr>
            <a:spLocks noGrp="1"/>
          </p:cNvSpPr>
          <p:nvPr>
            <p:ph type="title"/>
          </p:nvPr>
        </p:nvSpPr>
        <p:spPr/>
        <p:txBody>
          <a:bodyPr/>
          <a:lstStyle/>
          <a:p>
            <a:r>
              <a:rPr lang="en-US" dirty="0"/>
              <a:t>Discover event schemas (1 of 2)</a:t>
            </a:r>
          </a:p>
        </p:txBody>
      </p:sp>
      <p:sp>
        <p:nvSpPr>
          <p:cNvPr id="3" name="Text Placeholder 2">
            <a:extLst>
              <a:ext uri="{FF2B5EF4-FFF2-40B4-BE49-F238E27FC236}">
                <a16:creationId xmlns:a16="http://schemas.microsoft.com/office/drawing/2014/main" id="{7C1E2C93-DA17-834B-9BB7-B65A494AF3E2}"/>
              </a:ext>
            </a:extLst>
          </p:cNvPr>
          <p:cNvSpPr>
            <a:spLocks noGrp="1"/>
          </p:cNvSpPr>
          <p:nvPr>
            <p:ph type="body" sz="quarter" idx="11"/>
          </p:nvPr>
        </p:nvSpPr>
        <p:spPr/>
        <p:txBody>
          <a:bodyPr/>
          <a:lstStyle/>
          <a:p>
            <a:r>
              <a:rPr lang="en-US" dirty="0"/>
              <a:t>Event properties</a:t>
            </a:r>
          </a:p>
        </p:txBody>
      </p:sp>
      <p:graphicFrame>
        <p:nvGraphicFramePr>
          <p:cNvPr id="5" name="Table 12">
            <a:extLst>
              <a:ext uri="{FF2B5EF4-FFF2-40B4-BE49-F238E27FC236}">
                <a16:creationId xmlns:a16="http://schemas.microsoft.com/office/drawing/2014/main" id="{0D8F6D56-0BDF-8159-BC08-A5B6130F6F2D}"/>
              </a:ext>
            </a:extLst>
          </p:cNvPr>
          <p:cNvGraphicFramePr>
            <a:graphicFrameLocks noGrp="1"/>
          </p:cNvGraphicFramePr>
          <p:nvPr>
            <p:extLst>
              <p:ext uri="{D42A27DB-BD31-4B8C-83A1-F6EECF244321}">
                <p14:modId xmlns:p14="http://schemas.microsoft.com/office/powerpoint/2010/main" val="3794884445"/>
              </p:ext>
            </p:extLst>
          </p:nvPr>
        </p:nvGraphicFramePr>
        <p:xfrm>
          <a:off x="826181" y="1521682"/>
          <a:ext cx="3960327" cy="4058560"/>
        </p:xfrm>
        <a:graphic>
          <a:graphicData uri="http://schemas.openxmlformats.org/drawingml/2006/table">
            <a:tbl>
              <a:tblPr firstRow="1" bandRow="1">
                <a:tableStyleId>{5C22544A-7EE6-4342-B048-85BDC9FD1C3A}</a:tableStyleId>
              </a:tblPr>
              <a:tblGrid>
                <a:gridCol w="1860065">
                  <a:extLst>
                    <a:ext uri="{9D8B030D-6E8A-4147-A177-3AD203B41FA5}">
                      <a16:colId xmlns:a16="http://schemas.microsoft.com/office/drawing/2014/main" val="2428792440"/>
                    </a:ext>
                  </a:extLst>
                </a:gridCol>
                <a:gridCol w="857250">
                  <a:extLst>
                    <a:ext uri="{9D8B030D-6E8A-4147-A177-3AD203B41FA5}">
                      <a16:colId xmlns:a16="http://schemas.microsoft.com/office/drawing/2014/main" val="16129369"/>
                    </a:ext>
                  </a:extLst>
                </a:gridCol>
                <a:gridCol w="1243012">
                  <a:extLst>
                    <a:ext uri="{9D8B030D-6E8A-4147-A177-3AD203B41FA5}">
                      <a16:colId xmlns:a16="http://schemas.microsoft.com/office/drawing/2014/main" val="1695194842"/>
                    </a:ext>
                  </a:extLst>
                </a:gridCol>
              </a:tblGrid>
              <a:tr h="478093">
                <a:tc>
                  <a:txBody>
                    <a:bodyPr/>
                    <a:lstStyle/>
                    <a:p>
                      <a:pPr algn="l" fontAlgn="t"/>
                      <a:r>
                        <a:rPr lang="en-US" sz="1800" baseline="0" dirty="0">
                          <a:effectLst/>
                          <a:latin typeface="+mj-lt"/>
                        </a:rPr>
                        <a:t>Property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aseline="0">
                          <a:effectLst/>
                          <a:latin typeface="+mj-lt"/>
                        </a:rPr>
                        <a:t>Type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aseline="0">
                          <a:effectLst/>
                          <a:latin typeface="+mj-lt"/>
                        </a:rPr>
                        <a:t>Required</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600" baseline="0" dirty="0">
                          <a:effectLst/>
                          <a:latin typeface="Consolas" panose="020B0609020204030204" pitchFamily="49" charset="0"/>
                        </a:rPr>
                        <a:t>topic</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No</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r>
                        <a:rPr lang="en-US" sz="1600" baseline="0" dirty="0">
                          <a:effectLst/>
                          <a:latin typeface="Consolas" panose="020B0609020204030204" pitchFamily="49" charset="0"/>
                        </a:rPr>
                        <a:t>subject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Yes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600" baseline="0" dirty="0" err="1">
                          <a:effectLst/>
                          <a:latin typeface="Consolas" panose="020B0609020204030204" pitchFamily="49" charset="0"/>
                        </a:rPr>
                        <a:t>eventType</a:t>
                      </a:r>
                      <a:endParaRPr lang="en-US" sz="1600" baseline="0" dirty="0">
                        <a:effectLst/>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Yes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600" baseline="0" dirty="0" err="1">
                          <a:effectLst/>
                          <a:latin typeface="Consolas" panose="020B0609020204030204" pitchFamily="49" charset="0"/>
                        </a:rPr>
                        <a:t>eventTime</a:t>
                      </a:r>
                      <a:endParaRPr lang="en-US" sz="1600" baseline="0" dirty="0">
                        <a:effectLst/>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Yes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600" baseline="0" dirty="0">
                          <a:effectLst/>
                          <a:latin typeface="Consolas" panose="020B0609020204030204" pitchFamily="49" charset="0"/>
                        </a:rPr>
                        <a:t>id</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Yes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01694319"/>
                  </a:ext>
                </a:extLst>
              </a:tr>
              <a:tr h="448212">
                <a:tc>
                  <a:txBody>
                    <a:bodyPr/>
                    <a:lstStyle/>
                    <a:p>
                      <a:pPr algn="l" fontAlgn="t"/>
                      <a:r>
                        <a:rPr lang="en-US" sz="1600" baseline="0" dirty="0">
                          <a:effectLst/>
                          <a:latin typeface="Consolas" panose="020B0609020204030204" pitchFamily="49" charset="0"/>
                        </a:rPr>
                        <a:t>data</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a:effectLst/>
                        </a:rPr>
                        <a:t>object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No</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40624852"/>
                  </a:ext>
                </a:extLst>
              </a:tr>
              <a:tr h="448212">
                <a:tc>
                  <a:txBody>
                    <a:bodyPr/>
                    <a:lstStyle/>
                    <a:p>
                      <a:pPr algn="l" fontAlgn="t"/>
                      <a:r>
                        <a:rPr lang="en-US" sz="1600" baseline="0" dirty="0" err="1">
                          <a:effectLst/>
                          <a:latin typeface="Consolas" panose="020B0609020204030204" pitchFamily="49" charset="0"/>
                        </a:rPr>
                        <a:t>dataVersion</a:t>
                      </a:r>
                      <a:endParaRPr lang="en-US" sz="1600" baseline="0" dirty="0">
                        <a:effectLst/>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No</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0912104"/>
                  </a:ext>
                </a:extLst>
              </a:tr>
              <a:tr h="448212">
                <a:tc>
                  <a:txBody>
                    <a:bodyPr/>
                    <a:lstStyle/>
                    <a:p>
                      <a:pPr algn="l" fontAlgn="t"/>
                      <a:r>
                        <a:rPr lang="en-US" sz="1600" baseline="0" dirty="0" err="1">
                          <a:effectLst/>
                          <a:latin typeface="Consolas" panose="020B0609020204030204" pitchFamily="49" charset="0"/>
                        </a:rPr>
                        <a:t>metadataVersion</a:t>
                      </a:r>
                      <a:endParaRPr lang="en-US" sz="1600" baseline="0" dirty="0">
                        <a:effectLst/>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a:effectLst/>
                        </a:rPr>
                        <a:t>string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No</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5795925"/>
                  </a:ext>
                </a:extLst>
              </a:tr>
            </a:tbl>
          </a:graphicData>
        </a:graphic>
      </p:graphicFrame>
      <p:sp>
        <p:nvSpPr>
          <p:cNvPr id="6" name="TextBox 5">
            <a:extLst>
              <a:ext uri="{FF2B5EF4-FFF2-40B4-BE49-F238E27FC236}">
                <a16:creationId xmlns:a16="http://schemas.microsoft.com/office/drawing/2014/main" id="{F2E34618-0A1A-27D2-FC46-75A57E1FB695}"/>
              </a:ext>
            </a:extLst>
          </p:cNvPr>
          <p:cNvSpPr txBox="1"/>
          <p:nvPr/>
        </p:nvSpPr>
        <p:spPr>
          <a:xfrm>
            <a:off x="5571744" y="1517753"/>
            <a:ext cx="5120640" cy="3964162"/>
          </a:xfrm>
          <a:prstGeom prst="rect">
            <a:avLst/>
          </a:prstGeom>
          <a:noFill/>
          <a:ln w="25400">
            <a:solidFill>
              <a:srgbClr val="0078D4"/>
            </a:solidFill>
          </a:ln>
        </p:spPr>
        <p:txBody>
          <a:bodyPr wrap="square" lIns="91440" tIns="91440" rIns="91440" bIns="91440" rtlCol="0">
            <a:spAutoFit/>
          </a:bodyPr>
          <a:lstStyle/>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"topic"</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"subject"</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"id"</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a:t>
            </a:r>
            <a:r>
              <a:rPr lang="en-US" sz="1600" b="0" dirty="0" err="1">
                <a:solidFill>
                  <a:srgbClr val="0451A5"/>
                </a:solidFill>
                <a:effectLst/>
                <a:latin typeface="Consolas" panose="020B0609020204030204" pitchFamily="49" charset="0"/>
              </a:rPr>
              <a:t>eventType</a:t>
            </a:r>
            <a:r>
              <a:rPr lang="en-US" sz="1600" b="0" dirty="0">
                <a:solidFill>
                  <a:srgbClr val="0451A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a:t>
            </a:r>
            <a:r>
              <a:rPr lang="en-US" sz="1600" b="0" dirty="0" err="1">
                <a:solidFill>
                  <a:srgbClr val="0451A5"/>
                </a:solidFill>
                <a:effectLst/>
                <a:latin typeface="Consolas" panose="020B0609020204030204" pitchFamily="49" charset="0"/>
              </a:rPr>
              <a:t>eventTime</a:t>
            </a:r>
            <a:r>
              <a:rPr lang="en-US" sz="1600" b="0" dirty="0">
                <a:solidFill>
                  <a:srgbClr val="0451A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object-unique-to-each-publisher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a:t>
            </a:r>
            <a:r>
              <a:rPr lang="en-US" sz="1600" b="0" dirty="0" err="1">
                <a:solidFill>
                  <a:srgbClr val="0451A5"/>
                </a:solidFill>
                <a:effectLst/>
                <a:latin typeface="Consolas" panose="020B0609020204030204" pitchFamily="49" charset="0"/>
              </a:rPr>
              <a:t>dataVersion</a:t>
            </a:r>
            <a:r>
              <a:rPr lang="en-US" sz="1600" b="0" dirty="0">
                <a:solidFill>
                  <a:srgbClr val="0451A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a:t>
            </a:r>
            <a:r>
              <a:rPr lang="en-US" sz="1600" b="0" dirty="0" err="1">
                <a:solidFill>
                  <a:srgbClr val="0451A5"/>
                </a:solidFill>
                <a:effectLst/>
                <a:latin typeface="Consolas" panose="020B0609020204030204" pitchFamily="49" charset="0"/>
              </a:rPr>
              <a:t>metadataVersion</a:t>
            </a:r>
            <a:r>
              <a:rPr lang="en-US" sz="1600" b="0" dirty="0">
                <a:solidFill>
                  <a:srgbClr val="0451A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string</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3820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FF68-A776-B203-0F76-EEC02AC2BAB7}"/>
              </a:ext>
            </a:extLst>
          </p:cNvPr>
          <p:cNvSpPr>
            <a:spLocks noGrp="1"/>
          </p:cNvSpPr>
          <p:nvPr>
            <p:ph type="title"/>
          </p:nvPr>
        </p:nvSpPr>
        <p:spPr/>
        <p:txBody>
          <a:bodyPr/>
          <a:lstStyle/>
          <a:p>
            <a:r>
              <a:rPr lang="en-US" dirty="0"/>
              <a:t>Discover event schemas (2 of 2)</a:t>
            </a:r>
          </a:p>
        </p:txBody>
      </p:sp>
      <p:sp>
        <p:nvSpPr>
          <p:cNvPr id="3" name="Text Placeholder 2">
            <a:extLst>
              <a:ext uri="{FF2B5EF4-FFF2-40B4-BE49-F238E27FC236}">
                <a16:creationId xmlns:a16="http://schemas.microsoft.com/office/drawing/2014/main" id="{7C1E2C93-DA17-834B-9BB7-B65A494AF3E2}"/>
              </a:ext>
            </a:extLst>
          </p:cNvPr>
          <p:cNvSpPr>
            <a:spLocks noGrp="1"/>
          </p:cNvSpPr>
          <p:nvPr>
            <p:ph type="body" sz="quarter" idx="11"/>
          </p:nvPr>
        </p:nvSpPr>
        <p:spPr/>
        <p:txBody>
          <a:bodyPr/>
          <a:lstStyle/>
          <a:p>
            <a:r>
              <a:rPr lang="en-US" dirty="0"/>
              <a:t>Azure Blob storage event example</a:t>
            </a:r>
          </a:p>
        </p:txBody>
      </p:sp>
      <p:sp>
        <p:nvSpPr>
          <p:cNvPr id="5" name="TextBox 4">
            <a:extLst>
              <a:ext uri="{FF2B5EF4-FFF2-40B4-BE49-F238E27FC236}">
                <a16:creationId xmlns:a16="http://schemas.microsoft.com/office/drawing/2014/main" id="{D9F95302-6529-FDF1-10C7-4F9DB8901B7E}"/>
              </a:ext>
            </a:extLst>
          </p:cNvPr>
          <p:cNvSpPr txBox="1"/>
          <p:nvPr/>
        </p:nvSpPr>
        <p:spPr>
          <a:xfrm>
            <a:off x="432546" y="1446919"/>
            <a:ext cx="10174494" cy="4893647"/>
          </a:xfrm>
          <a:prstGeom prst="rect">
            <a:avLst/>
          </a:prstGeom>
          <a:noFill/>
          <a:ln w="25400">
            <a:solidFill>
              <a:srgbClr val="0078D4"/>
            </a:solidFill>
          </a:ln>
        </p:spPr>
        <p:txBody>
          <a:bodyPr wrap="square" lIns="91440" tIns="91440" rIns="91440" bIns="91440" rtlCol="0">
            <a:spAutoFit/>
          </a:bodyPr>
          <a:lstStyle/>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"topic"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"subject"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eventType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A31515"/>
                </a:solidFill>
                <a:effectLst/>
                <a:uLnTx/>
                <a:uFillTx/>
                <a:latin typeface="Consolas" panose="020B0609020204030204" pitchFamily="49" charset="0"/>
                <a:ea typeface="+mn-ea"/>
              </a:rPr>
              <a:t>Microsoft.Storage.BlobCreated</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eventTime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"2017-06-26T18:41:00.9584103Z"</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"831e1650-001e-001b-66ab-eeb76e069631"</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"data"</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ts val="432"/>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api</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A31515"/>
                </a:solidFill>
                <a:effectLst/>
                <a:uLnTx/>
                <a:uFillTx/>
                <a:latin typeface="Consolas" panose="020B0609020204030204" pitchFamily="49" charset="0"/>
                <a:ea typeface="+mn-ea"/>
              </a:rPr>
              <a:t>PutBlockList</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"eTag"</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"0x8D4BCC2E4835CD0"</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storageDiagnostics</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batchId</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"b68529f3-68cd-4744-baa4-3c0498ec19f0"</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clientRequestId</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"6d79dbfb-0e37-4fc4-981f-442c9ca65760"</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requestId</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"831e1650-001e-001b-66ab-eeb76e000000"</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contentType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"application/octet-stream"</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contentLength</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9885A"/>
                </a:solidFill>
                <a:effectLst/>
                <a:uLnTx/>
                <a:uFillTx/>
                <a:latin typeface="Consolas" panose="020B0609020204030204" pitchFamily="49" charset="0"/>
                <a:ea typeface="+mn-ea"/>
              </a:rPr>
              <a:t>524288</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blobType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A31515"/>
                </a:solidFill>
                <a:effectLst/>
                <a:uLnTx/>
                <a:uFillTx/>
                <a:latin typeface="Consolas" panose="020B0609020204030204" pitchFamily="49" charset="0"/>
                <a:ea typeface="+mn-ea"/>
              </a:rPr>
              <a:t>BlockBlob</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"sequencer"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"00000000000004420000000000028963"</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url</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"https://test.blob.core.windows.net/container/blob"</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dataVersion</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rPr>
              <a:t>metadataVersion</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rPr>
              <a:t>"1"</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endParaRPr>
          </a:p>
          <a:p>
            <a:pPr marL="0" marR="0" lvl="0" indent="0" algn="l" defTabSz="932742" rtl="0" eaLnBrk="1" fontAlgn="auto" latinLnBrk="0" hangingPunct="1">
              <a:lnSpc>
                <a:spcPct val="100000"/>
              </a:lnSpc>
              <a:spcBef>
                <a:spcPts val="400"/>
              </a:spcBef>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p:txBody>
      </p:sp>
    </p:spTree>
    <p:extLst>
      <p:ext uri="{BB962C8B-B14F-4D97-AF65-F5344CB8AC3E}">
        <p14:creationId xmlns:p14="http://schemas.microsoft.com/office/powerpoint/2010/main" val="351964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4263</Words>
  <Application>Microsoft Office PowerPoint</Application>
  <PresentationFormat>Widescreen</PresentationFormat>
  <Paragraphs>377</Paragraphs>
  <Slides>34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Aptos</vt:lpstr>
      <vt:lpstr>Arial</vt:lpstr>
      <vt:lpstr>Consolas</vt:lpstr>
      <vt:lpstr>Segoe UI</vt:lpstr>
      <vt:lpstr>Segoe UI Light</vt:lpstr>
      <vt:lpstr>Segoe UI Semibold</vt:lpstr>
      <vt:lpstr>segoe-ui_semibold</vt:lpstr>
      <vt:lpstr>Wingdings</vt:lpstr>
      <vt:lpstr>Office Theme</vt:lpstr>
      <vt:lpstr>AZ-204T00A Learning Path 09: Develop event-based solutions</vt:lpstr>
      <vt:lpstr>Agenda</vt:lpstr>
      <vt:lpstr>Module 1:  Explore Azure Event Grid</vt:lpstr>
      <vt:lpstr>Learning objectives</vt:lpstr>
      <vt:lpstr>Introduction</vt:lpstr>
      <vt:lpstr>Explore Azure Event Grid (1 of 2)</vt:lpstr>
      <vt:lpstr>Explore Azure Event Grid (2 of 2)</vt:lpstr>
      <vt:lpstr>Discover event schemas (1 of 2)</vt:lpstr>
      <vt:lpstr>Discover event schemas (2 of 2)</vt:lpstr>
      <vt:lpstr>Explore event delivery durability</vt:lpstr>
      <vt:lpstr>Control access to events (1 of 2)</vt:lpstr>
      <vt:lpstr>Control access to events (2 of 2)</vt:lpstr>
      <vt:lpstr>Receive events by using webhooks</vt:lpstr>
      <vt:lpstr>Filter events</vt:lpstr>
      <vt:lpstr>Exercise: Route custom events to web endpoint by using Azure CLI</vt:lpstr>
      <vt:lpstr>Summary and knowledge check</vt:lpstr>
      <vt:lpstr>Module 2: Explore Azure Event Hubs</vt:lpstr>
      <vt:lpstr>Learning objectives</vt:lpstr>
      <vt:lpstr>Introduction</vt:lpstr>
      <vt:lpstr>Discover Azure Event Hubs (1 of 2)</vt:lpstr>
      <vt:lpstr>Discover Azure Event Hubs (2 of 2)</vt:lpstr>
      <vt:lpstr>Explore Event Hubs Capture (1 of 2)</vt:lpstr>
      <vt:lpstr>Explore Event Hubs Capture (2 of 2)</vt:lpstr>
      <vt:lpstr>Scale your processing application (1 of 2)</vt:lpstr>
      <vt:lpstr>Scale your processing application (2 of 2)</vt:lpstr>
      <vt:lpstr>Control access to events</vt:lpstr>
      <vt:lpstr>Perform common operations with the Event Hubs client library (1 of 3)</vt:lpstr>
      <vt:lpstr>Perform common operations with the Event Hubs client library (2 of 3)</vt:lpstr>
      <vt:lpstr>Perform common operations with the Event Hubs client library (3 of 3)</vt:lpstr>
      <vt:lpstr>Summary and knowledge check</vt:lpstr>
      <vt:lpstr>Discussion and lab</vt:lpstr>
      <vt:lpstr>Group discussion questions</vt:lpstr>
      <vt:lpstr>Lab 09: Publish and subscribe to Event Grid events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2023-12-14T00:47:37Z</dcterms:created>
  <dcterms:modified xsi:type="dcterms:W3CDTF">2023-12-14T00:48:02Z</dcterms:modified>
</cp:coreProperties>
</file>