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1" r:id="rId4"/>
    <p:sldId id="271" r:id="rId5"/>
    <p:sldId id="391" r:id="rId6"/>
    <p:sldId id="461" r:id="rId7"/>
    <p:sldId id="462" r:id="rId8"/>
    <p:sldId id="463" r:id="rId9"/>
    <p:sldId id="464" r:id="rId10"/>
    <p:sldId id="420" r:id="rId11"/>
    <p:sldId id="465" r:id="rId12"/>
    <p:sldId id="466" r:id="rId13"/>
    <p:sldId id="467" r:id="rId14"/>
    <p:sldId id="468" r:id="rId15"/>
    <p:sldId id="268" r:id="rId16"/>
    <p:sldId id="437" r:id="rId17"/>
    <p:sldId id="299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3F5"/>
    <a:srgbClr val="E8E6DF"/>
    <a:srgbClr val="003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33" autoAdjust="0"/>
    <p:restoredTop sz="81455" autoAdjust="0"/>
  </p:normalViewPr>
  <p:slideViewPr>
    <p:cSldViewPr snapToGrid="0">
      <p:cViewPr varScale="1">
        <p:scale>
          <a:sx n="86" d="100"/>
          <a:sy n="86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8D156-4B2E-4C57-9C33-59F659D1868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4D7BB-47DA-46D4-B152-A08B9EBC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4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bus-messaging/service-bus-amqp-overview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service-bus-messaging/how-to-use-java-message-service-20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Learn modules are part of the 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AZ-204: 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Develop message-based solutions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US" dirty="0"/>
              <a:t>https://learn.microsoft.com/training/paths/az-204-develop-message-based-solutions/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 learning path.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8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57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 create a first-in, first-out (FIFO) guarantee in Service Bus, use sessions. Message sessions enable joint and ordered handling of unbounded sequences of related messages.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consuming application only has to be able to handle average load instead of peak load.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2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https://learn.microsoft.com/training/modules/azure-event-grid/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Storage queues and Service Bus queues have a slightly different feature set. You can choose either one or both, depending on the needs of your particular solution.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determining which queuing technology fits the purpose of a given solution, solution architects and developers should consider these recommendations.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Advanced features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Service Bus includes advanced features that enable you to solve more complex messaging problems.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Message sessions: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 create a first-in, first-out (FIFO) guarantee in Service Bus, use sessions.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Autoforwarding</a:t>
            </a:r>
            <a:r>
              <a:rPr lang="en-US" dirty="0"/>
              <a:t>: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autoforwarding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feature chains a queue or subscription to another queue or topic that is in the same namespace.</a:t>
            </a:r>
            <a:endParaRPr lang="en-US" dirty="0"/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Dead-letter queue: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Service Bus supports a dead-letter queue (DLQ). A DLQ holds messages that can't be delivered to any receiver.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Scheduled delivery: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can submit messages to a queue or topic for delayed processing.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Message deferral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Batching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Transactions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Filtering and actions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Autodelete on idle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Duplicate detection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 protocols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Geo-disaster recovery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Compliance with standards and protocols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primary wire protocol for Service Bus is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Advanced Messaging Queueing Protocol (AMQP) 1.0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an open ISO/IEC standard. It allows customers to write applications that work against Service Bus and on-premises brokers such as ActiveMQ or RabbitMQ. Service Bus Premium is fully compliant with the Java/Jakarta EE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Java Message Service (JMS) 2.0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API.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8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Receive modes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Receive and delete:</a:t>
            </a:r>
            <a:r>
              <a:rPr lang="en-US" dirty="0"/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Service Bus receives the request from the consumer, it marks the message as being consumed and returns it to the consumer application.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Peek lock:</a:t>
            </a:r>
            <a:r>
              <a:rPr lang="en-US" dirty="0"/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this mode, the receive operation becomes two-stage, which makes it possible to support applications that can't tolerate missing messages.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Messages carry a payload and metadata. The metadata is in the form of key-value pair properties, and describes the payload.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Service Bus message consists of a binary payload section that Service Bus never handles in any form on the service-side, and two sets of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https://learn.microsoft.com/en-us/training/modules/discover-azure-message-queue/6-send-receive-messages-service-bus/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0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FB2FE78D-8856-C190-B6B5-5D868C2EF8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9"/>
            <a:ext cx="1366440" cy="292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27A444A-D3A2-E9EE-45B2-4ADF53D14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3" y="3429001"/>
            <a:ext cx="5686955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100000"/>
              </a:lnSpc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</a:t>
            </a:r>
            <a:br>
              <a:rPr lang="en-US" dirty="0"/>
            </a:br>
            <a:r>
              <a:rPr lang="en-US" dirty="0"/>
              <a:t>presentation title </a:t>
            </a:r>
          </a:p>
        </p:txBody>
      </p:sp>
    </p:spTree>
    <p:extLst>
      <p:ext uri="{BB962C8B-B14F-4D97-AF65-F5344CB8AC3E}">
        <p14:creationId xmlns:p14="http://schemas.microsoft.com/office/powerpoint/2010/main" val="378508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| K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BECF-41DC-2410-893A-DB9187FC3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90E651-9BA7-18EB-DB1A-44556A25BECF}"/>
              </a:ext>
            </a:extLst>
          </p:cNvPr>
          <p:cNvSpPr/>
          <p:nvPr userDrawn="1"/>
        </p:nvSpPr>
        <p:spPr>
          <a:xfrm>
            <a:off x="5863473" y="1555423"/>
            <a:ext cx="5816337" cy="4383464"/>
          </a:xfrm>
          <a:prstGeom prst="roundRect">
            <a:avLst>
              <a:gd name="adj" fmla="val 5914"/>
            </a:avLst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9635B2-897B-0E82-CA91-F20AED8A9E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610" y="1763920"/>
            <a:ext cx="5019675" cy="37623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593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FD824-E358-67D5-CDC3-74A3BA311E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340" y="3451932"/>
            <a:ext cx="6472474" cy="627864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100000"/>
              </a:lnSpc>
              <a:defRPr sz="4080" b="0" i="0" spc="-5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71795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35075"/>
            <a:ext cx="11222038" cy="48164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D717A2-A422-51B6-F4ED-1AA291F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0761"/>
            <a:ext cx="11222038" cy="0"/>
          </a:xfrm>
          <a:prstGeom prst="line">
            <a:avLst/>
          </a:prstGeom>
          <a:ln w="76200" cap="rnd">
            <a:gradFill>
              <a:gsLst>
                <a:gs pos="0">
                  <a:schemeClr val="accent3"/>
                </a:gs>
                <a:gs pos="97531">
                  <a:srgbClr val="8DC8E8"/>
                </a:gs>
                <a:gs pos="48000">
                  <a:schemeClr val="accent2"/>
                </a:gs>
                <a:gs pos="22000">
                  <a:srgbClr val="F4364C"/>
                </a:gs>
              </a:gsLst>
              <a:lin ang="3900000" scaled="0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1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DDF2-600E-9C79-104E-B87C444E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550542F-99B5-2164-E697-89C6F4B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192001" cy="309562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73D85-141D-9923-C2EE-4CB92E1480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35075"/>
            <a:ext cx="10796155" cy="48164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39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35075"/>
            <a:ext cx="11222038" cy="48164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27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235075"/>
            <a:ext cx="5373278" cy="48164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900B041-8C7A-E7C2-585A-E513A7818B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06532" y="1235075"/>
            <a:ext cx="5373278" cy="48164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32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4B3E-4E72-0D48-DEE7-436F5441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C70EA8-226C-026D-3799-31B69250A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98538"/>
            <a:ext cx="11222038" cy="425450"/>
          </a:xfrm>
        </p:spPr>
        <p:txBody>
          <a:bodyPr/>
          <a:lstStyle>
            <a:lvl1pPr marL="0" indent="0">
              <a:buNone/>
              <a:defRPr lang="en-US" sz="2244" kern="1200" spc="0" baseline="0" dirty="0" smtClean="0">
                <a:solidFill>
                  <a:srgbClr val="003C6A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D685E-044E-3CD4-5578-572CE4E50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06084"/>
            <a:ext cx="11222038" cy="45243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073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ubtitl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4B3E-4E72-0D48-DEE7-436F5441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C70EA8-226C-026D-3799-31B69250A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98538"/>
            <a:ext cx="11222038" cy="425450"/>
          </a:xfrm>
        </p:spPr>
        <p:txBody>
          <a:bodyPr/>
          <a:lstStyle>
            <a:lvl1pPr marL="0" indent="0">
              <a:buNone/>
              <a:defRPr lang="en-US" sz="2244" kern="1200" spc="0" baseline="0" dirty="0" smtClean="0">
                <a:solidFill>
                  <a:srgbClr val="003C6A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D685E-044E-3CD4-5578-572CE4E50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06084"/>
            <a:ext cx="5408341" cy="45243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22F7875-B391-575C-D960-9A060FA6966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0897" y="1506084"/>
            <a:ext cx="5408341" cy="45243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00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|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BECF-41DC-2410-893A-DB9187FC3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lab/exercise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1A17C-0F99-216E-DFAC-C569CB6E38F1}"/>
              </a:ext>
            </a:extLst>
          </p:cNvPr>
          <p:cNvSpPr/>
          <p:nvPr userDrawn="1"/>
        </p:nvSpPr>
        <p:spPr>
          <a:xfrm>
            <a:off x="395187" y="1555423"/>
            <a:ext cx="5816337" cy="4383464"/>
          </a:xfrm>
          <a:prstGeom prst="roundRect">
            <a:avLst>
              <a:gd name="adj" fmla="val 5914"/>
            </a:avLst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5EEF9-998D-B6C1-C199-5C59EA71EC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2393" y="1763920"/>
            <a:ext cx="5019675" cy="37623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72FF0B-2694-6C4C-C8B5-3E7663D5E7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9932" y="1763920"/>
            <a:ext cx="5019675" cy="37623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105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F1CD1-DE45-C853-F32D-1EB71976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80"/>
            <a:ext cx="11222610" cy="5154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72885-CE45-483C-B4F6-098C0BB67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0403"/>
            <a:ext cx="1122261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20144-5ECD-680F-E1E0-37DE7FB35BAC}"/>
              </a:ext>
            </a:extLst>
          </p:cNvPr>
          <p:cNvSpPr txBox="1"/>
          <p:nvPr userDrawn="1"/>
        </p:nvSpPr>
        <p:spPr>
          <a:xfrm>
            <a:off x="457200" y="6411853"/>
            <a:ext cx="3709956" cy="17267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32563">
              <a:defRPr/>
            </a:pPr>
            <a:r>
              <a:rPr lang="en-US" sz="1122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02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2" r:id="rId5"/>
    <p:sldLayoutId id="2147483671" r:id="rId6"/>
    <p:sldLayoutId id="2147483661" r:id="rId7"/>
    <p:sldLayoutId id="2147483672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4675" indent="-23495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7013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141413" indent="-169863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376363" indent="-179388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azure.storage.common/" TargetMode="External"/><Relationship Id="rId2" Type="http://schemas.openxmlformats.org/officeDocument/2006/relationships/hyperlink" Target="https://www.nuget.org/packages/azure.core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nuget.org/packages/system.configuration.configurationmanager/" TargetMode="External"/><Relationship Id="rId4" Type="http://schemas.openxmlformats.org/officeDocument/2006/relationships/hyperlink" Target="https://www.nuget.org/packages/azure.storage.queue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az204labs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7169DE-E95D-FDD6-AED0-B3D218B4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3" y="2998114"/>
            <a:ext cx="6330617" cy="16619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AZ-204T00A</a:t>
            </a:r>
            <a:br>
              <a:rPr lang="en-US" dirty="0"/>
            </a:br>
            <a:r>
              <a:rPr lang="en-US" sz="4000" dirty="0">
                <a:solidFill>
                  <a:schemeClr val="tx1"/>
                </a:solidFill>
              </a:rPr>
              <a:t>Learning Path 10: Develop message-based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9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82F9A-F659-CDFB-4B89-F7866B10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Send and receive message from a Service Bus queue by using .NET.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891AE-CDD2-6514-D194-D05828BCBF6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exercise you learn how to use the Azure CLI to create a Service Bus namespace and queue. You also create a .NET console app to send and receive messages from the queue.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A883D-06AE-9BF1-EDA6-B96F619F8C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Objectives</a:t>
            </a:r>
          </a:p>
          <a:p>
            <a:r>
              <a:rPr lang="en-US" sz="2000" dirty="0"/>
              <a:t>Create Azure resources</a:t>
            </a:r>
          </a:p>
          <a:p>
            <a:r>
              <a:rPr lang="en-US" sz="2000" dirty="0"/>
              <a:t>Create console app to send messages to the queue</a:t>
            </a:r>
          </a:p>
          <a:p>
            <a:r>
              <a:rPr lang="en-US" sz="2000" dirty="0"/>
              <a:t>Review results</a:t>
            </a:r>
          </a:p>
          <a:p>
            <a:r>
              <a:rPr lang="en-US" sz="2000" dirty="0"/>
              <a:t>Update project to receive messages to the queue</a:t>
            </a:r>
          </a:p>
          <a:p>
            <a:r>
              <a:rPr lang="en-US" sz="2000" dirty="0"/>
              <a:t>Clean up resources</a:t>
            </a:r>
          </a:p>
        </p:txBody>
      </p:sp>
    </p:spTree>
    <p:extLst>
      <p:ext uri="{BB962C8B-B14F-4D97-AF65-F5344CB8AC3E}">
        <p14:creationId xmlns:p14="http://schemas.microsoft.com/office/powerpoint/2010/main" val="82938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3269DD-B8E0-2927-AE7C-54CDA692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Azure Queue Storage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F1527-31CF-250E-6D11-FC8E95E01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235075"/>
            <a:ext cx="4850781" cy="48164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Azure Queue Storage is a service for storing large numbers of messages.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 queue message can be up to 64 KB in size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The Queue service contains the following components:</a:t>
            </a:r>
          </a:p>
          <a:p>
            <a:pPr lvl="1"/>
            <a:r>
              <a:rPr lang="en-US" sz="1800" dirty="0"/>
              <a:t>URL format</a:t>
            </a:r>
          </a:p>
          <a:p>
            <a:pPr lvl="1"/>
            <a:r>
              <a:rPr lang="en-US" sz="1800" dirty="0"/>
              <a:t>Storage </a:t>
            </a:r>
          </a:p>
          <a:p>
            <a:pPr lvl="1"/>
            <a:r>
              <a:rPr lang="en-US" sz="1800" dirty="0"/>
              <a:t>Queue</a:t>
            </a:r>
          </a:p>
          <a:p>
            <a:pPr lvl="1"/>
            <a:r>
              <a:rPr lang="en-US" sz="1800" dirty="0"/>
              <a:t>Message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17A058A-C8D2-5D5E-9457-F56DF3EE3217}"/>
              </a:ext>
            </a:extLst>
          </p:cNvPr>
          <p:cNvSpPr txBox="1">
            <a:spLocks/>
          </p:cNvSpPr>
          <p:nvPr/>
        </p:nvSpPr>
        <p:spPr>
          <a:xfrm>
            <a:off x="5965901" y="1235075"/>
            <a:ext cx="5713909" cy="4816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+mj-lt"/>
              </a:rPr>
              <a:t>The Queue service contains the following components:</a:t>
            </a:r>
          </a:p>
          <a:p>
            <a:pPr>
              <a:spcAft>
                <a:spcPts val="600"/>
              </a:spcAft>
            </a:pPr>
            <a:r>
              <a:rPr lang="en-US" sz="1800" i="1" dirty="0"/>
              <a:t>URL format</a:t>
            </a:r>
            <a:r>
              <a:rPr lang="en-US" sz="1800" dirty="0"/>
              <a:t> - Queues are addressable using the URL format </a:t>
            </a:r>
            <a:r>
              <a:rPr lang="en-US" sz="1800" dirty="0">
                <a:latin typeface="Consolas" panose="020B0609020204030204" pitchFamily="49" charset="0"/>
              </a:rPr>
              <a:t>https://&lt;account&gt;.queue.core.windows.net/&lt;queue&gt;</a:t>
            </a:r>
            <a:r>
              <a:rPr lang="en-US" sz="1800" dirty="0"/>
              <a:t>. </a:t>
            </a:r>
          </a:p>
          <a:p>
            <a:pPr>
              <a:spcAft>
                <a:spcPts val="600"/>
              </a:spcAft>
            </a:pPr>
            <a:r>
              <a:rPr lang="en-US" sz="1800" i="1" dirty="0"/>
              <a:t>Storage account </a:t>
            </a:r>
            <a:r>
              <a:rPr lang="en-US" sz="1800" dirty="0"/>
              <a:t>- All access to Azure Storage is done through a storage account.</a:t>
            </a:r>
          </a:p>
          <a:p>
            <a:pPr>
              <a:spcAft>
                <a:spcPts val="600"/>
              </a:spcAft>
            </a:pPr>
            <a:r>
              <a:rPr lang="en-US" sz="1800" i="1" dirty="0"/>
              <a:t>Queue</a:t>
            </a:r>
            <a:r>
              <a:rPr lang="en-US" sz="1800" dirty="0"/>
              <a:t> - A queue contains a set of messages. All messages must be in a queue.</a:t>
            </a:r>
          </a:p>
          <a:p>
            <a:pPr>
              <a:spcAft>
                <a:spcPts val="600"/>
              </a:spcAft>
            </a:pPr>
            <a:r>
              <a:rPr lang="en-US" sz="1800" i="1" dirty="0"/>
              <a:t>Message</a:t>
            </a:r>
            <a:r>
              <a:rPr lang="en-US" sz="1800" dirty="0"/>
              <a:t> - A message, in any format, of up to 64 KB. For version 2017-07-29 or later, the maximum time-to-live can be any positive number, or -1 indicating that the message doesn't expire. If this parameter is omitted, the default time-to-live is seven days.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3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F175D-B1FB-9744-7F0E-649B6306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manage Azure Queue Storage queues and messages by using .NET (1 of 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B144-AEAB-7590-301E-DAC333CB15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i="0" u="none" strike="noStrike" kern="1200" cap="none" spc="-4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following code examples rely on the following NuGet packages:</a:t>
            </a:r>
          </a:p>
          <a:p>
            <a:pPr defTabSz="914367">
              <a:spcAft>
                <a:spcPts val="600"/>
              </a:spcAft>
              <a:buSzPct val="90000"/>
              <a:defRPr/>
            </a:pPr>
            <a:r>
              <a:rPr kumimoji="0" lang="en-US" sz="1800" b="0" i="0" u="none" strike="noStrike" kern="1200" cap="none" normalizeH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Azure.Core</a:t>
            </a:r>
            <a:r>
              <a:rPr kumimoji="0" lang="en-US" sz="1800" b="0" i="0" u="none" strike="noStrike" kern="1200" cap="none" normalizeH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 library for .NET</a:t>
            </a:r>
            <a:r>
              <a:rPr kumimoji="0" lang="en-US" sz="1800" b="0" i="0" u="none" strike="noStrike" kern="120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: This package provides shared primitives, abstractions, and helpers for modern .NET Azure SDK client libraries.</a:t>
            </a:r>
          </a:p>
          <a:p>
            <a:pPr defTabSz="914367">
              <a:spcAft>
                <a:spcPts val="600"/>
              </a:spcAft>
              <a:buSzPct val="90000"/>
              <a:defRPr/>
            </a:pPr>
            <a:r>
              <a:rPr kumimoji="0" lang="en-US" sz="1800" b="0" i="0" u="none" strike="noStrike" kern="1200" cap="none" normalizeH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Azure.Storage.Common</a:t>
            </a:r>
            <a:r>
              <a:rPr kumimoji="0" lang="en-US" sz="1800" b="0" i="0" u="none" strike="noStrike" kern="1200" cap="none" normalizeH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 client library for .NET</a:t>
            </a:r>
            <a:r>
              <a:rPr kumimoji="0" lang="en-US" sz="1800" b="0" i="0" u="none" strike="noStrike" kern="120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: This package provides infrastructure shared by the other Azure Storage client libraries.</a:t>
            </a:r>
          </a:p>
          <a:p>
            <a:pPr defTabSz="914367">
              <a:spcAft>
                <a:spcPts val="600"/>
              </a:spcAft>
              <a:buSzPct val="90000"/>
              <a:defRPr/>
            </a:pPr>
            <a:r>
              <a:rPr kumimoji="0" lang="en-US" sz="1800" b="0" i="0" u="none" strike="noStrike" kern="1200" cap="none" normalizeH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Azure.Storage.Queues</a:t>
            </a:r>
            <a:r>
              <a:rPr kumimoji="0" lang="en-US" sz="1800" b="0" i="0" u="none" strike="noStrike" kern="1200" cap="none" normalizeH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 client library for .NET</a:t>
            </a:r>
            <a:r>
              <a:rPr kumimoji="0" lang="en-US" sz="1800" b="0" i="0" u="none" strike="noStrike" kern="120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: This package enables working with Azure Queue Storage for storing messages that may be accessed by a client.</a:t>
            </a:r>
          </a:p>
          <a:p>
            <a:pPr defTabSz="914367">
              <a:spcAft>
                <a:spcPts val="600"/>
              </a:spcAft>
              <a:buSzPct val="90000"/>
              <a:defRPr/>
            </a:pPr>
            <a:r>
              <a:rPr kumimoji="0" lang="en-US" sz="1800" b="0" i="0" u="none" strike="noStrike" kern="1200" cap="none" normalizeH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System.Configuration.ConfigurationManager</a:t>
            </a:r>
            <a:r>
              <a:rPr kumimoji="0" lang="en-US" sz="1800" b="0" i="0" u="none" strike="noStrike" kern="1200" cap="none" normalizeH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 library for .NET</a:t>
            </a:r>
            <a:r>
              <a:rPr kumimoji="0" lang="en-US" sz="1800" b="0" i="0" u="none" strike="noStrike" kern="120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: This package provides access to configuration files for client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0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F175D-B1FB-9744-7F0E-649B6306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manage Azure Queue Storage queues and messages by using .NET (2 of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3FF0-FF3F-57C0-A9F8-E6E24AFC53B3}"/>
              </a:ext>
            </a:extLst>
          </p:cNvPr>
          <p:cNvSpPr txBox="1"/>
          <p:nvPr/>
        </p:nvSpPr>
        <p:spPr>
          <a:xfrm>
            <a:off x="457201" y="1531173"/>
            <a:ext cx="10457645" cy="830997"/>
          </a:xfrm>
          <a:prstGeom prst="rect">
            <a:avLst/>
          </a:prstGeom>
          <a:noFill/>
          <a:ln w="25400">
            <a:solidFill>
              <a:srgbClr val="0078D4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class enables you to retrieve queues stored in Queue storage.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31466-D08D-68F7-9E43-97924D55E40C}"/>
              </a:ext>
            </a:extLst>
          </p:cNvPr>
          <p:cNvSpPr txBox="1"/>
          <p:nvPr/>
        </p:nvSpPr>
        <p:spPr>
          <a:xfrm>
            <a:off x="457200" y="2800405"/>
            <a:ext cx="10457645" cy="2339102"/>
          </a:xfrm>
          <a:prstGeom prst="rect">
            <a:avLst/>
          </a:prstGeom>
          <a:noFill/>
          <a:ln w="25400">
            <a:solidFill>
              <a:srgbClr val="0078D4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example shows how to create a queue if it does not already exist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the connection string from app settings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ConfigurationManager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AppSettings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StorageConnectionString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Instantiate a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which will be used to create and manipulate the queue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the queue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CreateIfNotExists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73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F175D-B1FB-9744-7F0E-649B6306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manage Azure Queue Storage queues and messages by using .NET (3 of 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CBF737-4F1F-092F-778C-957A43EA2481}"/>
              </a:ext>
            </a:extLst>
          </p:cNvPr>
          <p:cNvSpPr txBox="1"/>
          <p:nvPr/>
        </p:nvSpPr>
        <p:spPr>
          <a:xfrm>
            <a:off x="457200" y="1613118"/>
            <a:ext cx="10457645" cy="3631763"/>
          </a:xfrm>
          <a:prstGeom prst="rect">
            <a:avLst/>
          </a:prstGeom>
          <a:noFill/>
          <a:ln w="25400">
            <a:solidFill>
              <a:srgbClr val="0078D4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 insert a message into an existing queue, call the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SendMessage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the connection string from app settings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ConfigurationManager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AppSettings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StorageConnectionString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Instantiate a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which will be used to create and manipulate the queue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the queue if it doesn't already exist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CreateIfNotExists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Send a message to the queue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queueClient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SendMessage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197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A3BBE-B488-43DD-B070-0919A72A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knowledge check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7D7FC9-B011-1D97-BC8A-841DD0A7C57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199" y="1752600"/>
            <a:ext cx="5019773" cy="3762375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In this module, you learned how to: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Choose the appropriate queue mechanism for your solution.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Explain how the messaging entities that form the core capabilities of Service Bus operate.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Send and receive message from a Service Bus queue by using .NET.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Identify the key components of Azure Queue Storage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Create queues and manage messages in Azure Queue Storage by using .NET.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A2E3A5-491E-5D2A-26A0-B9501E6B8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96000" y="2076618"/>
            <a:ext cx="458142" cy="458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b="1" dirty="0">
                <a:solidFill>
                  <a:schemeClr val="bg1"/>
                </a:solidFill>
              </a:rPr>
              <a:t>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 Placeholder 43">
            <a:extLst>
              <a:ext uri="{FF2B5EF4-FFF2-40B4-BE49-F238E27FC236}">
                <a16:creationId xmlns:a16="http://schemas.microsoft.com/office/drawing/2014/main" id="{4FC27DB2-F05B-E624-8C00-315CD548313F}"/>
              </a:ext>
            </a:extLst>
          </p:cNvPr>
          <p:cNvSpPr txBox="1">
            <a:spLocks/>
          </p:cNvSpPr>
          <p:nvPr/>
        </p:nvSpPr>
        <p:spPr>
          <a:xfrm>
            <a:off x="6715031" y="2076618"/>
            <a:ext cx="4672440" cy="76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</a:rPr>
              <a:t>What advanced feature of Azure Service Bus creates a first-in, first-out (FIFO) guarantee?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35A33D-4B76-4EF0-2434-6808E38C7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107837" y="3366772"/>
            <a:ext cx="458142" cy="458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b="1" dirty="0">
                <a:solidFill>
                  <a:schemeClr val="bg1"/>
                </a:solidFill>
              </a:rPr>
              <a:t>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 Placeholder 43">
            <a:extLst>
              <a:ext uri="{FF2B5EF4-FFF2-40B4-BE49-F238E27FC236}">
                <a16:creationId xmlns:a16="http://schemas.microsoft.com/office/drawing/2014/main" id="{5BFC22EB-D1DE-7538-0959-A4B6B152686D}"/>
              </a:ext>
            </a:extLst>
          </p:cNvPr>
          <p:cNvSpPr txBox="1">
            <a:spLocks/>
          </p:cNvSpPr>
          <p:nvPr/>
        </p:nvSpPr>
        <p:spPr>
          <a:xfrm>
            <a:off x="6715030" y="3366772"/>
            <a:ext cx="4576747" cy="9822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>
                <a:cs typeface="Segoe UI" panose="020B0502040204020203" pitchFamily="34" charset="0"/>
              </a:defRPr>
            </a:lvl1pPr>
            <a:lvl2pPr marL="574675" indent="-2349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141413" indent="-1698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6363" indent="-17938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In Azure Service Bus messages are durably stored which enables a load-leveling benefit. What is the benefit of load-leveling relative to a consuming application's performance?</a:t>
            </a:r>
          </a:p>
        </p:txBody>
      </p:sp>
    </p:spTree>
    <p:extLst>
      <p:ext uri="{BB962C8B-B14F-4D97-AF65-F5344CB8AC3E}">
        <p14:creationId xmlns:p14="http://schemas.microsoft.com/office/powerpoint/2010/main" val="240345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EC3F5-459D-EDF9-0B20-50B313E8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lab</a:t>
            </a:r>
          </a:p>
        </p:txBody>
      </p:sp>
    </p:spTree>
    <p:extLst>
      <p:ext uri="{BB962C8B-B14F-4D97-AF65-F5344CB8AC3E}">
        <p14:creationId xmlns:p14="http://schemas.microsoft.com/office/powerpoint/2010/main" val="157826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8E73-2109-66DD-E229-E7109681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32AD4E-336F-4656-0E6A-261693F295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Under what conditions would it best better to use Azure Service Bus for messages? Azure Queue Storage queues?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Describe the four components of Azure Queue Storage.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Describe Service Bus queues, topics, and subscriptions. What are the receive modes?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45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77A7B-155B-2ED5-3C62-1DB7A61F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Lab 10: Asynchronously process messages by using Azure Service Bus Queues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587F-EB3F-C362-2330-AD9717DF14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this lab, you will create a .NET Core project that will publish messages to the system, and a second .NET Core application that will read messages from the queue. The first app will simulate data coming from a sensor, while the second app will simulate the system that will read the messages from the queue for processing.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http://aka.ms/az204labs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0AFA0-D892-F50F-8026-F49A80C471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0" i="0" dirty="0">
                <a:solidFill>
                  <a:srgbClr val="222222"/>
                </a:solidFill>
                <a:effectLst/>
                <a:latin typeface="segoe-ui_semibold"/>
              </a:rPr>
              <a:t>Exercise 1: Create Azure resources</a:t>
            </a:r>
          </a:p>
          <a:p>
            <a:pPr>
              <a:spcAft>
                <a:spcPts val="600"/>
              </a:spcAft>
            </a:pPr>
            <a:r>
              <a:rPr lang="en-US" sz="1800" b="0" i="0" dirty="0">
                <a:solidFill>
                  <a:srgbClr val="222222"/>
                </a:solidFill>
                <a:effectLst/>
                <a:latin typeface="segoe-ui_semibold"/>
              </a:rPr>
              <a:t>Exercise 2: Create a .NET Core project to publish messages to a Service Bus queue</a:t>
            </a:r>
          </a:p>
          <a:p>
            <a:pPr>
              <a:spcAft>
                <a:spcPts val="600"/>
              </a:spcAft>
            </a:pPr>
            <a:r>
              <a:rPr lang="en-US" sz="1800" b="0" i="0" dirty="0">
                <a:solidFill>
                  <a:srgbClr val="222222"/>
                </a:solidFill>
                <a:effectLst/>
                <a:latin typeface="segoe-ui_semibold"/>
              </a:rPr>
              <a:t>Exercise 3: Create a .NET Core project to read messages from a Service Bus queue</a:t>
            </a:r>
          </a:p>
          <a:p>
            <a:pPr marL="0" indent="0">
              <a:spcAft>
                <a:spcPts val="600"/>
              </a:spcAft>
              <a:buNone/>
            </a:pPr>
            <a:endParaRPr lang="en-US" sz="1800" b="0" i="0" dirty="0">
              <a:solidFill>
                <a:srgbClr val="222222"/>
              </a:solidFill>
              <a:effectLst/>
              <a:latin typeface="segoe-ui_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1190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59DBB8-F862-E1A8-7EE8-232C2047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90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0C33A-7898-579E-B82E-95D16C14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1A4846-2FF9-3092-D784-FE20FE375A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Discover Azure message queues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57CB1-E24A-020B-A45F-59D98B65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0" y="2824068"/>
            <a:ext cx="6472474" cy="1255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Module 1: Discover Azure message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4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32FE-3C59-2749-6693-BA0C0DF6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6F1AE-BC25-3010-4623-C2C96043AD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Choose the appropriate queue mechanism for your solution.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Explain how the messaging entities that form the core capabilities of Service Bus operate.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Send and receive message from a Service Bus queue by using .NET.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Identify the key components of Azure Queue Storage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Create queues and manage messages in Azure Queue Storage by using .NET.</a:t>
            </a:r>
          </a:p>
        </p:txBody>
      </p:sp>
    </p:spTree>
    <p:extLst>
      <p:ext uri="{BB962C8B-B14F-4D97-AF65-F5344CB8AC3E}">
        <p14:creationId xmlns:p14="http://schemas.microsoft.com/office/powerpoint/2010/main" val="210690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069027-8060-29FD-A85E-206719F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FF623-9F1B-1D5E-6E61-8754DADF04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Azure supports two types of queue mechanisms: </a:t>
            </a:r>
            <a:r>
              <a:rPr lang="en-US" i="1" dirty="0"/>
              <a:t>Service Bus queues</a:t>
            </a:r>
            <a:r>
              <a:rPr lang="en-US" dirty="0"/>
              <a:t> and </a:t>
            </a:r>
            <a:r>
              <a:rPr lang="en-US" i="1" dirty="0"/>
              <a:t>Storage queues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Service Bus queues are part of a broader Azure messaging infrastructure that supports queuing, publish/subscribe, and more advanced integration patterns.</a:t>
            </a:r>
          </a:p>
          <a:p>
            <a:pPr>
              <a:spcAft>
                <a:spcPts val="1200"/>
              </a:spcAft>
            </a:pPr>
            <a:r>
              <a:rPr lang="en-US" dirty="0"/>
              <a:t>Storage queues are part of the Azure Storage infrastructure, and they allow you to store large numbers of messages.</a:t>
            </a:r>
          </a:p>
        </p:txBody>
      </p:sp>
    </p:spTree>
    <p:extLst>
      <p:ext uri="{BB962C8B-B14F-4D97-AF65-F5344CB8AC3E}">
        <p14:creationId xmlns:p14="http://schemas.microsoft.com/office/powerpoint/2010/main" val="169776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E0072-E117-8E79-F988-47064717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Choose</a:t>
            </a:r>
            <a:r>
              <a:rPr lang="fr-FR" dirty="0"/>
              <a:t> a message queue solution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7C157-CF14-1D2B-9DBC-CE84CA4A4D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Consider using Service Bus queues when: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Your solution needs to receive messages without having to poll the queue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Your solution requires the queue to provide a guaranteed first-in-first-out (FIFO) ordered delivery.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Your solution needs to support automatic duplicate detection.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 want your application to process messages as parallel long-running streams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Your solution requires transactional behavior and atomicity when sending or receiving multiple messages from a queue.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Your application handles messages that can exceed 64 KB but won't likely approach the 256-KB limit.</a:t>
            </a:r>
          </a:p>
          <a:p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53A31-49E0-0B84-D96F-01E799362B1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Consider using Storage queues when: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Your application must store over 80 gigabytes of messages in a queue.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Your application wants to track progress for processing a message in the queue. It's useful if the worker processing a message crashes. Another worker can then use that information to continue from where the prior worker left off.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 require server-side logs of all the transactions executed against your queues.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E4E0-F7EC-623F-E03D-917C07A2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Azure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CF24-ACD4-C078-B51A-3A9513DA58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+mj-lt"/>
              </a:rPr>
              <a:t>Some common scenarios are: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Messaging - Transfer business data, such as sales or purchase orders, journals, or inventory movements.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Decouple applications - Improve reliability and scalability of applications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Topics and subscriptions - Enable 1:n relationships between publishers and subscribers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Message sessions - Implement workflows that require message ordering or message deferral.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75F548-523B-9CDA-12AD-94D183A19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54894"/>
              </p:ext>
            </p:extLst>
          </p:nvPr>
        </p:nvGraphicFramePr>
        <p:xfrm>
          <a:off x="6241034" y="1235075"/>
          <a:ext cx="5438776" cy="419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776">
                  <a:extLst>
                    <a:ext uri="{9D8B030D-6E8A-4147-A177-3AD203B41FA5}">
                      <a16:colId xmlns:a16="http://schemas.microsoft.com/office/drawing/2014/main" val="63150100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350583633"/>
                    </a:ext>
                  </a:extLst>
                </a:gridCol>
              </a:tblGrid>
              <a:tr h="51421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Premium</a:t>
                      </a:r>
                    </a:p>
                  </a:txBody>
                  <a:tcPr marL="89642" marR="89642" marT="89642" marB="8964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Standard</a:t>
                      </a:r>
                    </a:p>
                  </a:txBody>
                  <a:tcPr marL="89642" marR="89642" marT="89642" marB="8964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21403"/>
                  </a:ext>
                </a:extLst>
              </a:tr>
              <a:tr h="580935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High throughput</a:t>
                      </a:r>
                    </a:p>
                  </a:txBody>
                  <a:tcPr marL="89642" marR="89642" marT="89642" marB="8964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Variable throughput</a:t>
                      </a:r>
                    </a:p>
                  </a:txBody>
                  <a:tcPr marL="89642" marR="89642" marT="89642" marB="896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77493"/>
                  </a:ext>
                </a:extLst>
              </a:tr>
              <a:tr h="82703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Predictable performance</a:t>
                      </a:r>
                    </a:p>
                  </a:txBody>
                  <a:tcPr marL="89642" marR="89642" marT="89642" marB="8964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Variable latency</a:t>
                      </a:r>
                    </a:p>
                  </a:txBody>
                  <a:tcPr marL="89642" marR="89642" marT="89642" marB="896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15690"/>
                  </a:ext>
                </a:extLst>
              </a:tr>
              <a:tr h="83381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Fixed pricing</a:t>
                      </a:r>
                    </a:p>
                  </a:txBody>
                  <a:tcPr marL="89642" marR="89642" marT="89642" marB="8964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Pay as you go variable pricing</a:t>
                      </a:r>
                    </a:p>
                  </a:txBody>
                  <a:tcPr marL="89642" marR="89642" marT="89642" marB="896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9847"/>
                  </a:ext>
                </a:extLst>
              </a:tr>
              <a:tr h="719094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Ability to scale workload up and down</a:t>
                      </a:r>
                    </a:p>
                  </a:txBody>
                  <a:tcPr marL="89642" marR="89642" marT="89642" marB="8964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89642" marR="89642" marT="89642" marB="896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44504"/>
                  </a:ext>
                </a:extLst>
              </a:tr>
              <a:tr h="719094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Message size up </a:t>
                      </a:r>
                      <a:r>
                        <a:rPr lang="en-US" sz="1700">
                          <a:solidFill>
                            <a:schemeClr val="tx1"/>
                          </a:solidFill>
                        </a:rPr>
                        <a:t>to 100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MB.</a:t>
                      </a:r>
                    </a:p>
                  </a:txBody>
                  <a:tcPr marL="89642" marR="89642" marT="89642" marB="8964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Message size up to 256 KB</a:t>
                      </a:r>
                    </a:p>
                  </a:txBody>
                  <a:tcPr marL="89642" marR="89642" marT="89642" marB="8964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7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1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8C2DCF-A9FC-A4C0-9DD0-5386463E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Service Bus queues, topics, and subscriptions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FE3CA-67C7-5D74-D168-1D9E3F52DD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Queues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Queues offer First In, First Out (FIFO) message delivery to one or more competing consumers.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Receive modes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 can specify two different modes in which Service Bus receives messages: Receive and delete or Peek lock.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Topics and subscriptions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Provides a one-to-many form of communication in a publish and subscribe pattern.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Rules and actions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 can configure subscriptions to find messages that have desired properties and then perform certain modifications to those properties.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 can use filter actions to copy a subset of those messages to the virtual subscription queue.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196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3C98C-B235-022C-AEE2-DA120289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Service Bus message payloads and serialization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D5EE06-2F24-DA0A-DE04-9510F15835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Message routing and correlation patterns</a:t>
            </a:r>
          </a:p>
          <a:p>
            <a:pPr>
              <a:spcAft>
                <a:spcPts val="600"/>
              </a:spcAft>
            </a:pPr>
            <a:r>
              <a:rPr lang="en-US" sz="1800" i="1" dirty="0"/>
              <a:t>Simple request/reply</a:t>
            </a:r>
            <a:r>
              <a:rPr lang="en-US" sz="1800" dirty="0"/>
              <a:t> - A publisher sends a message into a queue and expects a reply from the message consumer.</a:t>
            </a:r>
          </a:p>
          <a:p>
            <a:pPr>
              <a:spcAft>
                <a:spcPts val="600"/>
              </a:spcAft>
            </a:pPr>
            <a:r>
              <a:rPr lang="en-US" sz="1800" i="1" dirty="0"/>
              <a:t>Multicast request/reply </a:t>
            </a:r>
            <a:r>
              <a:rPr lang="en-US" sz="1800" dirty="0"/>
              <a:t>- As a variation of the prior pattern, a publisher sends the message into a topic and multiple subscribers become eligible to consume the message</a:t>
            </a:r>
          </a:p>
          <a:p>
            <a:pPr>
              <a:spcAft>
                <a:spcPts val="600"/>
              </a:spcAft>
            </a:pPr>
            <a:r>
              <a:rPr lang="en-US" sz="1800" i="1" dirty="0"/>
              <a:t>Multiplexing</a:t>
            </a:r>
            <a:r>
              <a:rPr lang="en-US" sz="1800" dirty="0"/>
              <a:t> - This session feature enables multiplexing of streams of related messages through a single queue or subscription</a:t>
            </a:r>
          </a:p>
          <a:p>
            <a:pPr>
              <a:spcAft>
                <a:spcPts val="600"/>
              </a:spcAft>
            </a:pPr>
            <a:r>
              <a:rPr lang="en-US" sz="1800" i="1" dirty="0"/>
              <a:t>Multiplexed request/reply </a:t>
            </a:r>
            <a:r>
              <a:rPr lang="en-US" sz="1800" dirty="0"/>
              <a:t>- This session feature enables multiplexing of streams of related messages through a single queue or subscription</a:t>
            </a:r>
          </a:p>
          <a:p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77AC-5856-943A-D1CE-85A6FA9B1B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Payload serialization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The </a:t>
            </a:r>
            <a:r>
              <a:rPr lang="en-US" sz="1800" dirty="0" err="1">
                <a:latin typeface="Consolas" panose="020B0609020204030204" pitchFamily="49" charset="0"/>
              </a:rPr>
              <a:t>ContentType</a:t>
            </a:r>
            <a:r>
              <a:rPr lang="en-US" sz="1800" dirty="0"/>
              <a:t> property enables applications to describe the payload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The .NET Framework version of the Service Bus API supports creating </a:t>
            </a:r>
            <a:r>
              <a:rPr lang="en-US" sz="1800" dirty="0" err="1">
                <a:latin typeface="Consolas" panose="020B0609020204030204" pitchFamily="49" charset="0"/>
              </a:rPr>
              <a:t>BrokeredMessage</a:t>
            </a:r>
            <a:r>
              <a:rPr lang="en-US" sz="1800" dirty="0"/>
              <a:t> instances by passing arbitrary .NET objects into the constructor.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When using the legacy SBMP protocol, those objects are then serialized with the default binary serializer, or with a serializer that is externally supplied.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When using the AMQP protocol, the object is serialized into an AMQP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3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ILT Templat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Microsoft Office PowerPoint</Application>
  <PresentationFormat>Widescreen</PresentationFormat>
  <Paragraphs>186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Consolas</vt:lpstr>
      <vt:lpstr>Segoe UI</vt:lpstr>
      <vt:lpstr>Segoe UI Semibold</vt:lpstr>
      <vt:lpstr>segoe-ui_semibold</vt:lpstr>
      <vt:lpstr>Wingdings</vt:lpstr>
      <vt:lpstr>Office Theme</vt:lpstr>
      <vt:lpstr>AZ-204T00A Learning Path 10: Develop message-based solutions</vt:lpstr>
      <vt:lpstr>Agenda</vt:lpstr>
      <vt:lpstr>Module 1: Discover Azure message queues</vt:lpstr>
      <vt:lpstr>Learning objectives</vt:lpstr>
      <vt:lpstr>Introduction</vt:lpstr>
      <vt:lpstr>Choose a message queue solution</vt:lpstr>
      <vt:lpstr>Explore Azure Service Bus</vt:lpstr>
      <vt:lpstr>Discover Service Bus queues, topics, and subscriptions</vt:lpstr>
      <vt:lpstr>Explore Service Bus message payloads and serialization</vt:lpstr>
      <vt:lpstr>Exercise: Send and receive message from a Service Bus queue by using .NET.</vt:lpstr>
      <vt:lpstr>Explore Azure Queue Storage</vt:lpstr>
      <vt:lpstr>Create and manage Azure Queue Storage queues and messages by using .NET (1 of 3)</vt:lpstr>
      <vt:lpstr>Create and manage Azure Queue Storage queues and messages by using .NET (2 of 3)</vt:lpstr>
      <vt:lpstr>Create and manage Azure Queue Storage queues and messages by using .NET (3 of 3)</vt:lpstr>
      <vt:lpstr>Summary and knowledge check</vt:lpstr>
      <vt:lpstr>Discussion and lab</vt:lpstr>
      <vt:lpstr>Group discussion questions</vt:lpstr>
      <vt:lpstr>Lab 10: Asynchronously process messages by using Azure Service Bus Queues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2023-12-14T00:48:53Z</dcterms:created>
  <dcterms:modified xsi:type="dcterms:W3CDTF">2023-12-14T00:49:00Z</dcterms:modified>
</cp:coreProperties>
</file>