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8"/>
  </p:notesMasterIdLst>
  <p:sldIdLst>
    <p:sldId id="258" r:id="rId2"/>
    <p:sldId id="259" r:id="rId3"/>
    <p:sldId id="261" r:id="rId4"/>
    <p:sldId id="271" r:id="rId5"/>
    <p:sldId id="391" r:id="rId6"/>
    <p:sldId id="438" r:id="rId7"/>
    <p:sldId id="439" r:id="rId8"/>
    <p:sldId id="440" r:id="rId9"/>
    <p:sldId id="441" r:id="rId10"/>
    <p:sldId id="442" r:id="rId11"/>
    <p:sldId id="443" r:id="rId12"/>
    <p:sldId id="268" r:id="rId13"/>
    <p:sldId id="437" r:id="rId14"/>
    <p:sldId id="299" r:id="rId15"/>
    <p:sldId id="282"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33" autoAdjust="0"/>
    <p:restoredTop sz="81455" autoAdjust="0"/>
  </p:normalViewPr>
  <p:slideViewPr>
    <p:cSldViewPr snapToGrid="0">
      <p:cViewPr varScale="1">
        <p:scale>
          <a:sx n="86" d="100"/>
          <a:sy n="86" d="100"/>
        </p:scale>
        <p:origin x="732"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review.docs.microsoft.com/en-us/azure/azure-monitor/app/availability-standard-test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review.docs.microsoft.com/en-us/azure/azure-monitor/app/troubleshoot-availability" TargetMode="External"/><Relationship Id="rId5" Type="http://schemas.openxmlformats.org/officeDocument/2006/relationships/hyperlink" Target="https://review.docs.microsoft.com/en-us/dotnet/api/microsoft.applicationinsights.telemetryclient.trackavailability" TargetMode="External"/><Relationship Id="rId4" Type="http://schemas.openxmlformats.org/officeDocument/2006/relationships/hyperlink" Target="https://review.docs.microsoft.com/en-us/azure/azure-monitor/app/availability-azure-function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Troubleshoot solutions by using Application Insights </a:t>
            </a:r>
            <a:r>
              <a:rPr lang="en-US" b="0" i="0" dirty="0">
                <a:solidFill>
                  <a:srgbClr val="171717"/>
                </a:solidFill>
                <a:effectLst/>
                <a:latin typeface="Segoe UI" panose="020B0502040204020203" pitchFamily="34" charset="0"/>
              </a:rPr>
              <a:t>(</a:t>
            </a:r>
            <a:r>
              <a:rPr lang="en-US" dirty="0"/>
              <a:t>https://learn.microsoft.com/training/paths/az-204-instrument-solutions-support-monitoring-logging/</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2634909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https://learn.microsoft.com/training/modules/monitor-app-performance/</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14848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Application Insights is one of the many services hosted within Microsoft Azure, and telemetry is sent there for analysis and presentation. It is free to sign up, and if you choose the basic pricing plan of Application Insights, there's no charge until your application has grown to have substantial usage.</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2265581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3179328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Important:</a:t>
            </a:r>
          </a:p>
          <a:p>
            <a:r>
              <a:rPr lang="en-US" b="0" i="0" dirty="0">
                <a:solidFill>
                  <a:srgbClr val="171717"/>
                </a:solidFill>
                <a:effectLst/>
                <a:latin typeface="Segoe UI" panose="020B0502040204020203" pitchFamily="34" charset="0"/>
              </a:rPr>
              <a:t>Both, log-based and pre-aggregated metrics coexist in Application Insights. To differentiate the two, in the Application Insights UX the pre-aggregated metrics are now called "Standard metrics (preview)", while the traditional metrics from the events were renamed to "Log-based metrics".</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365207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Distributed tracing is the equivalent of call stacks for modern cloud and microservices architectures, with the addition of a simplistic performance profiler thrown in. </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Monitor also offers an application map view which aggregates many transactions to show a topological view of how the systems interact, and what the average performance and error rates are.</a:t>
            </a:r>
          </a:p>
          <a:p>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How to Enable Distributed Tracing</a:t>
            </a:r>
          </a:p>
          <a:p>
            <a:pPr algn="l"/>
            <a:r>
              <a:rPr lang="en-US" b="0" i="0" dirty="0">
                <a:solidFill>
                  <a:srgbClr val="171717"/>
                </a:solidFill>
                <a:effectLst/>
                <a:latin typeface="Segoe UI" panose="020B0502040204020203" pitchFamily="34" charset="0"/>
              </a:rPr>
              <a:t>Enabling distributed tracing across the services in an application is as simple as adding the proper SDK or library to each service, based on the language the service was implemented in.</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Enabling via Application Insights SDKs</a:t>
            </a:r>
          </a:p>
          <a:p>
            <a:pPr algn="l"/>
            <a:r>
              <a:rPr lang="en-US" b="0" i="0" dirty="0">
                <a:solidFill>
                  <a:srgbClr val="171717"/>
                </a:solidFill>
                <a:effectLst/>
                <a:latin typeface="Segoe UI" panose="020B0502040204020203" pitchFamily="34" charset="0"/>
              </a:rPr>
              <a:t>The Application Insights SDKs for .NET, .NET Core, Java, Node.js, and JavaScript all support distributed tracing natively.</a:t>
            </a:r>
          </a:p>
          <a:p>
            <a:pPr algn="l"/>
            <a:r>
              <a:rPr lang="en-US" b="0" i="0" dirty="0">
                <a:solidFill>
                  <a:srgbClr val="171717"/>
                </a:solidFill>
                <a:effectLst/>
                <a:latin typeface="Segoe UI" panose="020B0502040204020203" pitchFamily="34" charset="0"/>
              </a:rPr>
              <a:t>With the proper Application Insights SDK installed and configured, tracing information is automatically collected for popular frameworks, libraries, and technologies by SDK dependency auto-collectors. The full list of supported technologies is available in the Dependency auto-collection documentation.</a:t>
            </a:r>
          </a:p>
          <a:p>
            <a:pPr algn="l"/>
            <a:r>
              <a:rPr lang="en-US" b="0" i="0" dirty="0">
                <a:solidFill>
                  <a:srgbClr val="171717"/>
                </a:solidFill>
                <a:effectLst/>
                <a:latin typeface="Segoe UI" panose="020B0502040204020203" pitchFamily="34" charset="0"/>
              </a:rPr>
              <a:t>Additionally, any technology can be tracked manually with a call to </a:t>
            </a:r>
            <a:r>
              <a:rPr lang="en-US" b="0" i="0" dirty="0" err="1">
                <a:solidFill>
                  <a:srgbClr val="171717"/>
                </a:solidFill>
                <a:effectLst/>
                <a:latin typeface="Segoe UI" panose="020B0502040204020203" pitchFamily="34" charset="0"/>
              </a:rPr>
              <a:t>TrackDependency</a:t>
            </a:r>
            <a:r>
              <a:rPr lang="en-US" b="0" i="0" dirty="0">
                <a:solidFill>
                  <a:srgbClr val="171717"/>
                </a:solidFill>
                <a:effectLst/>
                <a:latin typeface="Segoe UI" panose="020B0502040204020203" pitchFamily="34" charset="0"/>
              </a:rPr>
              <a:t> on the </a:t>
            </a:r>
            <a:r>
              <a:rPr lang="en-US" b="0" i="0" dirty="0" err="1">
                <a:solidFill>
                  <a:srgbClr val="171717"/>
                </a:solidFill>
                <a:effectLst/>
                <a:latin typeface="Segoe UI" panose="020B0502040204020203" pitchFamily="34" charset="0"/>
              </a:rPr>
              <a:t>TelemetryClient</a:t>
            </a:r>
            <a:r>
              <a:rPr lang="en-US" b="0" i="0" dirty="0">
                <a:solidFill>
                  <a:srgbClr val="171717"/>
                </a:solidFill>
                <a:effectLst/>
                <a:latin typeface="Segoe UI" panose="020B0502040204020203" pitchFamily="34" charset="0"/>
              </a:rPr>
              <a:t>.</a:t>
            </a:r>
          </a:p>
          <a:p>
            <a:pPr algn="l"/>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Enable via </a:t>
            </a:r>
            <a:r>
              <a:rPr lang="en-US" b="1" i="0" dirty="0" err="1">
                <a:solidFill>
                  <a:srgbClr val="171717"/>
                </a:solidFill>
                <a:effectLst/>
                <a:latin typeface="Segoe UI" panose="020B0502040204020203" pitchFamily="34" charset="0"/>
              </a:rPr>
              <a:t>OpenCensus</a:t>
            </a:r>
            <a:endParaRPr lang="en-US" b="1"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In addition to the Application Insights SDKs, Application Insights also supports distributed tracing through </a:t>
            </a:r>
            <a:r>
              <a:rPr lang="en-US" b="0" i="0" dirty="0" err="1">
                <a:solidFill>
                  <a:srgbClr val="171717"/>
                </a:solidFill>
                <a:effectLst/>
                <a:latin typeface="Segoe UI" panose="020B0502040204020203" pitchFamily="34" charset="0"/>
              </a:rPr>
              <a:t>OpenCensus</a:t>
            </a:r>
            <a:r>
              <a:rPr lang="en-US" b="0" i="0" dirty="0">
                <a:solidFill>
                  <a:srgbClr val="171717"/>
                </a:solidFill>
                <a:effectLst/>
                <a:latin typeface="Segoe UI" panose="020B0502040204020203" pitchFamily="34" charset="0"/>
              </a:rPr>
              <a:t>. </a:t>
            </a:r>
            <a:r>
              <a:rPr lang="en-US" b="0" i="0" dirty="0" err="1">
                <a:solidFill>
                  <a:srgbClr val="171717"/>
                </a:solidFill>
                <a:effectLst/>
                <a:latin typeface="Segoe UI" panose="020B0502040204020203" pitchFamily="34" charset="0"/>
              </a:rPr>
              <a:t>OpenCensus</a:t>
            </a:r>
            <a:r>
              <a:rPr lang="en-US" b="0" i="0" dirty="0">
                <a:solidFill>
                  <a:srgbClr val="171717"/>
                </a:solidFill>
                <a:effectLst/>
                <a:latin typeface="Segoe UI" panose="020B0502040204020203" pitchFamily="34" charset="0"/>
              </a:rPr>
              <a:t> is an open source, vendor-agnostic, single distribution of libraries to provide metrics collection and distributed tracing for services. It also enables the open source community to enable distributed tracing with popular technologies like Redis, Memcached, or MongoDB.</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3634454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create up to 100 availability tests per Application Insights resource, and there are three types of availability tests:</a:t>
            </a:r>
          </a:p>
          <a:p>
            <a:pPr marL="171450" indent="-1714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3"/>
              </a:rPr>
              <a:t>Standard test</a:t>
            </a:r>
            <a:r>
              <a:rPr lang="en-US" b="0" i="0" dirty="0">
                <a:solidFill>
                  <a:srgbClr val="171717"/>
                </a:solidFill>
                <a:effectLst/>
                <a:latin typeface="Segoe UI" panose="020B0502040204020203" pitchFamily="34" charset="0"/>
              </a:rPr>
              <a:t>: This single request test is similar to the URL ping test. It includes SSL certificate validity, proactive lifetime check, HTTP request verb (for example GET, HEAD, or POST), custom headers, and custom data associated with your HTTP request.</a:t>
            </a:r>
          </a:p>
          <a:p>
            <a:pPr marL="171450" indent="-1714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4"/>
              </a:rPr>
              <a:t>Custom </a:t>
            </a:r>
            <a:r>
              <a:rPr lang="en-US" b="0" i="0" u="none" strike="noStrike" dirty="0" err="1">
                <a:solidFill>
                  <a:srgbClr val="171717"/>
                </a:solidFill>
                <a:effectLst/>
                <a:latin typeface="Segoe UI" panose="020B0502040204020203" pitchFamily="34" charset="0"/>
                <a:hlinkClick r:id="rId4"/>
              </a:rPr>
              <a:t>TrackAvailability</a:t>
            </a:r>
            <a:r>
              <a:rPr lang="en-US" b="0" i="0" u="none" strike="noStrike" dirty="0">
                <a:solidFill>
                  <a:srgbClr val="171717"/>
                </a:solidFill>
                <a:effectLst/>
                <a:latin typeface="Segoe UI" panose="020B0502040204020203" pitchFamily="34" charset="0"/>
                <a:hlinkClick r:id="rId4"/>
              </a:rPr>
              <a:t> test</a:t>
            </a:r>
            <a:r>
              <a:rPr lang="en-US" b="0" i="0" dirty="0">
                <a:solidFill>
                  <a:srgbClr val="171717"/>
                </a:solidFill>
                <a:effectLst/>
                <a:latin typeface="Segoe UI" panose="020B0502040204020203" pitchFamily="34" charset="0"/>
              </a:rPr>
              <a:t>: If you decide to create a custom application to run availability tests, you can use the </a:t>
            </a:r>
            <a:r>
              <a:rPr lang="en-US" b="0" i="0" u="none" strike="noStrike" dirty="0" err="1">
                <a:solidFill>
                  <a:srgbClr val="171717"/>
                </a:solidFill>
                <a:effectLst/>
                <a:latin typeface="Segoe UI" panose="020B0502040204020203" pitchFamily="34" charset="0"/>
                <a:hlinkClick r:id="rId5"/>
              </a:rPr>
              <a:t>TrackAvailability</a:t>
            </a:r>
            <a:r>
              <a:rPr lang="en-US" b="0" i="0" u="none" strike="noStrike" dirty="0">
                <a:solidFill>
                  <a:srgbClr val="171717"/>
                </a:solidFill>
                <a:effectLst/>
                <a:latin typeface="Segoe UI" panose="020B0502040204020203" pitchFamily="34" charset="0"/>
                <a:hlinkClick r:id="rId5"/>
              </a:rPr>
              <a:t>()</a:t>
            </a:r>
            <a:r>
              <a:rPr lang="en-US" b="0" i="0" dirty="0">
                <a:solidFill>
                  <a:srgbClr val="171717"/>
                </a:solidFill>
                <a:effectLst/>
                <a:latin typeface="Segoe UI" panose="020B0502040204020203" pitchFamily="34" charset="0"/>
              </a:rPr>
              <a:t> method to send the results to Application Insights.</a:t>
            </a:r>
          </a:p>
          <a:p>
            <a:endParaRPr lang="en-US" dirty="0"/>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Important:</a:t>
            </a:r>
          </a:p>
          <a:p>
            <a:r>
              <a:rPr lang="en-US" b="0" i="0" dirty="0">
                <a:solidFill>
                  <a:srgbClr val="171717"/>
                </a:solidFill>
                <a:effectLst/>
                <a:latin typeface="Segoe UI" panose="020B0502040204020203" pitchFamily="34" charset="0"/>
              </a:rPr>
              <a:t>The </a:t>
            </a:r>
            <a:r>
              <a:rPr lang="en-US" b="1" i="0" dirty="0">
                <a:solidFill>
                  <a:srgbClr val="171717"/>
                </a:solidFill>
                <a:effectLst/>
                <a:latin typeface="Segoe UI" panose="020B0502040204020203" pitchFamily="34" charset="0"/>
              </a:rPr>
              <a:t>URL ping test</a:t>
            </a:r>
            <a:r>
              <a:rPr lang="en-US" b="0" i="0" dirty="0">
                <a:solidFill>
                  <a:srgbClr val="171717"/>
                </a:solidFill>
                <a:effectLst/>
                <a:latin typeface="Segoe UI" panose="020B0502040204020203" pitchFamily="34" charset="0"/>
              </a:rPr>
              <a:t> relies on the DNS infrastructure of the public internet to resolve the domain names of the tested endpoints. If you're using private DNS, you must ensure that the public domain name servers can remove every domain name of your test. When that's not possible, you can use custom </a:t>
            </a:r>
            <a:r>
              <a:rPr lang="en-US" b="1" i="0" dirty="0" err="1">
                <a:solidFill>
                  <a:srgbClr val="171717"/>
                </a:solidFill>
                <a:effectLst/>
                <a:latin typeface="Segoe UI" panose="020B0502040204020203" pitchFamily="34" charset="0"/>
              </a:rPr>
              <a:t>TrackAvailability</a:t>
            </a:r>
            <a:r>
              <a:rPr lang="en-US" b="1" i="0" dirty="0">
                <a:solidFill>
                  <a:srgbClr val="171717"/>
                </a:solidFill>
                <a:effectLst/>
                <a:latin typeface="Segoe UI" panose="020B0502040204020203" pitchFamily="34" charset="0"/>
              </a:rPr>
              <a:t> tests</a:t>
            </a:r>
            <a:r>
              <a:rPr lang="en-US" b="0" i="0" dirty="0">
                <a:solidFill>
                  <a:srgbClr val="171717"/>
                </a:solidFill>
                <a:effectLst/>
                <a:latin typeface="Segoe UI" panose="020B0502040204020203" pitchFamily="34" charset="0"/>
              </a:rPr>
              <a:t> instead.</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Visit the </a:t>
            </a:r>
            <a:r>
              <a:rPr lang="en-US" b="0" i="0" u="none" strike="noStrike" dirty="0">
                <a:effectLst/>
                <a:latin typeface="Segoe UI" panose="020B0502040204020203" pitchFamily="34" charset="0"/>
                <a:hlinkClick r:id="rId6"/>
              </a:rPr>
              <a:t>troubleshooting</a:t>
            </a:r>
            <a:r>
              <a:rPr lang="en-US" b="0" i="0" dirty="0">
                <a:solidFill>
                  <a:srgbClr val="171717"/>
                </a:solidFill>
                <a:effectLst/>
                <a:latin typeface="Segoe UI" panose="020B0502040204020203" pitchFamily="34" charset="0"/>
              </a:rPr>
              <a:t> article for guidance on diagnosing availability issues.</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1790104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One of the key objectives with this experience is to be able to visualize complex topologies with hundreds of components. Click on any component to see related insights and go to the performance and failure triage experience for that component.</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190323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dirty="0">
                <a:solidFill>
                  <a:srgbClr val="D4D4D4"/>
                </a:solidFill>
                <a:effectLst/>
                <a:latin typeface="Consolas" panose="020B0609020204030204" pitchFamily="49" charset="0"/>
              </a:rPr>
              <a:t>Custom </a:t>
            </a:r>
            <a:r>
              <a:rPr lang="en-US" b="0" dirty="0" err="1">
                <a:solidFill>
                  <a:srgbClr val="D4D4D4"/>
                </a:solidFill>
                <a:effectLst/>
                <a:latin typeface="Consolas" panose="020B0609020204030204" pitchFamily="49" charset="0"/>
              </a:rPr>
              <a:t>TrackAvailability</a:t>
            </a:r>
            <a:r>
              <a:rPr lang="en-US" b="0" dirty="0">
                <a:solidFill>
                  <a:srgbClr val="D4D4D4"/>
                </a:solidFill>
                <a:effectLst/>
                <a:latin typeface="Consolas" panose="020B0609020204030204" pitchFamily="49" charset="0"/>
              </a:rPr>
              <a:t> test is the long term supported solution for multi request or authentication test scenarios.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Pre-aggregated metrics are stored as a time series and only with key dimensions, which enable near real-time alerting on dimensions of metrics, more responsive dashboards.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2254520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429001"/>
            <a:ext cx="5686955" cy="1231106"/>
          </a:xfrm>
          <a:noFill/>
        </p:spPr>
        <p:txBody>
          <a:bodyPr wrap="square" lIns="0" tIns="0" rIns="0" bIns="0" anchor="b" anchorCtr="0">
            <a:spAutoFit/>
          </a:bodyPr>
          <a:lstStyle>
            <a:lvl1pPr>
              <a:lnSpc>
                <a:spcPct val="100000"/>
              </a:lnSpc>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451932"/>
            <a:ext cx="6472474" cy="627864"/>
          </a:xfrm>
          <a:noFill/>
        </p:spPr>
        <p:txBody>
          <a:bodyPr wrap="square" lIns="0" tIns="0" rIns="0" bIns="0" anchor="b" anchorCtr="0">
            <a:spAutoFit/>
          </a:bodyPr>
          <a:lstStyle>
            <a:lvl1pPr>
              <a:lnSpc>
                <a:spcPct val="100000"/>
              </a:lnSpc>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47ED-B0BC-EAD5-E59B-9BA8D96690E4}"/>
              </a:ext>
            </a:extLst>
          </p:cNvPr>
          <p:cNvSpPr>
            <a:spLocks noGrp="1"/>
          </p:cNvSpPr>
          <p:nvPr>
            <p:ph type="title"/>
          </p:nvPr>
        </p:nvSpPr>
        <p:spPr/>
        <p:txBody>
          <a:bodyPr/>
          <a:lstStyle/>
          <a:p>
            <a:r>
              <a:rPr lang="en-US"/>
              <a:t>Click to edit Master title style</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0796155"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Content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199" y="1235075"/>
            <a:ext cx="537327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3">
            <a:extLst>
              <a:ext uri="{FF2B5EF4-FFF2-40B4-BE49-F238E27FC236}">
                <a16:creationId xmlns:a16="http://schemas.microsoft.com/office/drawing/2014/main" id="{3900B041-8C7A-E7C2-585A-E513A7818B01}"/>
              </a:ext>
            </a:extLst>
          </p:cNvPr>
          <p:cNvSpPr>
            <a:spLocks noGrp="1"/>
          </p:cNvSpPr>
          <p:nvPr>
            <p:ph sz="quarter" idx="11"/>
          </p:nvPr>
        </p:nvSpPr>
        <p:spPr>
          <a:xfrm>
            <a:off x="6306532" y="1235075"/>
            <a:ext cx="537327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32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73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ubtitle 2 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5408341"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E22F7875-B391-575C-D960-9A060FA6966C}"/>
              </a:ext>
            </a:extLst>
          </p:cNvPr>
          <p:cNvSpPr>
            <a:spLocks noGrp="1"/>
          </p:cNvSpPr>
          <p:nvPr>
            <p:ph sz="quarter" idx="12"/>
          </p:nvPr>
        </p:nvSpPr>
        <p:spPr>
          <a:xfrm>
            <a:off x="6270897" y="1506084"/>
            <a:ext cx="5408341"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00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71" r:id="rId6"/>
    <p:sldLayoutId id="2147483661" r:id="rId7"/>
    <p:sldLayoutId id="2147483672" r:id="rId8"/>
    <p:sldLayoutId id="2147483669" r:id="rId9"/>
    <p:sldLayoutId id="2147483670" r:id="rId10"/>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aka.ms/az204labs"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2382560"/>
            <a:ext cx="6330617" cy="2277547"/>
          </a:xfrm>
        </p:spPr>
        <p:txBody>
          <a:bodyPr/>
          <a:lstStyle/>
          <a:p>
            <a:pPr>
              <a:lnSpc>
                <a:spcPct val="100000"/>
              </a:lnSpc>
            </a:pPr>
            <a:r>
              <a:rPr lang="en-US" sz="2800" dirty="0"/>
              <a:t>AZ-204T00A</a:t>
            </a:r>
            <a:br>
              <a:rPr lang="en-US" dirty="0"/>
            </a:br>
            <a:r>
              <a:rPr lang="en-US" sz="4000" dirty="0">
                <a:solidFill>
                  <a:schemeClr val="tx1"/>
                </a:solidFill>
              </a:rPr>
              <a:t>Learning Path 11: Troubleshoot solutions by using Application Insights</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2C50D6-5806-DC65-D0E7-0AA44CCD346A}"/>
              </a:ext>
            </a:extLst>
          </p:cNvPr>
          <p:cNvSpPr>
            <a:spLocks noGrp="1"/>
          </p:cNvSpPr>
          <p:nvPr>
            <p:ph type="title"/>
          </p:nvPr>
        </p:nvSpPr>
        <p:spPr/>
        <p:txBody>
          <a:bodyPr/>
          <a:lstStyle/>
          <a:p>
            <a:r>
              <a:rPr lang="en-US" dirty="0"/>
              <a:t>Select an availability test</a:t>
            </a:r>
          </a:p>
        </p:txBody>
      </p:sp>
      <p:sp>
        <p:nvSpPr>
          <p:cNvPr id="6" name="Content Placeholder 5">
            <a:extLst>
              <a:ext uri="{FF2B5EF4-FFF2-40B4-BE49-F238E27FC236}">
                <a16:creationId xmlns:a16="http://schemas.microsoft.com/office/drawing/2014/main" id="{F9C604CD-21CF-513F-6606-02CDCBEC21D6}"/>
              </a:ext>
            </a:extLst>
          </p:cNvPr>
          <p:cNvSpPr>
            <a:spLocks noGrp="1"/>
          </p:cNvSpPr>
          <p:nvPr>
            <p:ph sz="quarter" idx="10"/>
          </p:nvPr>
        </p:nvSpPr>
        <p:spPr/>
        <p:txBody>
          <a:bodyPr/>
          <a:lstStyle/>
          <a:p>
            <a:pPr>
              <a:spcAft>
                <a:spcPts val="600"/>
              </a:spcAft>
            </a:pPr>
            <a:r>
              <a:rPr lang="en-US" dirty="0"/>
              <a:t>You can set up availability tests for any HTTP or HTTPS endpoint</a:t>
            </a:r>
          </a:p>
          <a:p>
            <a:pPr>
              <a:spcAft>
                <a:spcPts val="600"/>
              </a:spcAft>
            </a:pPr>
            <a:r>
              <a:rPr lang="en-US" dirty="0"/>
              <a:t>You don't have to make any changes to the website you're testing</a:t>
            </a:r>
          </a:p>
          <a:p>
            <a:pPr>
              <a:spcAft>
                <a:spcPts val="600"/>
              </a:spcAft>
            </a:pPr>
            <a:r>
              <a:rPr lang="en-US" dirty="0"/>
              <a:t>It doesn't even have to be a site that you own, you can test the availability of a REST API that your service depends on.</a:t>
            </a:r>
          </a:p>
          <a:p>
            <a:pPr>
              <a:spcAft>
                <a:spcPts val="600"/>
              </a:spcAft>
            </a:pPr>
            <a:r>
              <a:rPr lang="en-US" dirty="0"/>
              <a:t>You can create up to 100 availability tests per Application Insights resource, and there are three types of availability tests</a:t>
            </a:r>
          </a:p>
          <a:p>
            <a:pPr lvl="1">
              <a:spcAft>
                <a:spcPts val="600"/>
              </a:spcAft>
            </a:pPr>
            <a:r>
              <a:rPr lang="en-US" dirty="0"/>
              <a:t>Standard test </a:t>
            </a:r>
          </a:p>
          <a:p>
            <a:pPr lvl="1">
              <a:spcAft>
                <a:spcPts val="600"/>
              </a:spcAft>
            </a:pPr>
            <a:r>
              <a:rPr lang="en-US" dirty="0"/>
              <a:t>Custom </a:t>
            </a:r>
            <a:r>
              <a:rPr lang="en-US" dirty="0" err="1"/>
              <a:t>TrackAvailability</a:t>
            </a:r>
            <a:endParaRPr lang="en-US" dirty="0"/>
          </a:p>
        </p:txBody>
      </p:sp>
    </p:spTree>
    <p:extLst>
      <p:ext uri="{BB962C8B-B14F-4D97-AF65-F5344CB8AC3E}">
        <p14:creationId xmlns:p14="http://schemas.microsoft.com/office/powerpoint/2010/main" val="200466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1E0DB-E3E2-34DF-1727-4F7AF57077DA}"/>
              </a:ext>
            </a:extLst>
          </p:cNvPr>
          <p:cNvSpPr>
            <a:spLocks noGrp="1"/>
          </p:cNvSpPr>
          <p:nvPr>
            <p:ph type="title"/>
          </p:nvPr>
        </p:nvSpPr>
        <p:spPr/>
        <p:txBody>
          <a:bodyPr/>
          <a:lstStyle/>
          <a:p>
            <a:r>
              <a:rPr lang="en-US" dirty="0"/>
              <a:t>Troubleshoot app performance by using Application Map</a:t>
            </a:r>
          </a:p>
        </p:txBody>
      </p:sp>
      <p:sp>
        <p:nvSpPr>
          <p:cNvPr id="3" name="Content Placeholder 2">
            <a:extLst>
              <a:ext uri="{FF2B5EF4-FFF2-40B4-BE49-F238E27FC236}">
                <a16:creationId xmlns:a16="http://schemas.microsoft.com/office/drawing/2014/main" id="{BED81767-1222-A2C5-CA1F-901A18445869}"/>
              </a:ext>
            </a:extLst>
          </p:cNvPr>
          <p:cNvSpPr>
            <a:spLocks noGrp="1"/>
          </p:cNvSpPr>
          <p:nvPr>
            <p:ph sz="quarter" idx="10"/>
          </p:nvPr>
        </p:nvSpPr>
        <p:spPr>
          <a:xfrm>
            <a:off x="457200" y="1235075"/>
            <a:ext cx="5084956" cy="4816475"/>
          </a:xfrm>
        </p:spPr>
        <p:txBody>
          <a:bodyPr/>
          <a:lstStyle/>
          <a:p>
            <a:pPr>
              <a:spcAft>
                <a:spcPts val="600"/>
              </a:spcAft>
            </a:pPr>
            <a:r>
              <a:rPr lang="en-US" sz="2000" dirty="0"/>
              <a:t>Application Map helps you spot performance bottlenecks or failure hotspots across all components of your distributed application.</a:t>
            </a:r>
          </a:p>
          <a:p>
            <a:pPr>
              <a:spcAft>
                <a:spcPts val="600"/>
              </a:spcAft>
            </a:pPr>
            <a:r>
              <a:rPr lang="en-US" sz="2000" dirty="0"/>
              <a:t>Each node on the map represents an application component or its dependencies; and has health KPI and alerts status.</a:t>
            </a:r>
          </a:p>
          <a:p>
            <a:pPr>
              <a:spcAft>
                <a:spcPts val="600"/>
              </a:spcAft>
            </a:pPr>
            <a:r>
              <a:rPr lang="en-US" sz="2000" dirty="0"/>
              <a:t>You can click through from any component to more detailed diagnostics </a:t>
            </a:r>
          </a:p>
          <a:p>
            <a:pPr>
              <a:spcAft>
                <a:spcPts val="600"/>
              </a:spcAft>
            </a:pPr>
            <a:r>
              <a:rPr lang="en-US" sz="2000" dirty="0"/>
              <a:t>Components are independently deployable parts of your distributed/microservices application</a:t>
            </a:r>
          </a:p>
          <a:p>
            <a:pPr>
              <a:spcAft>
                <a:spcPts val="600"/>
              </a:spcAft>
            </a:pPr>
            <a:endParaRPr lang="en-US" sz="2000" dirty="0"/>
          </a:p>
        </p:txBody>
      </p:sp>
      <p:pic>
        <p:nvPicPr>
          <p:cNvPr id="4" name="Picture 3" descr="Screenshot of an application map showing availability and performance.">
            <a:extLst>
              <a:ext uri="{FF2B5EF4-FFF2-40B4-BE49-F238E27FC236}">
                <a16:creationId xmlns:a16="http://schemas.microsoft.com/office/drawing/2014/main" id="{DF7883A5-F673-3744-6DC7-D658A9DA2D13}"/>
              </a:ext>
            </a:extLst>
          </p:cNvPr>
          <p:cNvPicPr>
            <a:picLocks noChangeAspect="1"/>
          </p:cNvPicPr>
          <p:nvPr/>
        </p:nvPicPr>
        <p:blipFill>
          <a:blip r:embed="rId3"/>
          <a:stretch>
            <a:fillRect/>
          </a:stretch>
        </p:blipFill>
        <p:spPr>
          <a:xfrm>
            <a:off x="5808502" y="1379386"/>
            <a:ext cx="5871308" cy="3707174"/>
          </a:xfrm>
          <a:prstGeom prst="rect">
            <a:avLst/>
          </a:prstGeom>
        </p:spPr>
      </p:pic>
    </p:spTree>
    <p:extLst>
      <p:ext uri="{BB962C8B-B14F-4D97-AF65-F5344CB8AC3E}">
        <p14:creationId xmlns:p14="http://schemas.microsoft.com/office/powerpoint/2010/main" val="3330064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pPr>
              <a:spcAft>
                <a:spcPts val="600"/>
              </a:spcAft>
            </a:pPr>
            <a:r>
              <a:rPr lang="en-US" sz="1800" dirty="0"/>
              <a:t>Describe how Application Insights works and how it collects events and metrics.</a:t>
            </a:r>
          </a:p>
          <a:p>
            <a:pPr>
              <a:spcAft>
                <a:spcPts val="600"/>
              </a:spcAft>
            </a:pPr>
            <a:r>
              <a:rPr lang="en-US" sz="1800" dirty="0"/>
              <a:t>Instrument an app for monitoring, perform availability tests, and use Application Map to help you monitor performance and troubleshoot issues.</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76694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availability test is recommended for authentication tests?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66772"/>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66772"/>
            <a:ext cx="4576747" cy="982204"/>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What metric collection type provides near real-time querying and alerting on dimensions of metrics, and more responsive dashboards?</a:t>
            </a:r>
          </a:p>
        </p:txBody>
      </p:sp>
    </p:spTree>
    <p:extLst>
      <p:ext uri="{BB962C8B-B14F-4D97-AF65-F5344CB8AC3E}">
        <p14:creationId xmlns:p14="http://schemas.microsoft.com/office/powerpoint/2010/main" val="2403457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Can you describe how Application Insights and Log Analytics are related to each other?</a:t>
            </a:r>
          </a:p>
          <a:p>
            <a:pPr>
              <a:spcAft>
                <a:spcPts val="1200"/>
              </a:spcAft>
            </a:pPr>
            <a:r>
              <a:rPr lang="en-US" sz="2400" dirty="0"/>
              <a:t>What are the performance differences between log-based and pre-aggregated metrics? When would you choose one over the other? </a:t>
            </a:r>
          </a:p>
          <a:p>
            <a:pPr>
              <a:spcAft>
                <a:spcPts val="1200"/>
              </a:spcAft>
            </a:pPr>
            <a:r>
              <a:rPr lang="en-US" sz="2400" dirty="0"/>
              <a:t>What process would you follow, and what tools would you choose, to monitor and optimize the performance of an app?</a:t>
            </a:r>
          </a:p>
          <a:p>
            <a:pPr marL="0" indent="0">
              <a:buNone/>
            </a:pPr>
            <a:endParaRPr lang="en-US" sz="2400" dirty="0"/>
          </a:p>
        </p:txBody>
      </p:sp>
    </p:spTree>
    <p:extLst>
      <p:ext uri="{BB962C8B-B14F-4D97-AF65-F5344CB8AC3E}">
        <p14:creationId xmlns:p14="http://schemas.microsoft.com/office/powerpoint/2010/main" val="1288457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11: Monitor services that are deployed to Azure</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en-US" sz="2000" dirty="0"/>
              <a:t>In this lab, you will create an Application Insights resource in Azure that will be used to monitor and log application insight data for later review. The API will be set to automatically scale if demand increases to a certain threshold and logging the data will help determine how the service is being utilized.</a:t>
            </a:r>
          </a:p>
          <a:p>
            <a:pPr marL="0" indent="0">
              <a:buNone/>
            </a:pPr>
            <a:endParaRPr lang="en-US" sz="2000" dirty="0"/>
          </a:p>
          <a:p>
            <a:pPr marL="0" indent="0">
              <a:buNone/>
            </a:pPr>
            <a:r>
              <a:rPr lang="en-US" sz="2000" dirty="0">
                <a:hlinkClick r:id="rId3"/>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600"/>
              </a:spcAft>
            </a:pPr>
            <a:r>
              <a:rPr lang="en-US" sz="1800" b="0" i="0" dirty="0">
                <a:solidFill>
                  <a:srgbClr val="222222"/>
                </a:solidFill>
                <a:effectLst/>
                <a:latin typeface="segoe-ui_semibold"/>
              </a:rPr>
              <a:t>Exercise 1: Create and configure Azure resources</a:t>
            </a:r>
          </a:p>
          <a:p>
            <a:pPr>
              <a:spcAft>
                <a:spcPts val="600"/>
              </a:spcAft>
            </a:pPr>
            <a:r>
              <a:rPr lang="en-US" sz="1800" b="0" i="0" dirty="0">
                <a:solidFill>
                  <a:srgbClr val="222222"/>
                </a:solidFill>
                <a:effectLst/>
                <a:latin typeface="segoe-ui_semibold"/>
              </a:rPr>
              <a:t>Exercise 2: Monitor a local web API by using Application Insights</a:t>
            </a:r>
          </a:p>
          <a:p>
            <a:pPr>
              <a:spcAft>
                <a:spcPts val="600"/>
              </a:spcAft>
            </a:pPr>
            <a:r>
              <a:rPr lang="en-US" sz="1800" b="0" i="0" dirty="0">
                <a:solidFill>
                  <a:srgbClr val="222222"/>
                </a:solidFill>
                <a:effectLst/>
                <a:latin typeface="segoe-ui_semibold"/>
              </a:rPr>
              <a:t>Exercise 3: Monitor a web API using </a:t>
            </a:r>
            <a:r>
              <a:rPr lang="en-US" sz="1800" b="0" i="0">
                <a:solidFill>
                  <a:srgbClr val="222222"/>
                </a:solidFill>
                <a:effectLst/>
                <a:latin typeface="segoe-ui_semibold"/>
              </a:rPr>
              <a:t>Application Insights</a:t>
            </a:r>
            <a:endParaRPr lang="en-US" sz="1800" b="0" i="0" dirty="0">
              <a:solidFill>
                <a:srgbClr val="222222"/>
              </a:solidFill>
              <a:effectLst/>
              <a:latin typeface="segoe-ui_semibold"/>
            </a:endParaRPr>
          </a:p>
        </p:txBody>
      </p:sp>
    </p:spTree>
    <p:extLst>
      <p:ext uri="{BB962C8B-B14F-4D97-AF65-F5344CB8AC3E}">
        <p14:creationId xmlns:p14="http://schemas.microsoft.com/office/powerpoint/2010/main" val="361190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Monitor app performance</a:t>
            </a:r>
          </a:p>
          <a:p>
            <a:pPr>
              <a:spcAft>
                <a:spcPts val="600"/>
              </a:spcAft>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824068"/>
            <a:ext cx="6472474" cy="1255728"/>
          </a:xfrm>
        </p:spPr>
        <p:txBody>
          <a:bodyPr/>
          <a:lstStyle/>
          <a:p>
            <a:pPr>
              <a:lnSpc>
                <a:spcPct val="100000"/>
              </a:lnSpc>
            </a:pPr>
            <a:r>
              <a:rPr lang="fr-FR" dirty="0"/>
              <a:t>Module 1: Monitor app performance</a:t>
            </a:r>
            <a:endParaRPr lang="en-US" dirty="0"/>
          </a:p>
        </p:txBody>
      </p:sp>
    </p:spTree>
    <p:extLst>
      <p:ext uri="{BB962C8B-B14F-4D97-AF65-F5344CB8AC3E}">
        <p14:creationId xmlns:p14="http://schemas.microsoft.com/office/powerpoint/2010/main" val="192824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1CE5-B5F5-8335-893B-E9662BDEDB3B}"/>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Describe how Application Insights works and how it collects events and metrics.</a:t>
            </a:r>
          </a:p>
          <a:p>
            <a:pPr>
              <a:spcAft>
                <a:spcPts val="600"/>
              </a:spcAft>
            </a:pPr>
            <a:r>
              <a:rPr lang="en-US" sz="2400" dirty="0"/>
              <a:t>Instrument an app for monitoring, perform availability tests, and use Application Map to help you monitor performance and troubleshoot issues.</a:t>
            </a:r>
          </a:p>
        </p:txBody>
      </p:sp>
    </p:spTree>
    <p:extLst>
      <p:ext uri="{BB962C8B-B14F-4D97-AF65-F5344CB8AC3E}">
        <p14:creationId xmlns:p14="http://schemas.microsoft.com/office/powerpoint/2010/main" val="21069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p:txBody>
          <a:bodyPr/>
          <a:lstStyle/>
          <a:p>
            <a:pPr>
              <a:spcAft>
                <a:spcPts val="1200"/>
              </a:spcAft>
            </a:pPr>
            <a:r>
              <a:rPr lang="en-US" dirty="0"/>
              <a:t>Instrumenting and monitoring, your apps helps you maximize their availability and performance.</a:t>
            </a:r>
          </a:p>
          <a:p>
            <a:pPr>
              <a:spcAft>
                <a:spcPts val="1200"/>
              </a:spcAft>
            </a:pPr>
            <a:r>
              <a:rPr lang="en-US" dirty="0"/>
              <a:t>Application Insights is an extension of Azure Monitor and provides Application Performance Monitoring (also known as “APM”) features.</a:t>
            </a:r>
          </a:p>
          <a:p>
            <a:pPr>
              <a:spcAft>
                <a:spcPts val="1200"/>
              </a:spcAft>
            </a:pPr>
            <a:r>
              <a:rPr lang="en-US" dirty="0"/>
              <a:t>In addition to collecting metrics and application telemetry data, which describe application activities and health, Application Insights can also be used to collect and store application trace logging data.</a:t>
            </a:r>
          </a:p>
        </p:txBody>
      </p:sp>
    </p:spTree>
    <p:extLst>
      <p:ext uri="{BB962C8B-B14F-4D97-AF65-F5344CB8AC3E}">
        <p14:creationId xmlns:p14="http://schemas.microsoft.com/office/powerpoint/2010/main" val="169776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4AFCB-2E24-2A7E-F073-413DC365756D}"/>
              </a:ext>
            </a:extLst>
          </p:cNvPr>
          <p:cNvSpPr>
            <a:spLocks noGrp="1"/>
          </p:cNvSpPr>
          <p:nvPr>
            <p:ph type="title"/>
          </p:nvPr>
        </p:nvSpPr>
        <p:spPr/>
        <p:txBody>
          <a:bodyPr/>
          <a:lstStyle/>
          <a:p>
            <a:r>
              <a:rPr lang="en-US" dirty="0"/>
              <a:t>Explore Application Insights (1 of 2)</a:t>
            </a:r>
          </a:p>
        </p:txBody>
      </p:sp>
      <p:sp>
        <p:nvSpPr>
          <p:cNvPr id="12" name="Text Placeholder 11">
            <a:extLst>
              <a:ext uri="{FF2B5EF4-FFF2-40B4-BE49-F238E27FC236}">
                <a16:creationId xmlns:a16="http://schemas.microsoft.com/office/drawing/2014/main" id="{682F6697-077E-0E1A-4BA6-4C85F4772D82}"/>
              </a:ext>
            </a:extLst>
          </p:cNvPr>
          <p:cNvSpPr>
            <a:spLocks noGrp="1"/>
          </p:cNvSpPr>
          <p:nvPr>
            <p:ph type="body" sz="quarter" idx="11"/>
          </p:nvPr>
        </p:nvSpPr>
        <p:spPr/>
        <p:txBody>
          <a:bodyPr/>
          <a:lstStyle/>
          <a:p>
            <a:r>
              <a:rPr lang="en-US" dirty="0"/>
              <a:t>Features include, but not limited to:</a:t>
            </a:r>
          </a:p>
        </p:txBody>
      </p:sp>
      <p:graphicFrame>
        <p:nvGraphicFramePr>
          <p:cNvPr id="13" name="Content Placeholder 12">
            <a:extLst>
              <a:ext uri="{FF2B5EF4-FFF2-40B4-BE49-F238E27FC236}">
                <a16:creationId xmlns:a16="http://schemas.microsoft.com/office/drawing/2014/main" id="{D5A1732C-77A4-FB45-A7BD-F318A39C74AC}"/>
              </a:ext>
            </a:extLst>
          </p:cNvPr>
          <p:cNvGraphicFramePr>
            <a:graphicFrameLocks noGrp="1"/>
          </p:cNvGraphicFramePr>
          <p:nvPr>
            <p:ph sz="quarter" idx="10"/>
            <p:extLst>
              <p:ext uri="{D42A27DB-BD31-4B8C-83A1-F6EECF244321}">
                <p14:modId xmlns:p14="http://schemas.microsoft.com/office/powerpoint/2010/main" val="3865685833"/>
              </p:ext>
            </p:extLst>
          </p:nvPr>
        </p:nvGraphicFramePr>
        <p:xfrm>
          <a:off x="457200" y="1506538"/>
          <a:ext cx="11222038" cy="4312920"/>
        </p:xfrm>
        <a:graphic>
          <a:graphicData uri="http://schemas.openxmlformats.org/drawingml/2006/table">
            <a:tbl>
              <a:tblPr firstRow="1">
                <a:tableStyleId>{5C22544A-7EE6-4342-B048-85BDC9FD1C3A}</a:tableStyleId>
              </a:tblPr>
              <a:tblGrid>
                <a:gridCol w="2129883">
                  <a:extLst>
                    <a:ext uri="{9D8B030D-6E8A-4147-A177-3AD203B41FA5}">
                      <a16:colId xmlns:a16="http://schemas.microsoft.com/office/drawing/2014/main" val="660976449"/>
                    </a:ext>
                  </a:extLst>
                </a:gridCol>
                <a:gridCol w="9092155">
                  <a:extLst>
                    <a:ext uri="{9D8B030D-6E8A-4147-A177-3AD203B41FA5}">
                      <a16:colId xmlns:a16="http://schemas.microsoft.com/office/drawing/2014/main" val="2296109447"/>
                    </a:ext>
                  </a:extLst>
                </a:gridCol>
              </a:tblGrid>
              <a:tr h="370840">
                <a:tc>
                  <a:txBody>
                    <a:bodyPr/>
                    <a:lstStyle/>
                    <a:p>
                      <a:r>
                        <a:rPr lang="en-US" b="0" baseline="0" dirty="0">
                          <a:latin typeface="+mj-lt"/>
                        </a:rPr>
                        <a:t>Feature</a:t>
                      </a:r>
                    </a:p>
                  </a:txBody>
                  <a:tcPr/>
                </a:tc>
                <a:tc>
                  <a:txBody>
                    <a:bodyPr/>
                    <a:lstStyle/>
                    <a:p>
                      <a:r>
                        <a:rPr lang="en-US" b="0" baseline="0" dirty="0">
                          <a:latin typeface="+mj-lt"/>
                        </a:rPr>
                        <a:t>Description</a:t>
                      </a:r>
                    </a:p>
                  </a:txBody>
                  <a:tcPr/>
                </a:tc>
                <a:extLst>
                  <a:ext uri="{0D108BD9-81ED-4DB2-BD59-A6C34878D82A}">
                    <a16:rowId xmlns:a16="http://schemas.microsoft.com/office/drawing/2014/main" val="904825108"/>
                  </a:ext>
                </a:extLst>
              </a:tr>
              <a:tr h="370840">
                <a:tc>
                  <a:txBody>
                    <a:bodyPr/>
                    <a:lstStyle/>
                    <a:p>
                      <a:pPr algn="r"/>
                      <a:r>
                        <a:rPr lang="en-US" dirty="0">
                          <a:latin typeface="+mn-lt"/>
                        </a:rPr>
                        <a:t>Live Metrics</a:t>
                      </a:r>
                    </a:p>
                  </a:txBody>
                  <a:tcPr>
                    <a:noFill/>
                  </a:tcPr>
                </a:tc>
                <a:tc>
                  <a:txBody>
                    <a:bodyPr/>
                    <a:lstStyle/>
                    <a:p>
                      <a:r>
                        <a:rPr lang="en-US" dirty="0">
                          <a:latin typeface="+mn-lt"/>
                        </a:rPr>
                        <a:t>Observe activity from your deployed application in real time with no effect on the host environment.</a:t>
                      </a:r>
                    </a:p>
                  </a:txBody>
                  <a:tcPr>
                    <a:noFill/>
                  </a:tcPr>
                </a:tc>
                <a:extLst>
                  <a:ext uri="{0D108BD9-81ED-4DB2-BD59-A6C34878D82A}">
                    <a16:rowId xmlns:a16="http://schemas.microsoft.com/office/drawing/2014/main" val="1769739254"/>
                  </a:ext>
                </a:extLst>
              </a:tr>
              <a:tr h="370840">
                <a:tc>
                  <a:txBody>
                    <a:bodyPr/>
                    <a:lstStyle/>
                    <a:p>
                      <a:pPr algn="r"/>
                      <a:r>
                        <a:rPr lang="en-US" dirty="0">
                          <a:latin typeface="+mn-lt"/>
                        </a:rPr>
                        <a:t>Availability</a:t>
                      </a:r>
                    </a:p>
                  </a:txBody>
                  <a:tcPr>
                    <a:noFill/>
                  </a:tcPr>
                </a:tc>
                <a:tc>
                  <a:txBody>
                    <a:bodyPr/>
                    <a:lstStyle/>
                    <a:p>
                      <a:r>
                        <a:rPr lang="en-US" dirty="0">
                          <a:latin typeface="+mn-lt"/>
                        </a:rPr>
                        <a:t>Also known as “Synthetic Transaction Monitoring”, probe your applications external endpoint(s) to test the overall availability and responsiveness over time.</a:t>
                      </a:r>
                    </a:p>
                  </a:txBody>
                  <a:tcPr>
                    <a:noFill/>
                  </a:tcPr>
                </a:tc>
                <a:extLst>
                  <a:ext uri="{0D108BD9-81ED-4DB2-BD59-A6C34878D82A}">
                    <a16:rowId xmlns:a16="http://schemas.microsoft.com/office/drawing/2014/main" val="1295642528"/>
                  </a:ext>
                </a:extLst>
              </a:tr>
              <a:tr h="370840">
                <a:tc>
                  <a:txBody>
                    <a:bodyPr/>
                    <a:lstStyle/>
                    <a:p>
                      <a:pPr algn="r"/>
                      <a:r>
                        <a:rPr lang="en-US" dirty="0">
                          <a:latin typeface="+mn-lt"/>
                        </a:rPr>
                        <a:t>GitHub/DevOps integration</a:t>
                      </a:r>
                    </a:p>
                  </a:txBody>
                  <a:tcPr>
                    <a:noFill/>
                  </a:tcPr>
                </a:tc>
                <a:tc>
                  <a:txBody>
                    <a:bodyPr/>
                    <a:lstStyle/>
                    <a:p>
                      <a:r>
                        <a:rPr lang="en-US" dirty="0">
                          <a:latin typeface="+mn-lt"/>
                        </a:rPr>
                        <a:t>Create GitHub or Azure DevOps work items in context of Application Insights data.</a:t>
                      </a:r>
                    </a:p>
                  </a:txBody>
                  <a:tcPr>
                    <a:noFill/>
                  </a:tcPr>
                </a:tc>
                <a:extLst>
                  <a:ext uri="{0D108BD9-81ED-4DB2-BD59-A6C34878D82A}">
                    <a16:rowId xmlns:a16="http://schemas.microsoft.com/office/drawing/2014/main" val="3826585468"/>
                  </a:ext>
                </a:extLst>
              </a:tr>
              <a:tr h="370840">
                <a:tc>
                  <a:txBody>
                    <a:bodyPr/>
                    <a:lstStyle/>
                    <a:p>
                      <a:pPr algn="r"/>
                      <a:r>
                        <a:rPr lang="en-US" dirty="0">
                          <a:latin typeface="+mn-lt"/>
                        </a:rPr>
                        <a:t>Usage</a:t>
                      </a:r>
                    </a:p>
                  </a:txBody>
                  <a:tcPr>
                    <a:noFill/>
                  </a:tcPr>
                </a:tc>
                <a:tc>
                  <a:txBody>
                    <a:bodyPr/>
                    <a:lstStyle/>
                    <a:p>
                      <a:r>
                        <a:rPr lang="en-US" dirty="0">
                          <a:latin typeface="+mn-lt"/>
                        </a:rPr>
                        <a:t>Understand which features are popular with users and how users interact and use your application</a:t>
                      </a:r>
                    </a:p>
                  </a:txBody>
                  <a:tcPr>
                    <a:noFill/>
                  </a:tcPr>
                </a:tc>
                <a:extLst>
                  <a:ext uri="{0D108BD9-81ED-4DB2-BD59-A6C34878D82A}">
                    <a16:rowId xmlns:a16="http://schemas.microsoft.com/office/drawing/2014/main" val="1698343484"/>
                  </a:ext>
                </a:extLst>
              </a:tr>
              <a:tr h="370840">
                <a:tc>
                  <a:txBody>
                    <a:bodyPr/>
                    <a:lstStyle/>
                    <a:p>
                      <a:pPr algn="r"/>
                      <a:r>
                        <a:rPr lang="en-US" dirty="0">
                          <a:latin typeface="+mn-lt"/>
                        </a:rPr>
                        <a:t>Smart Detection</a:t>
                      </a:r>
                    </a:p>
                  </a:txBody>
                  <a:tcPr>
                    <a:noFill/>
                  </a:tcPr>
                </a:tc>
                <a:tc>
                  <a:txBody>
                    <a:bodyPr/>
                    <a:lstStyle/>
                    <a:p>
                      <a:r>
                        <a:rPr lang="en-US" dirty="0">
                          <a:latin typeface="+mn-lt"/>
                        </a:rPr>
                        <a:t>Automatic failure and anomaly detection through proactive telemetry analysis.</a:t>
                      </a:r>
                    </a:p>
                  </a:txBody>
                  <a:tcPr>
                    <a:noFill/>
                  </a:tcPr>
                </a:tc>
                <a:extLst>
                  <a:ext uri="{0D108BD9-81ED-4DB2-BD59-A6C34878D82A}">
                    <a16:rowId xmlns:a16="http://schemas.microsoft.com/office/drawing/2014/main" val="4286904518"/>
                  </a:ext>
                </a:extLst>
              </a:tr>
              <a:tr h="370840">
                <a:tc>
                  <a:txBody>
                    <a:bodyPr/>
                    <a:lstStyle/>
                    <a:p>
                      <a:pPr algn="r"/>
                      <a:r>
                        <a:rPr lang="en-US" dirty="0">
                          <a:latin typeface="+mn-lt"/>
                        </a:rPr>
                        <a:t>Application Map</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A high-level top-down view of the application architecture and at-a-glance visual references to component health and responsiveness.</a:t>
                      </a:r>
                    </a:p>
                  </a:txBody>
                  <a:tcPr>
                    <a:noFill/>
                  </a:tcPr>
                </a:tc>
                <a:extLst>
                  <a:ext uri="{0D108BD9-81ED-4DB2-BD59-A6C34878D82A}">
                    <a16:rowId xmlns:a16="http://schemas.microsoft.com/office/drawing/2014/main" val="780003542"/>
                  </a:ext>
                </a:extLst>
              </a:tr>
              <a:tr h="370840">
                <a:tc>
                  <a:txBody>
                    <a:bodyPr/>
                    <a:lstStyle/>
                    <a:p>
                      <a:pPr algn="r"/>
                      <a:r>
                        <a:rPr lang="en-US" dirty="0">
                          <a:latin typeface="+mn-lt"/>
                        </a:rPr>
                        <a:t>Distributed Tracing</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Search and visualize an end-to-end flow of a given execution or transaction.</a:t>
                      </a:r>
                    </a:p>
                  </a:txBody>
                  <a:tcPr>
                    <a:noFill/>
                  </a:tcPr>
                </a:tc>
                <a:extLst>
                  <a:ext uri="{0D108BD9-81ED-4DB2-BD59-A6C34878D82A}">
                    <a16:rowId xmlns:a16="http://schemas.microsoft.com/office/drawing/2014/main" val="254518599"/>
                  </a:ext>
                </a:extLst>
              </a:tr>
            </a:tbl>
          </a:graphicData>
        </a:graphic>
      </p:graphicFrame>
    </p:spTree>
    <p:extLst>
      <p:ext uri="{BB962C8B-B14F-4D97-AF65-F5344CB8AC3E}">
        <p14:creationId xmlns:p14="http://schemas.microsoft.com/office/powerpoint/2010/main" val="1437884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44AFCB-2E24-2A7E-F073-413DC365756D}"/>
              </a:ext>
            </a:extLst>
          </p:cNvPr>
          <p:cNvSpPr>
            <a:spLocks noGrp="1"/>
          </p:cNvSpPr>
          <p:nvPr>
            <p:ph type="title"/>
          </p:nvPr>
        </p:nvSpPr>
        <p:spPr/>
        <p:txBody>
          <a:bodyPr/>
          <a:lstStyle/>
          <a:p>
            <a:r>
              <a:rPr lang="en-US" dirty="0"/>
              <a:t>Explore Application Insights (2 of 2)</a:t>
            </a:r>
          </a:p>
        </p:txBody>
      </p:sp>
      <p:sp>
        <p:nvSpPr>
          <p:cNvPr id="5" name="Content Placeholder 4">
            <a:extLst>
              <a:ext uri="{FF2B5EF4-FFF2-40B4-BE49-F238E27FC236}">
                <a16:creationId xmlns:a16="http://schemas.microsoft.com/office/drawing/2014/main" id="{16CC8246-7911-158A-2366-6C9CA9503FDD}"/>
              </a:ext>
            </a:extLst>
          </p:cNvPr>
          <p:cNvSpPr>
            <a:spLocks noGrp="1"/>
          </p:cNvSpPr>
          <p:nvPr>
            <p:ph sz="quarter" idx="10"/>
          </p:nvPr>
        </p:nvSpPr>
        <p:spPr/>
        <p:txBody>
          <a:bodyPr/>
          <a:lstStyle/>
          <a:p>
            <a:pPr marL="0" indent="0">
              <a:spcAft>
                <a:spcPts val="1200"/>
              </a:spcAft>
              <a:buNone/>
            </a:pPr>
            <a:r>
              <a:rPr lang="en-US" sz="2000" dirty="0">
                <a:latin typeface="+mj-lt"/>
              </a:rPr>
              <a:t>Application Insights monitors:</a:t>
            </a:r>
          </a:p>
          <a:p>
            <a:pPr>
              <a:spcAft>
                <a:spcPts val="600"/>
              </a:spcAft>
            </a:pPr>
            <a:r>
              <a:rPr lang="en-US" sz="1800" dirty="0"/>
              <a:t>Request rates, response times, and failure rates </a:t>
            </a:r>
          </a:p>
          <a:p>
            <a:pPr>
              <a:spcAft>
                <a:spcPts val="600"/>
              </a:spcAft>
            </a:pPr>
            <a:r>
              <a:rPr lang="en-US" sz="1800" dirty="0"/>
              <a:t>Dependency rates, response times, and failure rates </a:t>
            </a:r>
          </a:p>
          <a:p>
            <a:pPr>
              <a:spcAft>
                <a:spcPts val="600"/>
              </a:spcAft>
            </a:pPr>
            <a:r>
              <a:rPr lang="en-US" sz="1800" dirty="0"/>
              <a:t>Exceptions</a:t>
            </a:r>
          </a:p>
          <a:p>
            <a:pPr>
              <a:spcAft>
                <a:spcPts val="600"/>
              </a:spcAft>
            </a:pPr>
            <a:r>
              <a:rPr lang="en-US" sz="1800" dirty="0"/>
              <a:t>Page views and load performance </a:t>
            </a:r>
          </a:p>
          <a:p>
            <a:pPr>
              <a:spcAft>
                <a:spcPts val="600"/>
              </a:spcAft>
            </a:pPr>
            <a:r>
              <a:rPr lang="en-US" sz="1800" dirty="0"/>
              <a:t>AJAX calls from web pages</a:t>
            </a:r>
          </a:p>
          <a:p>
            <a:pPr>
              <a:spcAft>
                <a:spcPts val="600"/>
              </a:spcAft>
            </a:pPr>
            <a:r>
              <a:rPr lang="en-US" sz="1800" dirty="0"/>
              <a:t>User and session counts.</a:t>
            </a:r>
          </a:p>
          <a:p>
            <a:pPr>
              <a:spcAft>
                <a:spcPts val="600"/>
              </a:spcAft>
            </a:pPr>
            <a:r>
              <a:rPr lang="en-US" sz="1800" dirty="0"/>
              <a:t>Performance counters</a:t>
            </a:r>
          </a:p>
          <a:p>
            <a:pPr>
              <a:spcAft>
                <a:spcPts val="600"/>
              </a:spcAft>
            </a:pPr>
            <a:r>
              <a:rPr lang="en-US" sz="1800" dirty="0"/>
              <a:t>Host diagnostics</a:t>
            </a:r>
          </a:p>
          <a:p>
            <a:pPr>
              <a:spcAft>
                <a:spcPts val="600"/>
              </a:spcAft>
            </a:pPr>
            <a:r>
              <a:rPr lang="en-US" sz="1800" dirty="0"/>
              <a:t>Diagnostic trace logs</a:t>
            </a:r>
          </a:p>
          <a:p>
            <a:pPr>
              <a:spcAft>
                <a:spcPts val="600"/>
              </a:spcAft>
            </a:pPr>
            <a:r>
              <a:rPr lang="en-US" sz="1800" dirty="0"/>
              <a:t>Custom events and metrics</a:t>
            </a:r>
            <a:endParaRPr lang="en-US" sz="2000" dirty="0"/>
          </a:p>
        </p:txBody>
      </p:sp>
      <p:sp>
        <p:nvSpPr>
          <p:cNvPr id="6" name="Content Placeholder 5">
            <a:extLst>
              <a:ext uri="{FF2B5EF4-FFF2-40B4-BE49-F238E27FC236}">
                <a16:creationId xmlns:a16="http://schemas.microsoft.com/office/drawing/2014/main" id="{F8AF6D2F-E11F-F510-2C73-9ACA00A3FD80}"/>
              </a:ext>
            </a:extLst>
          </p:cNvPr>
          <p:cNvSpPr>
            <a:spLocks noGrp="1"/>
          </p:cNvSpPr>
          <p:nvPr>
            <p:ph sz="quarter" idx="11"/>
          </p:nvPr>
        </p:nvSpPr>
        <p:spPr/>
        <p:txBody>
          <a:bodyPr/>
          <a:lstStyle/>
          <a:p>
            <a:pPr marL="0" indent="0">
              <a:spcAft>
                <a:spcPts val="1200"/>
              </a:spcAft>
              <a:buNone/>
            </a:pPr>
            <a:r>
              <a:rPr lang="en-US" sz="2000" dirty="0">
                <a:latin typeface="+mj-lt"/>
              </a:rPr>
              <a:t>Several ways to get started monitoring and analyzing performance:</a:t>
            </a:r>
          </a:p>
          <a:p>
            <a:pPr>
              <a:spcAft>
                <a:spcPts val="600"/>
              </a:spcAft>
            </a:pPr>
            <a:r>
              <a:rPr lang="en-US" sz="1800" dirty="0"/>
              <a:t>At run time</a:t>
            </a:r>
          </a:p>
          <a:p>
            <a:pPr>
              <a:spcAft>
                <a:spcPts val="600"/>
              </a:spcAft>
            </a:pPr>
            <a:r>
              <a:rPr lang="en-US" sz="1800" dirty="0"/>
              <a:t>At development time</a:t>
            </a:r>
          </a:p>
          <a:p>
            <a:pPr>
              <a:spcAft>
                <a:spcPts val="600"/>
              </a:spcAft>
            </a:pPr>
            <a:r>
              <a:rPr lang="en-US" sz="1800" dirty="0"/>
              <a:t>Instrument your web pages</a:t>
            </a:r>
          </a:p>
          <a:p>
            <a:pPr>
              <a:spcAft>
                <a:spcPts val="600"/>
              </a:spcAft>
            </a:pPr>
            <a:r>
              <a:rPr lang="en-US" sz="1800" dirty="0"/>
              <a:t>Analyze mobile app usage</a:t>
            </a:r>
          </a:p>
          <a:p>
            <a:pPr>
              <a:spcAft>
                <a:spcPts val="600"/>
              </a:spcAft>
            </a:pPr>
            <a:r>
              <a:rPr lang="en-US" sz="1800" dirty="0"/>
              <a:t>Availability tests</a:t>
            </a:r>
          </a:p>
          <a:p>
            <a:endParaRPr lang="en-US" dirty="0"/>
          </a:p>
        </p:txBody>
      </p:sp>
    </p:spTree>
    <p:extLst>
      <p:ext uri="{BB962C8B-B14F-4D97-AF65-F5344CB8AC3E}">
        <p14:creationId xmlns:p14="http://schemas.microsoft.com/office/powerpoint/2010/main" val="80406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3E2A-C1EB-E9E3-C5AF-9EA642DAA538}"/>
              </a:ext>
            </a:extLst>
          </p:cNvPr>
          <p:cNvSpPr>
            <a:spLocks noGrp="1"/>
          </p:cNvSpPr>
          <p:nvPr>
            <p:ph type="title"/>
          </p:nvPr>
        </p:nvSpPr>
        <p:spPr/>
        <p:txBody>
          <a:bodyPr/>
          <a:lstStyle/>
          <a:p>
            <a:r>
              <a:rPr lang="en-US" dirty="0"/>
              <a:t>Discover log-based metrics</a:t>
            </a:r>
          </a:p>
        </p:txBody>
      </p:sp>
      <p:sp>
        <p:nvSpPr>
          <p:cNvPr id="3" name="Content Placeholder 2">
            <a:extLst>
              <a:ext uri="{FF2B5EF4-FFF2-40B4-BE49-F238E27FC236}">
                <a16:creationId xmlns:a16="http://schemas.microsoft.com/office/drawing/2014/main" id="{7A24D7AE-C041-5122-3362-5F2D3F9756A6}"/>
              </a:ext>
            </a:extLst>
          </p:cNvPr>
          <p:cNvSpPr>
            <a:spLocks noGrp="1"/>
          </p:cNvSpPr>
          <p:nvPr>
            <p:ph sz="quarter" idx="10"/>
          </p:nvPr>
        </p:nvSpPr>
        <p:spPr/>
        <p:txBody>
          <a:bodyPr/>
          <a:lstStyle/>
          <a:p>
            <a:pPr marL="0" indent="0">
              <a:spcAft>
                <a:spcPts val="1200"/>
              </a:spcAft>
              <a:buNone/>
            </a:pPr>
            <a:r>
              <a:rPr lang="en-US" sz="2000" dirty="0">
                <a:latin typeface="+mj-lt"/>
              </a:rPr>
              <a:t>Log-based metrics</a:t>
            </a:r>
          </a:p>
          <a:p>
            <a:pPr>
              <a:spcAft>
                <a:spcPts val="600"/>
              </a:spcAft>
            </a:pPr>
            <a:r>
              <a:rPr lang="en-US" sz="1800" dirty="0"/>
              <a:t>The Application Insights backend stores all collected events as logs. </a:t>
            </a:r>
          </a:p>
          <a:p>
            <a:pPr>
              <a:spcAft>
                <a:spcPts val="600"/>
              </a:spcAft>
            </a:pPr>
            <a:r>
              <a:rPr lang="en-US" sz="1800" dirty="0"/>
              <a:t>The Application Insights blades in the Azure portal act as an analytical and diagnostic tool for visualizing event-based data from logs.</a:t>
            </a:r>
          </a:p>
          <a:p>
            <a:pPr>
              <a:spcAft>
                <a:spcPts val="600"/>
              </a:spcAft>
            </a:pPr>
            <a:r>
              <a:rPr lang="en-US" sz="1800" dirty="0"/>
              <a:t>Using logs to retain a complete set of events can bring great analytical and diagnostic value. </a:t>
            </a:r>
          </a:p>
          <a:p>
            <a:pPr>
              <a:spcAft>
                <a:spcPts val="600"/>
              </a:spcAft>
            </a:pPr>
            <a:r>
              <a:rPr lang="en-US" sz="1800" dirty="0"/>
              <a:t>Collecting a complete set of events may be impractical (or even impossible) for applications that generate a large volume of telemetry. </a:t>
            </a:r>
          </a:p>
          <a:p>
            <a:endParaRPr lang="en-US" sz="2000" dirty="0"/>
          </a:p>
        </p:txBody>
      </p:sp>
      <p:sp>
        <p:nvSpPr>
          <p:cNvPr id="4" name="Content Placeholder 3">
            <a:extLst>
              <a:ext uri="{FF2B5EF4-FFF2-40B4-BE49-F238E27FC236}">
                <a16:creationId xmlns:a16="http://schemas.microsoft.com/office/drawing/2014/main" id="{1AF92375-B073-CA46-950D-DF2571B00F49}"/>
              </a:ext>
            </a:extLst>
          </p:cNvPr>
          <p:cNvSpPr>
            <a:spLocks noGrp="1"/>
          </p:cNvSpPr>
          <p:nvPr>
            <p:ph sz="quarter" idx="11"/>
          </p:nvPr>
        </p:nvSpPr>
        <p:spPr/>
        <p:txBody>
          <a:bodyPr/>
          <a:lstStyle/>
          <a:p>
            <a:pPr marL="0" indent="0">
              <a:spcAft>
                <a:spcPts val="1200"/>
              </a:spcAft>
              <a:buNone/>
            </a:pPr>
            <a:r>
              <a:rPr lang="en-US" sz="2000" dirty="0">
                <a:latin typeface="+mj-lt"/>
              </a:rPr>
              <a:t>Pre-aggregated metrics</a:t>
            </a:r>
          </a:p>
          <a:p>
            <a:pPr>
              <a:spcAft>
                <a:spcPts val="600"/>
              </a:spcAft>
            </a:pPr>
            <a:r>
              <a:rPr lang="en-US" sz="1800" dirty="0"/>
              <a:t>Stored as pre-aggregated time series, and only with key dimensions</a:t>
            </a:r>
          </a:p>
          <a:p>
            <a:pPr>
              <a:spcAft>
                <a:spcPts val="600"/>
              </a:spcAft>
            </a:pPr>
            <a:r>
              <a:rPr lang="en-US" sz="1800" dirty="0"/>
              <a:t>The newer SDKs (Application Insights 2.7 SDK or later for .NET) pre-aggregate metrics during collection</a:t>
            </a:r>
          </a:p>
          <a:p>
            <a:pPr>
              <a:spcAft>
                <a:spcPts val="600"/>
              </a:spcAft>
            </a:pPr>
            <a:r>
              <a:rPr lang="en-US" sz="1800" dirty="0"/>
              <a:t>For the SDKs that don't implement pre-aggregation, the Application Insights backend still populates the new metrics by aggregating the events received by the Application Insights event collection endpoint</a:t>
            </a:r>
          </a:p>
          <a:p>
            <a:endParaRPr lang="en-US" dirty="0"/>
          </a:p>
        </p:txBody>
      </p:sp>
    </p:spTree>
    <p:extLst>
      <p:ext uri="{BB962C8B-B14F-4D97-AF65-F5344CB8AC3E}">
        <p14:creationId xmlns:p14="http://schemas.microsoft.com/office/powerpoint/2010/main" val="2749719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72B5-6F6C-06AD-EEF5-377CC20B8EA8}"/>
              </a:ext>
            </a:extLst>
          </p:cNvPr>
          <p:cNvSpPr>
            <a:spLocks noGrp="1"/>
          </p:cNvSpPr>
          <p:nvPr>
            <p:ph type="title"/>
          </p:nvPr>
        </p:nvSpPr>
        <p:spPr/>
        <p:txBody>
          <a:bodyPr/>
          <a:lstStyle/>
          <a:p>
            <a:r>
              <a:rPr lang="en-US" dirty="0"/>
              <a:t>Instrument an app for monitoring</a:t>
            </a:r>
          </a:p>
        </p:txBody>
      </p:sp>
      <p:sp>
        <p:nvSpPr>
          <p:cNvPr id="3" name="Content Placeholder 2">
            <a:extLst>
              <a:ext uri="{FF2B5EF4-FFF2-40B4-BE49-F238E27FC236}">
                <a16:creationId xmlns:a16="http://schemas.microsoft.com/office/drawing/2014/main" id="{C33715C5-F20D-2AB4-8450-142C3C8CA77D}"/>
              </a:ext>
            </a:extLst>
          </p:cNvPr>
          <p:cNvSpPr>
            <a:spLocks noGrp="1"/>
          </p:cNvSpPr>
          <p:nvPr>
            <p:ph sz="quarter" idx="10"/>
          </p:nvPr>
        </p:nvSpPr>
        <p:spPr/>
        <p:txBody>
          <a:bodyPr/>
          <a:lstStyle/>
          <a:p>
            <a:pPr marL="0" indent="0">
              <a:spcAft>
                <a:spcPts val="1200"/>
              </a:spcAft>
              <a:buNone/>
            </a:pPr>
            <a:r>
              <a:rPr lang="en-US" dirty="0">
                <a:latin typeface="+mj-lt"/>
              </a:rPr>
              <a:t>Auto-instrumentation</a:t>
            </a:r>
          </a:p>
          <a:p>
            <a:pPr>
              <a:spcAft>
                <a:spcPts val="600"/>
              </a:spcAft>
            </a:pPr>
            <a:r>
              <a:rPr lang="en-US" sz="2000" dirty="0"/>
              <a:t>Auto-instrumentation allows you to enable application monitoring with Application Insights without changing your code.</a:t>
            </a:r>
          </a:p>
          <a:p>
            <a:pPr>
              <a:spcAft>
                <a:spcPts val="600"/>
              </a:spcAft>
            </a:pPr>
            <a:r>
              <a:rPr lang="en-US" sz="2000" dirty="0"/>
              <a:t>Just enable and, in some cases, configure the agent, which will collect the telemetry automatically.</a:t>
            </a:r>
          </a:p>
          <a:p>
            <a:pPr>
              <a:spcAft>
                <a:spcPts val="600"/>
              </a:spcAft>
            </a:pPr>
            <a:r>
              <a:rPr lang="en-US" sz="2000" dirty="0"/>
              <a:t>You'll see the metrics, requests, and dependencies in your Application Insights resource</a:t>
            </a:r>
          </a:p>
          <a:p>
            <a:endParaRPr lang="en-US" sz="2800" dirty="0"/>
          </a:p>
        </p:txBody>
      </p:sp>
      <p:sp>
        <p:nvSpPr>
          <p:cNvPr id="4" name="Content Placeholder 3">
            <a:extLst>
              <a:ext uri="{FF2B5EF4-FFF2-40B4-BE49-F238E27FC236}">
                <a16:creationId xmlns:a16="http://schemas.microsoft.com/office/drawing/2014/main" id="{C659883B-90E0-B34C-11C5-53D3B60E0E27}"/>
              </a:ext>
            </a:extLst>
          </p:cNvPr>
          <p:cNvSpPr>
            <a:spLocks noGrp="1"/>
          </p:cNvSpPr>
          <p:nvPr>
            <p:ph sz="quarter" idx="11"/>
          </p:nvPr>
        </p:nvSpPr>
        <p:spPr/>
        <p:txBody>
          <a:bodyPr/>
          <a:lstStyle/>
          <a:p>
            <a:pPr marL="0" indent="0">
              <a:spcAft>
                <a:spcPts val="1200"/>
              </a:spcAft>
              <a:buNone/>
            </a:pPr>
            <a:r>
              <a:rPr lang="en-US" dirty="0">
                <a:latin typeface="+mj-lt"/>
              </a:rPr>
              <a:t>Instrumenting for distributed tracing</a:t>
            </a:r>
          </a:p>
          <a:p>
            <a:pPr marL="228600" lvl="1" indent="-228600">
              <a:spcAft>
                <a:spcPts val="600"/>
              </a:spcAft>
            </a:pPr>
            <a:r>
              <a:rPr lang="en-US" dirty="0"/>
              <a:t>How to Enable Distributed Tracing</a:t>
            </a:r>
          </a:p>
          <a:p>
            <a:pPr marL="228600" lvl="1" indent="-228600">
              <a:spcAft>
                <a:spcPts val="600"/>
              </a:spcAft>
            </a:pPr>
            <a:r>
              <a:rPr lang="en-US" dirty="0"/>
              <a:t>Enabling via Application Insights SDKs</a:t>
            </a:r>
          </a:p>
          <a:p>
            <a:pPr marL="228600" lvl="1" indent="-228600">
              <a:spcAft>
                <a:spcPts val="600"/>
              </a:spcAft>
            </a:pPr>
            <a:r>
              <a:rPr lang="en-US" dirty="0"/>
              <a:t>Enable via </a:t>
            </a:r>
            <a:r>
              <a:rPr lang="en-US" dirty="0" err="1"/>
              <a:t>OpenCensus</a:t>
            </a:r>
            <a:endParaRPr lang="en-US" dirty="0"/>
          </a:p>
          <a:p>
            <a:endParaRPr lang="en-US" sz="2800" dirty="0"/>
          </a:p>
        </p:txBody>
      </p:sp>
    </p:spTree>
    <p:extLst>
      <p:ext uri="{BB962C8B-B14F-4D97-AF65-F5344CB8AC3E}">
        <p14:creationId xmlns:p14="http://schemas.microsoft.com/office/powerpoint/2010/main" val="2760312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1642</Words>
  <Application>Microsoft Office PowerPoint</Application>
  <PresentationFormat>Widescreen</PresentationFormat>
  <Paragraphs>140</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Consolas</vt:lpstr>
      <vt:lpstr>Segoe UI</vt:lpstr>
      <vt:lpstr>Segoe UI Semibold</vt:lpstr>
      <vt:lpstr>segoe-ui_semibold</vt:lpstr>
      <vt:lpstr>Office Theme</vt:lpstr>
      <vt:lpstr>AZ-204T00A Learning Path 11: Troubleshoot solutions by using Application Insights</vt:lpstr>
      <vt:lpstr>Agenda</vt:lpstr>
      <vt:lpstr>Module 1: Monitor app performance</vt:lpstr>
      <vt:lpstr>Learning objectives</vt:lpstr>
      <vt:lpstr>Introduction</vt:lpstr>
      <vt:lpstr>Explore Application Insights (1 of 2)</vt:lpstr>
      <vt:lpstr>Explore Application Insights (2 of 2)</vt:lpstr>
      <vt:lpstr>Discover log-based metrics</vt:lpstr>
      <vt:lpstr>Instrument an app for monitoring</vt:lpstr>
      <vt:lpstr>Select an availability test</vt:lpstr>
      <vt:lpstr>Troubleshoot app performance by using Application Map</vt:lpstr>
      <vt:lpstr>Summary and knowledge check</vt:lpstr>
      <vt:lpstr>Discussion and lab</vt:lpstr>
      <vt:lpstr>Group discussion questions</vt:lpstr>
      <vt:lpstr>Lab 11: Monitor services that are deployed to Azure</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2023-12-14T00:49:52Z</dcterms:created>
  <dcterms:modified xsi:type="dcterms:W3CDTF">2024-01-12T18:46:25Z</dcterms:modified>
</cp:coreProperties>
</file>