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7"/>
  </p:notesMasterIdLst>
  <p:sldIdLst>
    <p:sldId id="258" r:id="rId2"/>
    <p:sldId id="259" r:id="rId3"/>
    <p:sldId id="261" r:id="rId4"/>
    <p:sldId id="271" r:id="rId5"/>
    <p:sldId id="391" r:id="rId6"/>
    <p:sldId id="438" r:id="rId7"/>
    <p:sldId id="439" r:id="rId8"/>
    <p:sldId id="440" r:id="rId9"/>
    <p:sldId id="441" r:id="rId10"/>
    <p:sldId id="442" r:id="rId11"/>
    <p:sldId id="443" r:id="rId12"/>
    <p:sldId id="447" r:id="rId13"/>
    <p:sldId id="448" r:id="rId14"/>
    <p:sldId id="449" r:id="rId15"/>
    <p:sldId id="420" r:id="rId16"/>
    <p:sldId id="268" r:id="rId17"/>
    <p:sldId id="444" r:id="rId18"/>
    <p:sldId id="445" r:id="rId19"/>
    <p:sldId id="450" r:id="rId20"/>
    <p:sldId id="451" r:id="rId21"/>
    <p:sldId id="452" r:id="rId22"/>
    <p:sldId id="453" r:id="rId23"/>
    <p:sldId id="454" r:id="rId24"/>
    <p:sldId id="455" r:id="rId25"/>
    <p:sldId id="456" r:id="rId26"/>
    <p:sldId id="457" r:id="rId27"/>
    <p:sldId id="458" r:id="rId28"/>
    <p:sldId id="459" r:id="rId29"/>
    <p:sldId id="461" r:id="rId30"/>
    <p:sldId id="460" r:id="rId31"/>
    <p:sldId id="446" r:id="rId32"/>
    <p:sldId id="437" r:id="rId33"/>
    <p:sldId id="299" r:id="rId34"/>
    <p:sldId id="282" r:id="rId35"/>
    <p:sldId id="28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3F5"/>
    <a:srgbClr val="E8E6DF"/>
    <a:srgbClr val="003C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833" autoAdjust="0"/>
    <p:restoredTop sz="81455" autoAdjust="0"/>
  </p:normalViewPr>
  <p:slideViewPr>
    <p:cSldViewPr snapToGrid="0">
      <p:cViewPr varScale="1">
        <p:scale>
          <a:sx n="86" d="100"/>
          <a:sy n="86" d="100"/>
        </p:scale>
        <p:origin x="732"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8D156-4B2E-4C57-9C33-59F659D18680}"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4D7BB-47DA-46D4-B152-A08B9EBCF1F1}" type="slidenum">
              <a:rPr lang="en-US" smtClean="0"/>
              <a:t>‹#›</a:t>
            </a:fld>
            <a:endParaRPr lang="en-US"/>
          </a:p>
        </p:txBody>
      </p:sp>
    </p:spTree>
    <p:extLst>
      <p:ext uri="{BB962C8B-B14F-4D97-AF65-F5344CB8AC3E}">
        <p14:creationId xmlns:p14="http://schemas.microsoft.com/office/powerpoint/2010/main" val="462541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review.docs.microsoft.com/en-us/azure/cdn/cdn-feature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edis.io/topics/transaction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MSOpenTech/redis/releases/"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redis.io/download"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Learn modules are part of the </a:t>
            </a:r>
            <a:r>
              <a:rPr lang="en-US" b="1" i="0" dirty="0">
                <a:solidFill>
                  <a:srgbClr val="171717"/>
                </a:solidFill>
                <a:effectLst/>
                <a:latin typeface="Segoe UI" panose="020B0502040204020203" pitchFamily="34" charset="0"/>
              </a:rPr>
              <a:t>AZ-204: </a:t>
            </a:r>
            <a:r>
              <a:rPr lang="en-US" b="1" i="0" dirty="0">
                <a:solidFill>
                  <a:srgbClr val="E6E6E6"/>
                </a:solidFill>
                <a:effectLst/>
                <a:latin typeface="Segoe UI" panose="020B0502040204020203" pitchFamily="34" charset="0"/>
              </a:rPr>
              <a:t>Implement caching for solutions </a:t>
            </a:r>
            <a:r>
              <a:rPr lang="en-US" b="0" i="0" dirty="0">
                <a:solidFill>
                  <a:srgbClr val="171717"/>
                </a:solidFill>
                <a:effectLst/>
                <a:latin typeface="Segoe UI" panose="020B0502040204020203" pitchFamily="34" charset="0"/>
              </a:rPr>
              <a:t>(</a:t>
            </a:r>
            <a:r>
              <a:rPr lang="en-US" dirty="0"/>
              <a:t>https://learn.microsoft.com/training/paths/az-204-integrate-caching-content-delivery-within-solutions/</a:t>
            </a:r>
            <a:r>
              <a:rPr lang="en-US" b="0" i="0" dirty="0">
                <a:solidFill>
                  <a:srgbClr val="171717"/>
                </a:solidFill>
                <a:effectLst/>
                <a:latin typeface="Segoe UI" panose="020B0502040204020203" pitchFamily="34" charset="0"/>
              </a:rPr>
              <a:t>) learning path. </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a:t>
            </a:fld>
            <a:endParaRPr lang="en-US"/>
          </a:p>
        </p:txBody>
      </p:sp>
    </p:spTree>
    <p:extLst>
      <p:ext uri="{BB962C8B-B14F-4D97-AF65-F5344CB8AC3E}">
        <p14:creationId xmlns:p14="http://schemas.microsoft.com/office/powerpoint/2010/main" val="4262238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D4D4D4"/>
                </a:solidFill>
                <a:effectLst/>
                <a:latin typeface="Consolas" panose="020B0609020204030204" pitchFamily="49" charset="0"/>
              </a:rPr>
              <a:t>The Redis database is represented by the </a:t>
            </a:r>
            <a:r>
              <a:rPr lang="en-US" b="1" dirty="0" err="1">
                <a:solidFill>
                  <a:srgbClr val="CE9178"/>
                </a:solidFill>
                <a:effectLst/>
                <a:latin typeface="Consolas" panose="020B0609020204030204" pitchFamily="49" charset="0"/>
              </a:rPr>
              <a:t>IDatabase</a:t>
            </a:r>
            <a:r>
              <a:rPr lang="en-US" b="0" dirty="0">
                <a:solidFill>
                  <a:srgbClr val="D4D4D4"/>
                </a:solidFill>
                <a:effectLst/>
                <a:latin typeface="Consolas" panose="020B0609020204030204" pitchFamily="49" charset="0"/>
              </a:rPr>
              <a:t> type. You can retrieve one using the </a:t>
            </a:r>
            <a:r>
              <a:rPr lang="en-US" b="1" dirty="0" err="1">
                <a:solidFill>
                  <a:srgbClr val="CE9178"/>
                </a:solidFill>
                <a:effectLst/>
                <a:latin typeface="Consolas" panose="020B0609020204030204" pitchFamily="49" charset="0"/>
              </a:rPr>
              <a:t>GetDatabase</a:t>
            </a:r>
            <a:r>
              <a:rPr lang="en-US" b="1"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method.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D4D4D4"/>
                </a:solidFill>
                <a:effectLst/>
                <a:latin typeface="Consolas" panose="020B0609020204030204" pitchFamily="49" charset="0"/>
              </a:rPr>
              <a:t>Once you have a </a:t>
            </a:r>
            <a:r>
              <a:rPr lang="en-US" b="1" dirty="0" err="1">
                <a:solidFill>
                  <a:srgbClr val="CE9178"/>
                </a:solidFill>
                <a:effectLst/>
                <a:latin typeface="Consolas" panose="020B0609020204030204" pitchFamily="49" charset="0"/>
              </a:rPr>
              <a:t>IDatabase</a:t>
            </a:r>
            <a:r>
              <a:rPr lang="en-US" b="0" dirty="0">
                <a:solidFill>
                  <a:srgbClr val="D4D4D4"/>
                </a:solidFill>
                <a:effectLst/>
                <a:latin typeface="Consolas" panose="020B0609020204030204" pitchFamily="49" charset="0"/>
              </a:rPr>
              <a:t> object, you can execute methods to interact with the cache.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D4D4D4"/>
                </a:solidFill>
                <a:effectLst/>
                <a:latin typeface="Consolas" panose="020B0609020204030204" pitchFamily="49" charset="0"/>
              </a:rPr>
              <a:t>The </a:t>
            </a:r>
            <a:r>
              <a:rPr lang="en-US" b="1" dirty="0" err="1">
                <a:solidFill>
                  <a:srgbClr val="CE9178"/>
                </a:solidFill>
                <a:effectLst/>
                <a:latin typeface="Consolas" panose="020B0609020204030204" pitchFamily="49" charset="0"/>
              </a:rPr>
              <a:t>StringSet</a:t>
            </a:r>
            <a:r>
              <a:rPr lang="en-US" b="0" dirty="0">
                <a:solidFill>
                  <a:srgbClr val="D4D4D4"/>
                </a:solidFill>
                <a:effectLst/>
                <a:latin typeface="Consolas" panose="020B0609020204030204" pitchFamily="49" charset="0"/>
              </a:rPr>
              <a:t> method returns a </a:t>
            </a:r>
            <a:r>
              <a:rPr lang="en-US" b="1" dirty="0">
                <a:solidFill>
                  <a:srgbClr val="CE9178"/>
                </a:solidFill>
                <a:effectLst/>
                <a:latin typeface="Consolas" panose="020B0609020204030204" pitchFamily="49" charset="0"/>
              </a:rPr>
              <a:t>bool</a:t>
            </a:r>
            <a:r>
              <a:rPr lang="en-US" b="0" dirty="0">
                <a:solidFill>
                  <a:srgbClr val="D4D4D4"/>
                </a:solidFill>
                <a:effectLst/>
                <a:latin typeface="Consolas" panose="020B0609020204030204" pitchFamily="49" charset="0"/>
              </a:rPr>
              <a:t> indicating whether the value was set (</a:t>
            </a:r>
            <a:r>
              <a:rPr lang="en-US" b="1" dirty="0">
                <a:solidFill>
                  <a:srgbClr val="CE9178"/>
                </a:solidFill>
                <a:effectLst/>
                <a:latin typeface="Consolas" panose="020B0609020204030204" pitchFamily="49" charset="0"/>
              </a:rPr>
              <a:t>true</a:t>
            </a:r>
            <a:r>
              <a:rPr lang="en-US" b="0" dirty="0">
                <a:solidFill>
                  <a:srgbClr val="D4D4D4"/>
                </a:solidFill>
                <a:effectLst/>
                <a:latin typeface="Consolas" panose="020B0609020204030204" pitchFamily="49" charset="0"/>
              </a:rPr>
              <a:t>) or not (</a:t>
            </a:r>
            <a:r>
              <a:rPr lang="en-US" b="1" dirty="0">
                <a:solidFill>
                  <a:srgbClr val="CE9178"/>
                </a:solidFill>
                <a:effectLst/>
                <a:latin typeface="Consolas" panose="020B0609020204030204" pitchFamily="49" charset="0"/>
              </a:rPr>
              <a:t>false</a:t>
            </a:r>
            <a:r>
              <a:rPr lang="en-US" b="0" dirty="0">
                <a:solidFill>
                  <a:srgbClr val="D4D4D4"/>
                </a:solidFill>
                <a:effectLst/>
                <a:latin typeface="Consolas" panose="020B0609020204030204" pitchFamily="49" charset="0"/>
              </a:rPr>
              <a:t>). We can then retrieve the value with the </a:t>
            </a:r>
            <a:r>
              <a:rPr lang="en-US" b="1" dirty="0" err="1">
                <a:solidFill>
                  <a:srgbClr val="CE9178"/>
                </a:solidFill>
                <a:effectLst/>
                <a:latin typeface="Consolas" panose="020B0609020204030204" pitchFamily="49" charset="0"/>
              </a:rPr>
              <a:t>StringGet</a:t>
            </a:r>
            <a:r>
              <a:rPr lang="en-US" b="0" dirty="0">
                <a:solidFill>
                  <a:srgbClr val="D4D4D4"/>
                </a:solidFill>
                <a:effectLst/>
                <a:latin typeface="Consolas" panose="020B0609020204030204" pitchFamily="49" charset="0"/>
              </a:rPr>
              <a:t> method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10B4D7BB-47DA-46D4-B152-A08B9EBCF1F1}" type="slidenum">
              <a:rPr lang="en-US" smtClean="0"/>
              <a:t>13</a:t>
            </a:fld>
            <a:endParaRPr lang="en-US"/>
          </a:p>
        </p:txBody>
      </p:sp>
    </p:spTree>
    <p:extLst>
      <p:ext uri="{BB962C8B-B14F-4D97-AF65-F5344CB8AC3E}">
        <p14:creationId xmlns:p14="http://schemas.microsoft.com/office/powerpoint/2010/main" val="1939347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10B4D7BB-47DA-46D4-B152-A08B9EBCF1F1}" type="slidenum">
              <a:rPr lang="en-US" smtClean="0"/>
              <a:t>14</a:t>
            </a:fld>
            <a:endParaRPr lang="en-US"/>
          </a:p>
        </p:txBody>
      </p:sp>
    </p:spTree>
    <p:extLst>
      <p:ext uri="{BB962C8B-B14F-4D97-AF65-F5344CB8AC3E}">
        <p14:creationId xmlns:p14="http://schemas.microsoft.com/office/powerpoint/2010/main" val="3276139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https://learn.microsoft.com/training/modules/develop-for-azure-cache-for-redis/5-console-app-azure-cache-redis</a:t>
            </a:r>
          </a:p>
        </p:txBody>
      </p:sp>
      <p:sp>
        <p:nvSpPr>
          <p:cNvPr id="4" name="Slide Number Placeholder 3"/>
          <p:cNvSpPr>
            <a:spLocks noGrp="1"/>
          </p:cNvSpPr>
          <p:nvPr>
            <p:ph type="sldNum" sz="quarter" idx="5"/>
          </p:nvPr>
        </p:nvSpPr>
        <p:spPr/>
        <p:txBody>
          <a:bodyPr/>
          <a:lstStyle/>
          <a:p>
            <a:fld id="{10B4D7BB-47DA-46D4-B152-A08B9EBCF1F1}" type="slidenum">
              <a:rPr lang="en-US" smtClean="0"/>
              <a:t>15</a:t>
            </a:fld>
            <a:endParaRPr lang="en-US"/>
          </a:p>
        </p:txBody>
      </p:sp>
    </p:spTree>
    <p:extLst>
      <p:ext uri="{BB962C8B-B14F-4D97-AF65-F5344CB8AC3E}">
        <p14:creationId xmlns:p14="http://schemas.microsoft.com/office/powerpoint/2010/main" val="4258575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0" dirty="0">
                <a:solidFill>
                  <a:srgbClr val="D4D4D4"/>
                </a:solidFill>
                <a:effectLst/>
                <a:latin typeface="Consolas" panose="020B0609020204030204" pitchFamily="49" charset="0"/>
              </a:rPr>
              <a:t>The standard tier is the lowest tier that offers </a:t>
            </a:r>
            <a:r>
              <a:rPr lang="en-US" b="0" dirty="0" err="1">
                <a:solidFill>
                  <a:srgbClr val="D4D4D4"/>
                </a:solidFill>
                <a:effectLst/>
                <a:latin typeface="Consolas" panose="020B0609020204030204" pitchFamily="49" charset="0"/>
              </a:rPr>
              <a:t>replication，which</a:t>
            </a:r>
            <a:r>
              <a:rPr lang="en-US" b="0" dirty="0">
                <a:solidFill>
                  <a:srgbClr val="D4D4D4"/>
                </a:solidFill>
                <a:effectLst/>
                <a:latin typeface="Consolas" panose="020B0609020204030204" pitchFamily="49" charset="0"/>
              </a:rPr>
              <a:t> is always recommended for production scenarios.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solidFill>
                  <a:srgbClr val="D4D4D4"/>
                </a:solidFill>
                <a:effectLst/>
                <a:latin typeface="Consolas" panose="020B0609020204030204" pitchFamily="49" charset="0"/>
              </a:rPr>
              <a:t>The expire time resolution is always 1 millisecond.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16</a:t>
            </a:fld>
            <a:endParaRPr lang="en-US"/>
          </a:p>
        </p:txBody>
      </p:sp>
    </p:spTree>
    <p:extLst>
      <p:ext uri="{BB962C8B-B14F-4D97-AF65-F5344CB8AC3E}">
        <p14:creationId xmlns:p14="http://schemas.microsoft.com/office/powerpoint/2010/main" val="2254520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https://learn.microsoft.com/training/modules/develop-for-storage-cdns/</a:t>
            </a:r>
          </a:p>
        </p:txBody>
      </p:sp>
      <p:sp>
        <p:nvSpPr>
          <p:cNvPr id="4" name="Slide Number Placeholder 3"/>
          <p:cNvSpPr>
            <a:spLocks noGrp="1"/>
          </p:cNvSpPr>
          <p:nvPr>
            <p:ph type="sldNum" sz="quarter" idx="5"/>
          </p:nvPr>
        </p:nvSpPr>
        <p:spPr/>
        <p:txBody>
          <a:bodyPr/>
          <a:lstStyle/>
          <a:p>
            <a:fld id="{10B4D7BB-47DA-46D4-B152-A08B9EBCF1F1}" type="slidenum">
              <a:rPr lang="en-US" smtClean="0"/>
              <a:t>17</a:t>
            </a:fld>
            <a:endParaRPr lang="en-US"/>
          </a:p>
        </p:txBody>
      </p:sp>
    </p:spTree>
    <p:extLst>
      <p:ext uri="{BB962C8B-B14F-4D97-AF65-F5344CB8AC3E}">
        <p14:creationId xmlns:p14="http://schemas.microsoft.com/office/powerpoint/2010/main" val="3852402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20</a:t>
            </a:fld>
            <a:endParaRPr lang="en-US"/>
          </a:p>
        </p:txBody>
      </p:sp>
    </p:spTree>
    <p:extLst>
      <p:ext uri="{BB962C8B-B14F-4D97-AF65-F5344CB8AC3E}">
        <p14:creationId xmlns:p14="http://schemas.microsoft.com/office/powerpoint/2010/main" val="2030643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21</a:t>
            </a:fld>
            <a:endParaRPr lang="en-US"/>
          </a:p>
        </p:txBody>
      </p:sp>
    </p:spTree>
    <p:extLst>
      <p:ext uri="{BB962C8B-B14F-4D97-AF65-F5344CB8AC3E}">
        <p14:creationId xmlns:p14="http://schemas.microsoft.com/office/powerpoint/2010/main" val="430529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22</a:t>
            </a:fld>
            <a:endParaRPr lang="en-US"/>
          </a:p>
        </p:txBody>
      </p:sp>
    </p:spTree>
    <p:extLst>
      <p:ext uri="{BB962C8B-B14F-4D97-AF65-F5344CB8AC3E}">
        <p14:creationId xmlns:p14="http://schemas.microsoft.com/office/powerpoint/2010/main" val="3329127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Visit the </a:t>
            </a:r>
            <a:r>
              <a:rPr lang="en-US" b="0" i="0" u="none" strike="noStrike" dirty="0">
                <a:effectLst/>
                <a:latin typeface="Segoe UI" panose="020B0502040204020203" pitchFamily="34" charset="0"/>
                <a:hlinkClick r:id="rId3"/>
              </a:rPr>
              <a:t>product comparison</a:t>
            </a:r>
            <a:r>
              <a:rPr lang="en-US" b="0" i="0" dirty="0">
                <a:solidFill>
                  <a:srgbClr val="171717"/>
                </a:solidFill>
                <a:effectLst/>
                <a:latin typeface="Segoe UI" panose="020B0502040204020203" pitchFamily="34" charset="0"/>
              </a:rPr>
              <a:t> (</a:t>
            </a:r>
            <a:r>
              <a:rPr lang="en-US" b="0" u="sng" dirty="0">
                <a:solidFill>
                  <a:srgbClr val="D4D4D4"/>
                </a:solidFill>
                <a:effectLst/>
                <a:latin typeface="Consolas" panose="020B0609020204030204" pitchFamily="49" charset="0"/>
              </a:rPr>
              <a:t>https://docs.microsoft.com/azure/cdn/cdn-features</a:t>
            </a:r>
            <a:r>
              <a:rPr lang="en-US" b="0" i="0" dirty="0">
                <a:solidFill>
                  <a:srgbClr val="171717"/>
                </a:solidFill>
                <a:effectLst/>
                <a:latin typeface="Segoe UI" panose="020B0502040204020203" pitchFamily="34" charset="0"/>
              </a:rPr>
              <a:t>) for a detailed feature comparison between the products. </a:t>
            </a:r>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23</a:t>
            </a:fld>
            <a:endParaRPr lang="en-US"/>
          </a:p>
        </p:txBody>
      </p:sp>
    </p:spTree>
    <p:extLst>
      <p:ext uri="{BB962C8B-B14F-4D97-AF65-F5344CB8AC3E}">
        <p14:creationId xmlns:p14="http://schemas.microsoft.com/office/powerpoint/2010/main" val="2926687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171717"/>
                </a:solidFill>
                <a:effectLst/>
                <a:latin typeface="Segoe UI" panose="020B0502040204020203" pitchFamily="34" charset="0"/>
              </a:rPr>
              <a:t>Configuration options:</a:t>
            </a:r>
          </a:p>
          <a:p>
            <a:pPr marL="171450" indent="-171450">
              <a:buFont typeface="Arial" panose="020B0604020202020204" pitchFamily="34" charset="0"/>
              <a:buChar char="•"/>
            </a:pPr>
            <a:r>
              <a:rPr lang="en-US" b="1" dirty="0"/>
              <a:t>Caching rules</a:t>
            </a:r>
            <a:r>
              <a:rPr lang="en-US" dirty="0"/>
              <a:t>. Caching rules can be either global (apply to all content from a specified endpoint) or custom. Custom rules apply to specific paths and file extensions.</a:t>
            </a:r>
          </a:p>
          <a:p>
            <a:pPr marL="171450" indent="-171450">
              <a:buFont typeface="Arial" panose="020B0604020202020204" pitchFamily="34" charset="0"/>
              <a:buChar char="•"/>
            </a:pPr>
            <a:r>
              <a:rPr lang="en-US" b="1" dirty="0"/>
              <a:t>Query string caching</a:t>
            </a:r>
            <a:r>
              <a:rPr lang="en-US" dirty="0"/>
              <a:t>. Query string caching enables you to configure how Azure CDN responds to a query string. Query string caching has no effect on files that can't be cached.</a:t>
            </a:r>
          </a:p>
          <a:p>
            <a:pPr marL="0" indent="0">
              <a:buFont typeface="Arial" panose="020B0604020202020204" pitchFamily="34" charset="0"/>
              <a:buNone/>
            </a:pPr>
            <a:endParaRPr lang="en-US" dirty="0"/>
          </a:p>
          <a:p>
            <a:pPr marL="0" indent="0">
              <a:buFont typeface="Arial" panose="020B0604020202020204" pitchFamily="34" charset="0"/>
              <a:buNone/>
            </a:pPr>
            <a:r>
              <a:rPr lang="en-US" b="1" i="0" dirty="0">
                <a:solidFill>
                  <a:srgbClr val="171717"/>
                </a:solidFill>
                <a:effectLst/>
                <a:latin typeface="Segoe UI" panose="020B0502040204020203" pitchFamily="34" charset="0"/>
              </a:rPr>
              <a:t>Caching rules:</a:t>
            </a:r>
          </a:p>
          <a:p>
            <a:pPr marL="171450" indent="-171450">
              <a:buFont typeface="Arial" panose="020B0604020202020204" pitchFamily="34" charset="0"/>
              <a:buChar char="•"/>
            </a:pPr>
            <a:r>
              <a:rPr lang="en-US" b="1" dirty="0"/>
              <a:t>Ignore query strings</a:t>
            </a:r>
            <a:r>
              <a:rPr lang="en-US" dirty="0"/>
              <a:t>. This option is the default mode. A CDN POP simply passes the request and any query strings directly to the origin server on the first request and caches the asset. New requests for the same asset will ignore any query strings until the TTL expires.</a:t>
            </a:r>
          </a:p>
          <a:p>
            <a:pPr marL="171450" indent="-171450">
              <a:buFont typeface="Arial" panose="020B0604020202020204" pitchFamily="34" charset="0"/>
              <a:buChar char="•"/>
            </a:pPr>
            <a:r>
              <a:rPr lang="en-US" b="1" dirty="0"/>
              <a:t>Bypass caching for query strings</a:t>
            </a:r>
            <a:r>
              <a:rPr lang="en-US" dirty="0"/>
              <a:t>. Each query request from the client is passed directly to the origin server with no caching.</a:t>
            </a:r>
          </a:p>
          <a:p>
            <a:pPr marL="171450" indent="-171450">
              <a:buFont typeface="Arial" panose="020B0604020202020204" pitchFamily="34" charset="0"/>
              <a:buChar char="•"/>
            </a:pPr>
            <a:r>
              <a:rPr lang="en-US" b="1" dirty="0"/>
              <a:t>Cache every unique URL</a:t>
            </a:r>
            <a:r>
              <a:rPr lang="en-US" dirty="0"/>
              <a:t>. Every time a requesting client generates a unique URL, that URL is passed back to the origin server and the response cached with its own TTL. This final method is inefficient where each request is a unique URL, as the cache-hit ratio becomes low.</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25</a:t>
            </a:fld>
            <a:endParaRPr lang="en-US"/>
          </a:p>
        </p:txBody>
      </p:sp>
    </p:spTree>
    <p:extLst>
      <p:ext uri="{BB962C8B-B14F-4D97-AF65-F5344CB8AC3E}">
        <p14:creationId xmlns:p14="http://schemas.microsoft.com/office/powerpoint/2010/main" val="1154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a:t>
            </a:fld>
            <a:endParaRPr lang="en-US"/>
          </a:p>
        </p:txBody>
      </p:sp>
    </p:spTree>
    <p:extLst>
      <p:ext uri="{BB962C8B-B14F-4D97-AF65-F5344CB8AC3E}">
        <p14:creationId xmlns:p14="http://schemas.microsoft.com/office/powerpoint/2010/main" val="2751561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26</a:t>
            </a:fld>
            <a:endParaRPr lang="en-US"/>
          </a:p>
        </p:txBody>
      </p:sp>
    </p:spTree>
    <p:extLst>
      <p:ext uri="{BB962C8B-B14F-4D97-AF65-F5344CB8AC3E}">
        <p14:creationId xmlns:p14="http://schemas.microsoft.com/office/powerpoint/2010/main" val="1681264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27</a:t>
            </a:fld>
            <a:endParaRPr lang="en-US"/>
          </a:p>
        </p:txBody>
      </p:sp>
    </p:spTree>
    <p:extLst>
      <p:ext uri="{BB962C8B-B14F-4D97-AF65-F5344CB8AC3E}">
        <p14:creationId xmlns:p14="http://schemas.microsoft.com/office/powerpoint/2010/main" val="1110328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30</a:t>
            </a:fld>
            <a:endParaRPr lang="en-US"/>
          </a:p>
        </p:txBody>
      </p:sp>
    </p:spTree>
    <p:extLst>
      <p:ext uri="{BB962C8B-B14F-4D97-AF65-F5344CB8AC3E}">
        <p14:creationId xmlns:p14="http://schemas.microsoft.com/office/powerpoint/2010/main" val="1839320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solidFill>
                  <a:srgbClr val="D4D4D4"/>
                </a:solidFill>
                <a:effectLst/>
                <a:latin typeface="Consolas" panose="020B0609020204030204" pitchFamily="49" charset="0"/>
              </a:rPr>
              <a:t>The default TTL for large file optimizations is one day.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31</a:t>
            </a:fld>
            <a:endParaRPr lang="en-US"/>
          </a:p>
        </p:txBody>
      </p:sp>
    </p:spTree>
    <p:extLst>
      <p:ext uri="{BB962C8B-B14F-4D97-AF65-F5344CB8AC3E}">
        <p14:creationId xmlns:p14="http://schemas.microsoft.com/office/powerpoint/2010/main" val="7098364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34</a:t>
            </a:fld>
            <a:endParaRPr lang="en-US"/>
          </a:p>
        </p:txBody>
      </p:sp>
    </p:spTree>
    <p:extLst>
      <p:ext uri="{BB962C8B-B14F-4D97-AF65-F5344CB8AC3E}">
        <p14:creationId xmlns:p14="http://schemas.microsoft.com/office/powerpoint/2010/main" val="2634909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https://learn.microsoft.com/training/modules/develop-for-azure-cache-for-redis/</a:t>
            </a:r>
          </a:p>
        </p:txBody>
      </p:sp>
      <p:sp>
        <p:nvSpPr>
          <p:cNvPr id="4" name="Slide Number Placeholder 3"/>
          <p:cNvSpPr>
            <a:spLocks noGrp="1"/>
          </p:cNvSpPr>
          <p:nvPr>
            <p:ph type="sldNum" sz="quarter" idx="5"/>
          </p:nvPr>
        </p:nvSpPr>
        <p:spPr/>
        <p:txBody>
          <a:bodyPr/>
          <a:lstStyle/>
          <a:p>
            <a:fld id="{10B4D7BB-47DA-46D4-B152-A08B9EBCF1F1}" type="slidenum">
              <a:rPr lang="en-US" smtClean="0"/>
              <a:t>3</a:t>
            </a:fld>
            <a:endParaRPr lang="en-US"/>
          </a:p>
        </p:txBody>
      </p:sp>
    </p:spTree>
    <p:extLst>
      <p:ext uri="{BB962C8B-B14F-4D97-AF65-F5344CB8AC3E}">
        <p14:creationId xmlns:p14="http://schemas.microsoft.com/office/powerpoint/2010/main" val="2148486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Cache for Redis offers both the Redis open-source (OSS Redis) and a commercial product from Redis Labs (Redis Enterprise) as a managed service. It provides secure and dedicated Redis server instances and full Redis API compatibility. The service is operated by Microsoft, hosted on Azure, and usable by any application within or outside of Azure.</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6</a:t>
            </a:fld>
            <a:endParaRPr lang="en-US"/>
          </a:p>
        </p:txBody>
      </p:sp>
    </p:spTree>
    <p:extLst>
      <p:ext uri="{BB962C8B-B14F-4D97-AF65-F5344CB8AC3E}">
        <p14:creationId xmlns:p14="http://schemas.microsoft.com/office/powerpoint/2010/main" val="2412808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scenarios</a:t>
            </a:r>
          </a:p>
          <a:p>
            <a:pPr marL="171450" indent="-171450">
              <a:buFont typeface="Arial" panose="020B0604020202020204" pitchFamily="34" charset="0"/>
              <a:buChar char="•"/>
            </a:pPr>
            <a:r>
              <a:rPr lang="en-US" b="1" dirty="0"/>
              <a:t>Data cache </a:t>
            </a:r>
            <a:r>
              <a:rPr lang="en-US" dirty="0"/>
              <a:t>- Databases are often too large to load directly into a cache. It's common to use the cache-aside pattern to load data into the cache only as needed. When the system makes changes to the data, the system can also update the cache, which is then distributed to other clients.</a:t>
            </a:r>
          </a:p>
          <a:p>
            <a:pPr marL="171450" indent="-171450">
              <a:buFont typeface="Arial" panose="020B0604020202020204" pitchFamily="34" charset="0"/>
              <a:buChar char="•"/>
            </a:pPr>
            <a:r>
              <a:rPr lang="en-US" b="1" dirty="0"/>
              <a:t>Content cache </a:t>
            </a:r>
            <a:r>
              <a:rPr lang="en-US" dirty="0"/>
              <a:t>- Many web pages are generated from templates that use static content such as headers, footers, banners. These static items shouldn't change often. Using an in-memory cache provides quick access to static content compared to backend datastores.</a:t>
            </a:r>
          </a:p>
          <a:p>
            <a:pPr marL="171450" indent="-171450">
              <a:buFont typeface="Arial" panose="020B0604020202020204" pitchFamily="34" charset="0"/>
              <a:buChar char="•"/>
            </a:pPr>
            <a:r>
              <a:rPr lang="en-US" b="1" dirty="0"/>
              <a:t>Session store </a:t>
            </a:r>
            <a:r>
              <a:rPr lang="en-US" dirty="0"/>
              <a:t>- This pattern is commonly used with shopping carts and other user history data that a web application might associate with user cookies. Storing too much in a cookie can have a negative effect on performance as the cookie size grows and is passed and validated with every request. A typical solution uses the cookie as a key to query the data in a database. Using an in-memory cache, like Azure Cache for Redis, to associate information with a user is much faster than interacting with a full relational database.</a:t>
            </a:r>
          </a:p>
          <a:p>
            <a:pPr marL="171450" indent="-171450">
              <a:buFont typeface="Arial" panose="020B0604020202020204" pitchFamily="34" charset="0"/>
              <a:buChar char="•"/>
            </a:pPr>
            <a:r>
              <a:rPr lang="en-US" b="1" dirty="0"/>
              <a:t>Job and message queuing </a:t>
            </a:r>
            <a:r>
              <a:rPr lang="en-US" dirty="0"/>
              <a:t>- Applications often add tasks to a queue when the operations associated with the request take time to execute. Longer running operations are queued to be processed in sequence, often by another server. This method of deferring work is called task queuing.</a:t>
            </a:r>
          </a:p>
          <a:p>
            <a:pPr marL="171450" indent="-171450">
              <a:buFont typeface="Arial" panose="020B0604020202020204" pitchFamily="34" charset="0"/>
              <a:buChar char="•"/>
            </a:pPr>
            <a:r>
              <a:rPr lang="en-US" b="1" dirty="0"/>
              <a:t>Distributed transactions </a:t>
            </a:r>
            <a:r>
              <a:rPr lang="en-US" dirty="0"/>
              <a:t>- Applications sometimes require a series of commands against a backend data-store to execute as a single atomic operation. All commands must succeed, or all must be rolled back to the initial state. Azure Cache for Redis supports executing a batch of commands as a single </a:t>
            </a:r>
            <a:r>
              <a:rPr lang="en-US" b="0" i="0" u="none" strike="noStrike" dirty="0">
                <a:effectLst/>
                <a:latin typeface="Segoe UI" panose="020B0502040204020203" pitchFamily="34" charset="0"/>
                <a:hlinkClick r:id="rId3"/>
              </a:rPr>
              <a:t>transaction</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Service tiers</a:t>
            </a:r>
          </a:p>
          <a:p>
            <a:pPr marL="171450" indent="-171450">
              <a:buFont typeface="Arial" panose="020B0604020202020204" pitchFamily="34" charset="0"/>
              <a:buChar char="•"/>
            </a:pPr>
            <a:r>
              <a:rPr lang="en-US" b="1" dirty="0"/>
              <a:t>Basic</a:t>
            </a:r>
            <a:r>
              <a:rPr lang="en-US" dirty="0"/>
              <a:t> - An OSS Redis cache running on a single VM. This tier has no service-level agreement (SLA) and is ideal for development/test and non-critical workloads.</a:t>
            </a:r>
          </a:p>
          <a:p>
            <a:pPr marL="171450" indent="-171450">
              <a:buFont typeface="Arial" panose="020B0604020202020204" pitchFamily="34" charset="0"/>
              <a:buChar char="•"/>
            </a:pPr>
            <a:r>
              <a:rPr lang="en-US" b="1" dirty="0"/>
              <a:t>Standard</a:t>
            </a:r>
            <a:r>
              <a:rPr lang="en-US" dirty="0"/>
              <a:t> - An OSS Redis cache running on two VMs in a replicated configuration.</a:t>
            </a:r>
          </a:p>
          <a:p>
            <a:pPr marL="171450" indent="-171450">
              <a:buFont typeface="Arial" panose="020B0604020202020204" pitchFamily="34" charset="0"/>
              <a:buChar char="•"/>
            </a:pPr>
            <a:r>
              <a:rPr lang="en-US" b="1" dirty="0"/>
              <a:t>Premium</a:t>
            </a:r>
            <a:r>
              <a:rPr lang="en-US" dirty="0"/>
              <a:t> - High-performance OSS Redis caches. This tier offers higher throughput, lower latency, better availability, and more features. Premium caches are deployed on more powerful VMs compared to the VMs for Basic or Standard caches.</a:t>
            </a:r>
          </a:p>
          <a:p>
            <a:pPr marL="171450" indent="-171450">
              <a:buFont typeface="Arial" panose="020B0604020202020204" pitchFamily="34" charset="0"/>
              <a:buChar char="•"/>
            </a:pPr>
            <a:r>
              <a:rPr lang="en-US" b="1" dirty="0"/>
              <a:t>Enterprise</a:t>
            </a:r>
            <a:r>
              <a:rPr lang="en-US" dirty="0"/>
              <a:t> - High-performance caches powered by Redis Labs' Redis Enterprise software. This tier supports Redis modules including </a:t>
            </a:r>
            <a:r>
              <a:rPr lang="en-US" dirty="0" err="1"/>
              <a:t>RediSearch</a:t>
            </a:r>
            <a:r>
              <a:rPr lang="en-US" dirty="0"/>
              <a:t>, </a:t>
            </a:r>
            <a:r>
              <a:rPr lang="en-US" dirty="0" err="1"/>
              <a:t>RedisBloom</a:t>
            </a:r>
            <a:r>
              <a:rPr lang="en-US" dirty="0"/>
              <a:t>, and </a:t>
            </a:r>
            <a:r>
              <a:rPr lang="en-US" dirty="0" err="1"/>
              <a:t>RedisTimeSeries</a:t>
            </a:r>
            <a:r>
              <a:rPr lang="en-US" dirty="0"/>
              <a:t>. Also, it offers even higher availability than the Premium tier.</a:t>
            </a:r>
          </a:p>
          <a:p>
            <a:pPr marL="171450" indent="-171450">
              <a:buFont typeface="Arial" panose="020B0604020202020204" pitchFamily="34" charset="0"/>
              <a:buChar char="•"/>
            </a:pPr>
            <a:r>
              <a:rPr lang="en-US" b="1" dirty="0"/>
              <a:t>Enterprise Flash </a:t>
            </a:r>
            <a:r>
              <a:rPr lang="en-US" dirty="0"/>
              <a:t>- Cost-effective large caches powered by Redis Labs' Redis Enterprise software. This tier extends Redis data storage to non-volatile memory, which is cheaper than DRAM, on a VM. It reduces the overall per-GB memory cost.</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7</a:t>
            </a:fld>
            <a:endParaRPr lang="en-US"/>
          </a:p>
        </p:txBody>
      </p:sp>
    </p:spTree>
    <p:extLst>
      <p:ext uri="{BB962C8B-B14F-4D97-AF65-F5344CB8AC3E}">
        <p14:creationId xmlns:p14="http://schemas.microsoft.com/office/powerpoint/2010/main" val="2023167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create a Redis cache using the Azure portal, the Azure CLI, or Azure PowerShell.</a:t>
            </a:r>
          </a:p>
          <a:p>
            <a:endParaRPr lang="en-US" dirty="0"/>
          </a:p>
          <a:p>
            <a:r>
              <a:rPr lang="en-US" b="1" dirty="0"/>
              <a:t>Create and configure an Azure Cache for Redis instance</a:t>
            </a:r>
          </a:p>
          <a:p>
            <a:endParaRPr lang="en-US" dirty="0"/>
          </a:p>
          <a:p>
            <a:pPr marL="171450" indent="-171450">
              <a:buFont typeface="Arial" panose="020B0604020202020204" pitchFamily="34" charset="0"/>
              <a:buChar char="•"/>
            </a:pPr>
            <a:r>
              <a:rPr lang="en-US" b="1" dirty="0"/>
              <a:t>Name</a:t>
            </a:r>
            <a:r>
              <a:rPr lang="en-US" dirty="0"/>
              <a:t> - The Redis cache will need a globally unique name. The name has to be unique within Azure because it is used to generate a public-facing URL to connect and communicate with the service.</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Location</a:t>
            </a:r>
            <a:r>
              <a:rPr lang="en-US" dirty="0"/>
              <a:t> - You will need to decide where the Redis cache will be physically located by selecting an Azure region. You should always place your cache instance and your application in the same region. Connecting to a cache in a different region can significantly increase latency and reduce reliability.</a:t>
            </a:r>
          </a:p>
          <a:p>
            <a:pPr marL="172800"/>
            <a:r>
              <a:rPr lang="en-US" b="1" dirty="0"/>
              <a:t>Important</a:t>
            </a:r>
            <a:r>
              <a:rPr lang="en-US" dirty="0"/>
              <a:t>: Put the Redis cache as close to the data consumer as you can.</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Pricing tier</a:t>
            </a:r>
            <a:r>
              <a:rPr lang="en-US" dirty="0"/>
              <a:t> – There are three pricing tiers available for an Azure Cache for Redis.</a:t>
            </a:r>
          </a:p>
          <a:p>
            <a:pPr marL="344250" indent="-171450">
              <a:buFont typeface="Courier New" panose="02070309020205020404" pitchFamily="49" charset="0"/>
              <a:buChar char="o"/>
            </a:pPr>
            <a:r>
              <a:rPr lang="en-US" b="1" dirty="0"/>
              <a:t>Basic</a:t>
            </a:r>
            <a:r>
              <a:rPr lang="en-US" dirty="0"/>
              <a:t>: Basic cache ideal for development/testing. Is limited to a single server, 53 GB of memory, and 20,000 connections. There is no SLA for this service tier.</a:t>
            </a:r>
          </a:p>
          <a:p>
            <a:pPr marL="344250" indent="-171450">
              <a:buFont typeface="Courier New" panose="02070309020205020404" pitchFamily="49" charset="0"/>
              <a:buChar char="o"/>
            </a:pPr>
            <a:r>
              <a:rPr lang="en-US" b="1" dirty="0"/>
              <a:t>Standard</a:t>
            </a:r>
            <a:r>
              <a:rPr lang="en-US" dirty="0"/>
              <a:t>: Production cache which supports replication and includes an SLA. It supports two servers, and has the same memory/connection limits as the Basic tier.</a:t>
            </a:r>
          </a:p>
          <a:p>
            <a:pPr marL="344250" indent="-171450">
              <a:buFont typeface="Courier New" panose="02070309020205020404" pitchFamily="49" charset="0"/>
              <a:buChar char="o"/>
            </a:pPr>
            <a:r>
              <a:rPr lang="en-US" b="1" dirty="0"/>
              <a:t>Premium</a:t>
            </a:r>
            <a:r>
              <a:rPr lang="en-US" dirty="0"/>
              <a:t>: Enterprise tier which builds on the Standard tier and includes persistence, clustering, and scale-out cache support. This is the highest performing tier with up to 530 GB of memory and 40,000 simultaneous connections.</a:t>
            </a:r>
          </a:p>
          <a:p>
            <a:pPr marL="172800"/>
            <a:r>
              <a:rPr lang="en-US" dirty="0"/>
              <a:t>You can control the amount of cache memory available on each tier.</a:t>
            </a:r>
          </a:p>
          <a:p>
            <a:pPr marL="172800"/>
            <a:r>
              <a:rPr lang="en-US" b="1" dirty="0"/>
              <a:t>Tip</a:t>
            </a:r>
            <a:r>
              <a:rPr lang="en-US" dirty="0"/>
              <a:t>: Microsoft recommends you always use Standard or Premium Tier for production systems. The Basic Tier is a single node system with no data replication and no SLA.</a:t>
            </a:r>
          </a:p>
          <a:p>
            <a:pPr marL="172800"/>
            <a:endParaRPr lang="en-US" dirty="0"/>
          </a:p>
          <a:p>
            <a:pPr marL="172800"/>
            <a:r>
              <a:rPr lang="en-US" dirty="0"/>
              <a:t>The Premium tier allows you to persist data in two ways to provide disaster recovery:</a:t>
            </a:r>
          </a:p>
          <a:p>
            <a:pPr marL="344250" indent="-171450">
              <a:buFont typeface="Courier New" panose="02070309020205020404" pitchFamily="49" charset="0"/>
              <a:buChar char="o"/>
            </a:pPr>
            <a:r>
              <a:rPr lang="en-US" dirty="0"/>
              <a:t>RDB persistence takes a periodic snapshot and can rebuild the cache using the snapshot in case of failure.</a:t>
            </a:r>
          </a:p>
          <a:p>
            <a:pPr marL="344250" indent="-171450">
              <a:buFont typeface="Courier New" panose="02070309020205020404" pitchFamily="49" charset="0"/>
              <a:buChar char="o"/>
            </a:pPr>
            <a:r>
              <a:rPr lang="en-US" dirty="0"/>
              <a:t>AOF persistence saves every write operation to a log that is saved at least once per second. This creates bigger files than RDB but has less data loss.</a:t>
            </a:r>
          </a:p>
          <a:p>
            <a:pPr marL="172800"/>
            <a:r>
              <a:rPr lang="en-US" dirty="0"/>
              <a:t>There are several other settings which are only available to the </a:t>
            </a:r>
            <a:r>
              <a:rPr lang="en-US" b="1" dirty="0"/>
              <a:t>Premium</a:t>
            </a:r>
            <a:r>
              <a:rPr lang="en-US" dirty="0"/>
              <a:t> tier.</a:t>
            </a:r>
          </a:p>
          <a:p>
            <a:pPr marL="0"/>
            <a:endParaRPr lang="en-US" dirty="0"/>
          </a:p>
          <a:p>
            <a:pPr marL="171450" indent="-171450">
              <a:buFont typeface="Arial" panose="020B0604020202020204" pitchFamily="34" charset="0"/>
              <a:buChar char="•"/>
            </a:pPr>
            <a:r>
              <a:rPr lang="en-US" b="1" dirty="0"/>
              <a:t>Virtual Network support </a:t>
            </a:r>
            <a:r>
              <a:rPr lang="en-US" dirty="0"/>
              <a:t>- If you create a premium tier Redis cache, you can deploy it to a virtual network in the cloud. Your cache will be available to only other virtual machines and applications in the same virtual network. This provides a higher level of security when your service and cache are both hosted in Azure, or are connected through an Azure virtual network VPN.</a:t>
            </a:r>
          </a:p>
          <a:p>
            <a:pPr marL="0"/>
            <a:endParaRPr lang="en-US" dirty="0"/>
          </a:p>
          <a:p>
            <a:pPr marL="171450" indent="-171450">
              <a:buFont typeface="Arial" panose="020B0604020202020204" pitchFamily="34" charset="0"/>
              <a:buChar char="•"/>
            </a:pPr>
            <a:r>
              <a:rPr lang="en-US" b="1" dirty="0"/>
              <a:t>Clustering support </a:t>
            </a:r>
            <a:r>
              <a:rPr lang="en-US" dirty="0"/>
              <a:t>- With a premium tier Redis cache, you can implement clustering to automatically split your dataset among multiple nodes. To implement clustering, you specify the number of shards to a maximum of 10. The cost incurred is the cost of the original node, multiplied by the number of shards.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8</a:t>
            </a:fld>
            <a:endParaRPr lang="en-US"/>
          </a:p>
        </p:txBody>
      </p:sp>
    </p:spTree>
    <p:extLst>
      <p:ext uri="{BB962C8B-B14F-4D97-AF65-F5344CB8AC3E}">
        <p14:creationId xmlns:p14="http://schemas.microsoft.com/office/powerpoint/2010/main" val="1376789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b="0" i="0" dirty="0">
                <a:solidFill>
                  <a:srgbClr val="171717"/>
                </a:solidFill>
                <a:effectLst/>
                <a:latin typeface="Segoe UI" panose="020B0502040204020203" pitchFamily="34" charset="0"/>
              </a:rPr>
              <a:t>Redis has a command-line tool for interacting with an Azure Cache for Redis as a client. The tool is available for Windows platforms by downloading the </a:t>
            </a:r>
            <a:r>
              <a:rPr lang="en-US" b="0" i="0" u="none" strike="noStrike" dirty="0">
                <a:effectLst/>
                <a:latin typeface="Segoe UI" panose="020B0502040204020203" pitchFamily="34" charset="0"/>
                <a:hlinkClick r:id="rId3"/>
              </a:rPr>
              <a:t>Redis command-line tools for Windows</a:t>
            </a:r>
            <a:r>
              <a:rPr lang="en-US" b="0" i="0" dirty="0">
                <a:solidFill>
                  <a:srgbClr val="171717"/>
                </a:solidFill>
                <a:effectLst/>
                <a:latin typeface="Segoe UI" panose="020B0502040204020203" pitchFamily="34" charset="0"/>
              </a:rPr>
              <a:t>. If you want to run the command-line tool on another platform, download Azure Cache for Redis from </a:t>
            </a:r>
            <a:r>
              <a:rPr lang="en-US" b="0" i="0" u="none" strike="noStrike" dirty="0">
                <a:effectLst/>
                <a:latin typeface="Segoe UI" panose="020B0502040204020203" pitchFamily="34" charset="0"/>
                <a:hlinkClick r:id="rId4"/>
              </a:rPr>
              <a:t>https://redis.io/download</a:t>
            </a:r>
            <a:r>
              <a:rPr lang="en-US" b="0" i="0" dirty="0">
                <a:solidFill>
                  <a:srgbClr val="171717"/>
                </a:solidFill>
                <a:effectLst/>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9</a:t>
            </a:fld>
            <a:endParaRPr lang="en-US"/>
          </a:p>
        </p:txBody>
      </p:sp>
    </p:spTree>
    <p:extLst>
      <p:ext uri="{BB962C8B-B14F-4D97-AF65-F5344CB8AC3E}">
        <p14:creationId xmlns:p14="http://schemas.microsoft.com/office/powerpoint/2010/main" val="2570846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r>
              <a:rPr lang="en-US" dirty="0"/>
              <a:t>Primary key and secondary key:</a:t>
            </a:r>
          </a:p>
          <a:p>
            <a:pPr marL="171450" indent="-171450">
              <a:buFont typeface="Arial" panose="020B0604020202020204" pitchFamily="34" charset="0"/>
              <a:buChar char="•"/>
            </a:pPr>
            <a:r>
              <a:rPr lang="en-US" dirty="0"/>
              <a:t>You can use either key, two are provided in case you need to change the primary key.</a:t>
            </a:r>
          </a:p>
          <a:p>
            <a:pPr marL="171450" indent="-171450">
              <a:buFont typeface="Arial" panose="020B0604020202020204" pitchFamily="34" charset="0"/>
              <a:buChar char="•"/>
            </a:pPr>
            <a:r>
              <a:rPr lang="en-US" dirty="0"/>
              <a:t>You can switch all of your clients to the secondary key, and regenerate the primary key.</a:t>
            </a:r>
          </a:p>
          <a:p>
            <a:pPr marL="171450" indent="-171450">
              <a:buFont typeface="Arial" panose="020B0604020202020204" pitchFamily="34" charset="0"/>
              <a:buChar char="•"/>
            </a:pPr>
            <a:r>
              <a:rPr lang="en-US" dirty="0"/>
              <a:t>This would block any applications using the original primary key.</a:t>
            </a:r>
          </a:p>
          <a:p>
            <a:pPr marL="171450" indent="-171450">
              <a:buFont typeface="Arial" panose="020B0604020202020204" pitchFamily="34" charset="0"/>
              <a:buChar char="•"/>
            </a:pPr>
            <a:r>
              <a:rPr lang="en-US" dirty="0"/>
              <a:t>Microsoft recommends periodically regenerating the keys - much like you would your personal passwords.</a:t>
            </a:r>
          </a:p>
          <a:p>
            <a:pPr marL="0"/>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11</a:t>
            </a:fld>
            <a:endParaRPr lang="en-US"/>
          </a:p>
        </p:txBody>
      </p:sp>
    </p:spTree>
    <p:extLst>
      <p:ext uri="{BB962C8B-B14F-4D97-AF65-F5344CB8AC3E}">
        <p14:creationId xmlns:p14="http://schemas.microsoft.com/office/powerpoint/2010/main" val="1657618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D4D4D4"/>
                </a:solidFill>
                <a:effectLst/>
                <a:latin typeface="Consolas" panose="020B0609020204030204" pitchFamily="49" charset="0"/>
              </a:rPr>
              <a:t>The main connection object in </a:t>
            </a:r>
            <a:r>
              <a:rPr lang="en-US" b="1" dirty="0" err="1">
                <a:solidFill>
                  <a:srgbClr val="569CD6"/>
                </a:solidFill>
                <a:effectLst/>
                <a:latin typeface="Consolas" panose="020B0609020204030204" pitchFamily="49" charset="0"/>
              </a:rPr>
              <a:t>StackExchange.Redis</a:t>
            </a:r>
            <a:r>
              <a:rPr lang="en-US" b="0" dirty="0">
                <a:solidFill>
                  <a:srgbClr val="D4D4D4"/>
                </a:solidFill>
                <a:effectLst/>
                <a:latin typeface="Consolas" panose="020B0609020204030204" pitchFamily="49" charset="0"/>
              </a:rPr>
              <a:t> is the </a:t>
            </a:r>
            <a:r>
              <a:rPr lang="en-US" b="1" dirty="0" err="1">
                <a:solidFill>
                  <a:srgbClr val="CE9178"/>
                </a:solidFill>
                <a:effectLst/>
                <a:latin typeface="Consolas" panose="020B0609020204030204" pitchFamily="49" charset="0"/>
              </a:rPr>
              <a:t>StackExchange.Redis.ConnectionMultiplexer</a:t>
            </a:r>
            <a:r>
              <a:rPr lang="en-US" b="0" dirty="0">
                <a:solidFill>
                  <a:srgbClr val="D4D4D4"/>
                </a:solidFill>
                <a:effectLst/>
                <a:latin typeface="Consolas" panose="020B0609020204030204" pitchFamily="49" charset="0"/>
              </a:rPr>
              <a:t> class.</a:t>
            </a:r>
          </a:p>
        </p:txBody>
      </p:sp>
      <p:sp>
        <p:nvSpPr>
          <p:cNvPr id="4" name="Slide Number Placeholder 3"/>
          <p:cNvSpPr>
            <a:spLocks noGrp="1"/>
          </p:cNvSpPr>
          <p:nvPr>
            <p:ph type="sldNum" sz="quarter" idx="5"/>
          </p:nvPr>
        </p:nvSpPr>
        <p:spPr/>
        <p:txBody>
          <a:bodyPr/>
          <a:lstStyle/>
          <a:p>
            <a:fld id="{10B4D7BB-47DA-46D4-B152-A08B9EBCF1F1}" type="slidenum">
              <a:rPr lang="en-US" smtClean="0"/>
              <a:t>12</a:t>
            </a:fld>
            <a:endParaRPr lang="en-US"/>
          </a:p>
        </p:txBody>
      </p:sp>
    </p:spTree>
    <p:extLst>
      <p:ext uri="{BB962C8B-B14F-4D97-AF65-F5344CB8AC3E}">
        <p14:creationId xmlns:p14="http://schemas.microsoft.com/office/powerpoint/2010/main" val="26794752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gray - EMF" descr="Microsoft logo, gray text version">
            <a:extLst>
              <a:ext uri="{FF2B5EF4-FFF2-40B4-BE49-F238E27FC236}">
                <a16:creationId xmlns:a16="http://schemas.microsoft.com/office/drawing/2014/main" id="{FB2FE78D-8856-C190-B6B5-5D868C2EF806}"/>
              </a:ext>
            </a:extLst>
          </p:cNvPr>
          <p:cNvPicPr>
            <a:picLocks noChangeAspect="1"/>
          </p:cNvPicPr>
          <p:nvPr userDrawn="1"/>
        </p:nvPicPr>
        <p:blipFill>
          <a:blip r:embed="rId3"/>
          <a:stretch>
            <a:fillRect/>
          </a:stretch>
        </p:blipFill>
        <p:spPr bwMode="black">
          <a:xfrm>
            <a:off x="584200" y="585789"/>
            <a:ext cx="1366440" cy="292608"/>
          </a:xfrm>
          <a:prstGeom prst="rect">
            <a:avLst/>
          </a:prstGeom>
        </p:spPr>
      </p:pic>
      <p:sp>
        <p:nvSpPr>
          <p:cNvPr id="5" name="Title 1">
            <a:extLst>
              <a:ext uri="{FF2B5EF4-FFF2-40B4-BE49-F238E27FC236}">
                <a16:creationId xmlns:a16="http://schemas.microsoft.com/office/drawing/2014/main" id="{827A444A-D3A2-E9EE-45B2-4ADF53D14336}"/>
              </a:ext>
            </a:extLst>
          </p:cNvPr>
          <p:cNvSpPr>
            <a:spLocks noGrp="1"/>
          </p:cNvSpPr>
          <p:nvPr>
            <p:ph type="title" hasCustomPrompt="1"/>
          </p:nvPr>
        </p:nvSpPr>
        <p:spPr>
          <a:xfrm>
            <a:off x="569913" y="3429001"/>
            <a:ext cx="5686955" cy="1231106"/>
          </a:xfrm>
          <a:noFill/>
        </p:spPr>
        <p:txBody>
          <a:bodyPr wrap="square" lIns="0" tIns="0" rIns="0" bIns="0" anchor="b" anchorCtr="0">
            <a:spAutoFit/>
          </a:bodyPr>
          <a:lstStyle>
            <a:lvl1pPr>
              <a:lnSpc>
                <a:spcPct val="100000"/>
              </a:lnSpc>
              <a:defRPr sz="4000" b="0" i="0" spc="-50"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Tree>
    <p:extLst>
      <p:ext uri="{BB962C8B-B14F-4D97-AF65-F5344CB8AC3E}">
        <p14:creationId xmlns:p14="http://schemas.microsoft.com/office/powerpoint/2010/main" val="378508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 K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add summary</a:t>
            </a:r>
          </a:p>
        </p:txBody>
      </p:sp>
      <p:sp>
        <p:nvSpPr>
          <p:cNvPr id="4" name="Rectangle: Rounded Corners 3">
            <a:extLst>
              <a:ext uri="{FF2B5EF4-FFF2-40B4-BE49-F238E27FC236}">
                <a16:creationId xmlns:a16="http://schemas.microsoft.com/office/drawing/2014/main" id="{5D90E651-9BA7-18EB-DB1A-44556A25BECF}"/>
              </a:ext>
            </a:extLst>
          </p:cNvPr>
          <p:cNvSpPr/>
          <p:nvPr userDrawn="1"/>
        </p:nvSpPr>
        <p:spPr>
          <a:xfrm>
            <a:off x="5863473"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09635B2-897B-0E82-CA91-F20AED8A9E54}"/>
              </a:ext>
            </a:extLst>
          </p:cNvPr>
          <p:cNvSpPr>
            <a:spLocks noGrp="1"/>
          </p:cNvSpPr>
          <p:nvPr>
            <p:ph sz="quarter" idx="12"/>
          </p:nvPr>
        </p:nvSpPr>
        <p:spPr>
          <a:xfrm>
            <a:off x="426610" y="1763920"/>
            <a:ext cx="5019675" cy="37623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593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E6FD824-E358-67D5-CDC3-74A3BA311E0B}"/>
              </a:ext>
            </a:extLst>
          </p:cNvPr>
          <p:cNvSpPr>
            <a:spLocks noGrp="1"/>
          </p:cNvSpPr>
          <p:nvPr>
            <p:ph type="title" hasCustomPrompt="1"/>
          </p:nvPr>
        </p:nvSpPr>
        <p:spPr>
          <a:xfrm>
            <a:off x="581340" y="3451932"/>
            <a:ext cx="6472474" cy="627864"/>
          </a:xfrm>
          <a:noFill/>
        </p:spPr>
        <p:txBody>
          <a:bodyPr wrap="square" lIns="0" tIns="0" rIns="0" bIns="0" anchor="b" anchorCtr="0">
            <a:spAutoFit/>
          </a:bodyPr>
          <a:lstStyle>
            <a:lvl1pPr>
              <a:lnSpc>
                <a:spcPct val="100000"/>
              </a:lnSpc>
              <a:defRPr sz="4080" b="0" i="0" spc="-51" baseline="0">
                <a:solidFill>
                  <a:schemeClr val="tx1"/>
                </a:solidFill>
                <a:latin typeface="+mn-lt"/>
                <a:cs typeface="Segoe UI" panose="020B0502040204020203" pitchFamily="34" charset="0"/>
              </a:defRPr>
            </a:lvl1pPr>
          </a:lstStyle>
          <a:p>
            <a:r>
              <a:rPr lang="en-US" dirty="0"/>
              <a:t>Section divider title</a:t>
            </a:r>
          </a:p>
        </p:txBody>
      </p:sp>
    </p:spTree>
    <p:extLst>
      <p:ext uri="{BB962C8B-B14F-4D97-AF65-F5344CB8AC3E}">
        <p14:creationId xmlns:p14="http://schemas.microsoft.com/office/powerpoint/2010/main" val="71795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solidFill>
          <a:srgbClr val="E8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hasCustomPrompt="1"/>
          </p:nvPr>
        </p:nvSpPr>
        <p:spPr/>
        <p:txBody>
          <a:bodyPr/>
          <a:lstStyle>
            <a:lvl1pPr>
              <a:defRPr/>
            </a:lvl1pPr>
          </a:lstStyle>
          <a:p>
            <a:r>
              <a:rPr lang="en-US" dirty="0"/>
              <a:t>Click to add text</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noAutofit/>
          </a:bodyPr>
          <a:lstStyle/>
          <a:p>
            <a:pPr lvl="0"/>
            <a:r>
              <a:rPr lang="en-US" dirty="0"/>
              <a:t>Click to edit Master text styles</a:t>
            </a:r>
          </a:p>
        </p:txBody>
      </p:sp>
      <p:cxnSp>
        <p:nvCxnSpPr>
          <p:cNvPr id="3" name="Straight Connector 2">
            <a:extLst>
              <a:ext uri="{FF2B5EF4-FFF2-40B4-BE49-F238E27FC236}">
                <a16:creationId xmlns:a16="http://schemas.microsoft.com/office/drawing/2014/main" id="{47D717A2-A422-51B6-F4ED-1AA291F70426}"/>
              </a:ext>
              <a:ext uri="{C183D7F6-B498-43B3-948B-1728B52AA6E4}">
                <adec:decorative xmlns:adec="http://schemas.microsoft.com/office/drawing/2017/decorative" val="1"/>
              </a:ext>
            </a:extLst>
          </p:cNvPr>
          <p:cNvCxnSpPr>
            <a:cxnSpLocks/>
          </p:cNvCxnSpPr>
          <p:nvPr userDrawn="1"/>
        </p:nvCxnSpPr>
        <p:spPr>
          <a:xfrm>
            <a:off x="457200" y="1050761"/>
            <a:ext cx="11222038" cy="0"/>
          </a:xfrm>
          <a:prstGeom prst="line">
            <a:avLst/>
          </a:prstGeom>
          <a:ln w="76200" cap="rnd">
            <a:gradFill>
              <a:gsLst>
                <a:gs pos="0">
                  <a:schemeClr val="accent3"/>
                </a:gs>
                <a:gs pos="97531">
                  <a:srgbClr val="8DC8E8"/>
                </a:gs>
                <a:gs pos="48000">
                  <a:schemeClr val="accent2"/>
                </a:gs>
                <a:gs pos="22000">
                  <a:srgbClr val="F4364C"/>
                </a:gs>
              </a:gsLst>
              <a:lin ang="3900000" scaled="0"/>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31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0D8E-6C0B-BB39-D76C-7980798F20D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08373D85-141D-9923-C2EE-4CB92E1480FD}"/>
              </a:ext>
            </a:extLst>
          </p:cNvPr>
          <p:cNvSpPr>
            <a:spLocks noGrp="1"/>
          </p:cNvSpPr>
          <p:nvPr>
            <p:ph sz="quarter" idx="10"/>
          </p:nvPr>
        </p:nvSpPr>
        <p:spPr>
          <a:xfrm>
            <a:off x="457200" y="1235075"/>
            <a:ext cx="10796155"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Graphic 2">
            <a:extLst>
              <a:ext uri="{FF2B5EF4-FFF2-40B4-BE49-F238E27FC236}">
                <a16:creationId xmlns:a16="http://schemas.microsoft.com/office/drawing/2014/main" id="{B550542F-99B5-2164-E697-89C6F4BC5E3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192001" cy="3095623"/>
          </a:xfrm>
          <a:prstGeom prst="rect">
            <a:avLst/>
          </a:prstGeom>
        </p:spPr>
      </p:pic>
    </p:spTree>
    <p:extLst>
      <p:ext uri="{BB962C8B-B14F-4D97-AF65-F5344CB8AC3E}">
        <p14:creationId xmlns:p14="http://schemas.microsoft.com/office/powerpoint/2010/main" val="299839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327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Content 2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199" y="1235075"/>
            <a:ext cx="5373278"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3">
            <a:extLst>
              <a:ext uri="{FF2B5EF4-FFF2-40B4-BE49-F238E27FC236}">
                <a16:creationId xmlns:a16="http://schemas.microsoft.com/office/drawing/2014/main" id="{3900B041-8C7A-E7C2-585A-E513A7818B01}"/>
              </a:ext>
            </a:extLst>
          </p:cNvPr>
          <p:cNvSpPr>
            <a:spLocks noGrp="1"/>
          </p:cNvSpPr>
          <p:nvPr>
            <p:ph sz="quarter" idx="11"/>
          </p:nvPr>
        </p:nvSpPr>
        <p:spPr>
          <a:xfrm>
            <a:off x="6306532" y="1235075"/>
            <a:ext cx="5373278"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032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457200" y="998538"/>
            <a:ext cx="11222038" cy="425450"/>
          </a:xfrm>
        </p:spPr>
        <p:txBody>
          <a:bodyPr/>
          <a:lstStyle>
            <a:lvl1pPr marL="0" indent="0">
              <a:buNone/>
              <a:defRPr lang="en-US" sz="2244" kern="1200" spc="0" baseline="0" dirty="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dirty="0"/>
              <a:t>Click to edit Master text styles</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457200" y="1506084"/>
            <a:ext cx="11222038" cy="4524375"/>
          </a:xfrm>
        </p:spPr>
        <p:txBody>
          <a:bodyPr>
            <a:no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0736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Subtitle 2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457200" y="998538"/>
            <a:ext cx="11222038" cy="425450"/>
          </a:xfrm>
        </p:spPr>
        <p:txBody>
          <a:bodyPr/>
          <a:lstStyle>
            <a:lvl1pPr marL="0" indent="0">
              <a:buNone/>
              <a:defRPr lang="en-US" sz="2244" kern="1200" spc="0" baseline="0" dirty="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dirty="0"/>
              <a:t>Click to edit Master text styles</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457200" y="1506084"/>
            <a:ext cx="5408341" cy="4524375"/>
          </a:xfrm>
        </p:spPr>
        <p:txBody>
          <a:bodyPr>
            <a:no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5">
            <a:extLst>
              <a:ext uri="{FF2B5EF4-FFF2-40B4-BE49-F238E27FC236}">
                <a16:creationId xmlns:a16="http://schemas.microsoft.com/office/drawing/2014/main" id="{E22F7875-B391-575C-D960-9A060FA6966C}"/>
              </a:ext>
            </a:extLst>
          </p:cNvPr>
          <p:cNvSpPr>
            <a:spLocks noGrp="1"/>
          </p:cNvSpPr>
          <p:nvPr>
            <p:ph sz="quarter" idx="12"/>
          </p:nvPr>
        </p:nvSpPr>
        <p:spPr>
          <a:xfrm>
            <a:off x="6270897" y="1506084"/>
            <a:ext cx="5408341" cy="4524375"/>
          </a:xfrm>
        </p:spPr>
        <p:txBody>
          <a:bodyPr>
            <a:no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001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 Exerc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lab/exercise title</a:t>
            </a:r>
          </a:p>
        </p:txBody>
      </p:sp>
      <p:sp>
        <p:nvSpPr>
          <p:cNvPr id="4" name="Rectangle: Rounded Corners 3">
            <a:extLst>
              <a:ext uri="{FF2B5EF4-FFF2-40B4-BE49-F238E27FC236}">
                <a16:creationId xmlns:a16="http://schemas.microsoft.com/office/drawing/2014/main" id="{4131A17C-0F99-216E-DFAC-C569CB6E38F1}"/>
              </a:ext>
            </a:extLst>
          </p:cNvPr>
          <p:cNvSpPr/>
          <p:nvPr userDrawn="1"/>
        </p:nvSpPr>
        <p:spPr>
          <a:xfrm>
            <a:off x="395187"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EE5EEF9-998D-B6C1-C199-5C59EA71EC87}"/>
              </a:ext>
            </a:extLst>
          </p:cNvPr>
          <p:cNvSpPr>
            <a:spLocks noGrp="1"/>
          </p:cNvSpPr>
          <p:nvPr>
            <p:ph sz="quarter" idx="12"/>
          </p:nvPr>
        </p:nvSpPr>
        <p:spPr>
          <a:xfrm>
            <a:off x="702393" y="1763920"/>
            <a:ext cx="5019675" cy="37623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4">
            <a:extLst>
              <a:ext uri="{FF2B5EF4-FFF2-40B4-BE49-F238E27FC236}">
                <a16:creationId xmlns:a16="http://schemas.microsoft.com/office/drawing/2014/main" id="{7072FF0B-2694-6C4C-C8B5-3E7663D5E799}"/>
              </a:ext>
            </a:extLst>
          </p:cNvPr>
          <p:cNvSpPr>
            <a:spLocks noGrp="1"/>
          </p:cNvSpPr>
          <p:nvPr>
            <p:ph sz="quarter" idx="13"/>
          </p:nvPr>
        </p:nvSpPr>
        <p:spPr>
          <a:xfrm>
            <a:off x="6469932" y="1763920"/>
            <a:ext cx="5019675" cy="37623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105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F1CD1-DE45-C853-F32D-1EB719760D34}"/>
              </a:ext>
            </a:extLst>
          </p:cNvPr>
          <p:cNvSpPr>
            <a:spLocks noGrp="1"/>
          </p:cNvSpPr>
          <p:nvPr>
            <p:ph type="title"/>
          </p:nvPr>
        </p:nvSpPr>
        <p:spPr>
          <a:xfrm>
            <a:off x="457200" y="411480"/>
            <a:ext cx="11222610" cy="515443"/>
          </a:xfrm>
          <a:prstGeom prst="rect">
            <a:avLst/>
          </a:prstGeom>
        </p:spPr>
        <p:txBody>
          <a:bodyPr vert="horz" lIns="0" tIns="0" rIns="0" bIns="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17572885-CE45-483C-B4F6-098C0BB67326}"/>
              </a:ext>
            </a:extLst>
          </p:cNvPr>
          <p:cNvSpPr>
            <a:spLocks noGrp="1"/>
          </p:cNvSpPr>
          <p:nvPr>
            <p:ph type="body" idx="1"/>
          </p:nvPr>
        </p:nvSpPr>
        <p:spPr>
          <a:xfrm>
            <a:off x="457200" y="1150403"/>
            <a:ext cx="11222610"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DCD20144-5ECD-680F-E1E0-37DE7FB35BAC}"/>
              </a:ext>
            </a:extLst>
          </p:cNvPr>
          <p:cNvSpPr txBox="1"/>
          <p:nvPr userDrawn="1"/>
        </p:nvSpPr>
        <p:spPr>
          <a:xfrm>
            <a:off x="457200" y="6411853"/>
            <a:ext cx="3709956" cy="172676"/>
          </a:xfrm>
          <a:prstGeom prst="rect">
            <a:avLst/>
          </a:prstGeom>
          <a:noFill/>
        </p:spPr>
        <p:txBody>
          <a:bodyPr wrap="square" lIns="0" tIns="0" rIns="0" bIns="0">
            <a:spAutoFit/>
          </a:bodyPr>
          <a:lstStyle/>
          <a:p>
            <a:pPr defTabSz="932563">
              <a:defRPr/>
            </a:pPr>
            <a:r>
              <a:rPr lang="en-US" sz="1122" dirty="0">
                <a:solidFill>
                  <a:srgbClr val="000000"/>
                </a:solidFill>
                <a:latin typeface="Segoe UI" panose="020B0502040204020203" pitchFamily="34" charset="0"/>
                <a:cs typeface="Segoe UI" panose="020B0502040204020203" pitchFamily="34" charset="0"/>
              </a:rPr>
              <a:t>© Copyright Microsoft Corporation. All rights reserved.</a:t>
            </a:r>
          </a:p>
        </p:txBody>
      </p:sp>
    </p:spTree>
    <p:extLst>
      <p:ext uri="{BB962C8B-B14F-4D97-AF65-F5344CB8AC3E}">
        <p14:creationId xmlns:p14="http://schemas.microsoft.com/office/powerpoint/2010/main" val="392028117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2" r:id="rId5"/>
    <p:sldLayoutId id="2147483671" r:id="rId6"/>
    <p:sldLayoutId id="2147483661" r:id="rId7"/>
    <p:sldLayoutId id="2147483672" r:id="rId8"/>
    <p:sldLayoutId id="2147483669" r:id="rId9"/>
    <p:sldLayoutId id="2147483670" r:id="rId10"/>
  </p:sldLayoutIdLst>
  <p:txStyles>
    <p:title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p:titleStyle>
    <p:body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tackExchange/StackExchange.Redis"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aka.ms/az204labs"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7169DE-E95D-FDD6-AED0-B3D218B43841}"/>
              </a:ext>
            </a:extLst>
          </p:cNvPr>
          <p:cNvSpPr>
            <a:spLocks noGrp="1"/>
          </p:cNvSpPr>
          <p:nvPr>
            <p:ph type="title"/>
          </p:nvPr>
        </p:nvSpPr>
        <p:spPr>
          <a:xfrm>
            <a:off x="569913" y="2998114"/>
            <a:ext cx="6330617" cy="1661993"/>
          </a:xfrm>
        </p:spPr>
        <p:txBody>
          <a:bodyPr/>
          <a:lstStyle/>
          <a:p>
            <a:pPr>
              <a:lnSpc>
                <a:spcPct val="100000"/>
              </a:lnSpc>
            </a:pPr>
            <a:r>
              <a:rPr lang="en-US" sz="2800" dirty="0"/>
              <a:t>AZ-204T00A</a:t>
            </a:r>
            <a:br>
              <a:rPr lang="en-US" dirty="0"/>
            </a:br>
            <a:r>
              <a:rPr lang="en-US" sz="4000" dirty="0">
                <a:solidFill>
                  <a:schemeClr val="tx1"/>
                </a:solidFill>
              </a:rPr>
              <a:t>Learning Path 12: Implement caching for solutions</a:t>
            </a:r>
            <a:endParaRPr lang="en-US" dirty="0"/>
          </a:p>
        </p:txBody>
      </p:sp>
    </p:spTree>
    <p:extLst>
      <p:ext uri="{BB962C8B-B14F-4D97-AF65-F5344CB8AC3E}">
        <p14:creationId xmlns:p14="http://schemas.microsoft.com/office/powerpoint/2010/main" val="3695094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760A1-9C25-1570-6EEA-8B67975A7E63}"/>
              </a:ext>
            </a:extLst>
          </p:cNvPr>
          <p:cNvSpPr>
            <a:spLocks noGrp="1"/>
          </p:cNvSpPr>
          <p:nvPr>
            <p:ph type="title"/>
          </p:nvPr>
        </p:nvSpPr>
        <p:spPr/>
        <p:txBody>
          <a:bodyPr/>
          <a:lstStyle/>
          <a:p>
            <a:r>
              <a:rPr lang="it-IT" dirty="0"/>
              <a:t>Configure Azure Cache for Redis</a:t>
            </a:r>
            <a:r>
              <a:rPr lang="en-US" dirty="0"/>
              <a:t> (3 of 4)</a:t>
            </a:r>
          </a:p>
        </p:txBody>
      </p:sp>
      <p:sp>
        <p:nvSpPr>
          <p:cNvPr id="3" name="Content Placeholder 2">
            <a:extLst>
              <a:ext uri="{FF2B5EF4-FFF2-40B4-BE49-F238E27FC236}">
                <a16:creationId xmlns:a16="http://schemas.microsoft.com/office/drawing/2014/main" id="{29701299-ADDE-7FBD-1B55-4FC251251197}"/>
              </a:ext>
            </a:extLst>
          </p:cNvPr>
          <p:cNvSpPr>
            <a:spLocks noGrp="1"/>
          </p:cNvSpPr>
          <p:nvPr>
            <p:ph sz="quarter" idx="10"/>
          </p:nvPr>
        </p:nvSpPr>
        <p:spPr>
          <a:xfrm>
            <a:off x="457200" y="1235075"/>
            <a:ext cx="5452946" cy="4816475"/>
          </a:xfrm>
        </p:spPr>
        <p:txBody>
          <a:bodyPr/>
          <a:lstStyle/>
          <a:p>
            <a:pPr marL="0" indent="0">
              <a:spcAft>
                <a:spcPts val="1200"/>
              </a:spcAft>
              <a:buNone/>
            </a:pPr>
            <a:r>
              <a:rPr lang="en-US" dirty="0">
                <a:latin typeface="+mj-lt"/>
              </a:rPr>
              <a:t>Adding an expiration time to values</a:t>
            </a:r>
          </a:p>
          <a:p>
            <a:pPr>
              <a:spcAft>
                <a:spcPts val="600"/>
              </a:spcAft>
            </a:pPr>
            <a:r>
              <a:rPr lang="en-US" sz="2000" dirty="0"/>
              <a:t>In Redis we expire values when they are stale by applying a time to live (TTL) to a key.</a:t>
            </a:r>
          </a:p>
          <a:p>
            <a:pPr>
              <a:spcAft>
                <a:spcPts val="600"/>
              </a:spcAft>
            </a:pPr>
            <a:r>
              <a:rPr lang="en-US" sz="2000" dirty="0"/>
              <a:t>When the TTL elapses, the key is automatically deleted, exactly as if the DEL command were issued.</a:t>
            </a:r>
          </a:p>
          <a:p>
            <a:pPr lvl="1">
              <a:spcAft>
                <a:spcPts val="600"/>
              </a:spcAft>
            </a:pPr>
            <a:r>
              <a:rPr lang="en-US" sz="1800" dirty="0"/>
              <a:t>Expirations can be set using seconds or milliseconds precision.</a:t>
            </a:r>
          </a:p>
          <a:p>
            <a:pPr lvl="1">
              <a:spcAft>
                <a:spcPts val="600"/>
              </a:spcAft>
            </a:pPr>
            <a:r>
              <a:rPr lang="en-US" sz="1800" dirty="0"/>
              <a:t>The expire time resolution is always 1 millisecond.</a:t>
            </a:r>
          </a:p>
          <a:p>
            <a:endParaRPr lang="en-US" dirty="0"/>
          </a:p>
        </p:txBody>
      </p:sp>
      <p:sp>
        <p:nvSpPr>
          <p:cNvPr id="4" name="Content Placeholder 2">
            <a:extLst>
              <a:ext uri="{FF2B5EF4-FFF2-40B4-BE49-F238E27FC236}">
                <a16:creationId xmlns:a16="http://schemas.microsoft.com/office/drawing/2014/main" id="{F9EC8273-75B8-8E6D-8C0D-794F3CC98A09}"/>
              </a:ext>
            </a:extLst>
          </p:cNvPr>
          <p:cNvSpPr txBox="1">
            <a:spLocks/>
          </p:cNvSpPr>
          <p:nvPr/>
        </p:nvSpPr>
        <p:spPr>
          <a:xfrm>
            <a:off x="6543536" y="1235075"/>
            <a:ext cx="5006340" cy="4192764"/>
          </a:xfrm>
          <a:prstGeom prst="rect">
            <a:avLst/>
          </a:prstGeom>
          <a:noFill/>
          <a:ln w="19050">
            <a:solidFill>
              <a:schemeClr val="accent4"/>
            </a:solidFill>
          </a:ln>
        </p:spPr>
        <p:txBody>
          <a:bodyPr lIns="144000" tIns="108000" rIns="144000" bIns="10800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latin typeface="Consolas" panose="020B0609020204030204" pitchFamily="49" charset="0"/>
              </a:rPr>
              <a:t>&gt; set counter 100</a:t>
            </a:r>
          </a:p>
          <a:p>
            <a:r>
              <a:rPr lang="en-US" sz="2000" dirty="0">
                <a:latin typeface="Consolas" panose="020B0609020204030204" pitchFamily="49" charset="0"/>
              </a:rPr>
              <a:t>OK</a:t>
            </a:r>
          </a:p>
          <a:p>
            <a:r>
              <a:rPr lang="en-US" sz="2000" dirty="0">
                <a:latin typeface="Consolas" panose="020B0609020204030204" pitchFamily="49" charset="0"/>
              </a:rPr>
              <a:t>&gt; expire counter 5</a:t>
            </a:r>
          </a:p>
          <a:p>
            <a:r>
              <a:rPr lang="en-US" sz="2000" dirty="0">
                <a:latin typeface="Consolas" panose="020B0609020204030204" pitchFamily="49" charset="0"/>
              </a:rPr>
              <a:t>(integer) 1</a:t>
            </a:r>
          </a:p>
          <a:p>
            <a:r>
              <a:rPr lang="en-US" sz="2000" dirty="0">
                <a:latin typeface="Consolas" panose="020B0609020204030204" pitchFamily="49" charset="0"/>
              </a:rPr>
              <a:t>&gt; get counter</a:t>
            </a:r>
          </a:p>
          <a:p>
            <a:r>
              <a:rPr lang="en-US" sz="2000" dirty="0">
                <a:latin typeface="Consolas" panose="020B0609020204030204" pitchFamily="49" charset="0"/>
              </a:rPr>
              <a:t>100</a:t>
            </a:r>
          </a:p>
          <a:p>
            <a:r>
              <a:rPr lang="en-US" sz="2000" dirty="0">
                <a:latin typeface="Consolas" panose="020B0609020204030204" pitchFamily="49" charset="0"/>
              </a:rPr>
              <a:t>... wait ...</a:t>
            </a:r>
          </a:p>
          <a:p>
            <a:r>
              <a:rPr lang="en-US" sz="2000" dirty="0">
                <a:latin typeface="Consolas" panose="020B0609020204030204" pitchFamily="49" charset="0"/>
              </a:rPr>
              <a:t>&gt; get counter</a:t>
            </a:r>
          </a:p>
          <a:p>
            <a:r>
              <a:rPr lang="en-US" sz="2000" dirty="0">
                <a:latin typeface="Consolas" panose="020B0609020204030204" pitchFamily="49" charset="0"/>
              </a:rPr>
              <a:t>(nil)</a:t>
            </a:r>
          </a:p>
        </p:txBody>
      </p:sp>
    </p:spTree>
    <p:extLst>
      <p:ext uri="{BB962C8B-B14F-4D97-AF65-F5344CB8AC3E}">
        <p14:creationId xmlns:p14="http://schemas.microsoft.com/office/powerpoint/2010/main" val="329067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760A1-9C25-1570-6EEA-8B67975A7E63}"/>
              </a:ext>
            </a:extLst>
          </p:cNvPr>
          <p:cNvSpPr>
            <a:spLocks noGrp="1"/>
          </p:cNvSpPr>
          <p:nvPr>
            <p:ph type="title"/>
          </p:nvPr>
        </p:nvSpPr>
        <p:spPr/>
        <p:txBody>
          <a:bodyPr/>
          <a:lstStyle/>
          <a:p>
            <a:r>
              <a:rPr lang="it-IT" dirty="0"/>
              <a:t>Configure Azure Cache for Redis</a:t>
            </a:r>
            <a:r>
              <a:rPr lang="en-US" dirty="0"/>
              <a:t> (4 of 4)</a:t>
            </a:r>
          </a:p>
        </p:txBody>
      </p:sp>
      <p:sp>
        <p:nvSpPr>
          <p:cNvPr id="3" name="Content Placeholder 2">
            <a:extLst>
              <a:ext uri="{FF2B5EF4-FFF2-40B4-BE49-F238E27FC236}">
                <a16:creationId xmlns:a16="http://schemas.microsoft.com/office/drawing/2014/main" id="{29701299-ADDE-7FBD-1B55-4FC251251197}"/>
              </a:ext>
            </a:extLst>
          </p:cNvPr>
          <p:cNvSpPr>
            <a:spLocks noGrp="1"/>
          </p:cNvSpPr>
          <p:nvPr>
            <p:ph sz="quarter" idx="10"/>
          </p:nvPr>
        </p:nvSpPr>
        <p:spPr>
          <a:xfrm>
            <a:off x="457199" y="1235075"/>
            <a:ext cx="11222609" cy="4816475"/>
          </a:xfrm>
        </p:spPr>
        <p:txBody>
          <a:bodyPr/>
          <a:lstStyle/>
          <a:p>
            <a:pPr marL="0" indent="0">
              <a:spcAft>
                <a:spcPts val="1200"/>
              </a:spcAft>
              <a:buNone/>
            </a:pPr>
            <a:r>
              <a:rPr lang="en-US" dirty="0">
                <a:latin typeface="+mj-lt"/>
              </a:rPr>
              <a:t>Accessing a Redis cache from a client</a:t>
            </a:r>
          </a:p>
          <a:p>
            <a:pPr marL="0" indent="0">
              <a:spcAft>
                <a:spcPts val="600"/>
              </a:spcAft>
              <a:buNone/>
            </a:pPr>
            <a:r>
              <a:rPr lang="en-US" sz="2000" dirty="0"/>
              <a:t>To connect to an Azure Cache for Redis instance, you'll need the host name, port, and an access key for the cache. You can retrieve this information in the Azure portal. </a:t>
            </a:r>
          </a:p>
          <a:p>
            <a:pPr>
              <a:spcAft>
                <a:spcPts val="600"/>
              </a:spcAft>
            </a:pPr>
            <a:r>
              <a:rPr lang="en-US" sz="2000" dirty="0"/>
              <a:t>The host name is the public Internet address of your cache, which was created using the name of the cache. For example, sportsresults.redis.cache.windows.net.</a:t>
            </a:r>
          </a:p>
          <a:p>
            <a:pPr>
              <a:spcAft>
                <a:spcPts val="600"/>
              </a:spcAft>
            </a:pPr>
            <a:r>
              <a:rPr lang="en-US" sz="2000" dirty="0"/>
              <a:t>The access key acts as a password for your cache. There are two keys created: primary and secondary.</a:t>
            </a:r>
          </a:p>
          <a:p>
            <a:endParaRPr lang="en-US" dirty="0"/>
          </a:p>
        </p:txBody>
      </p:sp>
    </p:spTree>
    <p:extLst>
      <p:ext uri="{BB962C8B-B14F-4D97-AF65-F5344CB8AC3E}">
        <p14:creationId xmlns:p14="http://schemas.microsoft.com/office/powerpoint/2010/main" val="1148990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06431F-D541-C913-62C2-F0C59B28D9A5}"/>
              </a:ext>
            </a:extLst>
          </p:cNvPr>
          <p:cNvSpPr>
            <a:spLocks noGrp="1"/>
          </p:cNvSpPr>
          <p:nvPr>
            <p:ph type="title"/>
          </p:nvPr>
        </p:nvSpPr>
        <p:spPr/>
        <p:txBody>
          <a:bodyPr/>
          <a:lstStyle/>
          <a:p>
            <a:r>
              <a:rPr lang="en-US" dirty="0"/>
              <a:t>Interact with Azure Cache for Redis by using .NET (1 of 3)</a:t>
            </a:r>
          </a:p>
        </p:txBody>
      </p:sp>
      <p:sp>
        <p:nvSpPr>
          <p:cNvPr id="6" name="Content Placeholder 5">
            <a:extLst>
              <a:ext uri="{FF2B5EF4-FFF2-40B4-BE49-F238E27FC236}">
                <a16:creationId xmlns:a16="http://schemas.microsoft.com/office/drawing/2014/main" id="{FCAA5D53-4330-8010-B406-772C28F6B132}"/>
              </a:ext>
            </a:extLst>
          </p:cNvPr>
          <p:cNvSpPr>
            <a:spLocks noGrp="1"/>
          </p:cNvSpPr>
          <p:nvPr>
            <p:ph sz="quarter" idx="10"/>
          </p:nvPr>
        </p:nvSpPr>
        <p:spPr>
          <a:xfrm>
            <a:off x="457200" y="1235076"/>
            <a:ext cx="11222038" cy="1184740"/>
          </a:xfrm>
        </p:spPr>
        <p:txBody>
          <a:bodyPr/>
          <a:lstStyle/>
          <a:p>
            <a:pPr marL="0" indent="0">
              <a:spcAft>
                <a:spcPts val="600"/>
              </a:spcAft>
              <a:buNone/>
            </a:pPr>
            <a:r>
              <a:rPr lang="en-US" dirty="0">
                <a:gradFill>
                  <a:gsLst>
                    <a:gs pos="2917">
                      <a:schemeClr val="tx1"/>
                    </a:gs>
                    <a:gs pos="30000">
                      <a:schemeClr val="tx1"/>
                    </a:gs>
                  </a:gsLst>
                  <a:lin ang="5400000" scaled="0"/>
                </a:gradFill>
                <a:latin typeface="+mj-lt"/>
              </a:rPr>
              <a:t>Executing commands on the Redis cache</a:t>
            </a:r>
          </a:p>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 popular high-performance Redis client for the .NET language is </a:t>
            </a:r>
            <a:r>
              <a:rPr kumimoji="0" lang="en-US" sz="2000" b="0" i="0" u="sng" strike="noStrike" kern="1200" cap="none" spc="0" normalizeH="0" baseline="0" noProof="0" dirty="0" err="1">
                <a:ln>
                  <a:noFill/>
                </a:ln>
                <a:solidFill>
                  <a:srgbClr val="000000"/>
                </a:solidFill>
                <a:effectLst/>
                <a:uLnTx/>
                <a:uFillTx/>
                <a:latin typeface="Segoe UI" panose="020B0502040204020203" pitchFamily="34" charset="0"/>
                <a:ea typeface="+mn-ea"/>
                <a:cs typeface="+mn-cs"/>
                <a:hlinkClick r:id="rId3"/>
              </a:rPr>
              <a:t>StackExchange.Redis</a:t>
            </a: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The package is available through NuGet and can be added to your .NET code using the command line or IDE.</a:t>
            </a:r>
          </a:p>
          <a:p>
            <a:pPr marL="0" indent="0">
              <a:buNone/>
            </a:pPr>
            <a:endParaRPr lang="en-US" sz="2000" dirty="0"/>
          </a:p>
        </p:txBody>
      </p:sp>
      <p:sp>
        <p:nvSpPr>
          <p:cNvPr id="3" name="Content Placeholder 2">
            <a:extLst>
              <a:ext uri="{FF2B5EF4-FFF2-40B4-BE49-F238E27FC236}">
                <a16:creationId xmlns:a16="http://schemas.microsoft.com/office/drawing/2014/main" id="{8833EBBE-429B-8B47-8E51-76F1A41AD118}"/>
              </a:ext>
            </a:extLst>
          </p:cNvPr>
          <p:cNvSpPr txBox="1">
            <a:spLocks/>
          </p:cNvSpPr>
          <p:nvPr/>
        </p:nvSpPr>
        <p:spPr>
          <a:xfrm>
            <a:off x="538926" y="2658262"/>
            <a:ext cx="11127594" cy="2508379"/>
          </a:xfrm>
          <a:prstGeom prst="rect">
            <a:avLst/>
          </a:prstGeom>
          <a:noFill/>
          <a:ln w="25400">
            <a:solidFill>
              <a:schemeClr val="accent4"/>
            </a:solidFill>
          </a:ln>
        </p:spPr>
        <p:txBody>
          <a:bodyPr lIns="91440" tIns="91440" rIns="91440" bIns="9144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800" b="0" dirty="0">
                <a:solidFill>
                  <a:srgbClr val="008000"/>
                </a:solidFill>
                <a:effectLst/>
                <a:latin typeface="Consolas" panose="020B0609020204030204" pitchFamily="49" charset="0"/>
              </a:rPr>
              <a:t>//Creating a connection</a:t>
            </a:r>
          </a:p>
          <a:p>
            <a:endParaRPr lang="en-US" sz="1800" b="0" dirty="0">
              <a:solidFill>
                <a:srgbClr val="000000"/>
              </a:solidFill>
              <a:effectLst/>
              <a:latin typeface="Consolas" panose="020B0609020204030204" pitchFamily="49" charset="0"/>
            </a:endParaRPr>
          </a:p>
          <a:p>
            <a:r>
              <a:rPr lang="en-US" sz="1800" b="0" dirty="0">
                <a:solidFill>
                  <a:srgbClr val="AF00DB"/>
                </a:solidFill>
                <a:effectLst/>
                <a:latin typeface="Consolas" panose="020B0609020204030204" pitchFamily="49" charset="0"/>
              </a:rPr>
              <a:t>using</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StackExchange</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Redis</a:t>
            </a:r>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a:t>
            </a:r>
          </a:p>
          <a:p>
            <a:r>
              <a:rPr lang="en-US" sz="1800" b="0" dirty="0">
                <a:solidFill>
                  <a:srgbClr val="0000FF"/>
                </a:solidFill>
                <a:effectLst/>
                <a:latin typeface="Consolas" panose="020B0609020204030204" pitchFamily="49" charset="0"/>
              </a:rPr>
              <a:t>var</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connectionString</a:t>
            </a:r>
            <a:r>
              <a:rPr lang="en-US" sz="1800" b="0" dirty="0">
                <a:solidFill>
                  <a:srgbClr val="000000"/>
                </a:solidFill>
                <a:effectLst/>
                <a:latin typeface="Consolas" panose="020B0609020204030204" pitchFamily="49" charset="0"/>
              </a:rPr>
              <a:t> = </a:t>
            </a:r>
            <a:r>
              <a:rPr lang="en-US" sz="1800" b="0" dirty="0">
                <a:solidFill>
                  <a:srgbClr val="A31515"/>
                </a:solidFill>
                <a:effectLst/>
                <a:latin typeface="Consolas" panose="020B0609020204030204" pitchFamily="49" charset="0"/>
              </a:rPr>
              <a:t>"[cache-name].redis.cache.windows.net:6380,password=[password-here],</a:t>
            </a:r>
            <a:r>
              <a:rPr lang="en-US" sz="1800" b="0" dirty="0" err="1">
                <a:solidFill>
                  <a:srgbClr val="A31515"/>
                </a:solidFill>
                <a:effectLst/>
                <a:latin typeface="Consolas" panose="020B0609020204030204" pitchFamily="49" charset="0"/>
              </a:rPr>
              <a:t>ssl</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True,abortConnect</a:t>
            </a:r>
            <a:r>
              <a:rPr lang="en-US" sz="1800" b="0" dirty="0">
                <a:solidFill>
                  <a:srgbClr val="A31515"/>
                </a:solidFill>
                <a:effectLst/>
                <a:latin typeface="Consolas" panose="020B0609020204030204" pitchFamily="49" charset="0"/>
              </a:rPr>
              <a:t>=False"</a:t>
            </a:r>
            <a:r>
              <a:rPr lang="en-US" sz="1800" b="0" dirty="0">
                <a:solidFill>
                  <a:srgbClr val="000000"/>
                </a:solidFill>
                <a:effectLst/>
                <a:latin typeface="Consolas" panose="020B0609020204030204" pitchFamily="49" charset="0"/>
              </a:rPr>
              <a:t>;</a:t>
            </a:r>
          </a:p>
          <a:p>
            <a:r>
              <a:rPr lang="en-US" sz="1800" b="0" dirty="0">
                <a:solidFill>
                  <a:srgbClr val="0000FF"/>
                </a:solidFill>
                <a:effectLst/>
                <a:latin typeface="Consolas" panose="020B0609020204030204" pitchFamily="49" charset="0"/>
              </a:rPr>
              <a:t>var</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redisConnection</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ConnectionMultiplexer</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Connect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connectionString</a:t>
            </a:r>
            <a:r>
              <a:rPr lang="en-US" sz="18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625856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06431F-D541-C913-62C2-F0C59B28D9A5}"/>
              </a:ext>
            </a:extLst>
          </p:cNvPr>
          <p:cNvSpPr>
            <a:spLocks noGrp="1"/>
          </p:cNvSpPr>
          <p:nvPr>
            <p:ph type="title"/>
          </p:nvPr>
        </p:nvSpPr>
        <p:spPr/>
        <p:txBody>
          <a:bodyPr/>
          <a:lstStyle/>
          <a:p>
            <a:r>
              <a:rPr lang="en-US" dirty="0"/>
              <a:t>Interact with Azure Cache for Redis by using .NET (2 of 3)</a:t>
            </a:r>
          </a:p>
        </p:txBody>
      </p:sp>
      <p:sp>
        <p:nvSpPr>
          <p:cNvPr id="6" name="Content Placeholder 5">
            <a:extLst>
              <a:ext uri="{FF2B5EF4-FFF2-40B4-BE49-F238E27FC236}">
                <a16:creationId xmlns:a16="http://schemas.microsoft.com/office/drawing/2014/main" id="{FCAA5D53-4330-8010-B406-772C28F6B132}"/>
              </a:ext>
            </a:extLst>
          </p:cNvPr>
          <p:cNvSpPr>
            <a:spLocks noGrp="1"/>
          </p:cNvSpPr>
          <p:nvPr>
            <p:ph sz="quarter" idx="10"/>
          </p:nvPr>
        </p:nvSpPr>
        <p:spPr>
          <a:xfrm>
            <a:off x="457200" y="1235075"/>
            <a:ext cx="11222038" cy="1541579"/>
          </a:xfrm>
        </p:spPr>
        <p:txBody>
          <a:bodyPr/>
          <a:lstStyle/>
          <a:p>
            <a:pPr marL="0" indent="0">
              <a:spcAft>
                <a:spcPts val="600"/>
              </a:spcAft>
              <a:buNone/>
            </a:pPr>
            <a:r>
              <a:rPr lang="en-US" sz="2000" dirty="0">
                <a:gradFill>
                  <a:gsLst>
                    <a:gs pos="2917">
                      <a:schemeClr val="tx1"/>
                    </a:gs>
                    <a:gs pos="30000">
                      <a:schemeClr val="tx1"/>
                    </a:gs>
                  </a:gsLst>
                  <a:lin ang="5400000" scaled="0"/>
                </a:gradFill>
                <a:latin typeface="+mj-lt"/>
              </a:rPr>
              <a:t>Once you have a </a:t>
            </a:r>
            <a:r>
              <a:rPr lang="en-US" sz="2000" dirty="0" err="1">
                <a:gradFill>
                  <a:gsLst>
                    <a:gs pos="2917">
                      <a:schemeClr val="tx1"/>
                    </a:gs>
                    <a:gs pos="30000">
                      <a:schemeClr val="tx1"/>
                    </a:gs>
                  </a:gsLst>
                  <a:lin ang="5400000" scaled="0"/>
                </a:gradFill>
                <a:latin typeface="Consolas" panose="020B0609020204030204" pitchFamily="49" charset="0"/>
              </a:rPr>
              <a:t>ConnectionMultiplexer</a:t>
            </a:r>
            <a:r>
              <a:rPr lang="en-US" sz="2000" dirty="0">
                <a:gradFill>
                  <a:gsLst>
                    <a:gs pos="2917">
                      <a:schemeClr val="tx1"/>
                    </a:gs>
                    <a:gs pos="30000">
                      <a:schemeClr val="tx1"/>
                    </a:gs>
                  </a:gsLst>
                  <a:lin ang="5400000" scaled="0"/>
                </a:gradFill>
                <a:latin typeface="+mj-lt"/>
              </a:rPr>
              <a:t>, there are 3 primary things you might want to do:</a:t>
            </a:r>
          </a:p>
          <a:p>
            <a:pPr marL="234950" indent="-234950">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Access a Redis Database (example below)</a:t>
            </a:r>
          </a:p>
          <a:p>
            <a:pPr marL="234950" indent="-234950">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Make use of the publisher/subscript features of Redis. (Outside the scope of this module.)</a:t>
            </a:r>
          </a:p>
          <a:p>
            <a:pPr marL="234950" indent="-234950">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Access an individual server for maintenance or monitoring purposes.</a:t>
            </a:r>
          </a:p>
          <a:p>
            <a:pPr marL="0" indent="0">
              <a:buNone/>
            </a:pPr>
            <a:endParaRPr lang="en-US" sz="1800" dirty="0"/>
          </a:p>
        </p:txBody>
      </p:sp>
      <p:sp>
        <p:nvSpPr>
          <p:cNvPr id="2" name="Content Placeholder 2">
            <a:extLst>
              <a:ext uri="{FF2B5EF4-FFF2-40B4-BE49-F238E27FC236}">
                <a16:creationId xmlns:a16="http://schemas.microsoft.com/office/drawing/2014/main" id="{921B5836-ABC7-49D5-DD17-24A199E12571}"/>
              </a:ext>
            </a:extLst>
          </p:cNvPr>
          <p:cNvSpPr txBox="1">
            <a:spLocks/>
          </p:cNvSpPr>
          <p:nvPr/>
        </p:nvSpPr>
        <p:spPr>
          <a:xfrm>
            <a:off x="457200" y="3037602"/>
            <a:ext cx="11127594" cy="2585323"/>
          </a:xfrm>
          <a:prstGeom prst="rect">
            <a:avLst/>
          </a:prstGeom>
          <a:noFill/>
          <a:ln w="25400">
            <a:solidFill>
              <a:schemeClr val="accent4"/>
            </a:solidFill>
          </a:ln>
        </p:spPr>
        <p:txBody>
          <a:bodyPr lIns="91440" tIns="91440" rIns="91440" bIns="9144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400" b="0" dirty="0">
                <a:solidFill>
                  <a:srgbClr val="008000"/>
                </a:solidFill>
                <a:effectLst/>
                <a:latin typeface="Consolas" panose="020B0609020204030204" pitchFamily="49" charset="0"/>
              </a:rPr>
              <a:t>// Accessing a database</a:t>
            </a:r>
            <a:endParaRPr lang="en-US" sz="1400" b="0" dirty="0">
              <a:solidFill>
                <a:srgbClr val="000000"/>
              </a:solidFill>
              <a:effectLst/>
              <a:latin typeface="Consolas" panose="020B0609020204030204" pitchFamily="49" charset="0"/>
            </a:endParaRPr>
          </a:p>
          <a:p>
            <a:r>
              <a:rPr lang="en-US" sz="1400" b="0" dirty="0" err="1">
                <a:solidFill>
                  <a:srgbClr val="267F99"/>
                </a:solidFill>
                <a:effectLst/>
                <a:latin typeface="Consolas" panose="020B0609020204030204" pitchFamily="49" charset="0"/>
              </a:rPr>
              <a:t>IDatabase</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db</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redisConnection</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GetDatabase</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8000"/>
                </a:solidFill>
                <a:effectLst/>
                <a:latin typeface="Consolas" panose="020B0609020204030204" pitchFamily="49" charset="0"/>
              </a:rPr>
              <a:t>// Example of storing a key/value in the cache</a:t>
            </a:r>
            <a:endParaRPr lang="en-US" sz="1400" b="0" dirty="0">
              <a:solidFill>
                <a:srgbClr val="000000"/>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bool</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wasSet</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db</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StringSet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favorite:flavor</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i</a:t>
            </a:r>
            <a:r>
              <a:rPr lang="en-US" sz="1400" b="0" dirty="0">
                <a:solidFill>
                  <a:srgbClr val="A31515"/>
                </a:solidFill>
                <a:effectLst/>
                <a:latin typeface="Consolas" panose="020B0609020204030204" pitchFamily="49" charset="0"/>
              </a:rPr>
              <a:t>-love-rocky-road"</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8000"/>
                </a:solidFill>
                <a:effectLst/>
                <a:latin typeface="Consolas" panose="020B0609020204030204" pitchFamily="49" charset="0"/>
              </a:rPr>
              <a:t>// Retrieving the value</a:t>
            </a:r>
            <a:endParaRPr lang="en-US" sz="1400" b="0" dirty="0">
              <a:solidFill>
                <a:srgbClr val="000000"/>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value</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db</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StringGet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favorite:flavor</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WriteLine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value</a:t>
            </a: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displays: ""</a:t>
            </a:r>
            <a:r>
              <a:rPr lang="en-US" sz="1400" b="0" dirty="0" err="1">
                <a:solidFill>
                  <a:srgbClr val="008000"/>
                </a:solidFill>
                <a:effectLst/>
                <a:latin typeface="Consolas" panose="020B0609020204030204" pitchFamily="49" charset="0"/>
              </a:rPr>
              <a:t>i</a:t>
            </a:r>
            <a:r>
              <a:rPr lang="en-US" sz="1400" b="0" dirty="0">
                <a:solidFill>
                  <a:srgbClr val="008000"/>
                </a:solidFill>
                <a:effectLst/>
                <a:latin typeface="Consolas" panose="020B0609020204030204" pitchFamily="49" charset="0"/>
              </a:rPr>
              <a:t>-love-rocky-road""</a:t>
            </a: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95164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06431F-D541-C913-62C2-F0C59B28D9A5}"/>
              </a:ext>
            </a:extLst>
          </p:cNvPr>
          <p:cNvSpPr>
            <a:spLocks noGrp="1"/>
          </p:cNvSpPr>
          <p:nvPr>
            <p:ph type="title"/>
          </p:nvPr>
        </p:nvSpPr>
        <p:spPr/>
        <p:txBody>
          <a:bodyPr/>
          <a:lstStyle/>
          <a:p>
            <a:r>
              <a:rPr lang="en-US" dirty="0"/>
              <a:t>Interact with Azure Cache for Redis by using .NET (3 of 3)</a:t>
            </a:r>
          </a:p>
        </p:txBody>
      </p:sp>
      <p:sp>
        <p:nvSpPr>
          <p:cNvPr id="3" name="Text Placeholder 2">
            <a:extLst>
              <a:ext uri="{FF2B5EF4-FFF2-40B4-BE49-F238E27FC236}">
                <a16:creationId xmlns:a16="http://schemas.microsoft.com/office/drawing/2014/main" id="{95B54555-AC19-97C6-4089-623F4723BBFA}"/>
              </a:ext>
            </a:extLst>
          </p:cNvPr>
          <p:cNvSpPr>
            <a:spLocks noGrp="1"/>
          </p:cNvSpPr>
          <p:nvPr>
            <p:ph type="body" sz="quarter" idx="11"/>
          </p:nvPr>
        </p:nvSpPr>
        <p:spPr/>
        <p:txBody>
          <a:bodyPr/>
          <a:lstStyle/>
          <a:p>
            <a:r>
              <a:rPr lang="en-US" dirty="0"/>
              <a:t>Other common operations</a:t>
            </a:r>
          </a:p>
        </p:txBody>
      </p:sp>
      <p:graphicFrame>
        <p:nvGraphicFramePr>
          <p:cNvPr id="8" name="Table 7">
            <a:extLst>
              <a:ext uri="{FF2B5EF4-FFF2-40B4-BE49-F238E27FC236}">
                <a16:creationId xmlns:a16="http://schemas.microsoft.com/office/drawing/2014/main" id="{AFC9ED59-8AC8-C69D-0C49-EBF8A642CA71}"/>
              </a:ext>
            </a:extLst>
          </p:cNvPr>
          <p:cNvGraphicFramePr>
            <a:graphicFrameLocks noGrp="1"/>
          </p:cNvGraphicFramePr>
          <p:nvPr>
            <p:extLst>
              <p:ext uri="{D42A27DB-BD31-4B8C-83A1-F6EECF244321}">
                <p14:modId xmlns:p14="http://schemas.microsoft.com/office/powerpoint/2010/main" val="1428315560"/>
              </p:ext>
            </p:extLst>
          </p:nvPr>
        </p:nvGraphicFramePr>
        <p:xfrm>
          <a:off x="457199" y="1708201"/>
          <a:ext cx="11222037" cy="3779520"/>
        </p:xfrm>
        <a:graphic>
          <a:graphicData uri="http://schemas.openxmlformats.org/drawingml/2006/table">
            <a:tbl>
              <a:tblPr firstRow="1">
                <a:tableStyleId>{5C22544A-7EE6-4342-B048-85BDC9FD1C3A}</a:tableStyleId>
              </a:tblPr>
              <a:tblGrid>
                <a:gridCol w="2207942">
                  <a:extLst>
                    <a:ext uri="{9D8B030D-6E8A-4147-A177-3AD203B41FA5}">
                      <a16:colId xmlns:a16="http://schemas.microsoft.com/office/drawing/2014/main" val="1055110506"/>
                    </a:ext>
                  </a:extLst>
                </a:gridCol>
                <a:gridCol w="9014095">
                  <a:extLst>
                    <a:ext uri="{9D8B030D-6E8A-4147-A177-3AD203B41FA5}">
                      <a16:colId xmlns:a16="http://schemas.microsoft.com/office/drawing/2014/main" val="2036971811"/>
                    </a:ext>
                  </a:extLst>
                </a:gridCol>
              </a:tblGrid>
              <a:tr h="150680">
                <a:tc>
                  <a:txBody>
                    <a:bodyPr/>
                    <a:lstStyle/>
                    <a:p>
                      <a:pPr marL="0" marR="0">
                        <a:spcBef>
                          <a:spcPts val="180"/>
                        </a:spcBef>
                        <a:spcAft>
                          <a:spcPts val="180"/>
                        </a:spcAft>
                      </a:pPr>
                      <a:r>
                        <a:rPr lang="en-US" sz="1800" dirty="0">
                          <a:effectLst/>
                        </a:rPr>
                        <a:t>Method</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anchor="ctr"/>
                </a:tc>
                <a:tc>
                  <a:txBody>
                    <a:bodyPr/>
                    <a:lstStyle/>
                    <a:p>
                      <a:pPr marL="0" marR="0">
                        <a:spcBef>
                          <a:spcPts val="180"/>
                        </a:spcBef>
                        <a:spcAft>
                          <a:spcPts val="180"/>
                        </a:spcAft>
                      </a:pPr>
                      <a:r>
                        <a:rPr lang="en-US" sz="1800" dirty="0">
                          <a:effectLst/>
                        </a:rPr>
                        <a:t>Description</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anchor="ctr"/>
                </a:tc>
                <a:extLst>
                  <a:ext uri="{0D108BD9-81ED-4DB2-BD59-A6C34878D82A}">
                    <a16:rowId xmlns:a16="http://schemas.microsoft.com/office/drawing/2014/main" val="2581059175"/>
                  </a:ext>
                </a:extLst>
              </a:tr>
              <a:tr h="301360">
                <a:tc>
                  <a:txBody>
                    <a:bodyPr/>
                    <a:lstStyle/>
                    <a:p>
                      <a:pPr marL="0" marR="0">
                        <a:spcBef>
                          <a:spcPts val="180"/>
                        </a:spcBef>
                        <a:spcAft>
                          <a:spcPts val="180"/>
                        </a:spcAft>
                      </a:pPr>
                      <a:r>
                        <a:rPr lang="en-US" sz="1600" dirty="0" err="1">
                          <a:effectLst/>
                          <a:latin typeface="Consolas" panose="020B0609020204030204" pitchFamily="49" charset="0"/>
                        </a:rPr>
                        <a:t>CreateBatch</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txBody>
                  <a:tcPr anchor="ctr"/>
                </a:tc>
                <a:tc>
                  <a:txBody>
                    <a:bodyPr/>
                    <a:lstStyle/>
                    <a:p>
                      <a:pPr marL="0" marR="0">
                        <a:spcBef>
                          <a:spcPts val="180"/>
                        </a:spcBef>
                        <a:spcAft>
                          <a:spcPts val="180"/>
                        </a:spcAft>
                      </a:pPr>
                      <a:r>
                        <a:rPr lang="en-US" sz="1600" dirty="0">
                          <a:effectLst/>
                        </a:rPr>
                        <a:t>Creates a group of operations that will be sent to the server as a single unit, but not necessarily processed as a unit.</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anchor="ctr"/>
                </a:tc>
                <a:extLst>
                  <a:ext uri="{0D108BD9-81ED-4DB2-BD59-A6C34878D82A}">
                    <a16:rowId xmlns:a16="http://schemas.microsoft.com/office/drawing/2014/main" val="251791120"/>
                  </a:ext>
                </a:extLst>
              </a:tr>
              <a:tr h="301360">
                <a:tc>
                  <a:txBody>
                    <a:bodyPr/>
                    <a:lstStyle/>
                    <a:p>
                      <a:pPr marL="0" marR="0">
                        <a:spcBef>
                          <a:spcPts val="180"/>
                        </a:spcBef>
                        <a:spcAft>
                          <a:spcPts val="180"/>
                        </a:spcAft>
                      </a:pPr>
                      <a:r>
                        <a:rPr lang="en-US" sz="1600" dirty="0" err="1">
                          <a:effectLst/>
                          <a:latin typeface="Consolas" panose="020B0609020204030204" pitchFamily="49" charset="0"/>
                        </a:rPr>
                        <a:t>CreateTransaction</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txBody>
                  <a:tcPr anchor="ctr"/>
                </a:tc>
                <a:tc>
                  <a:txBody>
                    <a:bodyPr/>
                    <a:lstStyle/>
                    <a:p>
                      <a:pPr marL="0" marR="0">
                        <a:spcBef>
                          <a:spcPts val="180"/>
                        </a:spcBef>
                        <a:spcAft>
                          <a:spcPts val="180"/>
                        </a:spcAft>
                      </a:pPr>
                      <a:r>
                        <a:rPr lang="en-US" sz="1600" dirty="0">
                          <a:effectLst/>
                        </a:rPr>
                        <a:t>Creates a group of operations that will be sent to the server as a single unit and processed on the server as a single unit.</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anchor="ctr"/>
                </a:tc>
                <a:extLst>
                  <a:ext uri="{0D108BD9-81ED-4DB2-BD59-A6C34878D82A}">
                    <a16:rowId xmlns:a16="http://schemas.microsoft.com/office/drawing/2014/main" val="3461182649"/>
                  </a:ext>
                </a:extLst>
              </a:tr>
              <a:tr h="150680">
                <a:tc>
                  <a:txBody>
                    <a:bodyPr/>
                    <a:lstStyle/>
                    <a:p>
                      <a:pPr marL="0" marR="0">
                        <a:spcBef>
                          <a:spcPts val="180"/>
                        </a:spcBef>
                        <a:spcAft>
                          <a:spcPts val="180"/>
                        </a:spcAft>
                      </a:pPr>
                      <a:r>
                        <a:rPr lang="en-US" sz="1600" dirty="0" err="1">
                          <a:effectLst/>
                          <a:latin typeface="Consolas" panose="020B0609020204030204" pitchFamily="49" charset="0"/>
                        </a:rPr>
                        <a:t>KeyDelete</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txBody>
                  <a:tcPr anchor="ctr"/>
                </a:tc>
                <a:tc>
                  <a:txBody>
                    <a:bodyPr/>
                    <a:lstStyle/>
                    <a:p>
                      <a:pPr marL="0" marR="0">
                        <a:spcBef>
                          <a:spcPts val="180"/>
                        </a:spcBef>
                        <a:spcAft>
                          <a:spcPts val="180"/>
                        </a:spcAft>
                      </a:pPr>
                      <a:r>
                        <a:rPr lang="en-US" sz="1600" dirty="0">
                          <a:effectLst/>
                        </a:rPr>
                        <a:t>Delete the key/value.</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anchor="ctr"/>
                </a:tc>
                <a:extLst>
                  <a:ext uri="{0D108BD9-81ED-4DB2-BD59-A6C34878D82A}">
                    <a16:rowId xmlns:a16="http://schemas.microsoft.com/office/drawing/2014/main" val="113130704"/>
                  </a:ext>
                </a:extLst>
              </a:tr>
              <a:tr h="150680">
                <a:tc>
                  <a:txBody>
                    <a:bodyPr/>
                    <a:lstStyle/>
                    <a:p>
                      <a:pPr marL="0" marR="0">
                        <a:spcBef>
                          <a:spcPts val="180"/>
                        </a:spcBef>
                        <a:spcAft>
                          <a:spcPts val="180"/>
                        </a:spcAft>
                      </a:pPr>
                      <a:r>
                        <a:rPr lang="en-US" sz="1600" dirty="0" err="1">
                          <a:effectLst/>
                          <a:latin typeface="Consolas" panose="020B0609020204030204" pitchFamily="49" charset="0"/>
                        </a:rPr>
                        <a:t>KeyExists</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txBody>
                  <a:tcPr anchor="ctr"/>
                </a:tc>
                <a:tc>
                  <a:txBody>
                    <a:bodyPr/>
                    <a:lstStyle/>
                    <a:p>
                      <a:pPr marL="0" marR="0">
                        <a:spcBef>
                          <a:spcPts val="180"/>
                        </a:spcBef>
                        <a:spcAft>
                          <a:spcPts val="180"/>
                        </a:spcAft>
                      </a:pPr>
                      <a:r>
                        <a:rPr lang="en-US" sz="1600" dirty="0">
                          <a:effectLst/>
                        </a:rPr>
                        <a:t>Returns whether the given key exists in cache.</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anchor="ctr"/>
                </a:tc>
                <a:extLst>
                  <a:ext uri="{0D108BD9-81ED-4DB2-BD59-A6C34878D82A}">
                    <a16:rowId xmlns:a16="http://schemas.microsoft.com/office/drawing/2014/main" val="3089579487"/>
                  </a:ext>
                </a:extLst>
              </a:tr>
              <a:tr h="150680">
                <a:tc>
                  <a:txBody>
                    <a:bodyPr/>
                    <a:lstStyle/>
                    <a:p>
                      <a:pPr marL="0" marR="0">
                        <a:spcBef>
                          <a:spcPts val="180"/>
                        </a:spcBef>
                        <a:spcAft>
                          <a:spcPts val="180"/>
                        </a:spcAft>
                      </a:pPr>
                      <a:r>
                        <a:rPr lang="en-US" sz="1600" dirty="0" err="1">
                          <a:effectLst/>
                          <a:latin typeface="Consolas" panose="020B0609020204030204" pitchFamily="49" charset="0"/>
                        </a:rPr>
                        <a:t>KeyExpire</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txBody>
                  <a:tcPr anchor="ctr"/>
                </a:tc>
                <a:tc>
                  <a:txBody>
                    <a:bodyPr/>
                    <a:lstStyle/>
                    <a:p>
                      <a:pPr marL="0" marR="0">
                        <a:spcBef>
                          <a:spcPts val="180"/>
                        </a:spcBef>
                        <a:spcAft>
                          <a:spcPts val="180"/>
                        </a:spcAft>
                      </a:pPr>
                      <a:r>
                        <a:rPr lang="en-US" sz="1600" dirty="0">
                          <a:effectLst/>
                        </a:rPr>
                        <a:t>Sets a time-to-live (TTL) expiration on a key.</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anchor="ctr"/>
                </a:tc>
                <a:extLst>
                  <a:ext uri="{0D108BD9-81ED-4DB2-BD59-A6C34878D82A}">
                    <a16:rowId xmlns:a16="http://schemas.microsoft.com/office/drawing/2014/main" val="552107260"/>
                  </a:ext>
                </a:extLst>
              </a:tr>
              <a:tr h="150680">
                <a:tc>
                  <a:txBody>
                    <a:bodyPr/>
                    <a:lstStyle/>
                    <a:p>
                      <a:pPr marL="0" marR="0">
                        <a:spcBef>
                          <a:spcPts val="180"/>
                        </a:spcBef>
                        <a:spcAft>
                          <a:spcPts val="180"/>
                        </a:spcAft>
                      </a:pPr>
                      <a:r>
                        <a:rPr lang="en-US" sz="1600" dirty="0" err="1">
                          <a:effectLst/>
                          <a:latin typeface="Consolas" panose="020B0609020204030204" pitchFamily="49" charset="0"/>
                        </a:rPr>
                        <a:t>KeyRename</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txBody>
                  <a:tcPr anchor="ctr"/>
                </a:tc>
                <a:tc>
                  <a:txBody>
                    <a:bodyPr/>
                    <a:lstStyle/>
                    <a:p>
                      <a:pPr marL="0" marR="0">
                        <a:spcBef>
                          <a:spcPts val="180"/>
                        </a:spcBef>
                        <a:spcAft>
                          <a:spcPts val="180"/>
                        </a:spcAft>
                      </a:pPr>
                      <a:r>
                        <a:rPr lang="en-US" sz="1600" dirty="0">
                          <a:effectLst/>
                        </a:rPr>
                        <a:t>Renames a key.</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anchor="ctr"/>
                </a:tc>
                <a:extLst>
                  <a:ext uri="{0D108BD9-81ED-4DB2-BD59-A6C34878D82A}">
                    <a16:rowId xmlns:a16="http://schemas.microsoft.com/office/drawing/2014/main" val="2038200002"/>
                  </a:ext>
                </a:extLst>
              </a:tr>
              <a:tr h="150680">
                <a:tc>
                  <a:txBody>
                    <a:bodyPr/>
                    <a:lstStyle/>
                    <a:p>
                      <a:pPr marL="0" marR="0">
                        <a:spcBef>
                          <a:spcPts val="180"/>
                        </a:spcBef>
                        <a:spcAft>
                          <a:spcPts val="180"/>
                        </a:spcAft>
                      </a:pPr>
                      <a:r>
                        <a:rPr lang="en-US" sz="1600" dirty="0" err="1">
                          <a:effectLst/>
                          <a:latin typeface="Consolas" panose="020B0609020204030204" pitchFamily="49" charset="0"/>
                        </a:rPr>
                        <a:t>KeyTimeToLive</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txBody>
                  <a:tcPr anchor="ctr"/>
                </a:tc>
                <a:tc>
                  <a:txBody>
                    <a:bodyPr/>
                    <a:lstStyle/>
                    <a:p>
                      <a:pPr marL="0" marR="0">
                        <a:spcBef>
                          <a:spcPts val="180"/>
                        </a:spcBef>
                        <a:spcAft>
                          <a:spcPts val="180"/>
                        </a:spcAft>
                      </a:pPr>
                      <a:r>
                        <a:rPr lang="en-US" sz="1600" dirty="0">
                          <a:effectLst/>
                        </a:rPr>
                        <a:t>Returns the TTL for a key.</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anchor="ctr"/>
                </a:tc>
                <a:extLst>
                  <a:ext uri="{0D108BD9-81ED-4DB2-BD59-A6C34878D82A}">
                    <a16:rowId xmlns:a16="http://schemas.microsoft.com/office/drawing/2014/main" val="2110549174"/>
                  </a:ext>
                </a:extLst>
              </a:tr>
              <a:tr h="301360">
                <a:tc>
                  <a:txBody>
                    <a:bodyPr/>
                    <a:lstStyle/>
                    <a:p>
                      <a:pPr marL="0" marR="0">
                        <a:spcBef>
                          <a:spcPts val="180"/>
                        </a:spcBef>
                        <a:spcAft>
                          <a:spcPts val="180"/>
                        </a:spcAft>
                      </a:pPr>
                      <a:r>
                        <a:rPr lang="en-US" sz="1600" dirty="0" err="1">
                          <a:effectLst/>
                          <a:latin typeface="Consolas" panose="020B0609020204030204" pitchFamily="49" charset="0"/>
                        </a:rPr>
                        <a:t>KeyType</a:t>
                      </a:r>
                      <a:endParaRPr lang="en-US" sz="1800" dirty="0">
                        <a:effectLst/>
                        <a:latin typeface="Consolas" panose="020B0609020204030204" pitchFamily="49" charset="0"/>
                        <a:ea typeface="Cambria" panose="02040503050406030204" pitchFamily="18" charset="0"/>
                        <a:cs typeface="Times New Roman" panose="02020603050405020304" pitchFamily="18" charset="0"/>
                      </a:endParaRPr>
                    </a:p>
                  </a:txBody>
                  <a:tcPr anchor="ctr"/>
                </a:tc>
                <a:tc>
                  <a:txBody>
                    <a:bodyPr/>
                    <a:lstStyle/>
                    <a:p>
                      <a:pPr marL="0" marR="0">
                        <a:spcBef>
                          <a:spcPts val="180"/>
                        </a:spcBef>
                        <a:spcAft>
                          <a:spcPts val="180"/>
                        </a:spcAft>
                      </a:pPr>
                      <a:r>
                        <a:rPr lang="en-US" sz="1600" dirty="0">
                          <a:effectLst/>
                        </a:rPr>
                        <a:t>Returns the string representation of the type of the value stored at key. The different types that can be returned are: string, list, set, </a:t>
                      </a:r>
                      <a:r>
                        <a:rPr lang="en-US" sz="1600" dirty="0" err="1">
                          <a:effectLst/>
                        </a:rPr>
                        <a:t>zset</a:t>
                      </a:r>
                      <a:r>
                        <a:rPr lang="en-US" sz="1600" dirty="0">
                          <a:effectLst/>
                        </a:rPr>
                        <a:t> and hash.</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anchor="ctr"/>
                </a:tc>
                <a:extLst>
                  <a:ext uri="{0D108BD9-81ED-4DB2-BD59-A6C34878D82A}">
                    <a16:rowId xmlns:a16="http://schemas.microsoft.com/office/drawing/2014/main" val="300641959"/>
                  </a:ext>
                </a:extLst>
              </a:tr>
            </a:tbl>
          </a:graphicData>
        </a:graphic>
      </p:graphicFrame>
    </p:spTree>
    <p:extLst>
      <p:ext uri="{BB962C8B-B14F-4D97-AF65-F5344CB8AC3E}">
        <p14:creationId xmlns:p14="http://schemas.microsoft.com/office/powerpoint/2010/main" val="46916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082F9A-F659-CDFB-4B89-F7866B102DE0}"/>
              </a:ext>
            </a:extLst>
          </p:cNvPr>
          <p:cNvSpPr>
            <a:spLocks noGrp="1"/>
          </p:cNvSpPr>
          <p:nvPr>
            <p:ph type="title"/>
          </p:nvPr>
        </p:nvSpPr>
        <p:spPr/>
        <p:txBody>
          <a:bodyPr/>
          <a:lstStyle/>
          <a:p>
            <a:r>
              <a:rPr lang="en-US" sz="2800" dirty="0"/>
              <a:t>Exercise: Connect an app to Azure Cache for Redis by using .NET Core</a:t>
            </a:r>
          </a:p>
        </p:txBody>
      </p:sp>
      <p:sp>
        <p:nvSpPr>
          <p:cNvPr id="5" name="Content Placeholder 4">
            <a:extLst>
              <a:ext uri="{FF2B5EF4-FFF2-40B4-BE49-F238E27FC236}">
                <a16:creationId xmlns:a16="http://schemas.microsoft.com/office/drawing/2014/main" id="{08A891AE-CDD2-6514-D194-D05828BCBF68}"/>
              </a:ext>
            </a:extLst>
          </p:cNvPr>
          <p:cNvSpPr>
            <a:spLocks noGrp="1"/>
          </p:cNvSpPr>
          <p:nvPr>
            <p:ph sz="quarter" idx="12"/>
          </p:nvPr>
        </p:nvSpPr>
        <p:spPr/>
        <p:txBody>
          <a:bodyPr/>
          <a:lstStyle/>
          <a:p>
            <a:pPr marL="0" indent="0">
              <a:buNone/>
            </a:pPr>
            <a:r>
              <a:rPr lang="en-US" dirty="0"/>
              <a:t>In this exercise you learn how to create a new Redis Cache instance by using Azure CLI commands and create a .NET Core console app to add and retrieve values from the cache.</a:t>
            </a:r>
          </a:p>
        </p:txBody>
      </p:sp>
      <p:sp>
        <p:nvSpPr>
          <p:cNvPr id="6" name="Content Placeholder 5">
            <a:extLst>
              <a:ext uri="{FF2B5EF4-FFF2-40B4-BE49-F238E27FC236}">
                <a16:creationId xmlns:a16="http://schemas.microsoft.com/office/drawing/2014/main" id="{881A883D-06AE-9BF1-EDA6-B96F619F8C09}"/>
              </a:ext>
            </a:extLst>
          </p:cNvPr>
          <p:cNvSpPr>
            <a:spLocks noGrp="1"/>
          </p:cNvSpPr>
          <p:nvPr>
            <p:ph sz="quarter" idx="13"/>
          </p:nvPr>
        </p:nvSpPr>
        <p:spPr/>
        <p:txBody>
          <a:bodyPr/>
          <a:lstStyle/>
          <a:p>
            <a:pPr marL="0" indent="0">
              <a:spcAft>
                <a:spcPts val="1200"/>
              </a:spcAft>
              <a:buNone/>
            </a:pPr>
            <a:r>
              <a:rPr lang="en-US" dirty="0"/>
              <a:t>Objectives</a:t>
            </a:r>
          </a:p>
          <a:p>
            <a:r>
              <a:rPr lang="en-US" sz="2000" dirty="0"/>
              <a:t>Create Azure resources</a:t>
            </a:r>
          </a:p>
          <a:p>
            <a:r>
              <a:rPr lang="en-US" sz="2000" dirty="0"/>
              <a:t>Create the console application</a:t>
            </a:r>
          </a:p>
          <a:p>
            <a:r>
              <a:rPr lang="en-US" sz="2000" dirty="0"/>
              <a:t>Clean up resources</a:t>
            </a:r>
          </a:p>
        </p:txBody>
      </p:sp>
    </p:spTree>
    <p:extLst>
      <p:ext uri="{BB962C8B-B14F-4D97-AF65-F5344CB8AC3E}">
        <p14:creationId xmlns:p14="http://schemas.microsoft.com/office/powerpoint/2010/main" val="829384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p:txBody>
          <a:bodyPr/>
          <a:lstStyle/>
          <a:p>
            <a:r>
              <a:rPr lang="en-US" dirty="0"/>
              <a:t>Summary and knowledge check</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457199" y="1752600"/>
            <a:ext cx="5019773" cy="3762375"/>
          </a:xfrm>
        </p:spPr>
        <p:txBody>
          <a:bodyPr>
            <a:noAutofit/>
          </a:bodyPr>
          <a:lstStyle/>
          <a:p>
            <a:pPr marL="0" indent="0">
              <a:spcAft>
                <a:spcPts val="1200"/>
              </a:spcAft>
              <a:buNone/>
            </a:pPr>
            <a:r>
              <a:rPr lang="en-US" sz="2400" dirty="0"/>
              <a:t>In this module, you learned how to:</a:t>
            </a:r>
          </a:p>
          <a:p>
            <a:pPr>
              <a:spcAft>
                <a:spcPts val="600"/>
              </a:spcAft>
            </a:pPr>
            <a:r>
              <a:rPr lang="en-US" sz="1800" dirty="0"/>
              <a:t>Explain the key scenarios Azure Cache for Redis covers and its service tiers</a:t>
            </a:r>
          </a:p>
          <a:p>
            <a:pPr>
              <a:spcAft>
                <a:spcPts val="600"/>
              </a:spcAft>
            </a:pPr>
            <a:r>
              <a:rPr lang="en-US" sz="1800" dirty="0"/>
              <a:t>Identify the key parameters for creating an Azure Cache for Redis instance and interact with the cache</a:t>
            </a:r>
          </a:p>
          <a:p>
            <a:pPr>
              <a:spcAft>
                <a:spcPts val="600"/>
              </a:spcAft>
            </a:pPr>
            <a:r>
              <a:rPr lang="en-US" sz="1800" dirty="0"/>
              <a:t>Connect an app to Azure Cache for Redis by using .NET Core</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a:spLocks/>
          </p:cNvSpPr>
          <p:nvPr/>
        </p:nvSpPr>
        <p:spPr>
          <a:xfrm>
            <a:off x="6715031" y="2076618"/>
            <a:ext cx="4672440" cy="766943"/>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What is the lowest service tier of Azure Cache for Redis recommended for use in production scenarios?</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6107837" y="3366772"/>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a:spLocks/>
          </p:cNvSpPr>
          <p:nvPr/>
        </p:nvSpPr>
        <p:spPr>
          <a:xfrm>
            <a:off x="6715030" y="3366772"/>
            <a:ext cx="4576747" cy="982204"/>
          </a:xfrm>
          <a:prstGeom prst="rect">
            <a:avLst/>
          </a:prstGeom>
        </p:spPr>
        <p:txBody>
          <a:bodyPr vert="horz" lIns="0" tIns="0" rIns="0" bIns="0" rtlCol="0">
            <a:noAutofit/>
          </a:bodyPr>
          <a:lstStyle>
            <a:defPPr>
              <a:defRPr lang="en-US"/>
            </a:defPPr>
            <a:lvl1pPr indent="0">
              <a:lnSpc>
                <a:spcPct val="100000"/>
              </a:lnSpc>
              <a:spcBef>
                <a:spcPts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ts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ts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en-US" dirty="0"/>
              <a:t>What is the expire time resolution when applying a time to live (TTL) to a key in Redis?</a:t>
            </a:r>
          </a:p>
        </p:txBody>
      </p:sp>
    </p:spTree>
    <p:extLst>
      <p:ext uri="{BB962C8B-B14F-4D97-AF65-F5344CB8AC3E}">
        <p14:creationId xmlns:p14="http://schemas.microsoft.com/office/powerpoint/2010/main" val="2403457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87DBD7-3340-F85C-78A7-2EB38C96FFE4}"/>
              </a:ext>
            </a:extLst>
          </p:cNvPr>
          <p:cNvSpPr>
            <a:spLocks noGrp="1"/>
          </p:cNvSpPr>
          <p:nvPr>
            <p:ph type="title"/>
          </p:nvPr>
        </p:nvSpPr>
        <p:spPr>
          <a:xfrm>
            <a:off x="581340" y="2824068"/>
            <a:ext cx="6472474" cy="1255728"/>
          </a:xfrm>
        </p:spPr>
        <p:txBody>
          <a:bodyPr/>
          <a:lstStyle/>
          <a:p>
            <a:r>
              <a:rPr lang="en-US" dirty="0"/>
              <a:t>Module 2: Develop for storage on CDNs</a:t>
            </a:r>
          </a:p>
        </p:txBody>
      </p:sp>
    </p:spTree>
    <p:extLst>
      <p:ext uri="{BB962C8B-B14F-4D97-AF65-F5344CB8AC3E}">
        <p14:creationId xmlns:p14="http://schemas.microsoft.com/office/powerpoint/2010/main" val="2205768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3FCCB-2A25-8A59-0ABF-C441A7C04490}"/>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F1300DF5-EB28-7B0B-CA82-9245E4EA35B7}"/>
              </a:ext>
            </a:extLst>
          </p:cNvPr>
          <p:cNvSpPr>
            <a:spLocks noGrp="1"/>
          </p:cNvSpPr>
          <p:nvPr>
            <p:ph sz="quarter" idx="10"/>
          </p:nvPr>
        </p:nvSpPr>
        <p:spPr/>
        <p:txBody>
          <a:bodyPr/>
          <a:lstStyle/>
          <a:p>
            <a:r>
              <a:rPr lang="en-US" dirty="0"/>
              <a:t>Explain how the Azure Content Delivery Network works and how it can improve the user experience.</a:t>
            </a:r>
          </a:p>
          <a:p>
            <a:r>
              <a:rPr lang="en-US" dirty="0"/>
              <a:t>Control caching behavior and purge content.</a:t>
            </a:r>
          </a:p>
          <a:p>
            <a:r>
              <a:rPr lang="en-US" dirty="0"/>
              <a:t>Perform actions on Azure CDN by using the Azure CDN Library for .NET.</a:t>
            </a:r>
          </a:p>
          <a:p>
            <a:endParaRPr lang="en-US" dirty="0"/>
          </a:p>
        </p:txBody>
      </p:sp>
    </p:spTree>
    <p:extLst>
      <p:ext uri="{BB962C8B-B14F-4D97-AF65-F5344CB8AC3E}">
        <p14:creationId xmlns:p14="http://schemas.microsoft.com/office/powerpoint/2010/main" val="1658854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BCAA94-A6C4-514B-0290-9FB9D5AC25E2}"/>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EAD99026-E645-1D16-E8FF-1A077BC71023}"/>
              </a:ext>
            </a:extLst>
          </p:cNvPr>
          <p:cNvSpPr>
            <a:spLocks noGrp="1"/>
          </p:cNvSpPr>
          <p:nvPr>
            <p:ph sz="quarter" idx="10"/>
          </p:nvPr>
        </p:nvSpPr>
        <p:spPr/>
        <p:txBody>
          <a:bodyPr/>
          <a:lstStyle/>
          <a:p>
            <a:pPr>
              <a:spcAft>
                <a:spcPts val="600"/>
              </a:spcAft>
            </a:pPr>
            <a:r>
              <a:rPr lang="en-US" dirty="0"/>
              <a:t>A content delivery network (CDN) is a distributed network of servers that can efficiently deliver web content to users.</a:t>
            </a:r>
          </a:p>
          <a:p>
            <a:pPr>
              <a:spcAft>
                <a:spcPts val="600"/>
              </a:spcAft>
            </a:pPr>
            <a:r>
              <a:rPr lang="en-US" dirty="0"/>
              <a:t>CDNs store cached content on edge servers in point-of-presence (POP) locations that are close to end users, to minimize latency.</a:t>
            </a:r>
          </a:p>
        </p:txBody>
      </p:sp>
    </p:spTree>
    <p:extLst>
      <p:ext uri="{BB962C8B-B14F-4D97-AF65-F5344CB8AC3E}">
        <p14:creationId xmlns:p14="http://schemas.microsoft.com/office/powerpoint/2010/main" val="45500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80C33A-7898-579E-B82E-95D16C145A08}"/>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AF1A4846-2FF9-3092-D784-FE20FE375ABF}"/>
              </a:ext>
            </a:extLst>
          </p:cNvPr>
          <p:cNvSpPr>
            <a:spLocks noGrp="1"/>
          </p:cNvSpPr>
          <p:nvPr>
            <p:ph sz="quarter" idx="10"/>
          </p:nvPr>
        </p:nvSpPr>
        <p:spPr/>
        <p:txBody>
          <a:bodyPr/>
          <a:lstStyle/>
          <a:p>
            <a:pPr>
              <a:spcAft>
                <a:spcPts val="600"/>
              </a:spcAft>
            </a:pPr>
            <a:r>
              <a:rPr lang="en-US" dirty="0"/>
              <a:t>Develop for Azure Cache for Redis</a:t>
            </a:r>
          </a:p>
          <a:p>
            <a:pPr>
              <a:spcAft>
                <a:spcPts val="600"/>
              </a:spcAft>
            </a:pPr>
            <a:r>
              <a:rPr lang="en-US" dirty="0"/>
              <a:t>Develop for storage on CDNs</a:t>
            </a:r>
          </a:p>
          <a:p>
            <a:pPr>
              <a:spcAft>
                <a:spcPts val="600"/>
              </a:spcAft>
            </a:pPr>
            <a:endParaRPr lang="en-US" dirty="0"/>
          </a:p>
        </p:txBody>
      </p:sp>
    </p:spTree>
    <p:extLst>
      <p:ext uri="{BB962C8B-B14F-4D97-AF65-F5344CB8AC3E}">
        <p14:creationId xmlns:p14="http://schemas.microsoft.com/office/powerpoint/2010/main" val="2172974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A6F924-AEEF-95EC-6C32-D32D9C04D102}"/>
              </a:ext>
            </a:extLst>
          </p:cNvPr>
          <p:cNvSpPr>
            <a:spLocks noGrp="1"/>
          </p:cNvSpPr>
          <p:nvPr>
            <p:ph type="title"/>
          </p:nvPr>
        </p:nvSpPr>
        <p:spPr/>
        <p:txBody>
          <a:bodyPr/>
          <a:lstStyle/>
          <a:p>
            <a:r>
              <a:rPr lang="en-US" dirty="0"/>
              <a:t>Explore Azure Content Delivery Networks (1 of 4)</a:t>
            </a:r>
          </a:p>
        </p:txBody>
      </p:sp>
      <p:sp>
        <p:nvSpPr>
          <p:cNvPr id="5" name="Content Placeholder 4">
            <a:extLst>
              <a:ext uri="{FF2B5EF4-FFF2-40B4-BE49-F238E27FC236}">
                <a16:creationId xmlns:a16="http://schemas.microsoft.com/office/drawing/2014/main" id="{8D6F88A6-CDB0-2D8F-E346-9EFC49111396}"/>
              </a:ext>
            </a:extLst>
          </p:cNvPr>
          <p:cNvSpPr>
            <a:spLocks noGrp="1"/>
          </p:cNvSpPr>
          <p:nvPr>
            <p:ph sz="quarter" idx="10"/>
          </p:nvPr>
        </p:nvSpPr>
        <p:spPr/>
        <p:txBody>
          <a:bodyPr/>
          <a:lstStyle/>
          <a:p>
            <a:pPr marL="0" indent="0">
              <a:spcAft>
                <a:spcPts val="1200"/>
              </a:spcAft>
              <a:buNone/>
            </a:pPr>
            <a:r>
              <a:rPr lang="en-US" dirty="0">
                <a:latin typeface="+mj-lt"/>
              </a:rPr>
              <a:t>Overview</a:t>
            </a:r>
          </a:p>
          <a:p>
            <a:pPr>
              <a:spcAft>
                <a:spcPts val="600"/>
              </a:spcAft>
            </a:pPr>
            <a:r>
              <a:rPr lang="en-US" sz="2000" dirty="0"/>
              <a:t>Azure Content Delivery Network (CDN) delivers high-bandwidth content to users by caching content at strategically placed physical nodes across the world.</a:t>
            </a:r>
          </a:p>
          <a:p>
            <a:pPr>
              <a:spcAft>
                <a:spcPts val="600"/>
              </a:spcAft>
            </a:pPr>
            <a:r>
              <a:rPr lang="en-US" sz="2000" dirty="0"/>
              <a:t>Azure CDN can also accelerate dynamic content, which cannot be cached, by leveraging various network optimizations using CDN POPs. </a:t>
            </a:r>
          </a:p>
          <a:p>
            <a:endParaRPr lang="en-US" dirty="0"/>
          </a:p>
        </p:txBody>
      </p:sp>
      <p:sp>
        <p:nvSpPr>
          <p:cNvPr id="6" name="Content Placeholder 5">
            <a:extLst>
              <a:ext uri="{FF2B5EF4-FFF2-40B4-BE49-F238E27FC236}">
                <a16:creationId xmlns:a16="http://schemas.microsoft.com/office/drawing/2014/main" id="{6ABF43F7-B3E6-3369-18B6-EF7AD1516F42}"/>
              </a:ext>
            </a:extLst>
          </p:cNvPr>
          <p:cNvSpPr>
            <a:spLocks noGrp="1"/>
          </p:cNvSpPr>
          <p:nvPr>
            <p:ph sz="quarter" idx="11"/>
          </p:nvPr>
        </p:nvSpPr>
        <p:spPr/>
        <p:txBody>
          <a:bodyPr/>
          <a:lstStyle/>
          <a:p>
            <a:pPr marL="0" indent="0">
              <a:spcAft>
                <a:spcPts val="1200"/>
              </a:spcAft>
              <a:buNone/>
            </a:pPr>
            <a:r>
              <a:rPr lang="en-US" dirty="0">
                <a:latin typeface="+mj-lt"/>
              </a:rPr>
              <a:t>Benefits</a:t>
            </a:r>
          </a:p>
          <a:p>
            <a:pPr>
              <a:spcAft>
                <a:spcPts val="600"/>
              </a:spcAft>
            </a:pPr>
            <a:r>
              <a:rPr lang="en-US" sz="2000" dirty="0"/>
              <a:t>Better performance and improved user experience for end users.</a:t>
            </a:r>
          </a:p>
          <a:p>
            <a:pPr>
              <a:spcAft>
                <a:spcPts val="600"/>
              </a:spcAft>
            </a:pPr>
            <a:r>
              <a:rPr lang="en-US" sz="2000" dirty="0"/>
              <a:t>Large scaling to better handle instantaneous high loads.</a:t>
            </a:r>
          </a:p>
          <a:p>
            <a:pPr>
              <a:spcAft>
                <a:spcPts val="600"/>
              </a:spcAft>
            </a:pPr>
            <a:r>
              <a:rPr lang="en-US" sz="2000" dirty="0"/>
              <a:t>Distribution of user requests and serving of content directly from edge servers so that less traffic is sent to the origin server.</a:t>
            </a:r>
          </a:p>
          <a:p>
            <a:endParaRPr lang="en-US" dirty="0"/>
          </a:p>
        </p:txBody>
      </p:sp>
    </p:spTree>
    <p:extLst>
      <p:ext uri="{BB962C8B-B14F-4D97-AF65-F5344CB8AC3E}">
        <p14:creationId xmlns:p14="http://schemas.microsoft.com/office/powerpoint/2010/main" val="367922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A6F924-AEEF-95EC-6C32-D32D9C04D102}"/>
              </a:ext>
            </a:extLst>
          </p:cNvPr>
          <p:cNvSpPr>
            <a:spLocks noGrp="1"/>
          </p:cNvSpPr>
          <p:nvPr>
            <p:ph type="title"/>
          </p:nvPr>
        </p:nvSpPr>
        <p:spPr/>
        <p:txBody>
          <a:bodyPr/>
          <a:lstStyle/>
          <a:p>
            <a:r>
              <a:rPr lang="en-US" dirty="0"/>
              <a:t>Explore Azure Content Delivery Networks (2 of 4)</a:t>
            </a:r>
          </a:p>
        </p:txBody>
      </p:sp>
      <p:sp>
        <p:nvSpPr>
          <p:cNvPr id="5" name="Content Placeholder 4">
            <a:extLst>
              <a:ext uri="{FF2B5EF4-FFF2-40B4-BE49-F238E27FC236}">
                <a16:creationId xmlns:a16="http://schemas.microsoft.com/office/drawing/2014/main" id="{8D6F88A6-CDB0-2D8F-E346-9EFC49111396}"/>
              </a:ext>
            </a:extLst>
          </p:cNvPr>
          <p:cNvSpPr>
            <a:spLocks noGrp="1"/>
          </p:cNvSpPr>
          <p:nvPr>
            <p:ph sz="quarter" idx="10"/>
          </p:nvPr>
        </p:nvSpPr>
        <p:spPr/>
        <p:txBody>
          <a:bodyPr/>
          <a:lstStyle/>
          <a:p>
            <a:pPr marL="0" indent="0">
              <a:spcAft>
                <a:spcPts val="1200"/>
              </a:spcAft>
              <a:buNone/>
            </a:pPr>
            <a:r>
              <a:rPr lang="en-US" dirty="0">
                <a:latin typeface="+mj-lt"/>
              </a:rPr>
              <a:t>How Azure Content Delivery Network works</a:t>
            </a:r>
          </a:p>
          <a:p>
            <a:pPr marL="225425" lvl="1" indent="-225425">
              <a:spcBef>
                <a:spcPts val="0"/>
              </a:spcBef>
              <a:spcAft>
                <a:spcPts val="600"/>
              </a:spcAft>
              <a:buFont typeface="+mj-lt"/>
              <a:buAutoNum type="arabicPeriod"/>
            </a:pPr>
            <a:r>
              <a:rPr lang="en-US" sz="1600" dirty="0"/>
              <a:t>Alice requests a file by using a URL with a special domain name, such as </a:t>
            </a:r>
            <a:r>
              <a:rPr lang="en-US" sz="1600" dirty="0">
                <a:latin typeface="Consolas" panose="020B0609020204030204" pitchFamily="49" charset="0"/>
              </a:rPr>
              <a:t>&lt;endpoint name&gt;.azureedge.net</a:t>
            </a:r>
            <a:r>
              <a:rPr lang="en-US" sz="1600" dirty="0"/>
              <a:t>.</a:t>
            </a:r>
          </a:p>
          <a:p>
            <a:pPr marL="225425" lvl="1" indent="-225425">
              <a:spcBef>
                <a:spcPts val="0"/>
              </a:spcBef>
              <a:spcAft>
                <a:spcPts val="600"/>
              </a:spcAft>
              <a:buFont typeface="+mj-lt"/>
              <a:buAutoNum type="arabicPeriod"/>
            </a:pPr>
            <a:r>
              <a:rPr lang="en-US" sz="1600" dirty="0"/>
              <a:t>If no edge servers in the POP have the file in their cache, the POP requests the file from the origin server.</a:t>
            </a:r>
          </a:p>
          <a:p>
            <a:pPr marL="225425" lvl="1" indent="-225425">
              <a:spcBef>
                <a:spcPts val="0"/>
              </a:spcBef>
              <a:spcAft>
                <a:spcPts val="600"/>
              </a:spcAft>
              <a:buFont typeface="+mj-lt"/>
              <a:buAutoNum type="arabicPeriod"/>
            </a:pPr>
            <a:r>
              <a:rPr lang="en-US" sz="1600" dirty="0"/>
              <a:t>The origin server returns the file to an edge server in the POP.</a:t>
            </a:r>
          </a:p>
          <a:p>
            <a:pPr marL="225425" lvl="1" indent="-225425">
              <a:spcBef>
                <a:spcPts val="0"/>
              </a:spcBef>
              <a:spcAft>
                <a:spcPts val="600"/>
              </a:spcAft>
              <a:buFont typeface="+mj-lt"/>
              <a:buAutoNum type="arabicPeriod"/>
            </a:pPr>
            <a:r>
              <a:rPr lang="en-US" sz="1600" dirty="0"/>
              <a:t>An edge server in the POP caches the file and returns the file to the original requestor (Alice).</a:t>
            </a:r>
          </a:p>
          <a:p>
            <a:pPr marL="225425" lvl="1" indent="-225425">
              <a:spcBef>
                <a:spcPts val="0"/>
              </a:spcBef>
              <a:spcAft>
                <a:spcPts val="600"/>
              </a:spcAft>
              <a:buFont typeface="+mj-lt"/>
              <a:buAutoNum type="arabicPeriod"/>
            </a:pPr>
            <a:r>
              <a:rPr lang="en-US" sz="1600" dirty="0"/>
              <a:t>Additional users can then request the same file by using the same URL that Alice used.</a:t>
            </a:r>
          </a:p>
          <a:p>
            <a:pPr marL="225425" lvl="1" indent="-225425">
              <a:spcBef>
                <a:spcPts val="0"/>
              </a:spcBef>
              <a:spcAft>
                <a:spcPts val="600"/>
              </a:spcAft>
              <a:buFont typeface="+mj-lt"/>
              <a:buAutoNum type="arabicPeriod"/>
            </a:pPr>
            <a:r>
              <a:rPr lang="en-US" sz="1600" dirty="0"/>
              <a:t>If the TTL for the file hasn't expired, the POP edge server returns the file directly from the cache.</a:t>
            </a:r>
          </a:p>
        </p:txBody>
      </p:sp>
      <p:pic>
        <p:nvPicPr>
          <p:cNvPr id="7" name="Picture 6" descr="Image showing how Azure CDN operates, the steps shown in the image are explained below.">
            <a:extLst>
              <a:ext uri="{FF2B5EF4-FFF2-40B4-BE49-F238E27FC236}">
                <a16:creationId xmlns:a16="http://schemas.microsoft.com/office/drawing/2014/main" id="{35149FCF-2E45-89F9-BDB5-0A1260C2EBCD}"/>
              </a:ext>
            </a:extLst>
          </p:cNvPr>
          <p:cNvPicPr>
            <a:picLocks noChangeAspect="1"/>
          </p:cNvPicPr>
          <p:nvPr/>
        </p:nvPicPr>
        <p:blipFill>
          <a:blip r:embed="rId3"/>
          <a:stretch>
            <a:fillRect/>
          </a:stretch>
        </p:blipFill>
        <p:spPr>
          <a:xfrm>
            <a:off x="6361525" y="1989586"/>
            <a:ext cx="5449340" cy="3022681"/>
          </a:xfrm>
          <a:prstGeom prst="rect">
            <a:avLst/>
          </a:prstGeom>
        </p:spPr>
      </p:pic>
    </p:spTree>
    <p:extLst>
      <p:ext uri="{BB962C8B-B14F-4D97-AF65-F5344CB8AC3E}">
        <p14:creationId xmlns:p14="http://schemas.microsoft.com/office/powerpoint/2010/main" val="495843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A6F924-AEEF-95EC-6C32-D32D9C04D102}"/>
              </a:ext>
            </a:extLst>
          </p:cNvPr>
          <p:cNvSpPr>
            <a:spLocks noGrp="1"/>
          </p:cNvSpPr>
          <p:nvPr>
            <p:ph type="title"/>
          </p:nvPr>
        </p:nvSpPr>
        <p:spPr/>
        <p:txBody>
          <a:bodyPr/>
          <a:lstStyle/>
          <a:p>
            <a:r>
              <a:rPr lang="en-US" dirty="0"/>
              <a:t>Explore Azure Content Delivery Networks (3 of 4)</a:t>
            </a:r>
          </a:p>
        </p:txBody>
      </p:sp>
      <p:sp>
        <p:nvSpPr>
          <p:cNvPr id="5" name="Content Placeholder 4">
            <a:extLst>
              <a:ext uri="{FF2B5EF4-FFF2-40B4-BE49-F238E27FC236}">
                <a16:creationId xmlns:a16="http://schemas.microsoft.com/office/drawing/2014/main" id="{8D6F88A6-CDB0-2D8F-E346-9EFC49111396}"/>
              </a:ext>
            </a:extLst>
          </p:cNvPr>
          <p:cNvSpPr>
            <a:spLocks noGrp="1"/>
          </p:cNvSpPr>
          <p:nvPr>
            <p:ph sz="quarter" idx="10"/>
          </p:nvPr>
        </p:nvSpPr>
        <p:spPr/>
        <p:txBody>
          <a:bodyPr/>
          <a:lstStyle/>
          <a:p>
            <a:pPr marL="0" indent="0">
              <a:spcAft>
                <a:spcPts val="1200"/>
              </a:spcAft>
              <a:buNone/>
            </a:pPr>
            <a:r>
              <a:rPr lang="en-US" dirty="0">
                <a:latin typeface="+mj-lt"/>
              </a:rPr>
              <a:t>Requirements</a:t>
            </a:r>
          </a:p>
          <a:p>
            <a:pPr>
              <a:spcAft>
                <a:spcPts val="1200"/>
              </a:spcAft>
            </a:pPr>
            <a:r>
              <a:rPr lang="en-US" sz="2000" dirty="0"/>
              <a:t>You need to create at least one CDN profile, which is a collection of CDN endpoints.</a:t>
            </a:r>
          </a:p>
          <a:p>
            <a:pPr>
              <a:spcAft>
                <a:spcPts val="1200"/>
              </a:spcAft>
            </a:pPr>
            <a:r>
              <a:rPr lang="en-US" sz="2000" dirty="0"/>
              <a:t>Every CDN endpoint represents a specific configuration of content deliver behavior and access.</a:t>
            </a:r>
          </a:p>
          <a:p>
            <a:pPr>
              <a:spcAft>
                <a:spcPts val="1200"/>
              </a:spcAft>
            </a:pPr>
            <a:r>
              <a:rPr lang="en-US" sz="2000" dirty="0"/>
              <a:t>To organize your CDN endpoints by internet domain, web application, or some other criteria, you can use multiple profiles.</a:t>
            </a:r>
          </a:p>
          <a:p>
            <a:endParaRPr lang="en-US" dirty="0"/>
          </a:p>
        </p:txBody>
      </p:sp>
      <p:sp>
        <p:nvSpPr>
          <p:cNvPr id="6" name="Content Placeholder 5">
            <a:extLst>
              <a:ext uri="{FF2B5EF4-FFF2-40B4-BE49-F238E27FC236}">
                <a16:creationId xmlns:a16="http://schemas.microsoft.com/office/drawing/2014/main" id="{6ABF43F7-B3E6-3369-18B6-EF7AD1516F42}"/>
              </a:ext>
            </a:extLst>
          </p:cNvPr>
          <p:cNvSpPr>
            <a:spLocks noGrp="1"/>
          </p:cNvSpPr>
          <p:nvPr>
            <p:ph sz="quarter" idx="11"/>
          </p:nvPr>
        </p:nvSpPr>
        <p:spPr/>
        <p:txBody>
          <a:bodyPr/>
          <a:lstStyle/>
          <a:p>
            <a:pPr marL="0" indent="0">
              <a:spcAft>
                <a:spcPts val="1200"/>
              </a:spcAft>
              <a:buNone/>
            </a:pPr>
            <a:r>
              <a:rPr lang="en-US" dirty="0">
                <a:latin typeface="+mj-lt"/>
              </a:rPr>
              <a:t>Limitations</a:t>
            </a:r>
          </a:p>
          <a:p>
            <a:pPr marL="0" indent="0">
              <a:spcAft>
                <a:spcPts val="600"/>
              </a:spcAft>
              <a:buNone/>
            </a:pPr>
            <a:r>
              <a:rPr lang="en-US" sz="2000" dirty="0"/>
              <a:t>Each Azure subscription has default limits for the following resources:</a:t>
            </a:r>
          </a:p>
          <a:p>
            <a:pPr>
              <a:spcAft>
                <a:spcPts val="600"/>
              </a:spcAft>
            </a:pPr>
            <a:r>
              <a:rPr lang="en-US" sz="2000" dirty="0"/>
              <a:t>The number of CDN profiles that can be created.</a:t>
            </a:r>
          </a:p>
          <a:p>
            <a:pPr>
              <a:spcAft>
                <a:spcPts val="600"/>
              </a:spcAft>
            </a:pPr>
            <a:r>
              <a:rPr lang="en-US" sz="2000" dirty="0"/>
              <a:t>The number of endpoints that can be created in a CDN profile.</a:t>
            </a:r>
          </a:p>
          <a:p>
            <a:pPr>
              <a:spcAft>
                <a:spcPts val="600"/>
              </a:spcAft>
            </a:pPr>
            <a:r>
              <a:rPr lang="en-US" sz="2000" dirty="0"/>
              <a:t>The number of custom domains that can be mapped to an endpoint.</a:t>
            </a:r>
          </a:p>
          <a:p>
            <a:endParaRPr lang="en-US" dirty="0"/>
          </a:p>
        </p:txBody>
      </p:sp>
    </p:spTree>
    <p:extLst>
      <p:ext uri="{BB962C8B-B14F-4D97-AF65-F5344CB8AC3E}">
        <p14:creationId xmlns:p14="http://schemas.microsoft.com/office/powerpoint/2010/main" val="3668730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5FF8C9-A7C5-10B2-7CA4-0EDDA8243B9E}"/>
              </a:ext>
            </a:extLst>
          </p:cNvPr>
          <p:cNvSpPr>
            <a:spLocks noGrp="1"/>
          </p:cNvSpPr>
          <p:nvPr>
            <p:ph type="title"/>
          </p:nvPr>
        </p:nvSpPr>
        <p:spPr/>
        <p:txBody>
          <a:bodyPr/>
          <a:lstStyle/>
          <a:p>
            <a:r>
              <a:rPr lang="en-US" dirty="0"/>
              <a:t>Explore Azure Content Delivery Networks (4 of 4)</a:t>
            </a:r>
          </a:p>
        </p:txBody>
      </p:sp>
      <p:sp>
        <p:nvSpPr>
          <p:cNvPr id="6" name="Content Placeholder 5">
            <a:extLst>
              <a:ext uri="{FF2B5EF4-FFF2-40B4-BE49-F238E27FC236}">
                <a16:creationId xmlns:a16="http://schemas.microsoft.com/office/drawing/2014/main" id="{340F43B7-329E-1B9A-F0D7-18F072F59A5B}"/>
              </a:ext>
            </a:extLst>
          </p:cNvPr>
          <p:cNvSpPr>
            <a:spLocks noGrp="1"/>
          </p:cNvSpPr>
          <p:nvPr>
            <p:ph sz="quarter" idx="10"/>
          </p:nvPr>
        </p:nvSpPr>
        <p:spPr/>
        <p:txBody>
          <a:bodyPr/>
          <a:lstStyle/>
          <a:p>
            <a:pPr marL="0" indent="0">
              <a:spcAft>
                <a:spcPts val="1200"/>
              </a:spcAft>
              <a:buNone/>
            </a:pPr>
            <a:r>
              <a:rPr lang="en-US" dirty="0">
                <a:latin typeface="+mj-lt"/>
              </a:rPr>
              <a:t>Azure Content Delivery Network (CDN) includes three products:</a:t>
            </a:r>
          </a:p>
          <a:p>
            <a:pPr>
              <a:spcAft>
                <a:spcPts val="600"/>
              </a:spcAft>
            </a:pPr>
            <a:r>
              <a:rPr lang="en-US" dirty="0"/>
              <a:t>Azure CDN Standard from Microsoft</a:t>
            </a:r>
          </a:p>
          <a:p>
            <a:pPr>
              <a:spcAft>
                <a:spcPts val="600"/>
              </a:spcAft>
            </a:pPr>
            <a:r>
              <a:rPr lang="en-US" dirty="0"/>
              <a:t>Azure CDN Standard from </a:t>
            </a:r>
            <a:r>
              <a:rPr lang="en-US" dirty="0" err="1"/>
              <a:t>Edgio</a:t>
            </a:r>
            <a:r>
              <a:rPr lang="en-US" dirty="0"/>
              <a:t> (formerly Verizon)</a:t>
            </a:r>
          </a:p>
          <a:p>
            <a:pPr>
              <a:spcAft>
                <a:spcPts val="600"/>
              </a:spcAft>
            </a:pPr>
            <a:r>
              <a:rPr lang="en-US" dirty="0"/>
              <a:t>Azure CDN Premium from </a:t>
            </a:r>
            <a:r>
              <a:rPr lang="en-US" dirty="0" err="1"/>
              <a:t>Edgio</a:t>
            </a:r>
            <a:r>
              <a:rPr lang="en-US" dirty="0"/>
              <a:t> (formerly Verizon)</a:t>
            </a:r>
          </a:p>
        </p:txBody>
      </p:sp>
    </p:spTree>
    <p:extLst>
      <p:ext uri="{BB962C8B-B14F-4D97-AF65-F5344CB8AC3E}">
        <p14:creationId xmlns:p14="http://schemas.microsoft.com/office/powerpoint/2010/main" val="1889216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17A7-B1F4-1249-0088-224F50629127}"/>
              </a:ext>
            </a:extLst>
          </p:cNvPr>
          <p:cNvSpPr>
            <a:spLocks noGrp="1"/>
          </p:cNvSpPr>
          <p:nvPr>
            <p:ph type="title"/>
          </p:nvPr>
        </p:nvSpPr>
        <p:spPr/>
        <p:txBody>
          <a:bodyPr/>
          <a:lstStyle/>
          <a:p>
            <a:r>
              <a:rPr lang="en-US" sz="2800" dirty="0"/>
              <a:t>Control cache behavior on Azure Content Delivery Networks (1 of 4)</a:t>
            </a:r>
          </a:p>
        </p:txBody>
      </p:sp>
      <p:sp>
        <p:nvSpPr>
          <p:cNvPr id="3" name="Content Placeholder 2">
            <a:extLst>
              <a:ext uri="{FF2B5EF4-FFF2-40B4-BE49-F238E27FC236}">
                <a16:creationId xmlns:a16="http://schemas.microsoft.com/office/drawing/2014/main" id="{1B321A2D-D933-8875-A807-F4D567EA2D65}"/>
              </a:ext>
            </a:extLst>
          </p:cNvPr>
          <p:cNvSpPr>
            <a:spLocks noGrp="1"/>
          </p:cNvSpPr>
          <p:nvPr>
            <p:ph sz="quarter" idx="10"/>
          </p:nvPr>
        </p:nvSpPr>
        <p:spPr/>
        <p:txBody>
          <a:bodyPr/>
          <a:lstStyle/>
          <a:p>
            <a:pPr marL="0" indent="0">
              <a:spcAft>
                <a:spcPts val="1200"/>
              </a:spcAft>
              <a:buNone/>
            </a:pPr>
            <a:r>
              <a:rPr lang="en-US" dirty="0">
                <a:latin typeface="+mj-lt"/>
              </a:rPr>
              <a:t>Overview</a:t>
            </a:r>
          </a:p>
          <a:p>
            <a:pPr>
              <a:spcAft>
                <a:spcPts val="600"/>
              </a:spcAft>
            </a:pPr>
            <a:r>
              <a:rPr lang="en-US" sz="2000" dirty="0"/>
              <a:t>Because a cached resource can potentially be out-of-date, it is important for any caching mechanism to control when content is refreshed.</a:t>
            </a:r>
          </a:p>
          <a:p>
            <a:pPr>
              <a:spcAft>
                <a:spcPts val="600"/>
              </a:spcAft>
            </a:pPr>
            <a:r>
              <a:rPr lang="en-US" sz="2000" dirty="0"/>
              <a:t>To save time and bandwidth consumption, a cached resource is not compared to the version on the origin server every time it is accessed.</a:t>
            </a:r>
          </a:p>
          <a:p>
            <a:pPr>
              <a:spcAft>
                <a:spcPts val="600"/>
              </a:spcAft>
            </a:pPr>
            <a:r>
              <a:rPr lang="en-US" sz="2000" dirty="0"/>
              <a:t>If a cached resource is considered to be fresh, it is assumed to be the most current version and is sent directly to the client.</a:t>
            </a:r>
          </a:p>
          <a:p>
            <a:pPr>
              <a:spcAft>
                <a:spcPts val="600"/>
              </a:spcAft>
            </a:pPr>
            <a:r>
              <a:rPr lang="en-US" sz="2000" dirty="0"/>
              <a:t>A cached resource is considered to be fresh when its age is less than the age or period defined by a cache setting.</a:t>
            </a:r>
          </a:p>
          <a:p>
            <a:endParaRPr lang="en-US" dirty="0"/>
          </a:p>
        </p:txBody>
      </p:sp>
    </p:spTree>
    <p:extLst>
      <p:ext uri="{BB962C8B-B14F-4D97-AF65-F5344CB8AC3E}">
        <p14:creationId xmlns:p14="http://schemas.microsoft.com/office/powerpoint/2010/main" val="3406135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17A7-B1F4-1249-0088-224F50629127}"/>
              </a:ext>
            </a:extLst>
          </p:cNvPr>
          <p:cNvSpPr>
            <a:spLocks noGrp="1"/>
          </p:cNvSpPr>
          <p:nvPr>
            <p:ph type="title"/>
          </p:nvPr>
        </p:nvSpPr>
        <p:spPr/>
        <p:txBody>
          <a:bodyPr/>
          <a:lstStyle/>
          <a:p>
            <a:r>
              <a:rPr lang="en-US" sz="2800" dirty="0"/>
              <a:t>Control cache behavior on Azure Content Delivery Networks (2 of 4)</a:t>
            </a:r>
          </a:p>
        </p:txBody>
      </p:sp>
      <p:sp>
        <p:nvSpPr>
          <p:cNvPr id="3" name="Content Placeholder 2">
            <a:extLst>
              <a:ext uri="{FF2B5EF4-FFF2-40B4-BE49-F238E27FC236}">
                <a16:creationId xmlns:a16="http://schemas.microsoft.com/office/drawing/2014/main" id="{1B321A2D-D933-8875-A807-F4D567EA2D65}"/>
              </a:ext>
            </a:extLst>
          </p:cNvPr>
          <p:cNvSpPr>
            <a:spLocks noGrp="1"/>
          </p:cNvSpPr>
          <p:nvPr>
            <p:ph sz="quarter" idx="10"/>
          </p:nvPr>
        </p:nvSpPr>
        <p:spPr/>
        <p:txBody>
          <a:bodyPr/>
          <a:lstStyle/>
          <a:p>
            <a:pPr marL="0" indent="0">
              <a:spcAft>
                <a:spcPts val="1200"/>
              </a:spcAft>
              <a:buNone/>
            </a:pPr>
            <a:r>
              <a:rPr lang="en-US" dirty="0">
                <a:latin typeface="+mj-lt"/>
              </a:rPr>
              <a:t>Controlling caching behavior</a:t>
            </a:r>
          </a:p>
          <a:p>
            <a:pPr>
              <a:spcAft>
                <a:spcPts val="600"/>
              </a:spcAft>
            </a:pPr>
            <a:r>
              <a:rPr lang="en-US" sz="2000" dirty="0"/>
              <a:t>Azure CDNs provide two mechanisms for caching files. However, these configuration settings depend on the tier you've selected.</a:t>
            </a:r>
          </a:p>
          <a:p>
            <a:pPr>
              <a:spcAft>
                <a:spcPts val="600"/>
              </a:spcAft>
            </a:pPr>
            <a:r>
              <a:rPr lang="en-US" sz="2000" dirty="0"/>
              <a:t>Caching rules in Azure CDN Standard for Microsoft are set at the endpoint level and provide three configuration options. Other tiers provide additional configuration options, which include:</a:t>
            </a:r>
          </a:p>
          <a:p>
            <a:pPr lvl="1">
              <a:spcAft>
                <a:spcPts val="600"/>
              </a:spcAft>
            </a:pPr>
            <a:r>
              <a:rPr lang="en-US" sz="1600" dirty="0"/>
              <a:t>Caching rules.</a:t>
            </a:r>
          </a:p>
          <a:p>
            <a:pPr lvl="1">
              <a:spcAft>
                <a:spcPts val="600"/>
              </a:spcAft>
            </a:pPr>
            <a:r>
              <a:rPr lang="en-US" sz="1600" dirty="0"/>
              <a:t>Query string caching.</a:t>
            </a:r>
          </a:p>
          <a:p>
            <a:pPr>
              <a:spcAft>
                <a:spcPts val="600"/>
              </a:spcAft>
            </a:pPr>
            <a:r>
              <a:rPr lang="en-US" sz="2000" dirty="0"/>
              <a:t>With the Azure CDN Standard for Microsoft Tier, caching rules are as simple as the following three options:</a:t>
            </a:r>
          </a:p>
          <a:p>
            <a:pPr lvl="1">
              <a:spcAft>
                <a:spcPts val="600"/>
              </a:spcAft>
            </a:pPr>
            <a:r>
              <a:rPr lang="en-US" sz="1600" dirty="0"/>
              <a:t>Ignore query strings.</a:t>
            </a:r>
          </a:p>
          <a:p>
            <a:pPr lvl="1">
              <a:spcAft>
                <a:spcPts val="600"/>
              </a:spcAft>
            </a:pPr>
            <a:r>
              <a:rPr lang="en-US" sz="1600" dirty="0"/>
              <a:t>Bypass caching for query strings.</a:t>
            </a:r>
          </a:p>
          <a:p>
            <a:pPr lvl="1">
              <a:spcAft>
                <a:spcPts val="600"/>
              </a:spcAft>
            </a:pPr>
            <a:r>
              <a:rPr lang="en-US" sz="1600" dirty="0"/>
              <a:t>Cache every unique URL.</a:t>
            </a:r>
          </a:p>
          <a:p>
            <a:pPr>
              <a:spcAft>
                <a:spcPts val="600"/>
              </a:spcAft>
            </a:pPr>
            <a:endParaRPr lang="en-US" dirty="0"/>
          </a:p>
        </p:txBody>
      </p:sp>
    </p:spTree>
    <p:extLst>
      <p:ext uri="{BB962C8B-B14F-4D97-AF65-F5344CB8AC3E}">
        <p14:creationId xmlns:p14="http://schemas.microsoft.com/office/powerpoint/2010/main" val="1848074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17A7-B1F4-1249-0088-224F50629127}"/>
              </a:ext>
            </a:extLst>
          </p:cNvPr>
          <p:cNvSpPr>
            <a:spLocks noGrp="1"/>
          </p:cNvSpPr>
          <p:nvPr>
            <p:ph type="title"/>
          </p:nvPr>
        </p:nvSpPr>
        <p:spPr/>
        <p:txBody>
          <a:bodyPr/>
          <a:lstStyle/>
          <a:p>
            <a:r>
              <a:rPr lang="en-US" sz="2800" dirty="0"/>
              <a:t>Control cache behavior on Azure Content Delivery Networks (3 of 4)</a:t>
            </a:r>
          </a:p>
        </p:txBody>
      </p:sp>
      <p:sp>
        <p:nvSpPr>
          <p:cNvPr id="3" name="Content Placeholder 2">
            <a:extLst>
              <a:ext uri="{FF2B5EF4-FFF2-40B4-BE49-F238E27FC236}">
                <a16:creationId xmlns:a16="http://schemas.microsoft.com/office/drawing/2014/main" id="{1B321A2D-D933-8875-A807-F4D567EA2D65}"/>
              </a:ext>
            </a:extLst>
          </p:cNvPr>
          <p:cNvSpPr>
            <a:spLocks noGrp="1"/>
          </p:cNvSpPr>
          <p:nvPr>
            <p:ph sz="quarter" idx="10"/>
          </p:nvPr>
        </p:nvSpPr>
        <p:spPr/>
        <p:txBody>
          <a:bodyPr/>
          <a:lstStyle/>
          <a:p>
            <a:pPr marL="0" indent="0">
              <a:spcAft>
                <a:spcPts val="1200"/>
              </a:spcAft>
              <a:buNone/>
            </a:pPr>
            <a:r>
              <a:rPr lang="en-US" dirty="0">
                <a:latin typeface="+mj-lt"/>
              </a:rPr>
              <a:t>Caching and time to live</a:t>
            </a:r>
          </a:p>
          <a:p>
            <a:pPr>
              <a:spcAft>
                <a:spcPts val="600"/>
              </a:spcAft>
            </a:pPr>
            <a:r>
              <a:rPr lang="en-US" sz="2000" dirty="0"/>
              <a:t>If you publish a website through Azure CDN, the files on that site are cached until their TTL expires. The </a:t>
            </a:r>
            <a:r>
              <a:rPr lang="en-US" sz="2000" dirty="0">
                <a:latin typeface="Consolas" panose="020B0609020204030204" pitchFamily="49" charset="0"/>
              </a:rPr>
              <a:t>Cache-Control</a:t>
            </a:r>
            <a:r>
              <a:rPr lang="en-US" sz="2000" dirty="0"/>
              <a:t> header contained in the HTTP response from origin server determines the TTL duration.</a:t>
            </a:r>
          </a:p>
          <a:p>
            <a:pPr>
              <a:spcAft>
                <a:spcPts val="600"/>
              </a:spcAft>
            </a:pPr>
            <a:r>
              <a:rPr lang="en-US" sz="2000" dirty="0"/>
              <a:t>If you don't set a TTL on a file, Azure CDN sets a default value. However, this default may be overridden if you have set up caching rules in Azure. Default TTL values are as follows:</a:t>
            </a:r>
          </a:p>
          <a:p>
            <a:pPr lvl="1">
              <a:spcAft>
                <a:spcPts val="600"/>
              </a:spcAft>
            </a:pPr>
            <a:r>
              <a:rPr lang="en-US" sz="1600" dirty="0"/>
              <a:t>Generalized web delivery optimizations: seven days</a:t>
            </a:r>
          </a:p>
          <a:p>
            <a:pPr lvl="1">
              <a:spcAft>
                <a:spcPts val="600"/>
              </a:spcAft>
            </a:pPr>
            <a:r>
              <a:rPr lang="en-US" sz="1600" dirty="0"/>
              <a:t>Large file optimizations: one day</a:t>
            </a:r>
          </a:p>
          <a:p>
            <a:pPr lvl="1">
              <a:spcAft>
                <a:spcPts val="600"/>
              </a:spcAft>
            </a:pPr>
            <a:r>
              <a:rPr lang="en-US" sz="1600" dirty="0"/>
              <a:t>Media streaming optimizations: one year</a:t>
            </a:r>
          </a:p>
          <a:p>
            <a:pPr>
              <a:spcAft>
                <a:spcPts val="600"/>
              </a:spcAft>
            </a:pPr>
            <a:endParaRPr lang="en-US" dirty="0"/>
          </a:p>
        </p:txBody>
      </p:sp>
    </p:spTree>
    <p:extLst>
      <p:ext uri="{BB962C8B-B14F-4D97-AF65-F5344CB8AC3E}">
        <p14:creationId xmlns:p14="http://schemas.microsoft.com/office/powerpoint/2010/main" val="3317205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17A7-B1F4-1249-0088-224F50629127}"/>
              </a:ext>
            </a:extLst>
          </p:cNvPr>
          <p:cNvSpPr>
            <a:spLocks noGrp="1"/>
          </p:cNvSpPr>
          <p:nvPr>
            <p:ph type="title"/>
          </p:nvPr>
        </p:nvSpPr>
        <p:spPr/>
        <p:txBody>
          <a:bodyPr/>
          <a:lstStyle/>
          <a:p>
            <a:r>
              <a:rPr lang="en-US" sz="2800" dirty="0"/>
              <a:t>Control cache behavior on Azure Content Delivery Networks (4 of 4)</a:t>
            </a:r>
          </a:p>
        </p:txBody>
      </p:sp>
      <p:sp>
        <p:nvSpPr>
          <p:cNvPr id="3" name="Content Placeholder 2">
            <a:extLst>
              <a:ext uri="{FF2B5EF4-FFF2-40B4-BE49-F238E27FC236}">
                <a16:creationId xmlns:a16="http://schemas.microsoft.com/office/drawing/2014/main" id="{1B321A2D-D933-8875-A807-F4D567EA2D65}"/>
              </a:ext>
            </a:extLst>
          </p:cNvPr>
          <p:cNvSpPr>
            <a:spLocks noGrp="1"/>
          </p:cNvSpPr>
          <p:nvPr>
            <p:ph sz="quarter" idx="10"/>
          </p:nvPr>
        </p:nvSpPr>
        <p:spPr/>
        <p:txBody>
          <a:bodyPr/>
          <a:lstStyle/>
          <a:p>
            <a:pPr marL="0" indent="0">
              <a:spcAft>
                <a:spcPts val="1200"/>
              </a:spcAft>
              <a:buNone/>
            </a:pPr>
            <a:r>
              <a:rPr lang="en-US" dirty="0">
                <a:latin typeface="+mj-lt"/>
              </a:rPr>
              <a:t>Content updating</a:t>
            </a:r>
          </a:p>
          <a:p>
            <a:pPr>
              <a:spcAft>
                <a:spcPts val="600"/>
              </a:spcAft>
            </a:pPr>
            <a:r>
              <a:rPr lang="en-US" sz="2000" dirty="0"/>
              <a:t>In normal operation:</a:t>
            </a:r>
          </a:p>
          <a:p>
            <a:pPr lvl="1">
              <a:spcAft>
                <a:spcPts val="600"/>
              </a:spcAft>
            </a:pPr>
            <a:r>
              <a:rPr lang="en-US" sz="1800" dirty="0"/>
              <a:t>An Azure CDN edge node will serve an asset until its TTL expires.</a:t>
            </a:r>
          </a:p>
          <a:p>
            <a:pPr lvl="1">
              <a:spcAft>
                <a:spcPts val="600"/>
              </a:spcAft>
            </a:pPr>
            <a:r>
              <a:rPr lang="en-US" sz="1800" dirty="0"/>
              <a:t>The edge node reconnects to the origin server when the TTL expires and a client makes a request to the same asset.</a:t>
            </a:r>
          </a:p>
          <a:p>
            <a:pPr lvl="1">
              <a:spcAft>
                <a:spcPts val="600"/>
              </a:spcAft>
            </a:pPr>
            <a:r>
              <a:rPr lang="en-US" sz="1800" dirty="0"/>
              <a:t>The node will fetch another copy of the asset, resetting the TTL in the process.</a:t>
            </a:r>
          </a:p>
          <a:p>
            <a:pPr>
              <a:spcAft>
                <a:spcPts val="600"/>
              </a:spcAft>
            </a:pPr>
            <a:r>
              <a:rPr lang="en-US" sz="2000" dirty="0"/>
              <a:t>To ensure that users always receive the latest version of an asset, consider including a version string in the asset URL. This approach causes the CDN to retrieve the new asset immediately.</a:t>
            </a:r>
          </a:p>
          <a:p>
            <a:pPr>
              <a:spcAft>
                <a:spcPts val="600"/>
              </a:spcAft>
            </a:pPr>
            <a:r>
              <a:rPr lang="en-US" sz="2000" dirty="0"/>
              <a:t>You can purge cached content from the edge nodes, which refreshes the content on the next client request. </a:t>
            </a:r>
            <a:endParaRPr lang="en-US" dirty="0"/>
          </a:p>
        </p:txBody>
      </p:sp>
    </p:spTree>
    <p:extLst>
      <p:ext uri="{BB962C8B-B14F-4D97-AF65-F5344CB8AC3E}">
        <p14:creationId xmlns:p14="http://schemas.microsoft.com/office/powerpoint/2010/main" val="2944350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4CFA-71E4-1431-586F-1876823E65EA}"/>
              </a:ext>
            </a:extLst>
          </p:cNvPr>
          <p:cNvSpPr>
            <a:spLocks noGrp="1"/>
          </p:cNvSpPr>
          <p:nvPr>
            <p:ph type="title"/>
          </p:nvPr>
        </p:nvSpPr>
        <p:spPr/>
        <p:txBody>
          <a:bodyPr/>
          <a:lstStyle/>
          <a:p>
            <a:r>
              <a:rPr lang="en-US" sz="2800" dirty="0"/>
              <a:t>Interact with Azure Content Delivery Networks by using .NET (1 of 3)</a:t>
            </a:r>
          </a:p>
        </p:txBody>
      </p:sp>
      <p:sp>
        <p:nvSpPr>
          <p:cNvPr id="3" name="Content Placeholder 2">
            <a:extLst>
              <a:ext uri="{FF2B5EF4-FFF2-40B4-BE49-F238E27FC236}">
                <a16:creationId xmlns:a16="http://schemas.microsoft.com/office/drawing/2014/main" id="{15EE7DDE-D6DE-4093-EC07-4F7EF9BF36DF}"/>
              </a:ext>
            </a:extLst>
          </p:cNvPr>
          <p:cNvSpPr>
            <a:spLocks noGrp="1"/>
          </p:cNvSpPr>
          <p:nvPr>
            <p:ph sz="quarter" idx="10"/>
          </p:nvPr>
        </p:nvSpPr>
        <p:spPr/>
        <p:txBody>
          <a:bodyPr/>
          <a:lstStyle/>
          <a:p>
            <a:pPr marL="0" indent="0">
              <a:spcAft>
                <a:spcPts val="1200"/>
              </a:spcAft>
              <a:buNone/>
            </a:pPr>
            <a:r>
              <a:rPr lang="en-US" sz="2000" dirty="0"/>
              <a:t>You can use the Azure CDN Library for .NET to automate creation and management of CDN profiles and endpoints. Install the </a:t>
            </a:r>
            <a:r>
              <a:rPr lang="en-US" sz="2000" dirty="0" err="1">
                <a:latin typeface="Consolas" panose="020B0609020204030204" pitchFamily="49" charset="0"/>
              </a:rPr>
              <a:t>Microsoft.Azure.Management.Cdn</a:t>
            </a:r>
            <a:r>
              <a:rPr lang="en-US" sz="2000" dirty="0"/>
              <a:t> directly from the Visual Studio Package Manager console or with the .NET Core CLI.</a:t>
            </a:r>
          </a:p>
          <a:p>
            <a:pPr marL="0" indent="0">
              <a:spcAft>
                <a:spcPts val="1200"/>
              </a:spcAft>
              <a:buNone/>
            </a:pPr>
            <a:r>
              <a:rPr lang="en-US" sz="2000" dirty="0">
                <a:latin typeface="+mj-lt"/>
              </a:rPr>
              <a:t>Common actions</a:t>
            </a:r>
          </a:p>
          <a:p>
            <a:pPr>
              <a:spcAft>
                <a:spcPts val="600"/>
              </a:spcAft>
            </a:pPr>
            <a:r>
              <a:rPr lang="en-US" sz="2000" dirty="0"/>
              <a:t>Create a CDN client</a:t>
            </a:r>
          </a:p>
          <a:p>
            <a:pPr>
              <a:spcAft>
                <a:spcPts val="600"/>
              </a:spcAft>
            </a:pPr>
            <a:r>
              <a:rPr lang="en-US" sz="2000" dirty="0"/>
              <a:t>List CDN profiles and endpoints</a:t>
            </a:r>
          </a:p>
          <a:p>
            <a:pPr>
              <a:spcAft>
                <a:spcPts val="600"/>
              </a:spcAft>
            </a:pPr>
            <a:r>
              <a:rPr lang="en-US" sz="2000" dirty="0"/>
              <a:t>Create CDN profiles and endpoints</a:t>
            </a:r>
          </a:p>
          <a:p>
            <a:pPr>
              <a:spcAft>
                <a:spcPts val="600"/>
              </a:spcAft>
            </a:pPr>
            <a:r>
              <a:rPr lang="en-US" sz="2000" dirty="0"/>
              <a:t>Purge an endpoint</a:t>
            </a:r>
          </a:p>
          <a:p>
            <a:endParaRPr lang="en-US" sz="2000" dirty="0"/>
          </a:p>
        </p:txBody>
      </p:sp>
    </p:spTree>
    <p:extLst>
      <p:ext uri="{BB962C8B-B14F-4D97-AF65-F5344CB8AC3E}">
        <p14:creationId xmlns:p14="http://schemas.microsoft.com/office/powerpoint/2010/main" val="3959315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666FB8-5DEE-6BC9-54F3-0A558A40E9EE}"/>
              </a:ext>
            </a:extLst>
          </p:cNvPr>
          <p:cNvSpPr>
            <a:spLocks noGrp="1"/>
          </p:cNvSpPr>
          <p:nvPr>
            <p:ph type="title"/>
          </p:nvPr>
        </p:nvSpPr>
        <p:spPr/>
        <p:txBody>
          <a:bodyPr/>
          <a:lstStyle/>
          <a:p>
            <a:r>
              <a:rPr lang="en-US" sz="2800" dirty="0"/>
              <a:t>Interact with Azure Content Delivery Networks by using .NET (2 of 3)</a:t>
            </a:r>
          </a:p>
        </p:txBody>
      </p:sp>
      <p:sp>
        <p:nvSpPr>
          <p:cNvPr id="6" name="Text Placeholder 5">
            <a:extLst>
              <a:ext uri="{FF2B5EF4-FFF2-40B4-BE49-F238E27FC236}">
                <a16:creationId xmlns:a16="http://schemas.microsoft.com/office/drawing/2014/main" id="{1F7F4799-6ED2-91C7-0B9A-CE632B9A9221}"/>
              </a:ext>
            </a:extLst>
          </p:cNvPr>
          <p:cNvSpPr>
            <a:spLocks noGrp="1"/>
          </p:cNvSpPr>
          <p:nvPr>
            <p:ph type="body" sz="quarter" idx="11"/>
          </p:nvPr>
        </p:nvSpPr>
        <p:spPr/>
        <p:txBody>
          <a:bodyPr/>
          <a:lstStyle/>
          <a:p>
            <a:r>
              <a:rPr lang="en-US" dirty="0"/>
              <a:t>Create a CDN client</a:t>
            </a:r>
          </a:p>
        </p:txBody>
      </p:sp>
      <p:sp>
        <p:nvSpPr>
          <p:cNvPr id="2" name="Content Placeholder 2">
            <a:extLst>
              <a:ext uri="{FF2B5EF4-FFF2-40B4-BE49-F238E27FC236}">
                <a16:creationId xmlns:a16="http://schemas.microsoft.com/office/drawing/2014/main" id="{5483CEE0-3379-550B-1CC7-0E88F7BFEADF}"/>
              </a:ext>
            </a:extLst>
          </p:cNvPr>
          <p:cNvSpPr txBox="1">
            <a:spLocks/>
          </p:cNvSpPr>
          <p:nvPr/>
        </p:nvSpPr>
        <p:spPr>
          <a:xfrm>
            <a:off x="418643" y="2126284"/>
            <a:ext cx="11127594" cy="2046714"/>
          </a:xfrm>
          <a:prstGeom prst="rect">
            <a:avLst/>
          </a:prstGeom>
          <a:noFill/>
          <a:ln w="25400">
            <a:solidFill>
              <a:schemeClr val="accent4"/>
            </a:solidFill>
          </a:ln>
        </p:spPr>
        <p:txBody>
          <a:bodyPr lIns="91440" tIns="91440" rIns="91440" bIns="9144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Main</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string</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args</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Create CDN client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CdnManagementClient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cdn</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CdnManagementClient</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TokenCredentials</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authResult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AccessToken</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SubscriptionId</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subscriptionId</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71974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157CB1-E24A-020B-A45F-59D98B65C8F6}"/>
              </a:ext>
            </a:extLst>
          </p:cNvPr>
          <p:cNvSpPr>
            <a:spLocks noGrp="1"/>
          </p:cNvSpPr>
          <p:nvPr>
            <p:ph type="title"/>
          </p:nvPr>
        </p:nvSpPr>
        <p:spPr>
          <a:xfrm>
            <a:off x="581340" y="2824068"/>
            <a:ext cx="6472474" cy="1255728"/>
          </a:xfrm>
        </p:spPr>
        <p:txBody>
          <a:bodyPr/>
          <a:lstStyle/>
          <a:p>
            <a:pPr>
              <a:lnSpc>
                <a:spcPct val="100000"/>
              </a:lnSpc>
            </a:pPr>
            <a:r>
              <a:rPr lang="fr-FR" dirty="0"/>
              <a:t>Module 1: </a:t>
            </a:r>
            <a:r>
              <a:rPr lang="en-US" dirty="0"/>
              <a:t>Develop for Azure Cache for Redis</a:t>
            </a:r>
          </a:p>
        </p:txBody>
      </p:sp>
    </p:spTree>
    <p:extLst>
      <p:ext uri="{BB962C8B-B14F-4D97-AF65-F5344CB8AC3E}">
        <p14:creationId xmlns:p14="http://schemas.microsoft.com/office/powerpoint/2010/main" val="1928248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666FB8-5DEE-6BC9-54F3-0A558A40E9EE}"/>
              </a:ext>
            </a:extLst>
          </p:cNvPr>
          <p:cNvSpPr>
            <a:spLocks noGrp="1"/>
          </p:cNvSpPr>
          <p:nvPr>
            <p:ph type="title"/>
          </p:nvPr>
        </p:nvSpPr>
        <p:spPr/>
        <p:txBody>
          <a:bodyPr/>
          <a:lstStyle/>
          <a:p>
            <a:r>
              <a:rPr lang="en-US" sz="2800" dirty="0"/>
              <a:t>Interact with Azure Content Delivery Networks by using .NET (3 of 3)</a:t>
            </a:r>
          </a:p>
        </p:txBody>
      </p:sp>
      <p:sp>
        <p:nvSpPr>
          <p:cNvPr id="6" name="Text Placeholder 5">
            <a:extLst>
              <a:ext uri="{FF2B5EF4-FFF2-40B4-BE49-F238E27FC236}">
                <a16:creationId xmlns:a16="http://schemas.microsoft.com/office/drawing/2014/main" id="{1F7F4799-6ED2-91C7-0B9A-CE632B9A9221}"/>
              </a:ext>
            </a:extLst>
          </p:cNvPr>
          <p:cNvSpPr>
            <a:spLocks noGrp="1"/>
          </p:cNvSpPr>
          <p:nvPr>
            <p:ph type="body" sz="quarter" idx="11"/>
          </p:nvPr>
        </p:nvSpPr>
        <p:spPr/>
        <p:txBody>
          <a:bodyPr/>
          <a:lstStyle/>
          <a:p>
            <a:r>
              <a:rPr lang="en-US" dirty="0"/>
              <a:t>List CDN profiles and endpoints</a:t>
            </a:r>
          </a:p>
        </p:txBody>
      </p:sp>
      <p:sp>
        <p:nvSpPr>
          <p:cNvPr id="7" name="Content Placeholder 2">
            <a:extLst>
              <a:ext uri="{FF2B5EF4-FFF2-40B4-BE49-F238E27FC236}">
                <a16:creationId xmlns:a16="http://schemas.microsoft.com/office/drawing/2014/main" id="{D1CFCB59-0C57-E9A2-9679-19DD5CCD3FBA}"/>
              </a:ext>
            </a:extLst>
          </p:cNvPr>
          <p:cNvSpPr txBox="1">
            <a:spLocks/>
          </p:cNvSpPr>
          <p:nvPr/>
        </p:nvSpPr>
        <p:spPr>
          <a:xfrm>
            <a:off x="457200" y="1613285"/>
            <a:ext cx="11127594" cy="4616648"/>
          </a:xfrm>
          <a:prstGeom prst="rect">
            <a:avLst/>
          </a:prstGeom>
          <a:noFill/>
          <a:ln w="25400">
            <a:solidFill>
              <a:schemeClr val="accent4"/>
            </a:solidFill>
          </a:ln>
        </p:spPr>
        <p:txBody>
          <a:bodyPr lIns="91440" tIns="91440" rIns="91440" bIns="9144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spcAft>
                <a:spcPts val="0"/>
              </a:spcAft>
            </a:pPr>
            <a:r>
              <a:rPr lang="en-US" sz="1600" b="0" dirty="0">
                <a:solidFill>
                  <a:srgbClr val="0000FF"/>
                </a:solidFill>
                <a:effectLst/>
                <a:latin typeface="Consolas" panose="020B0609020204030204" pitchFamily="49" charset="0"/>
              </a:rPr>
              <a:t>private</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ListProfilesAndEndpoints</a:t>
            </a:r>
            <a:r>
              <a:rPr lang="en-US" sz="1600" b="0" dirty="0">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CdnManagementClient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cdn</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List all the CDN profiles in this resource group</a:t>
            </a:r>
            <a:endParaRPr lang="en-US" sz="1600" b="0" dirty="0">
              <a:solidFill>
                <a:srgbClr val="000000"/>
              </a:solidFill>
              <a:effectLst/>
              <a:latin typeface="Consolas" panose="020B0609020204030204" pitchFamily="49" charset="0"/>
            </a:endParaRP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profileList</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cdn</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Profiles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ListByResourceGroup</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resourceGroupName</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foreach</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Profile</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p</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in</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profileList</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Console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WriteLine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"CDN profile {0}"</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p</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p>
          <a:p>
            <a:pPr>
              <a:spcBef>
                <a:spcPts val="0"/>
              </a:spcBef>
              <a:spcAft>
                <a:spcPts val="0"/>
              </a:spcAft>
            </a:pP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//List all the CDN endpoints on this CDN profile</a:t>
            </a:r>
            <a:endParaRPr lang="en-US" sz="1600" b="0" dirty="0">
              <a:solidFill>
                <a:srgbClr val="000000"/>
              </a:solidFill>
              <a:effectLst/>
              <a:latin typeface="Consolas" panose="020B0609020204030204" pitchFamily="49" charset="0"/>
            </a:endParaRP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Console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WriteLine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"Endpoints:"</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endpointList</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cdn</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Endpoints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ListByProfile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p</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resourceGroupName</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foreach</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Endpoint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e</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in</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endpointList</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Console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WriteLine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"-{0} ({1})"</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HostName</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Console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WriteLine</a:t>
            </a:r>
            <a:r>
              <a:rPr lang="en-US" sz="1600" b="0" dirty="0">
                <a:solidFill>
                  <a:srgbClr val="000000"/>
                </a:solidFill>
                <a:effectLst/>
                <a:latin typeface="Consolas" panose="020B0609020204030204" pitchFamily="49" charset="0"/>
              </a:rPr>
              <a:t>();</a:t>
            </a:r>
          </a:p>
          <a:p>
            <a:pPr>
              <a:spcBef>
                <a:spcPts val="0"/>
              </a:spcBef>
              <a:spcAft>
                <a:spcPts val="0"/>
              </a:spcAft>
            </a:pPr>
            <a:r>
              <a:rPr lang="en-US" sz="1600" b="0" dirty="0">
                <a:solidFill>
                  <a:srgbClr val="000000"/>
                </a:solidFill>
                <a:effectLst/>
                <a:latin typeface="Consolas" panose="020B0609020204030204" pitchFamily="49" charset="0"/>
              </a:rPr>
              <a:t>    }</a:t>
            </a:r>
          </a:p>
          <a:p>
            <a:pPr>
              <a:spcBef>
                <a:spcPts val="0"/>
              </a:spcBef>
              <a:spcAft>
                <a:spcPts val="0"/>
              </a:spcAft>
            </a:pPr>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107267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p:txBody>
          <a:bodyPr/>
          <a:lstStyle/>
          <a:p>
            <a:r>
              <a:rPr lang="en-US" dirty="0"/>
              <a:t>Summary and knowledge check</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457199" y="1752600"/>
            <a:ext cx="5019773" cy="3762375"/>
          </a:xfrm>
        </p:spPr>
        <p:txBody>
          <a:bodyPr>
            <a:noAutofit/>
          </a:bodyPr>
          <a:lstStyle/>
          <a:p>
            <a:pPr marL="0" indent="0">
              <a:spcAft>
                <a:spcPts val="1200"/>
              </a:spcAft>
              <a:buNone/>
            </a:pPr>
            <a:r>
              <a:rPr lang="en-US" sz="2400" dirty="0"/>
              <a:t>In this module, you learned how to:</a:t>
            </a:r>
          </a:p>
          <a:p>
            <a:pPr>
              <a:spcAft>
                <a:spcPts val="600"/>
              </a:spcAft>
            </a:pPr>
            <a:r>
              <a:rPr lang="en-US" sz="1800" dirty="0"/>
              <a:t>Explain how the Azure Content Delivery Network works and how it can improve the user experience.</a:t>
            </a:r>
          </a:p>
          <a:p>
            <a:pPr>
              <a:spcAft>
                <a:spcPts val="600"/>
              </a:spcAft>
            </a:pPr>
            <a:r>
              <a:rPr lang="en-US" sz="1800" dirty="0"/>
              <a:t>Control caching behavior and purge content.</a:t>
            </a:r>
          </a:p>
          <a:p>
            <a:pPr>
              <a:spcAft>
                <a:spcPts val="600"/>
              </a:spcAft>
            </a:pPr>
            <a:r>
              <a:rPr lang="en-US" sz="1800" dirty="0"/>
              <a:t>Perform actions on Azure CDN by using the Azure CDN Library for .NET.</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a:spLocks/>
          </p:cNvSpPr>
          <p:nvPr/>
        </p:nvSpPr>
        <p:spPr>
          <a:xfrm>
            <a:off x="6715031" y="2076618"/>
            <a:ext cx="4672440" cy="766943"/>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When publishing a website through Azure CDN, the files on that site are cached until their time-to-live (TTL) expires. What is the default TTL for large file optimizations?</a:t>
            </a:r>
          </a:p>
        </p:txBody>
      </p:sp>
    </p:spTree>
    <p:extLst>
      <p:ext uri="{BB962C8B-B14F-4D97-AF65-F5344CB8AC3E}">
        <p14:creationId xmlns:p14="http://schemas.microsoft.com/office/powerpoint/2010/main" val="1613981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EC3F5-459D-EDF9-0B20-50B313E88057}"/>
              </a:ext>
            </a:extLst>
          </p:cNvPr>
          <p:cNvSpPr>
            <a:spLocks noGrp="1"/>
          </p:cNvSpPr>
          <p:nvPr>
            <p:ph type="title"/>
          </p:nvPr>
        </p:nvSpPr>
        <p:spPr/>
        <p:txBody>
          <a:bodyPr/>
          <a:lstStyle/>
          <a:p>
            <a:r>
              <a:rPr lang="en-US" dirty="0"/>
              <a:t>Discussion and lab</a:t>
            </a:r>
          </a:p>
        </p:txBody>
      </p:sp>
    </p:spTree>
    <p:extLst>
      <p:ext uri="{BB962C8B-B14F-4D97-AF65-F5344CB8AC3E}">
        <p14:creationId xmlns:p14="http://schemas.microsoft.com/office/powerpoint/2010/main" val="1578261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D38E73-2109-66DD-E229-E7109681A5C3}"/>
              </a:ext>
            </a:extLst>
          </p:cNvPr>
          <p:cNvSpPr>
            <a:spLocks noGrp="1"/>
          </p:cNvSpPr>
          <p:nvPr>
            <p:ph type="title"/>
          </p:nvPr>
        </p:nvSpPr>
        <p:spPr/>
        <p:txBody>
          <a:bodyPr/>
          <a:lstStyle/>
          <a:p>
            <a:r>
              <a:rPr lang="en-US" dirty="0"/>
              <a:t>Group discussion questions</a:t>
            </a:r>
          </a:p>
        </p:txBody>
      </p:sp>
      <p:sp>
        <p:nvSpPr>
          <p:cNvPr id="5" name="Content Placeholder 4">
            <a:extLst>
              <a:ext uri="{FF2B5EF4-FFF2-40B4-BE49-F238E27FC236}">
                <a16:creationId xmlns:a16="http://schemas.microsoft.com/office/drawing/2014/main" id="{F232AD4E-336F-4656-0E6A-261693F29563}"/>
              </a:ext>
            </a:extLst>
          </p:cNvPr>
          <p:cNvSpPr>
            <a:spLocks noGrp="1"/>
          </p:cNvSpPr>
          <p:nvPr>
            <p:ph sz="quarter" idx="10"/>
          </p:nvPr>
        </p:nvSpPr>
        <p:spPr/>
        <p:txBody>
          <a:bodyPr>
            <a:normAutofit/>
          </a:bodyPr>
          <a:lstStyle/>
          <a:p>
            <a:pPr>
              <a:spcAft>
                <a:spcPts val="1200"/>
              </a:spcAft>
            </a:pPr>
            <a:r>
              <a:rPr lang="en-US" sz="2400" dirty="0"/>
              <a:t>You are building a cloud-native application using Azure that users in three regions will use: North America, Asia, and West Europe.  You decide to implement a caching strategy with Redis.  Describe what would be a good way to determine in which region the Redis cache should be physically located and why.</a:t>
            </a:r>
          </a:p>
          <a:p>
            <a:pPr>
              <a:spcAft>
                <a:spcPts val="1200"/>
              </a:spcAft>
            </a:pPr>
            <a:r>
              <a:rPr lang="en-US" sz="2400" dirty="0"/>
              <a:t>Describe how an Azure CDN works.</a:t>
            </a:r>
          </a:p>
          <a:p>
            <a:pPr>
              <a:spcAft>
                <a:spcPts val="1200"/>
              </a:spcAft>
            </a:pPr>
            <a:r>
              <a:rPr lang="en-US" sz="2400" dirty="0"/>
              <a:t>Can you describe a scenario where you would recommend Azure CDN over Azure Cache for Redis?</a:t>
            </a:r>
          </a:p>
          <a:p>
            <a:pPr marL="0" indent="0">
              <a:spcAft>
                <a:spcPts val="1200"/>
              </a:spcAft>
              <a:buNone/>
            </a:pPr>
            <a:endParaRPr lang="en-US" sz="2400" dirty="0"/>
          </a:p>
        </p:txBody>
      </p:sp>
    </p:spTree>
    <p:extLst>
      <p:ext uri="{BB962C8B-B14F-4D97-AF65-F5344CB8AC3E}">
        <p14:creationId xmlns:p14="http://schemas.microsoft.com/office/powerpoint/2010/main" val="1288457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D77A7B-155B-2ED5-3C62-1DB7A61FC8AB}"/>
              </a:ext>
            </a:extLst>
          </p:cNvPr>
          <p:cNvSpPr>
            <a:spLocks noGrp="1"/>
          </p:cNvSpPr>
          <p:nvPr>
            <p:ph type="title"/>
          </p:nvPr>
        </p:nvSpPr>
        <p:spPr/>
        <p:txBody>
          <a:bodyPr>
            <a:noAutofit/>
          </a:bodyPr>
          <a:lstStyle/>
          <a:p>
            <a:r>
              <a:rPr lang="en-US" sz="2400" dirty="0"/>
              <a:t>Lab 12: Enhance a web application by using the Azure Content Delivery Network</a:t>
            </a:r>
          </a:p>
        </p:txBody>
      </p:sp>
      <p:sp>
        <p:nvSpPr>
          <p:cNvPr id="4" name="Content Placeholder 3">
            <a:extLst>
              <a:ext uri="{FF2B5EF4-FFF2-40B4-BE49-F238E27FC236}">
                <a16:creationId xmlns:a16="http://schemas.microsoft.com/office/drawing/2014/main" id="{9044587F-EB3F-C362-2330-AD9717DF1488}"/>
              </a:ext>
            </a:extLst>
          </p:cNvPr>
          <p:cNvSpPr>
            <a:spLocks noGrp="1"/>
          </p:cNvSpPr>
          <p:nvPr>
            <p:ph sz="quarter" idx="12"/>
          </p:nvPr>
        </p:nvSpPr>
        <p:spPr/>
        <p:txBody>
          <a:bodyPr>
            <a:normAutofit/>
          </a:bodyPr>
          <a:lstStyle/>
          <a:p>
            <a:pPr marL="0" indent="0">
              <a:buNone/>
            </a:pPr>
            <a:r>
              <a:rPr lang="en-US" sz="2000" dirty="0"/>
              <a:t>In this lab, you will implement the Azure Content Delivery Network capabilities to provide a caching solution based on customer locations. The lab configures a storage account for image and video files, which are impacted the most by the latency issues. You will use the Azure Content Delivery Network to implement the caching solution to aid in reducing latency for these image and video files.</a:t>
            </a:r>
          </a:p>
          <a:p>
            <a:pPr marL="0" indent="0">
              <a:buNone/>
            </a:pPr>
            <a:endParaRPr lang="en-US" sz="2000" dirty="0"/>
          </a:p>
          <a:p>
            <a:pPr marL="0" indent="0">
              <a:buNone/>
            </a:pPr>
            <a:r>
              <a:rPr lang="en-US" sz="2000" dirty="0">
                <a:hlinkClick r:id="rId3"/>
              </a:rPr>
              <a:t>http://aka.ms/az204labs</a:t>
            </a:r>
            <a:endParaRPr lang="en-US" sz="2000" dirty="0"/>
          </a:p>
        </p:txBody>
      </p:sp>
      <p:sp>
        <p:nvSpPr>
          <p:cNvPr id="5" name="Content Placeholder 4">
            <a:extLst>
              <a:ext uri="{FF2B5EF4-FFF2-40B4-BE49-F238E27FC236}">
                <a16:creationId xmlns:a16="http://schemas.microsoft.com/office/drawing/2014/main" id="{4C00AFA0-D892-F50F-8026-F49A80C4719D}"/>
              </a:ext>
            </a:extLst>
          </p:cNvPr>
          <p:cNvSpPr>
            <a:spLocks noGrp="1"/>
          </p:cNvSpPr>
          <p:nvPr>
            <p:ph sz="quarter" idx="13"/>
          </p:nvPr>
        </p:nvSpPr>
        <p:spPr/>
        <p:txBody>
          <a:bodyPr>
            <a:normAutofit/>
          </a:bodyPr>
          <a:lstStyle/>
          <a:p>
            <a:pPr>
              <a:spcAft>
                <a:spcPts val="600"/>
              </a:spcAft>
            </a:pPr>
            <a:r>
              <a:rPr lang="en-US" sz="1800" b="0" i="0" dirty="0">
                <a:solidFill>
                  <a:srgbClr val="222222"/>
                </a:solidFill>
                <a:effectLst/>
                <a:latin typeface="segoe-ui_semibold"/>
              </a:rPr>
              <a:t>Exercise 1: Create Azure resources</a:t>
            </a:r>
          </a:p>
          <a:p>
            <a:pPr>
              <a:spcAft>
                <a:spcPts val="600"/>
              </a:spcAft>
            </a:pPr>
            <a:r>
              <a:rPr lang="en-US" sz="1800" b="0" i="0" dirty="0">
                <a:solidFill>
                  <a:srgbClr val="222222"/>
                </a:solidFill>
                <a:effectLst/>
                <a:latin typeface="segoe-ui_semibold"/>
              </a:rPr>
              <a:t>Exercise 2: Configure Content Delivery Network and endpoints</a:t>
            </a:r>
          </a:p>
          <a:p>
            <a:pPr>
              <a:spcAft>
                <a:spcPts val="600"/>
              </a:spcAft>
            </a:pPr>
            <a:r>
              <a:rPr lang="en-US" sz="1800" b="0" i="0" dirty="0">
                <a:solidFill>
                  <a:srgbClr val="222222"/>
                </a:solidFill>
                <a:effectLst/>
                <a:latin typeface="segoe-ui_semibold"/>
              </a:rPr>
              <a:t>Exercise 3: Upload and configure static web content</a:t>
            </a:r>
          </a:p>
          <a:p>
            <a:pPr>
              <a:spcAft>
                <a:spcPts val="600"/>
              </a:spcAft>
            </a:pPr>
            <a:r>
              <a:rPr lang="en-US" sz="1800" b="0" i="0" dirty="0">
                <a:solidFill>
                  <a:srgbClr val="222222"/>
                </a:solidFill>
                <a:effectLst/>
                <a:latin typeface="segoe-ui_semibold"/>
              </a:rPr>
              <a:t>Exercise 4: Use Content Delivery Network endpoints</a:t>
            </a:r>
          </a:p>
        </p:txBody>
      </p:sp>
    </p:spTree>
    <p:extLst>
      <p:ext uri="{BB962C8B-B14F-4D97-AF65-F5344CB8AC3E}">
        <p14:creationId xmlns:p14="http://schemas.microsoft.com/office/powerpoint/2010/main" val="36119060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59DBB8-F862-E1A8-7EE8-232C20477907}"/>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179078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36D1-8293-E7E6-AC80-BC588D6AE1D6}"/>
              </a:ext>
            </a:extLst>
          </p:cNvPr>
          <p:cNvSpPr>
            <a:spLocks noGrp="1"/>
          </p:cNvSpPr>
          <p:nvPr>
            <p:ph type="title"/>
          </p:nvPr>
        </p:nvSpPr>
        <p:spPr/>
        <p:txBody>
          <a:bodyPr/>
          <a:lstStyle/>
          <a:p>
            <a:r>
              <a:rPr lang="en-US" dirty="0"/>
              <a:t>Learning objectives</a:t>
            </a:r>
          </a:p>
        </p:txBody>
      </p:sp>
      <p:sp>
        <p:nvSpPr>
          <p:cNvPr id="4" name="Content Placeholder 3">
            <a:extLst>
              <a:ext uri="{FF2B5EF4-FFF2-40B4-BE49-F238E27FC236}">
                <a16:creationId xmlns:a16="http://schemas.microsoft.com/office/drawing/2014/main" id="{1E46F1AE-BC25-3010-4623-C2C96043AD55}"/>
              </a:ext>
            </a:extLst>
          </p:cNvPr>
          <p:cNvSpPr>
            <a:spLocks noGrp="1"/>
          </p:cNvSpPr>
          <p:nvPr>
            <p:ph sz="quarter" idx="10"/>
          </p:nvPr>
        </p:nvSpPr>
        <p:spPr/>
        <p:txBody>
          <a:bodyPr>
            <a:normAutofit/>
          </a:bodyPr>
          <a:lstStyle/>
          <a:p>
            <a:pPr>
              <a:spcAft>
                <a:spcPts val="600"/>
              </a:spcAft>
            </a:pPr>
            <a:r>
              <a:rPr lang="en-US" sz="2400" dirty="0"/>
              <a:t>Explain the key scenarios Azure Cache for Redis covers and its service tiers.</a:t>
            </a:r>
          </a:p>
          <a:p>
            <a:pPr>
              <a:spcAft>
                <a:spcPts val="600"/>
              </a:spcAft>
            </a:pPr>
            <a:r>
              <a:rPr lang="en-US" sz="2400" dirty="0"/>
              <a:t>Identify the key parameters for creating an Azure Cache for Redis instance and interact with the cache.</a:t>
            </a:r>
          </a:p>
          <a:p>
            <a:pPr>
              <a:spcAft>
                <a:spcPts val="600"/>
              </a:spcAft>
            </a:pPr>
            <a:r>
              <a:rPr lang="en-US" sz="2400" dirty="0"/>
              <a:t>Connect an app to Azure Cache for Redis by using .NET Core.</a:t>
            </a:r>
          </a:p>
        </p:txBody>
      </p:sp>
    </p:spTree>
    <p:extLst>
      <p:ext uri="{BB962C8B-B14F-4D97-AF65-F5344CB8AC3E}">
        <p14:creationId xmlns:p14="http://schemas.microsoft.com/office/powerpoint/2010/main" val="210690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069027-8060-29FD-A85E-206719F36D5A}"/>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84FFF623-9F1B-1D5E-6E61-8754DADF0416}"/>
              </a:ext>
            </a:extLst>
          </p:cNvPr>
          <p:cNvSpPr>
            <a:spLocks noGrp="1"/>
          </p:cNvSpPr>
          <p:nvPr>
            <p:ph sz="quarter" idx="10"/>
          </p:nvPr>
        </p:nvSpPr>
        <p:spPr/>
        <p:txBody>
          <a:bodyPr/>
          <a:lstStyle/>
          <a:p>
            <a:pPr>
              <a:spcAft>
                <a:spcPts val="1200"/>
              </a:spcAft>
            </a:pPr>
            <a:r>
              <a:rPr lang="en-US" dirty="0"/>
              <a:t>Caching is a common technique that aims to improve the performance and scalability of a system.</a:t>
            </a:r>
          </a:p>
          <a:p>
            <a:pPr>
              <a:spcAft>
                <a:spcPts val="1200"/>
              </a:spcAft>
            </a:pPr>
            <a:r>
              <a:rPr lang="en-US" dirty="0"/>
              <a:t>It does this by temporarily copying frequently accessed data to a location close to the application.</a:t>
            </a:r>
          </a:p>
        </p:txBody>
      </p:sp>
    </p:spTree>
    <p:extLst>
      <p:ext uri="{BB962C8B-B14F-4D97-AF65-F5344CB8AC3E}">
        <p14:creationId xmlns:p14="http://schemas.microsoft.com/office/powerpoint/2010/main" val="1697768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ECB8-C119-B8EB-F881-E58FC70C076B}"/>
              </a:ext>
            </a:extLst>
          </p:cNvPr>
          <p:cNvSpPr>
            <a:spLocks noGrp="1"/>
          </p:cNvSpPr>
          <p:nvPr>
            <p:ph type="title"/>
          </p:nvPr>
        </p:nvSpPr>
        <p:spPr/>
        <p:txBody>
          <a:bodyPr/>
          <a:lstStyle/>
          <a:p>
            <a:r>
              <a:rPr lang="en-US" dirty="0"/>
              <a:t>Explore Azure Cache for Redis (1 of 2)</a:t>
            </a:r>
          </a:p>
        </p:txBody>
      </p:sp>
      <p:sp>
        <p:nvSpPr>
          <p:cNvPr id="3" name="Content Placeholder 2">
            <a:extLst>
              <a:ext uri="{FF2B5EF4-FFF2-40B4-BE49-F238E27FC236}">
                <a16:creationId xmlns:a16="http://schemas.microsoft.com/office/drawing/2014/main" id="{28835608-67D5-BF76-CDF2-B62C54AB4D3D}"/>
              </a:ext>
            </a:extLst>
          </p:cNvPr>
          <p:cNvSpPr>
            <a:spLocks noGrp="1"/>
          </p:cNvSpPr>
          <p:nvPr>
            <p:ph sz="quarter" idx="10"/>
          </p:nvPr>
        </p:nvSpPr>
        <p:spPr/>
        <p:txBody>
          <a:bodyPr/>
          <a:lstStyle/>
          <a:p>
            <a:pPr>
              <a:spcAft>
                <a:spcPts val="600"/>
              </a:spcAft>
            </a:pPr>
            <a:r>
              <a:rPr lang="en-US" dirty="0"/>
              <a:t>Azure Cache for Redis provides an in-memory data store based on the Redis software.</a:t>
            </a:r>
          </a:p>
          <a:p>
            <a:pPr>
              <a:spcAft>
                <a:spcPts val="600"/>
              </a:spcAft>
            </a:pPr>
            <a:r>
              <a:rPr lang="en-US" dirty="0"/>
              <a:t>Redis improves the performance and scalability of applications that use backend data stores.</a:t>
            </a:r>
          </a:p>
          <a:p>
            <a:pPr>
              <a:spcAft>
                <a:spcPts val="600"/>
              </a:spcAft>
            </a:pPr>
            <a:r>
              <a:rPr lang="en-US" dirty="0"/>
              <a:t>Processes large volumes of application requests by keeping frequently accessed data in the server memory.</a:t>
            </a:r>
          </a:p>
          <a:p>
            <a:pPr>
              <a:spcAft>
                <a:spcPts val="600"/>
              </a:spcAft>
            </a:pPr>
            <a:r>
              <a:rPr lang="en-US" dirty="0"/>
              <a:t>Brings a critical low-latency and high-throughput data storage solution to modern applications.</a:t>
            </a:r>
          </a:p>
          <a:p>
            <a:endParaRPr lang="en-US" dirty="0"/>
          </a:p>
        </p:txBody>
      </p:sp>
    </p:spTree>
    <p:extLst>
      <p:ext uri="{BB962C8B-B14F-4D97-AF65-F5344CB8AC3E}">
        <p14:creationId xmlns:p14="http://schemas.microsoft.com/office/powerpoint/2010/main" val="446933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D7A57-913A-DD65-7C1B-CEAFC0EED0B4}"/>
              </a:ext>
            </a:extLst>
          </p:cNvPr>
          <p:cNvSpPr>
            <a:spLocks noGrp="1"/>
          </p:cNvSpPr>
          <p:nvPr>
            <p:ph type="title"/>
          </p:nvPr>
        </p:nvSpPr>
        <p:spPr/>
        <p:txBody>
          <a:bodyPr/>
          <a:lstStyle/>
          <a:p>
            <a:r>
              <a:rPr lang="en-US" dirty="0"/>
              <a:t>Explore Azure Cache for Redis (2 of 2)</a:t>
            </a:r>
          </a:p>
        </p:txBody>
      </p:sp>
      <p:sp>
        <p:nvSpPr>
          <p:cNvPr id="5" name="Content Placeholder 4">
            <a:extLst>
              <a:ext uri="{FF2B5EF4-FFF2-40B4-BE49-F238E27FC236}">
                <a16:creationId xmlns:a16="http://schemas.microsoft.com/office/drawing/2014/main" id="{DF550839-809C-BB43-7BBA-ABE9426980ED}"/>
              </a:ext>
            </a:extLst>
          </p:cNvPr>
          <p:cNvSpPr>
            <a:spLocks noGrp="1"/>
          </p:cNvSpPr>
          <p:nvPr>
            <p:ph sz="quarter" idx="10"/>
          </p:nvPr>
        </p:nvSpPr>
        <p:spPr/>
        <p:txBody>
          <a:bodyPr/>
          <a:lstStyle/>
          <a:p>
            <a:pPr marL="0" indent="0">
              <a:spcAft>
                <a:spcPts val="1200"/>
              </a:spcAft>
              <a:buNone/>
            </a:pPr>
            <a:r>
              <a:rPr lang="en-US" dirty="0">
                <a:latin typeface="+mj-lt"/>
              </a:rPr>
              <a:t>Key scenarios</a:t>
            </a:r>
          </a:p>
          <a:p>
            <a:pPr marL="0" indent="0">
              <a:spcAft>
                <a:spcPts val="600"/>
              </a:spcAft>
              <a:buNone/>
            </a:pPr>
            <a:r>
              <a:rPr lang="en-US" dirty="0"/>
              <a:t>Azure Cache for Redis improves application performance by supporting common application architecture patterns.</a:t>
            </a:r>
          </a:p>
          <a:p>
            <a:pPr>
              <a:spcAft>
                <a:spcPts val="600"/>
              </a:spcAft>
            </a:pPr>
            <a:r>
              <a:rPr lang="en-US" dirty="0"/>
              <a:t>Data cache</a:t>
            </a:r>
          </a:p>
          <a:p>
            <a:pPr>
              <a:spcAft>
                <a:spcPts val="600"/>
              </a:spcAft>
            </a:pPr>
            <a:r>
              <a:rPr lang="en-US" dirty="0"/>
              <a:t>Content cache</a:t>
            </a:r>
          </a:p>
          <a:p>
            <a:pPr>
              <a:spcAft>
                <a:spcPts val="600"/>
              </a:spcAft>
            </a:pPr>
            <a:r>
              <a:rPr lang="en-US" dirty="0"/>
              <a:t>Session store</a:t>
            </a:r>
          </a:p>
          <a:p>
            <a:pPr>
              <a:spcAft>
                <a:spcPts val="600"/>
              </a:spcAft>
            </a:pPr>
            <a:r>
              <a:rPr lang="en-US" dirty="0"/>
              <a:t>Job and message queuing</a:t>
            </a:r>
          </a:p>
          <a:p>
            <a:pPr>
              <a:spcAft>
                <a:spcPts val="600"/>
              </a:spcAft>
            </a:pPr>
            <a:r>
              <a:rPr lang="en-US" dirty="0"/>
              <a:t>Distributed transactions</a:t>
            </a:r>
          </a:p>
          <a:p>
            <a:endParaRPr lang="en-US" dirty="0"/>
          </a:p>
        </p:txBody>
      </p:sp>
      <p:sp>
        <p:nvSpPr>
          <p:cNvPr id="6" name="Content Placeholder 5">
            <a:extLst>
              <a:ext uri="{FF2B5EF4-FFF2-40B4-BE49-F238E27FC236}">
                <a16:creationId xmlns:a16="http://schemas.microsoft.com/office/drawing/2014/main" id="{DCB3CD52-64E2-3DE8-5711-91483EFBA00B}"/>
              </a:ext>
            </a:extLst>
          </p:cNvPr>
          <p:cNvSpPr>
            <a:spLocks noGrp="1"/>
          </p:cNvSpPr>
          <p:nvPr>
            <p:ph sz="quarter" idx="11"/>
          </p:nvPr>
        </p:nvSpPr>
        <p:spPr/>
        <p:txBody>
          <a:bodyPr/>
          <a:lstStyle/>
          <a:p>
            <a:pPr marL="0" indent="0">
              <a:spcAft>
                <a:spcPts val="1200"/>
              </a:spcAft>
              <a:buNone/>
            </a:pPr>
            <a:r>
              <a:rPr lang="en-US" dirty="0">
                <a:latin typeface="+mj-lt"/>
              </a:rPr>
              <a:t>Service tiers</a:t>
            </a:r>
          </a:p>
          <a:p>
            <a:pPr marL="0" indent="0">
              <a:spcAft>
                <a:spcPts val="600"/>
              </a:spcAft>
              <a:buNone/>
            </a:pPr>
            <a:r>
              <a:rPr lang="en-US" dirty="0"/>
              <a:t>Azure Cache for Redis is available in these tiers:</a:t>
            </a:r>
          </a:p>
          <a:p>
            <a:pPr>
              <a:spcAft>
                <a:spcPts val="600"/>
              </a:spcAft>
            </a:pPr>
            <a:r>
              <a:rPr lang="en-US" dirty="0"/>
              <a:t>Basic</a:t>
            </a:r>
          </a:p>
          <a:p>
            <a:pPr>
              <a:spcAft>
                <a:spcPts val="600"/>
              </a:spcAft>
            </a:pPr>
            <a:r>
              <a:rPr lang="en-US" dirty="0"/>
              <a:t>Standard</a:t>
            </a:r>
          </a:p>
          <a:p>
            <a:pPr>
              <a:spcAft>
                <a:spcPts val="600"/>
              </a:spcAft>
            </a:pPr>
            <a:r>
              <a:rPr lang="en-US" dirty="0"/>
              <a:t>Premium</a:t>
            </a:r>
          </a:p>
          <a:p>
            <a:pPr>
              <a:spcAft>
                <a:spcPts val="600"/>
              </a:spcAft>
            </a:pPr>
            <a:r>
              <a:rPr lang="en-US" dirty="0"/>
              <a:t>Enterprise</a:t>
            </a:r>
          </a:p>
          <a:p>
            <a:pPr>
              <a:spcAft>
                <a:spcPts val="600"/>
              </a:spcAft>
            </a:pPr>
            <a:r>
              <a:rPr lang="en-US" dirty="0"/>
              <a:t>Enterprise Flash</a:t>
            </a:r>
          </a:p>
        </p:txBody>
      </p:sp>
    </p:spTree>
    <p:extLst>
      <p:ext uri="{BB962C8B-B14F-4D97-AF65-F5344CB8AC3E}">
        <p14:creationId xmlns:p14="http://schemas.microsoft.com/office/powerpoint/2010/main" val="346534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06431F-D541-C913-62C2-F0C59B28D9A5}"/>
              </a:ext>
            </a:extLst>
          </p:cNvPr>
          <p:cNvSpPr>
            <a:spLocks noGrp="1"/>
          </p:cNvSpPr>
          <p:nvPr>
            <p:ph type="title"/>
          </p:nvPr>
        </p:nvSpPr>
        <p:spPr/>
        <p:txBody>
          <a:bodyPr/>
          <a:lstStyle/>
          <a:p>
            <a:r>
              <a:rPr lang="it-IT" dirty="0"/>
              <a:t>Configure Azure Cache for Redis</a:t>
            </a:r>
            <a:r>
              <a:rPr lang="en-US" dirty="0"/>
              <a:t> (1 of 4)</a:t>
            </a:r>
          </a:p>
        </p:txBody>
      </p:sp>
      <p:sp>
        <p:nvSpPr>
          <p:cNvPr id="6" name="Content Placeholder 5">
            <a:extLst>
              <a:ext uri="{FF2B5EF4-FFF2-40B4-BE49-F238E27FC236}">
                <a16:creationId xmlns:a16="http://schemas.microsoft.com/office/drawing/2014/main" id="{FCAA5D53-4330-8010-B406-772C28F6B132}"/>
              </a:ext>
            </a:extLst>
          </p:cNvPr>
          <p:cNvSpPr>
            <a:spLocks noGrp="1"/>
          </p:cNvSpPr>
          <p:nvPr>
            <p:ph sz="quarter" idx="10"/>
          </p:nvPr>
        </p:nvSpPr>
        <p:spPr>
          <a:xfrm>
            <a:off x="457200" y="1235076"/>
            <a:ext cx="11222038" cy="1184740"/>
          </a:xfrm>
        </p:spPr>
        <p:txBody>
          <a:bodyPr/>
          <a:lstStyle/>
          <a:p>
            <a:pPr marL="0" indent="0">
              <a:spcAft>
                <a:spcPts val="600"/>
              </a:spcAft>
              <a:buNone/>
            </a:pPr>
            <a:r>
              <a:rPr lang="en-US" dirty="0">
                <a:gradFill>
                  <a:gsLst>
                    <a:gs pos="2917">
                      <a:schemeClr val="tx1"/>
                    </a:gs>
                    <a:gs pos="30000">
                      <a:schemeClr val="tx1"/>
                    </a:gs>
                  </a:gsLst>
                  <a:lin ang="5400000" scaled="0"/>
                </a:gradFill>
                <a:latin typeface="+mj-lt"/>
              </a:rPr>
              <a:t>Create and configure an Azure Cache for Redis instance</a:t>
            </a:r>
          </a:p>
          <a:p>
            <a:pPr marL="0" indent="0">
              <a:spcAft>
                <a:spcPts val="600"/>
              </a:spcAft>
              <a:buNone/>
            </a:pPr>
            <a:r>
              <a:rPr lang="en-US" sz="2000" dirty="0">
                <a:gradFill>
                  <a:gsLst>
                    <a:gs pos="2917">
                      <a:schemeClr val="tx1"/>
                    </a:gs>
                    <a:gs pos="30000">
                      <a:schemeClr val="tx1"/>
                    </a:gs>
                  </a:gsLst>
                  <a:lin ang="5400000" scaled="0"/>
                </a:gradFill>
              </a:rPr>
              <a:t>There are several parameters you will need to decide in order to configure the cache properly for your purposes.</a:t>
            </a:r>
          </a:p>
          <a:p>
            <a:endParaRPr lang="en-US" sz="2000" dirty="0"/>
          </a:p>
        </p:txBody>
      </p:sp>
      <p:sp>
        <p:nvSpPr>
          <p:cNvPr id="7" name="Text Placeholder 1">
            <a:extLst>
              <a:ext uri="{FF2B5EF4-FFF2-40B4-BE49-F238E27FC236}">
                <a16:creationId xmlns:a16="http://schemas.microsoft.com/office/drawing/2014/main" id="{D7E698A9-1B0C-F803-B1AA-3216E48EDD71}"/>
              </a:ext>
            </a:extLst>
          </p:cNvPr>
          <p:cNvSpPr txBox="1">
            <a:spLocks/>
          </p:cNvSpPr>
          <p:nvPr/>
        </p:nvSpPr>
        <p:spPr>
          <a:xfrm>
            <a:off x="418643" y="3054580"/>
            <a:ext cx="2138816" cy="2138816"/>
          </a:xfrm>
          <a:prstGeom prst="ellipse">
            <a:avLst/>
          </a:prstGeom>
          <a:solidFill>
            <a:schemeClr val="bg1">
              <a:lumMod val="95000"/>
            </a:schemeClr>
          </a:solidFill>
          <a:ln w="19050">
            <a:solidFill>
              <a:srgbClr val="243A5E"/>
            </a:solidFill>
          </a:ln>
        </p:spPr>
        <p:txBody>
          <a:bodyPr anchor="ctr" anchorCtr="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dirty="0"/>
              <a:t>Name</a:t>
            </a:r>
          </a:p>
        </p:txBody>
      </p:sp>
      <p:sp>
        <p:nvSpPr>
          <p:cNvPr id="8" name="Text Placeholder 2">
            <a:extLst>
              <a:ext uri="{FF2B5EF4-FFF2-40B4-BE49-F238E27FC236}">
                <a16:creationId xmlns:a16="http://schemas.microsoft.com/office/drawing/2014/main" id="{D3641E5A-51F8-9B62-36B3-F3C9B2669163}"/>
              </a:ext>
            </a:extLst>
          </p:cNvPr>
          <p:cNvSpPr txBox="1">
            <a:spLocks/>
          </p:cNvSpPr>
          <p:nvPr/>
        </p:nvSpPr>
        <p:spPr>
          <a:xfrm>
            <a:off x="2722617" y="3054580"/>
            <a:ext cx="2138816" cy="2138816"/>
          </a:xfrm>
          <a:prstGeom prst="ellipse">
            <a:avLst/>
          </a:prstGeom>
          <a:solidFill>
            <a:schemeClr val="bg1">
              <a:lumMod val="95000"/>
            </a:schemeClr>
          </a:solidFill>
          <a:ln w="19050">
            <a:solidFill>
              <a:srgbClr val="243A5E"/>
            </a:solidFill>
          </a:ln>
        </p:spPr>
        <p:txBody>
          <a:bodyPr anchor="ctr" anchorCtr="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dirty="0"/>
              <a:t>Location</a:t>
            </a:r>
          </a:p>
        </p:txBody>
      </p:sp>
      <p:sp>
        <p:nvSpPr>
          <p:cNvPr id="9" name="Text Placeholder 3">
            <a:extLst>
              <a:ext uri="{FF2B5EF4-FFF2-40B4-BE49-F238E27FC236}">
                <a16:creationId xmlns:a16="http://schemas.microsoft.com/office/drawing/2014/main" id="{D7080A82-5214-136E-9005-E28F3B7455A3}"/>
              </a:ext>
            </a:extLst>
          </p:cNvPr>
          <p:cNvSpPr txBox="1">
            <a:spLocks/>
          </p:cNvSpPr>
          <p:nvPr/>
        </p:nvSpPr>
        <p:spPr>
          <a:xfrm>
            <a:off x="5026591" y="3054580"/>
            <a:ext cx="2138816" cy="2138816"/>
          </a:xfrm>
          <a:prstGeom prst="ellipse">
            <a:avLst/>
          </a:prstGeom>
          <a:solidFill>
            <a:schemeClr val="bg1">
              <a:lumMod val="95000"/>
            </a:schemeClr>
          </a:solidFill>
          <a:ln w="19050">
            <a:solidFill>
              <a:srgbClr val="243A5E"/>
            </a:solidFill>
          </a:ln>
        </p:spPr>
        <p:txBody>
          <a:bodyPr anchor="ctr" anchorCtr="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dirty="0"/>
              <a:t>Pricing tier</a:t>
            </a:r>
          </a:p>
        </p:txBody>
      </p:sp>
      <p:sp>
        <p:nvSpPr>
          <p:cNvPr id="10" name="Text Placeholder 4">
            <a:extLst>
              <a:ext uri="{FF2B5EF4-FFF2-40B4-BE49-F238E27FC236}">
                <a16:creationId xmlns:a16="http://schemas.microsoft.com/office/drawing/2014/main" id="{BC4BB0C0-B2B4-FC07-041F-FC977617826F}"/>
              </a:ext>
            </a:extLst>
          </p:cNvPr>
          <p:cNvSpPr txBox="1">
            <a:spLocks/>
          </p:cNvSpPr>
          <p:nvPr/>
        </p:nvSpPr>
        <p:spPr>
          <a:xfrm>
            <a:off x="7330565" y="3054580"/>
            <a:ext cx="2138816" cy="2138816"/>
          </a:xfrm>
          <a:prstGeom prst="ellipse">
            <a:avLst/>
          </a:prstGeom>
          <a:solidFill>
            <a:schemeClr val="bg1">
              <a:lumMod val="95000"/>
            </a:schemeClr>
          </a:solidFill>
          <a:ln w="19050">
            <a:solidFill>
              <a:srgbClr val="243A5E"/>
            </a:solidFill>
          </a:ln>
        </p:spPr>
        <p:txBody>
          <a:bodyPr anchor="ctr" anchorCtr="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dirty="0"/>
              <a:t>Virtual Network support</a:t>
            </a:r>
          </a:p>
        </p:txBody>
      </p:sp>
      <p:sp>
        <p:nvSpPr>
          <p:cNvPr id="11" name="Text Placeholder 5">
            <a:extLst>
              <a:ext uri="{FF2B5EF4-FFF2-40B4-BE49-F238E27FC236}">
                <a16:creationId xmlns:a16="http://schemas.microsoft.com/office/drawing/2014/main" id="{3B98733D-85B3-FBA2-721A-E750E5EE9F94}"/>
              </a:ext>
            </a:extLst>
          </p:cNvPr>
          <p:cNvSpPr txBox="1">
            <a:spLocks/>
          </p:cNvSpPr>
          <p:nvPr/>
        </p:nvSpPr>
        <p:spPr>
          <a:xfrm>
            <a:off x="9634541" y="3054580"/>
            <a:ext cx="2138816" cy="2138816"/>
          </a:xfrm>
          <a:prstGeom prst="ellipse">
            <a:avLst/>
          </a:prstGeom>
          <a:solidFill>
            <a:schemeClr val="bg1">
              <a:lumMod val="95000"/>
            </a:schemeClr>
          </a:solidFill>
          <a:ln w="19050">
            <a:solidFill>
              <a:srgbClr val="243A5E"/>
            </a:solidFill>
          </a:ln>
        </p:spPr>
        <p:txBody>
          <a:bodyPr anchor="ctr" anchorCtr="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dirty="0"/>
              <a:t>Clustering support</a:t>
            </a:r>
          </a:p>
        </p:txBody>
      </p:sp>
    </p:spTree>
    <p:extLst>
      <p:ext uri="{BB962C8B-B14F-4D97-AF65-F5344CB8AC3E}">
        <p14:creationId xmlns:p14="http://schemas.microsoft.com/office/powerpoint/2010/main" val="259281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06431F-D541-C913-62C2-F0C59B28D9A5}"/>
              </a:ext>
            </a:extLst>
          </p:cNvPr>
          <p:cNvSpPr>
            <a:spLocks noGrp="1"/>
          </p:cNvSpPr>
          <p:nvPr>
            <p:ph type="title"/>
          </p:nvPr>
        </p:nvSpPr>
        <p:spPr/>
        <p:txBody>
          <a:bodyPr/>
          <a:lstStyle/>
          <a:p>
            <a:r>
              <a:rPr lang="it-IT" dirty="0"/>
              <a:t>Configure Azure Cache for Redis</a:t>
            </a:r>
            <a:r>
              <a:rPr lang="en-US" dirty="0"/>
              <a:t> (2 of 4)</a:t>
            </a:r>
          </a:p>
        </p:txBody>
      </p:sp>
      <p:sp>
        <p:nvSpPr>
          <p:cNvPr id="6" name="Content Placeholder 5">
            <a:extLst>
              <a:ext uri="{FF2B5EF4-FFF2-40B4-BE49-F238E27FC236}">
                <a16:creationId xmlns:a16="http://schemas.microsoft.com/office/drawing/2014/main" id="{FCAA5D53-4330-8010-B406-772C28F6B132}"/>
              </a:ext>
            </a:extLst>
          </p:cNvPr>
          <p:cNvSpPr>
            <a:spLocks noGrp="1"/>
          </p:cNvSpPr>
          <p:nvPr>
            <p:ph sz="quarter" idx="10"/>
          </p:nvPr>
        </p:nvSpPr>
        <p:spPr>
          <a:xfrm>
            <a:off x="457200" y="1235076"/>
            <a:ext cx="11222038" cy="1184740"/>
          </a:xfrm>
        </p:spPr>
        <p:txBody>
          <a:bodyPr/>
          <a:lstStyle/>
          <a:p>
            <a:pPr marL="0" indent="0">
              <a:spcAft>
                <a:spcPts val="600"/>
              </a:spcAft>
              <a:buNone/>
            </a:pPr>
            <a:r>
              <a:rPr lang="en-US" dirty="0">
                <a:gradFill>
                  <a:gsLst>
                    <a:gs pos="2917">
                      <a:schemeClr val="tx1"/>
                    </a:gs>
                    <a:gs pos="30000">
                      <a:schemeClr val="tx1"/>
                    </a:gs>
                  </a:gsLst>
                  <a:lin ang="5400000" scaled="0"/>
                </a:gradFill>
                <a:latin typeface="+mj-lt"/>
              </a:rPr>
              <a:t>Accessing the Redis instance</a:t>
            </a:r>
          </a:p>
          <a:p>
            <a:pPr>
              <a:spcAft>
                <a:spcPts val="600"/>
              </a:spcAft>
            </a:pPr>
            <a:r>
              <a:rPr lang="en-US" sz="2000" dirty="0">
                <a:gradFill>
                  <a:gsLst>
                    <a:gs pos="2917">
                      <a:schemeClr val="tx1"/>
                    </a:gs>
                    <a:gs pos="30000">
                      <a:schemeClr val="tx1"/>
                    </a:gs>
                  </a:gsLst>
                  <a:lin ang="5400000" scaled="0"/>
                </a:gradFill>
              </a:rPr>
              <a:t>Redis has a command-line tool for interacting with an Azure Cache for Redis as a client.</a:t>
            </a:r>
          </a:p>
          <a:p>
            <a:pPr>
              <a:spcAft>
                <a:spcPts val="600"/>
              </a:spcAft>
            </a:pPr>
            <a:r>
              <a:rPr lang="en-US" sz="2000" dirty="0">
                <a:gradFill>
                  <a:gsLst>
                    <a:gs pos="2917">
                      <a:schemeClr val="tx1"/>
                    </a:gs>
                    <a:gs pos="30000">
                      <a:schemeClr val="tx1"/>
                    </a:gs>
                  </a:gsLst>
                  <a:lin ang="5400000" scaled="0"/>
                </a:gradFill>
              </a:rPr>
              <a:t>Redis supports a set of known commands. </a:t>
            </a:r>
          </a:p>
          <a:p>
            <a:pPr marL="0" indent="0">
              <a:buNone/>
            </a:pPr>
            <a:endParaRPr lang="en-US" sz="2000" dirty="0"/>
          </a:p>
        </p:txBody>
      </p:sp>
      <p:graphicFrame>
        <p:nvGraphicFramePr>
          <p:cNvPr id="2" name="Table 12">
            <a:extLst>
              <a:ext uri="{FF2B5EF4-FFF2-40B4-BE49-F238E27FC236}">
                <a16:creationId xmlns:a16="http://schemas.microsoft.com/office/drawing/2014/main" id="{9AF851CC-649B-AE0D-83DB-9FFF34CEE546}"/>
              </a:ext>
            </a:extLst>
          </p:cNvPr>
          <p:cNvGraphicFramePr>
            <a:graphicFrameLocks noGrp="1"/>
          </p:cNvGraphicFramePr>
          <p:nvPr>
            <p:extLst>
              <p:ext uri="{D42A27DB-BD31-4B8C-83A1-F6EECF244321}">
                <p14:modId xmlns:p14="http://schemas.microsoft.com/office/powerpoint/2010/main" val="284810317"/>
              </p:ext>
            </p:extLst>
          </p:nvPr>
        </p:nvGraphicFramePr>
        <p:xfrm>
          <a:off x="418644" y="2503657"/>
          <a:ext cx="11341266" cy="3091035"/>
        </p:xfrm>
        <a:graphic>
          <a:graphicData uri="http://schemas.openxmlformats.org/drawingml/2006/table">
            <a:tbl>
              <a:tblPr firstRow="1" bandRow="1">
                <a:tableStyleId>{5C22544A-7EE6-4342-B048-85BDC9FD1C3A}</a:tableStyleId>
              </a:tblPr>
              <a:tblGrid>
                <a:gridCol w="1532076">
                  <a:extLst>
                    <a:ext uri="{9D8B030D-6E8A-4147-A177-3AD203B41FA5}">
                      <a16:colId xmlns:a16="http://schemas.microsoft.com/office/drawing/2014/main" val="2428792440"/>
                    </a:ext>
                  </a:extLst>
                </a:gridCol>
                <a:gridCol w="3982720">
                  <a:extLst>
                    <a:ext uri="{9D8B030D-6E8A-4147-A177-3AD203B41FA5}">
                      <a16:colId xmlns:a16="http://schemas.microsoft.com/office/drawing/2014/main" val="16129369"/>
                    </a:ext>
                  </a:extLst>
                </a:gridCol>
                <a:gridCol w="1564640">
                  <a:extLst>
                    <a:ext uri="{9D8B030D-6E8A-4147-A177-3AD203B41FA5}">
                      <a16:colId xmlns:a16="http://schemas.microsoft.com/office/drawing/2014/main" val="1695194842"/>
                    </a:ext>
                  </a:extLst>
                </a:gridCol>
                <a:gridCol w="4261830">
                  <a:extLst>
                    <a:ext uri="{9D8B030D-6E8A-4147-A177-3AD203B41FA5}">
                      <a16:colId xmlns:a16="http://schemas.microsoft.com/office/drawing/2014/main" val="2356772570"/>
                    </a:ext>
                  </a:extLst>
                </a:gridCol>
              </a:tblGrid>
              <a:tr h="43200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Command</a:t>
                      </a:r>
                    </a:p>
                  </a:txBody>
                  <a:tcPr marL="89642" marR="89642" marT="72000" marB="72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Description</a:t>
                      </a:r>
                    </a:p>
                  </a:txBody>
                  <a:tcPr marL="89642" marR="89642" marT="72000" marB="72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Command</a:t>
                      </a:r>
                    </a:p>
                  </a:txBody>
                  <a:tcPr marL="89642" marR="89642" marT="72000" marB="72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Description</a:t>
                      </a:r>
                    </a:p>
                  </a:txBody>
                  <a:tcPr marL="89642" marR="89642" marT="72000" marB="72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42983">
                <a:tc>
                  <a:txBody>
                    <a:bodyPr/>
                    <a:lstStyle/>
                    <a:p>
                      <a:pPr algn="l" fontAlgn="t"/>
                      <a:r>
                        <a:rPr lang="en-US" sz="1400" dirty="0">
                          <a:effectLst/>
                          <a:latin typeface="Consolas" panose="020B0609020204030204" pitchFamily="49" charset="0"/>
                        </a:rPr>
                        <a:t>ping</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400" dirty="0">
                          <a:effectLst/>
                        </a:rPr>
                        <a:t>Ping the server. Returns "PONG".</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400" dirty="0">
                          <a:effectLst/>
                          <a:latin typeface="Consolas" panose="020B0609020204030204" pitchFamily="49" charset="0"/>
                        </a:rPr>
                        <a:t>get [key]</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400" dirty="0">
                          <a:effectLst/>
                        </a:rPr>
                        <a:t>Gets a value from the cache.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48212">
                <a:tc>
                  <a:txBody>
                    <a:bodyPr/>
                    <a:lstStyle/>
                    <a:p>
                      <a:pPr algn="l" fontAlgn="t"/>
                      <a:r>
                        <a:rPr lang="en-US" sz="1400" dirty="0">
                          <a:effectLst/>
                          <a:latin typeface="Consolas" panose="020B0609020204030204" pitchFamily="49" charset="0"/>
                        </a:rPr>
                        <a:t>set [key] [value]</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400" dirty="0">
                          <a:effectLst/>
                        </a:rPr>
                        <a:t>Sets a key/value in the cache. Returns "OK" on success.</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400" dirty="0">
                          <a:effectLst/>
                          <a:latin typeface="Consolas" panose="020B0609020204030204" pitchFamily="49" charset="0"/>
                        </a:rPr>
                        <a:t>exists [key]</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400" dirty="0">
                          <a:effectLst/>
                        </a:rPr>
                        <a:t>Returns '1' if the </a:t>
                      </a:r>
                      <a:r>
                        <a:rPr lang="en-US" sz="1400" b="1" dirty="0">
                          <a:effectLst/>
                        </a:rPr>
                        <a:t>key</a:t>
                      </a:r>
                      <a:r>
                        <a:rPr lang="en-US" sz="1400" dirty="0">
                          <a:effectLst/>
                        </a:rPr>
                        <a:t> exists in the cache, '0' if it doesn't.</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algn="l" fontAlgn="t"/>
                      <a:r>
                        <a:rPr lang="en-US" sz="1400" dirty="0" err="1">
                          <a:effectLst/>
                          <a:latin typeface="Consolas" panose="020B0609020204030204" pitchFamily="49" charset="0"/>
                        </a:rPr>
                        <a:t>incr</a:t>
                      </a:r>
                      <a:r>
                        <a:rPr lang="en-US" sz="1400" dirty="0">
                          <a:effectLst/>
                          <a:latin typeface="Consolas" panose="020B0609020204030204" pitchFamily="49" charset="0"/>
                        </a:rPr>
                        <a:t> [key]</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400" dirty="0">
                          <a:effectLst/>
                        </a:rPr>
                        <a:t>Increment the given value associated with </a:t>
                      </a:r>
                      <a:r>
                        <a:rPr lang="en-US" sz="1400" b="1" dirty="0">
                          <a:effectLst/>
                        </a:rPr>
                        <a:t>key</a:t>
                      </a:r>
                      <a:r>
                        <a:rPr lang="en-US" sz="1400" dirty="0">
                          <a:effectLst/>
                        </a:rPr>
                        <a:t> by '1'. The value must be an integer or double value. This returns the new value.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400" dirty="0" err="1">
                          <a:effectLst/>
                          <a:latin typeface="Consolas" panose="020B0609020204030204" pitchFamily="49" charset="0"/>
                        </a:rPr>
                        <a:t>incrby</a:t>
                      </a:r>
                      <a:r>
                        <a:rPr lang="en-US" sz="1400" dirty="0">
                          <a:effectLst/>
                          <a:latin typeface="Consolas" panose="020B0609020204030204" pitchFamily="49" charset="0"/>
                        </a:rPr>
                        <a:t> [key] [amount]</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400" dirty="0">
                          <a:effectLst/>
                        </a:rPr>
                        <a:t>Increment the given value associated with </a:t>
                      </a:r>
                      <a:r>
                        <a:rPr lang="en-US" sz="1400" b="1" dirty="0">
                          <a:effectLst/>
                        </a:rPr>
                        <a:t>key</a:t>
                      </a:r>
                      <a:r>
                        <a:rPr lang="en-US" sz="1400" dirty="0">
                          <a:effectLst/>
                        </a:rPr>
                        <a:t> by the specified amount. The value must be an integer or double value. This returns the new value.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48212">
                <a:tc>
                  <a:txBody>
                    <a:bodyPr/>
                    <a:lstStyle/>
                    <a:p>
                      <a:pPr algn="l" fontAlgn="t"/>
                      <a:r>
                        <a:rPr lang="en-US" sz="1400" dirty="0">
                          <a:effectLst/>
                          <a:latin typeface="Consolas" panose="020B0609020204030204" pitchFamily="49" charset="0"/>
                        </a:rPr>
                        <a:t>type [key]</a:t>
                      </a: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400" dirty="0">
                          <a:effectLst/>
                        </a:rPr>
                        <a:t>Returns the type associated to the value for the given </a:t>
                      </a:r>
                      <a:r>
                        <a:rPr lang="en-US" sz="1400" b="1" dirty="0">
                          <a:effectLst/>
                        </a:rPr>
                        <a:t>key</a:t>
                      </a:r>
                      <a:r>
                        <a:rPr lang="en-US" sz="1400" dirty="0">
                          <a:effectLst/>
                        </a:rPr>
                        <a:t>.</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400" dirty="0">
                          <a:effectLst/>
                          <a:latin typeface="Consolas" panose="020B0609020204030204" pitchFamily="49" charset="0"/>
                        </a:rPr>
                        <a:t>del [key]</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400" dirty="0">
                          <a:effectLst/>
                        </a:rPr>
                        <a:t>Deletes the value associated with the </a:t>
                      </a:r>
                      <a:r>
                        <a:rPr lang="en-US" sz="1400" b="1" dirty="0">
                          <a:effectLst/>
                        </a:rPr>
                        <a:t>key</a:t>
                      </a:r>
                      <a:r>
                        <a:rPr lang="en-US" sz="1400" dirty="0">
                          <a:effectLst/>
                        </a:rPr>
                        <a:t>.</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83284804"/>
                  </a:ext>
                </a:extLst>
              </a:tr>
              <a:tr h="448212">
                <a:tc>
                  <a:txBody>
                    <a:bodyPr/>
                    <a:lstStyle/>
                    <a:p>
                      <a:pPr algn="l" fontAlgn="t"/>
                      <a:r>
                        <a:rPr lang="en-US" sz="1400" dirty="0" err="1">
                          <a:effectLst/>
                          <a:latin typeface="Consolas" panose="020B0609020204030204" pitchFamily="49" charset="0"/>
                        </a:rPr>
                        <a:t>flushdb</a:t>
                      </a:r>
                      <a:endParaRPr lang="en-US" sz="1400" dirty="0">
                        <a:effectLst/>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1400" dirty="0">
                          <a:effectLst/>
                        </a:rPr>
                        <a:t>Delete all keys and values in the database.</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400" dirty="0">
                        <a:solidFill>
                          <a:schemeClr val="tx1"/>
                        </a:solidFill>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400" dirty="0">
                        <a:solidFill>
                          <a:schemeClr val="tx1"/>
                        </a:solidFill>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79037280"/>
                  </a:ext>
                </a:extLst>
              </a:tr>
            </a:tbl>
          </a:graphicData>
        </a:graphic>
      </p:graphicFrame>
    </p:spTree>
    <p:extLst>
      <p:ext uri="{BB962C8B-B14F-4D97-AF65-F5344CB8AC3E}">
        <p14:creationId xmlns:p14="http://schemas.microsoft.com/office/powerpoint/2010/main" val="3678419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ILT Templat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4412</Words>
  <Application>Microsoft Office PowerPoint</Application>
  <PresentationFormat>Widescreen</PresentationFormat>
  <Paragraphs>357</Paragraphs>
  <Slides>35</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Aptos</vt:lpstr>
      <vt:lpstr>Arial</vt:lpstr>
      <vt:lpstr>Cambria</vt:lpstr>
      <vt:lpstr>Consolas</vt:lpstr>
      <vt:lpstr>Courier New</vt:lpstr>
      <vt:lpstr>Segoe UI</vt:lpstr>
      <vt:lpstr>Segoe UI Semibold</vt:lpstr>
      <vt:lpstr>segoe-ui_semibold</vt:lpstr>
      <vt:lpstr>Office Theme</vt:lpstr>
      <vt:lpstr>AZ-204T00A Learning Path 12: Implement caching for solutions</vt:lpstr>
      <vt:lpstr>Agenda</vt:lpstr>
      <vt:lpstr>Module 1: Develop for Azure Cache for Redis</vt:lpstr>
      <vt:lpstr>Learning objectives</vt:lpstr>
      <vt:lpstr>Introduction</vt:lpstr>
      <vt:lpstr>Explore Azure Cache for Redis (1 of 2)</vt:lpstr>
      <vt:lpstr>Explore Azure Cache for Redis (2 of 2)</vt:lpstr>
      <vt:lpstr>Configure Azure Cache for Redis (1 of 4)</vt:lpstr>
      <vt:lpstr>Configure Azure Cache for Redis (2 of 4)</vt:lpstr>
      <vt:lpstr>Configure Azure Cache for Redis (3 of 4)</vt:lpstr>
      <vt:lpstr>Configure Azure Cache for Redis (4 of 4)</vt:lpstr>
      <vt:lpstr>Interact with Azure Cache for Redis by using .NET (1 of 3)</vt:lpstr>
      <vt:lpstr>Interact with Azure Cache for Redis by using .NET (2 of 3)</vt:lpstr>
      <vt:lpstr>Interact with Azure Cache for Redis by using .NET (3 of 3)</vt:lpstr>
      <vt:lpstr>Exercise: Connect an app to Azure Cache for Redis by using .NET Core</vt:lpstr>
      <vt:lpstr>Summary and knowledge check</vt:lpstr>
      <vt:lpstr>Module 2: Develop for storage on CDNs</vt:lpstr>
      <vt:lpstr>Learning objectives</vt:lpstr>
      <vt:lpstr>Introduction</vt:lpstr>
      <vt:lpstr>Explore Azure Content Delivery Networks (1 of 4)</vt:lpstr>
      <vt:lpstr>Explore Azure Content Delivery Networks (2 of 4)</vt:lpstr>
      <vt:lpstr>Explore Azure Content Delivery Networks (3 of 4)</vt:lpstr>
      <vt:lpstr>Explore Azure Content Delivery Networks (4 of 4)</vt:lpstr>
      <vt:lpstr>Control cache behavior on Azure Content Delivery Networks (1 of 4)</vt:lpstr>
      <vt:lpstr>Control cache behavior on Azure Content Delivery Networks (2 of 4)</vt:lpstr>
      <vt:lpstr>Control cache behavior on Azure Content Delivery Networks (3 of 4)</vt:lpstr>
      <vt:lpstr>Control cache behavior on Azure Content Delivery Networks (4 of 4)</vt:lpstr>
      <vt:lpstr>Interact with Azure Content Delivery Networks by using .NET (1 of 3)</vt:lpstr>
      <vt:lpstr>Interact with Azure Content Delivery Networks by using .NET (2 of 3)</vt:lpstr>
      <vt:lpstr>Interact with Azure Content Delivery Networks by using .NET (3 of 3)</vt:lpstr>
      <vt:lpstr>Summary and knowledge check</vt:lpstr>
      <vt:lpstr>Discussion and lab</vt:lpstr>
      <vt:lpstr>Group discussion questions</vt:lpstr>
      <vt:lpstr>Lab 12: Enhance a web application by using the Azure Content Delivery Network</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2023-12-14T00:51:08Z</dcterms:created>
  <dcterms:modified xsi:type="dcterms:W3CDTF">2024-01-12T18:47:50Z</dcterms:modified>
</cp:coreProperties>
</file>