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630" r:id="rId2"/>
    <p:sldId id="609" r:id="rId3"/>
    <p:sldId id="608" r:id="rId4"/>
    <p:sldId id="581" r:id="rId5"/>
    <p:sldId id="585" r:id="rId6"/>
    <p:sldId id="618" r:id="rId7"/>
    <p:sldId id="636" r:id="rId8"/>
    <p:sldId id="638" r:id="rId9"/>
    <p:sldId id="620" r:id="rId10"/>
    <p:sldId id="621" r:id="rId11"/>
    <p:sldId id="622" r:id="rId12"/>
    <p:sldId id="623" r:id="rId13"/>
    <p:sldId id="624" r:id="rId14"/>
    <p:sldId id="627" r:id="rId15"/>
    <p:sldId id="582" r:id="rId16"/>
    <p:sldId id="631" r:id="rId17"/>
    <p:sldId id="632" r:id="rId18"/>
    <p:sldId id="637" r:id="rId19"/>
    <p:sldId id="633" r:id="rId20"/>
    <p:sldId id="629" r:id="rId21"/>
    <p:sldId id="634" r:id="rId22"/>
    <p:sldId id="635" r:id="rId23"/>
    <p:sldId id="628" r:id="rId2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89" autoAdjust="0"/>
    <p:restoredTop sz="86295" autoAdjust="0"/>
  </p:normalViewPr>
  <p:slideViewPr>
    <p:cSldViewPr snapToGrid="0">
      <p:cViewPr varScale="1">
        <p:scale>
          <a:sx n="78" d="100"/>
          <a:sy n="78" d="100"/>
        </p:scale>
        <p:origin x="1205"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05CC1-D98F-4F48-912E-B41269563B8F}" type="datetimeFigureOut">
              <a:rPr lang="ko-KR" altLang="en-US" smtClean="0"/>
              <a:t>2024-03-20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F5537-9F75-4C93-BD19-FB4869999212}" type="slidenum">
              <a:rPr lang="ko-KR" altLang="en-US" smtClean="0"/>
              <a:t>‹#›</a:t>
            </a:fld>
            <a:endParaRPr lang="ko-KR" altLang="en-US"/>
          </a:p>
        </p:txBody>
      </p:sp>
    </p:spTree>
    <p:extLst>
      <p:ext uri="{BB962C8B-B14F-4D97-AF65-F5344CB8AC3E}">
        <p14:creationId xmlns:p14="http://schemas.microsoft.com/office/powerpoint/2010/main" val="210592907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out Picture">
    <p:bg>
      <p:bgPr>
        <a:solidFill>
          <a:schemeClr val="bg2"/>
        </a:solidFill>
        <a:effectLst/>
      </p:bgPr>
    </p:bg>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5F5F5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ko-KR" altLang="en-US"/>
              <a:t>마스터 제목 스타일 편집</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51AB1A54-131B-434B-AAD1-AD1F7D7DAA2B}" type="datetime1">
              <a:rPr lang="en-US" smtClean="0">
                <a:solidFill>
                  <a:srgbClr val="5F5F5F"/>
                </a:solidFill>
              </a:rPr>
              <a:pPr latinLnBrk="0"/>
              <a:t>3/20/2024</a:t>
            </a:fld>
            <a:endParaRPr lang="en-US">
              <a:solidFill>
                <a:srgbClr val="5F5F5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13" name="Text Placeholder 12"/>
          <p:cNvSpPr>
            <a:spLocks noGrp="1"/>
          </p:cNvSpPr>
          <p:nvPr>
            <p:ph type="body" sz="quarter" idx="13" hasCustomPrompt="1"/>
          </p:nvPr>
        </p:nvSpPr>
        <p:spPr>
          <a:xfrm>
            <a:off x="531952" y="3429452"/>
            <a:ext cx="11128097"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4" name="Picture 13"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2266147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nnouncement">
    <p:spTree>
      <p:nvGrpSpPr>
        <p:cNvPr id="1" name=""/>
        <p:cNvGrpSpPr/>
        <p:nvPr/>
      </p:nvGrpSpPr>
      <p:grpSpPr>
        <a:xfrm>
          <a:off x="0" y="0"/>
          <a:ext cx="0" cy="0"/>
          <a:chOff x="0" y="0"/>
          <a:chExt cx="0" cy="0"/>
        </a:xfrm>
      </p:grpSpPr>
      <p:sp>
        <p:nvSpPr>
          <p:cNvPr id="2" name="Title 1"/>
          <p:cNvSpPr>
            <a:spLocks noGrp="1"/>
          </p:cNvSpPr>
          <p:nvPr>
            <p:ph type="title"/>
          </p:nvPr>
        </p:nvSpPr>
        <p:spPr>
          <a:xfrm>
            <a:off x="531951" y="1905000"/>
            <a:ext cx="4801850" cy="1645920"/>
          </a:xfrm>
        </p:spPr>
        <p:txBody>
          <a:bodyPr anchor="b"/>
          <a:lstStyle>
            <a:lvl1pPr algn="l">
              <a:lnSpc>
                <a:spcPct val="80000"/>
              </a:lnSpc>
              <a:defRPr sz="4800" b="0"/>
            </a:lvl1pPr>
          </a:lstStyle>
          <a:p>
            <a:r>
              <a:rPr lang="ko-KR" altLang="en-US"/>
              <a:t>마스터 제목 스타일 편집</a:t>
            </a:r>
            <a:endParaRPr dirty="0"/>
          </a:p>
        </p:txBody>
      </p:sp>
      <p:sp>
        <p:nvSpPr>
          <p:cNvPr id="3" name="Picture Placeholder 2"/>
          <p:cNvSpPr>
            <a:spLocks noGrp="1"/>
          </p:cNvSpPr>
          <p:nvPr>
            <p:ph type="pic" idx="1"/>
          </p:nvPr>
        </p:nvSpPr>
        <p:spPr>
          <a:xfrm>
            <a:off x="5589912" y="533400"/>
            <a:ext cx="6070139" cy="5410200"/>
          </a:xfrm>
          <a:no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ext Placeholder 3"/>
          <p:cNvSpPr>
            <a:spLocks noGrp="1"/>
          </p:cNvSpPr>
          <p:nvPr>
            <p:ph type="body" sz="half" idx="2"/>
          </p:nvPr>
        </p:nvSpPr>
        <p:spPr>
          <a:xfrm>
            <a:off x="531951" y="3657600"/>
            <a:ext cx="4801849" cy="1645920"/>
          </a:xfrm>
        </p:spPr>
        <p:txBody>
          <a:bodyPr>
            <a:noAutofit/>
          </a:bodyPr>
          <a:lstStyle>
            <a:lvl1pPr marL="0" indent="0">
              <a:spcBef>
                <a:spcPts val="0"/>
              </a:spcBef>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Tree>
    <p:extLst>
      <p:ext uri="{BB962C8B-B14F-4D97-AF65-F5344CB8AC3E}">
        <p14:creationId xmlns:p14="http://schemas.microsoft.com/office/powerpoint/2010/main" val="61604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Log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rPr dirty="0"/>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Tree>
    <p:extLst>
      <p:ext uri="{BB962C8B-B14F-4D97-AF65-F5344CB8AC3E}">
        <p14:creationId xmlns:p14="http://schemas.microsoft.com/office/powerpoint/2010/main" val="2780207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199646" y="1905000"/>
            <a:ext cx="8458816" cy="2209800"/>
          </a:xfrm>
        </p:spPr>
        <p:txBody>
          <a:bodyPr anchor="t"/>
          <a:lstStyle>
            <a:lvl1pPr marL="228600" indent="-228600" algn="l">
              <a:defRPr sz="4000" b="0"/>
            </a:lvl1pPr>
          </a:lstStyle>
          <a:p>
            <a:r>
              <a:t>“Click to type customer or partner quote surrounded by quotation marks.”</a:t>
            </a:r>
          </a:p>
        </p:txBody>
      </p:sp>
      <p:sp>
        <p:nvSpPr>
          <p:cNvPr id="4" name="Text Placeholder 3"/>
          <p:cNvSpPr>
            <a:spLocks noGrp="1"/>
          </p:cNvSpPr>
          <p:nvPr>
            <p:ph type="body" sz="half" idx="2" hasCustomPrompt="1"/>
          </p:nvPr>
        </p:nvSpPr>
        <p:spPr>
          <a:xfrm>
            <a:off x="3504524" y="4191000"/>
            <a:ext cx="8153936" cy="762000"/>
          </a:xfrm>
        </p:spPr>
        <p:txBody>
          <a:bodyPr>
            <a:noAutofit/>
          </a:bodyPr>
          <a:lstStyle>
            <a:lvl1pPr marL="292100" indent="-292100">
              <a:spcBef>
                <a:spcPts val="0"/>
              </a:spcBef>
              <a:buClr>
                <a:schemeClr val="tx1"/>
              </a:buClr>
              <a:buFont typeface="Arial" panose="020B0604020202020204" pitchFamily="34" charset="0"/>
              <a:buChar char="–"/>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dirty="0"/>
              <a:t>Click to add Name, Title, Company</a:t>
            </a:r>
          </a:p>
        </p:txBody>
      </p:sp>
      <p:sp>
        <p:nvSpPr>
          <p:cNvPr id="8" name="Picture Placeholder 15"/>
          <p:cNvSpPr>
            <a:spLocks noGrp="1" noChangeAspect="1"/>
          </p:cNvSpPr>
          <p:nvPr>
            <p:ph type="pic" sz="quarter" idx="14" hasCustomPrompt="1"/>
          </p:nvPr>
        </p:nvSpPr>
        <p:spPr>
          <a:xfrm>
            <a:off x="531950" y="1905000"/>
            <a:ext cx="2195132" cy="3072384"/>
          </a:xfrm>
          <a:noFill/>
        </p:spPr>
        <p:txBody>
          <a:bodyPr tIns="91440">
            <a:noAutofit/>
          </a:bodyPr>
          <a:lstStyle>
            <a:lvl1pPr marL="0" indent="0" algn="ctr">
              <a:spcBef>
                <a:spcPts val="0"/>
              </a:spcBef>
              <a:buNone/>
              <a:defRPr sz="1800" baseline="0">
                <a:solidFill>
                  <a:schemeClr val="tx1"/>
                </a:solidFill>
              </a:defRPr>
            </a:lvl1pPr>
          </a:lstStyle>
          <a:p>
            <a:r>
              <a:t>Click icon to insert picture</a:t>
            </a:r>
          </a:p>
        </p:txBody>
      </p:sp>
    </p:spTree>
    <p:extLst>
      <p:ext uri="{BB962C8B-B14F-4D97-AF65-F5344CB8AC3E}">
        <p14:creationId xmlns:p14="http://schemas.microsoft.com/office/powerpoint/2010/main" val="369983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콘텐츠 2개">
    <p:spTree>
      <p:nvGrpSpPr>
        <p:cNvPr id="1" name=""/>
        <p:cNvGrpSpPr/>
        <p:nvPr/>
      </p:nvGrpSpPr>
      <p:grpSpPr>
        <a:xfrm>
          <a:off x="0" y="0"/>
          <a:ext cx="0" cy="0"/>
          <a:chOff x="0" y="0"/>
          <a:chExt cx="0" cy="0"/>
        </a:xfrm>
      </p:grpSpPr>
      <p:cxnSp>
        <p:nvCxnSpPr>
          <p:cNvPr id="9" name="Straight Connector 8"/>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2" y="1524001"/>
            <a:ext cx="5411608"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248441" y="1524001"/>
            <a:ext cx="5411607"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Slide Number Placeholder 6"/>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8" name="Title 7"/>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43399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cxnSp>
        <p:nvCxnSpPr>
          <p:cNvPr id="9" name="Straight Connector 8"/>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53195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358187"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8" name="Content Placeholder 3"/>
          <p:cNvSpPr>
            <a:spLocks noGrp="1"/>
          </p:cNvSpPr>
          <p:nvPr>
            <p:ph sz="half" idx="13"/>
          </p:nvPr>
        </p:nvSpPr>
        <p:spPr>
          <a:xfrm>
            <a:off x="8184423" y="1524001"/>
            <a:ext cx="3475625" cy="4419600"/>
          </a:xfrm>
        </p:spPr>
        <p:txBody>
          <a:bodyPr>
            <a:norm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11" name="Title 10"/>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296457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31952" y="1524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248441" y="1524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8" name="Content Placeholder 2"/>
          <p:cNvSpPr>
            <a:spLocks noGrp="1"/>
          </p:cNvSpPr>
          <p:nvPr>
            <p:ph sz="half" idx="13"/>
          </p:nvPr>
        </p:nvSpPr>
        <p:spPr>
          <a:xfrm>
            <a:off x="531952" y="3810002"/>
            <a:ext cx="5411608"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9" name="Content Placeholder 3"/>
          <p:cNvSpPr>
            <a:spLocks noGrp="1"/>
          </p:cNvSpPr>
          <p:nvPr>
            <p:ph sz="half" idx="14"/>
          </p:nvPr>
        </p:nvSpPr>
        <p:spPr>
          <a:xfrm>
            <a:off x="6248441" y="3810002"/>
            <a:ext cx="5411607" cy="2133599"/>
          </a:xfrm>
        </p:spPr>
        <p:txBody>
          <a:bodyPr>
            <a:noAutofit/>
          </a:bodyPr>
          <a:lstStyle>
            <a:lvl1pPr>
              <a:defRPr sz="2400"/>
            </a:lvl1pPr>
            <a:lvl2pPr>
              <a:defRPr sz="2000"/>
            </a:lvl2pPr>
            <a:lvl3pPr>
              <a:defRPr sz="1800"/>
            </a:lvl3pPr>
            <a:lvl4pPr>
              <a:defRPr sz="1600"/>
            </a:lvl4pPr>
            <a:lvl5pPr>
              <a:defRPr sz="1400"/>
            </a:lvl5pPr>
            <a:lvl6pPr>
              <a:defRPr sz="1400"/>
            </a:lvl6pPr>
            <a:lvl7pPr>
              <a:defRPr sz="1400"/>
            </a:lvl7pPr>
            <a:lvl8pPr>
              <a:defRPr sz="1400"/>
            </a:lvl8pPr>
            <a:lvl9pPr>
              <a:defRPr sz="14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364808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adrant for Infographics">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5"/>
          </p:nvPr>
        </p:nvSpPr>
        <p:spPr>
          <a:xfrm>
            <a:off x="243744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cxnSp>
        <p:nvCxnSpPr>
          <p:cNvPr id="13" name="Straight Connector 12"/>
          <p:cNvCxnSpPr/>
          <p:nvPr/>
        </p:nvCxnSpPr>
        <p:spPr bwMode="ltGray">
          <a:xfrm flipH="1">
            <a:off x="531952" y="3733800"/>
            <a:ext cx="11128099" cy="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11"/>
          <p:cNvSpPr>
            <a:spLocks noGrp="1"/>
          </p:cNvSpPr>
          <p:nvPr>
            <p:ph type="body" sz="quarter" idx="16"/>
          </p:nvPr>
        </p:nvSpPr>
        <p:spPr>
          <a:xfrm>
            <a:off x="8153936" y="1524001"/>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sp>
        <p:nvSpPr>
          <p:cNvPr id="17" name="Text Placeholder 11"/>
          <p:cNvSpPr>
            <a:spLocks noGrp="1"/>
          </p:cNvSpPr>
          <p:nvPr>
            <p:ph type="body" sz="quarter" idx="17"/>
          </p:nvPr>
        </p:nvSpPr>
        <p:spPr>
          <a:xfrm>
            <a:off x="243744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sp>
        <p:nvSpPr>
          <p:cNvPr id="18" name="Text Placeholder 11"/>
          <p:cNvSpPr>
            <a:spLocks noGrp="1"/>
          </p:cNvSpPr>
          <p:nvPr>
            <p:ph type="body" sz="quarter" idx="18"/>
          </p:nvPr>
        </p:nvSpPr>
        <p:spPr>
          <a:xfrm>
            <a:off x="8153936" y="3931920"/>
            <a:ext cx="3506114" cy="2011680"/>
          </a:xfrm>
        </p:spPr>
        <p:txBody>
          <a:bodyPr anchor="ctr">
            <a:noAutofit/>
          </a:bodyPr>
          <a:lstStyle>
            <a:lvl1pPr marL="0" indent="0">
              <a:spcBef>
                <a:spcPts val="1200"/>
              </a:spcBef>
              <a:buFont typeface="Arial" panose="020B0604020202020204" pitchFamily="34" charset="0"/>
              <a:buNone/>
              <a:defRPr sz="24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sp>
        <p:nvSpPr>
          <p:cNvPr id="3" name="Title 2"/>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117321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etric">
    <p:spTree>
      <p:nvGrpSpPr>
        <p:cNvPr id="1" name=""/>
        <p:cNvGrpSpPr/>
        <p:nvPr/>
      </p:nvGrpSpPr>
      <p:grpSpPr>
        <a:xfrm>
          <a:off x="0" y="0"/>
          <a:ext cx="0" cy="0"/>
          <a:chOff x="0" y="0"/>
          <a:chExt cx="0" cy="0"/>
        </a:xfrm>
      </p:grpSpPr>
      <p:sp>
        <p:nvSpPr>
          <p:cNvPr id="12" name="Text Placeholder 11"/>
          <p:cNvSpPr>
            <a:spLocks noGrp="1"/>
          </p:cNvSpPr>
          <p:nvPr>
            <p:ph type="body" sz="quarter" idx="15"/>
          </p:nvPr>
        </p:nvSpPr>
        <p:spPr>
          <a:xfrm>
            <a:off x="5257582" y="1524000"/>
            <a:ext cx="5030510" cy="2743200"/>
          </a:xfrm>
        </p:spPr>
        <p:txBody>
          <a:bodyPr anchor="ctr">
            <a:noAutofit/>
          </a:bodyPr>
          <a:lstStyle>
            <a:lvl1pPr marL="0" indent="0">
              <a:spcBef>
                <a:spcPts val="1200"/>
              </a:spcBef>
              <a:buFont typeface="Arial" panose="020B0604020202020204" pitchFamily="34" charset="0"/>
              <a:buNone/>
              <a:defRPr sz="2800"/>
            </a:lvl1pPr>
            <a:lvl2pPr marL="171450" indent="-171450">
              <a:spcBef>
                <a:spcPts val="1200"/>
              </a:spcBef>
              <a:buFont typeface="Arial" panose="020B0604020202020204" pitchFamily="34" charset="0"/>
              <a:buChar char="•"/>
              <a:defRPr sz="2000"/>
            </a:lvl2pPr>
            <a:lvl3pPr marL="171450" indent="-171450">
              <a:spcBef>
                <a:spcPts val="1200"/>
              </a:spcBef>
              <a:buFont typeface="Arial" panose="020B0604020202020204" pitchFamily="34" charset="0"/>
              <a:buChar char="•"/>
              <a:defRPr sz="2000"/>
            </a:lvl3pPr>
            <a:lvl4pPr marL="171450" indent="-171450">
              <a:spcBef>
                <a:spcPts val="1200"/>
              </a:spcBef>
              <a:buFont typeface="Arial" panose="020B0604020202020204" pitchFamily="34" charset="0"/>
              <a:buChar char="•"/>
              <a:defRPr sz="2000"/>
            </a:lvl4pPr>
            <a:lvl5pPr marL="171450" indent="-171450">
              <a:spcBef>
                <a:spcPts val="1200"/>
              </a:spcBef>
              <a:buFont typeface="Arial" panose="020B0604020202020204" pitchFamily="34" charset="0"/>
              <a:buChar char="•"/>
              <a:defRPr sz="2000"/>
            </a:lvl5pPr>
            <a:lvl6pPr marL="171450" indent="-171450">
              <a:spcBef>
                <a:spcPts val="1200"/>
              </a:spcBef>
              <a:buFont typeface="Arial" panose="020B0604020202020204" pitchFamily="34" charset="0"/>
              <a:buChar char="•"/>
              <a:defRPr sz="2000"/>
            </a:lvl6pPr>
            <a:lvl7pPr marL="171450" indent="-171450">
              <a:spcBef>
                <a:spcPts val="1200"/>
              </a:spcBef>
              <a:buFont typeface="Arial" panose="020B0604020202020204" pitchFamily="34" charset="0"/>
              <a:buChar char="•"/>
              <a:defRPr sz="2000"/>
            </a:lvl7pPr>
            <a:lvl8pPr marL="171450" indent="-171450">
              <a:spcBef>
                <a:spcPts val="1200"/>
              </a:spcBef>
              <a:buFont typeface="Arial" panose="020B0604020202020204" pitchFamily="34" charset="0"/>
              <a:buChar char="•"/>
              <a:defRPr sz="2000"/>
            </a:lvl8pPr>
            <a:lvl9pPr marL="171450" indent="-171450">
              <a:spcBef>
                <a:spcPts val="1200"/>
              </a:spcBef>
              <a:buFont typeface="Arial" panose="020B0604020202020204" pitchFamily="34" charset="0"/>
              <a:buChar char="•"/>
              <a:defRPr sz="2000"/>
            </a:lvl9pPr>
          </a:lstStyle>
          <a:p>
            <a:pPr lvl="0"/>
            <a:r>
              <a:rPr lang="ko-KR" altLang="en-US"/>
              <a:t>마스터 텍스트 스타일을 편집합니다</a:t>
            </a:r>
          </a:p>
        </p:txBody>
      </p:sp>
      <p:sp>
        <p:nvSpPr>
          <p:cNvPr id="2" name="Title 1"/>
          <p:cNvSpPr>
            <a:spLocks noGrp="1"/>
          </p:cNvSpPr>
          <p:nvPr>
            <p:ph type="title" hasCustomPrompt="1"/>
          </p:nvPr>
        </p:nvSpPr>
        <p:spPr>
          <a:xfrm>
            <a:off x="760610" y="1524000"/>
            <a:ext cx="4077762" cy="2743200"/>
          </a:xfrm>
        </p:spPr>
        <p:txBody>
          <a:bodyPr anchor="ctr"/>
          <a:lstStyle>
            <a:lvl1pPr algn="r">
              <a:defRPr sz="16600" b="1">
                <a:solidFill>
                  <a:schemeClr val="accent5"/>
                </a:solidFill>
              </a:defRPr>
            </a:lvl1pPr>
          </a:lstStyle>
          <a:p>
            <a:r>
              <a:rPr lang="en-US" dirty="0"/>
              <a:t>XX</a:t>
            </a:r>
          </a:p>
        </p:txBody>
      </p:sp>
    </p:spTree>
    <p:extLst>
      <p:ext uri="{BB962C8B-B14F-4D97-AF65-F5344CB8AC3E}">
        <p14:creationId xmlns:p14="http://schemas.microsoft.com/office/powerpoint/2010/main" val="2750787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비교">
    <p:spTree>
      <p:nvGrpSpPr>
        <p:cNvPr id="1" name=""/>
        <p:cNvGrpSpPr/>
        <p:nvPr/>
      </p:nvGrpSpPr>
      <p:grpSpPr>
        <a:xfrm>
          <a:off x="0" y="0"/>
          <a:ext cx="0" cy="0"/>
          <a:chOff x="0" y="0"/>
          <a:chExt cx="0" cy="0"/>
        </a:xfrm>
      </p:grpSpPr>
      <p:cxnSp>
        <p:nvCxnSpPr>
          <p:cNvPr id="10" name="Straight Connector 9"/>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531951"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31951"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245390" y="1524000"/>
            <a:ext cx="5414658" cy="762000"/>
          </a:xfrm>
        </p:spPr>
        <p:txBody>
          <a:bodyPr anchor="ctr">
            <a:noAutofit/>
          </a:bodyPr>
          <a:lstStyle>
            <a:lvl1pPr marL="0" indent="0">
              <a:spcBef>
                <a:spcPts val="0"/>
              </a:spcBef>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245390" y="2362200"/>
            <a:ext cx="5414658" cy="35814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11" name="Title 10"/>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267175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64403" y="6556248"/>
            <a:ext cx="1226717" cy="182880"/>
          </a:xfrm>
          <a:prstGeom prst="rect">
            <a:avLst/>
          </a:prstGeom>
        </p:spPr>
        <p:txBody>
          <a:bodyPr/>
          <a:lstStyle/>
          <a:p>
            <a:pPr latinLnBrk="0"/>
            <a:fld id="{A52D99EC-ABE5-42A5-B15B-B8C044BE7365}" type="datetime1">
              <a:rPr lang="en-US" smtClean="0">
                <a:solidFill>
                  <a:srgbClr val="5F5F5F"/>
                </a:solidFill>
              </a:rPr>
              <a:pPr latinLnBrk="0"/>
              <a:t>3/20/2024</a:t>
            </a:fld>
            <a:endParaRPr lang="en-US">
              <a:solidFill>
                <a:srgbClr val="5F5F5F"/>
              </a:solidFill>
            </a:endParaRPr>
          </a:p>
        </p:txBody>
      </p:sp>
      <p:sp>
        <p:nvSpPr>
          <p:cNvPr id="4" name="Footer Placeholder 3"/>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5" name="Slide Number Placeholder 4"/>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2" name="Title 1"/>
          <p:cNvSpPr>
            <a:spLocks noGrp="1"/>
          </p:cNvSpPr>
          <p:nvPr>
            <p:ph type="title"/>
          </p:nvPr>
        </p:nvSpPr>
        <p:spPr/>
        <p:txBody>
          <a:bodyPr/>
          <a:lstStyle/>
          <a:p>
            <a:r>
              <a:rPr lang="ko-KR" altLang="en-US"/>
              <a:t>마스터 제목 스타일 편집</a:t>
            </a:r>
            <a:endParaRPr lang="en-US"/>
          </a:p>
        </p:txBody>
      </p:sp>
    </p:spTree>
    <p:extLst>
      <p:ext uri="{BB962C8B-B14F-4D97-AF65-F5344CB8AC3E}">
        <p14:creationId xmlns:p14="http://schemas.microsoft.com/office/powerpoint/2010/main" val="1404309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bg>
      <p:bgPr>
        <a:solidFill>
          <a:schemeClr val="bg2"/>
        </a:solidFill>
        <a:effectLst/>
      </p:bgPr>
    </p:bg>
    <p:spTree>
      <p:nvGrpSpPr>
        <p:cNvPr id="1" name=""/>
        <p:cNvGrpSpPr/>
        <p:nvPr/>
      </p:nvGrpSpPr>
      <p:grpSpPr>
        <a:xfrm>
          <a:off x="0" y="0"/>
          <a:ext cx="0" cy="0"/>
          <a:chOff x="0" y="0"/>
          <a:chExt cx="0" cy="0"/>
        </a:xfrm>
      </p:grpSpPr>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5F5F5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ctrTitle"/>
          </p:nvPr>
        </p:nvSpPr>
        <p:spPr>
          <a:xfrm>
            <a:off x="531952" y="739776"/>
            <a:ext cx="11128097" cy="1470025"/>
          </a:xfrm>
        </p:spPr>
        <p:txBody>
          <a:bodyPr/>
          <a:lstStyle>
            <a:lvl1pPr>
              <a:lnSpc>
                <a:spcPct val="80000"/>
              </a:lnSpc>
              <a:defRPr sz="4800"/>
            </a:lvl1pPr>
          </a:lstStyle>
          <a:p>
            <a:r>
              <a:rPr lang="ko-KR" altLang="en-US"/>
              <a:t>마스터 제목 스타일 편집</a:t>
            </a:r>
            <a:endParaRPr dirty="0"/>
          </a:p>
        </p:txBody>
      </p:sp>
      <p:sp>
        <p:nvSpPr>
          <p:cNvPr id="3" name="Subtitle 2"/>
          <p:cNvSpPr>
            <a:spLocks noGrp="1"/>
          </p:cNvSpPr>
          <p:nvPr>
            <p:ph type="subTitle" idx="1"/>
          </p:nvPr>
        </p:nvSpPr>
        <p:spPr>
          <a:xfrm>
            <a:off x="531902" y="2286000"/>
            <a:ext cx="11129546"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BCD2CDC6-9352-4ED5-B272-74DDB6DCFEAF}" type="datetime1">
              <a:rPr lang="en-US" smtClean="0">
                <a:solidFill>
                  <a:srgbClr val="5F5F5F"/>
                </a:solidFill>
              </a:rPr>
              <a:pPr latinLnBrk="0"/>
              <a:t>3/20/2024</a:t>
            </a:fld>
            <a:endParaRPr lang="en-US">
              <a:solidFill>
                <a:srgbClr val="5F5F5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pic>
        <p:nvPicPr>
          <p:cNvPr id="13" name="Picture 12" descr="1.5X red tab for PP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644356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3246875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604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캡션 있는 콘텐츠">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801" y="1524000"/>
            <a:ext cx="7393474" cy="4419600"/>
          </a:xfrm>
        </p:spPr>
        <p:txBody>
          <a:bodyPr>
            <a:normAutofit/>
          </a:bodyPr>
          <a:lstStyle>
            <a:lvl1pPr>
              <a:defRPr sz="2800"/>
            </a:lvl1pPr>
            <a:lvl2pPr>
              <a:defRPr sz="2400"/>
            </a:lvl2pPr>
            <a:lvl3pPr>
              <a:defRPr sz="2000"/>
            </a:lvl3pPr>
            <a:lvl4pPr>
              <a:defRPr sz="18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8153935" y="1524001"/>
            <a:ext cx="3506115"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8" name="Title 7"/>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157671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캡션 있는 그림">
    <p:spTree>
      <p:nvGrpSpPr>
        <p:cNvPr id="1" name=""/>
        <p:cNvGrpSpPr/>
        <p:nvPr/>
      </p:nvGrpSpPr>
      <p:grpSpPr>
        <a:xfrm>
          <a:off x="0" y="0"/>
          <a:ext cx="0" cy="0"/>
          <a:chOff x="0" y="0"/>
          <a:chExt cx="0" cy="0"/>
        </a:xfrm>
      </p:grpSpPr>
      <p:sp>
        <p:nvSpPr>
          <p:cNvPr id="3" name="Picture Placeholder 2"/>
          <p:cNvSpPr>
            <a:spLocks noGrp="1"/>
          </p:cNvSpPr>
          <p:nvPr>
            <p:ph type="pic" idx="1"/>
          </p:nvPr>
        </p:nvSpPr>
        <p:spPr bwMode="gray">
          <a:xfrm>
            <a:off x="531952" y="1524000"/>
            <a:ext cx="6097587" cy="4416725"/>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ext Placeholder 3"/>
          <p:cNvSpPr>
            <a:spLocks noGrp="1"/>
          </p:cNvSpPr>
          <p:nvPr>
            <p:ph type="body" sz="half" idx="2"/>
          </p:nvPr>
        </p:nvSpPr>
        <p:spPr>
          <a:xfrm>
            <a:off x="7010638" y="1524000"/>
            <a:ext cx="4649412" cy="4419600"/>
          </a:xfrm>
        </p:spPr>
        <p:txBody>
          <a:bodyPr>
            <a:no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8" name="Title 7"/>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2686779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cxnSp>
        <p:nvCxnSpPr>
          <p:cNvPr id="8" name="Straight Connector 7"/>
          <p:cNvCxnSpPr/>
          <p:nvPr/>
        </p:nvCxnSpPr>
        <p:spPr bwMode="ltGray">
          <a:xfrm>
            <a:off x="6096001"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ext Placeholder 3"/>
          <p:cNvSpPr>
            <a:spLocks noGrp="1"/>
          </p:cNvSpPr>
          <p:nvPr>
            <p:ph type="body" sz="half" idx="2"/>
          </p:nvPr>
        </p:nvSpPr>
        <p:spPr>
          <a:xfrm>
            <a:off x="531951"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Picture Placeholder 2"/>
          <p:cNvSpPr>
            <a:spLocks noGrp="1"/>
          </p:cNvSpPr>
          <p:nvPr>
            <p:ph type="pic" idx="13"/>
          </p:nvPr>
        </p:nvSpPr>
        <p:spPr bwMode="gray">
          <a:xfrm>
            <a:off x="6248439" y="1524000"/>
            <a:ext cx="5414658" cy="347472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10" name="Text Placeholder 3"/>
          <p:cNvSpPr>
            <a:spLocks noGrp="1"/>
          </p:cNvSpPr>
          <p:nvPr>
            <p:ph type="body" sz="half" idx="14"/>
          </p:nvPr>
        </p:nvSpPr>
        <p:spPr>
          <a:xfrm>
            <a:off x="6248438" y="5105400"/>
            <a:ext cx="5411609" cy="838200"/>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11" name="Title 10"/>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342648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cxnSp>
        <p:nvCxnSpPr>
          <p:cNvPr id="11" name="Straight Connector 10"/>
          <p:cNvCxnSpPr/>
          <p:nvPr/>
        </p:nvCxnSpPr>
        <p:spPr bwMode="ltGray">
          <a:xfrm>
            <a:off x="4190503"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ltGray">
          <a:xfrm>
            <a:off x="8001496" y="1524000"/>
            <a:ext cx="0" cy="4419600"/>
          </a:xfrm>
          <a:prstGeom prst="line">
            <a:avLst/>
          </a:prstGeom>
          <a:ln w="19050">
            <a:solidFill>
              <a:schemeClr val="bg2"/>
            </a:solidFill>
            <a:miter lim="800000"/>
          </a:ln>
        </p:spPr>
        <p:style>
          <a:lnRef idx="1">
            <a:schemeClr val="accent1"/>
          </a:lnRef>
          <a:fillRef idx="0">
            <a:schemeClr val="accent1"/>
          </a:fillRef>
          <a:effectRef idx="0">
            <a:schemeClr val="accent1"/>
          </a:effectRef>
          <a:fontRef idx="minor">
            <a:schemeClr val="tx1"/>
          </a:fontRef>
        </p:style>
      </p:cxnSp>
      <p:sp>
        <p:nvSpPr>
          <p:cNvPr id="3" name="Picture Placeholder 2"/>
          <p:cNvSpPr>
            <a:spLocks noGrp="1"/>
          </p:cNvSpPr>
          <p:nvPr>
            <p:ph type="pic" idx="1"/>
          </p:nvPr>
        </p:nvSpPr>
        <p:spPr bwMode="gray">
          <a:xfrm>
            <a:off x="531952"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ext Placeholder 3"/>
          <p:cNvSpPr>
            <a:spLocks noGrp="1"/>
          </p:cNvSpPr>
          <p:nvPr>
            <p:ph type="body" sz="half" idx="2"/>
          </p:nvPr>
        </p:nvSpPr>
        <p:spPr>
          <a:xfrm>
            <a:off x="531951"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9" name="Picture Placeholder 2"/>
          <p:cNvSpPr>
            <a:spLocks noGrp="1"/>
          </p:cNvSpPr>
          <p:nvPr>
            <p:ph type="pic" idx="13"/>
          </p:nvPr>
        </p:nvSpPr>
        <p:spPr bwMode="gray">
          <a:xfrm>
            <a:off x="4358187"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10" name="Text Placeholder 3"/>
          <p:cNvSpPr>
            <a:spLocks noGrp="1"/>
          </p:cNvSpPr>
          <p:nvPr>
            <p:ph type="body" sz="half" idx="14"/>
          </p:nvPr>
        </p:nvSpPr>
        <p:spPr>
          <a:xfrm>
            <a:off x="4358187"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13" name="Picture Placeholder 2"/>
          <p:cNvSpPr>
            <a:spLocks noGrp="1"/>
          </p:cNvSpPr>
          <p:nvPr>
            <p:ph type="pic" idx="15"/>
          </p:nvPr>
        </p:nvSpPr>
        <p:spPr bwMode="gray">
          <a:xfrm>
            <a:off x="8184423" y="1524000"/>
            <a:ext cx="3475625" cy="3048000"/>
          </a:xfrm>
          <a:solidFill>
            <a:schemeClr val="bg2"/>
          </a:solidFill>
        </p:spPr>
        <p:txBody>
          <a:bodyPr tIns="18288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14" name="Text Placeholder 3"/>
          <p:cNvSpPr>
            <a:spLocks noGrp="1"/>
          </p:cNvSpPr>
          <p:nvPr>
            <p:ph type="body" sz="half" idx="16"/>
          </p:nvPr>
        </p:nvSpPr>
        <p:spPr>
          <a:xfrm>
            <a:off x="8184423" y="4701396"/>
            <a:ext cx="3475625" cy="1242204"/>
          </a:xfrm>
        </p:spPr>
        <p:txBody>
          <a:bodyPr>
            <a:no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8" name="Title 7"/>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220814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martphone and Tablet: Horizontal">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7737" y="1522827"/>
            <a:ext cx="6497058" cy="4567423"/>
          </a:xfrm>
          <a:prstGeom prst="rect">
            <a:avLst/>
          </a:prstGeom>
        </p:spPr>
      </p:pic>
      <p:pic>
        <p:nvPicPr>
          <p:cNvPr id="15" name="Picture 14"/>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770955" y="1827862"/>
            <a:ext cx="1841355" cy="3887139"/>
          </a:xfrm>
          <a:prstGeom prst="rect">
            <a:avLst/>
          </a:prstGeom>
        </p:spPr>
      </p:pic>
      <p:sp>
        <p:nvSpPr>
          <p:cNvPr id="3" name="Picture Placeholder 2"/>
          <p:cNvSpPr>
            <a:spLocks noGrp="1"/>
          </p:cNvSpPr>
          <p:nvPr>
            <p:ph type="pic" idx="1"/>
          </p:nvPr>
        </p:nvSpPr>
        <p:spPr bwMode="gray">
          <a:xfrm>
            <a:off x="1889614" y="2364583"/>
            <a:ext cx="1618910" cy="283368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9" name="Picture Placeholder 2"/>
          <p:cNvSpPr>
            <a:spLocks noGrp="1"/>
          </p:cNvSpPr>
          <p:nvPr>
            <p:ph type="pic" idx="13"/>
          </p:nvPr>
        </p:nvSpPr>
        <p:spPr bwMode="gray">
          <a:xfrm>
            <a:off x="4533492" y="1850231"/>
            <a:ext cx="5248055" cy="3969544"/>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
        <p:nvSpPr>
          <p:cNvPr id="4" name="Title 3"/>
          <p:cNvSpPr>
            <a:spLocks noGrp="1"/>
          </p:cNvSpPr>
          <p:nvPr>
            <p:ph type="title"/>
          </p:nvPr>
        </p:nvSpPr>
        <p:spPr/>
        <p:txBody>
          <a:bodyPr/>
          <a:lstStyle/>
          <a:p>
            <a:r>
              <a:rPr lang="ko-KR" altLang="en-US"/>
              <a:t>마스터 제목 스타일 편집</a:t>
            </a:r>
            <a:endParaRPr dirty="0"/>
          </a:p>
        </p:txBody>
      </p:sp>
    </p:spTree>
    <p:extLst>
      <p:ext uri="{BB962C8B-B14F-4D97-AF65-F5344CB8AC3E}">
        <p14:creationId xmlns:p14="http://schemas.microsoft.com/office/powerpoint/2010/main" val="376725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rtphone and Tablet: Vertical">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r="7518"/>
          <a:stretch/>
        </p:blipFill>
        <p:spPr>
          <a:xfrm rot="5400000">
            <a:off x="5750657" y="1112973"/>
            <a:ext cx="6007047" cy="4568613"/>
          </a:xfrm>
          <a:prstGeom prst="rect">
            <a:avLst/>
          </a:prstGeom>
        </p:spPr>
      </p:pic>
      <p:sp>
        <p:nvSpPr>
          <p:cNvPr id="2" name="Title 1"/>
          <p:cNvSpPr>
            <a:spLocks noGrp="1"/>
          </p:cNvSpPr>
          <p:nvPr>
            <p:ph type="title"/>
          </p:nvPr>
        </p:nvSpPr>
        <p:spPr>
          <a:xfrm>
            <a:off x="531951" y="406400"/>
            <a:ext cx="5564050" cy="889000"/>
          </a:xfrm>
        </p:spPr>
        <p:txBody>
          <a:bodyPr anchor="b"/>
          <a:lstStyle>
            <a:lvl1pPr algn="l">
              <a:defRPr sz="3600" b="0"/>
            </a:lvl1pPr>
          </a:lstStyle>
          <a:p>
            <a:r>
              <a:rPr lang="ko-KR" altLang="en-US"/>
              <a:t>마스터 제목 스타일 편집</a:t>
            </a:r>
            <a:endParaRPr dirty="0"/>
          </a:p>
        </p:txBody>
      </p:sp>
      <p:sp>
        <p:nvSpPr>
          <p:cNvPr id="9" name="Picture Placeholder 2"/>
          <p:cNvSpPr>
            <a:spLocks noGrp="1"/>
          </p:cNvSpPr>
          <p:nvPr>
            <p:ph type="pic" idx="13"/>
          </p:nvPr>
        </p:nvSpPr>
        <p:spPr bwMode="gray">
          <a:xfrm>
            <a:off x="6749431" y="1013144"/>
            <a:ext cx="3963169" cy="5252348"/>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3961844" y="1905001"/>
            <a:ext cx="1841355" cy="3887139"/>
          </a:xfrm>
          <a:prstGeom prst="rect">
            <a:avLst/>
          </a:prstGeom>
        </p:spPr>
      </p:pic>
      <p:sp>
        <p:nvSpPr>
          <p:cNvPr id="14" name="Picture Placeholder 2"/>
          <p:cNvSpPr>
            <a:spLocks noGrp="1"/>
          </p:cNvSpPr>
          <p:nvPr>
            <p:ph type="pic" idx="1"/>
          </p:nvPr>
        </p:nvSpPr>
        <p:spPr bwMode="gray">
          <a:xfrm>
            <a:off x="4080505" y="2448864"/>
            <a:ext cx="1618910" cy="2834640"/>
          </a:xfrm>
          <a:solidFill>
            <a:schemeClr val="bg2"/>
          </a:solidFill>
          <a:ln w="12700">
            <a:solidFill>
              <a:schemeClr val="bg2"/>
            </a:solidFill>
          </a:ln>
        </p:spPr>
        <p:txBody>
          <a:bodyPr tIns="18288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a:p>
        </p:txBody>
      </p:sp>
    </p:spTree>
    <p:extLst>
      <p:ext uri="{BB962C8B-B14F-4D97-AF65-F5344CB8AC3E}">
        <p14:creationId xmlns:p14="http://schemas.microsoft.com/office/powerpoint/2010/main" val="128728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Metric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2" name="Group 1"/>
          <p:cNvGrpSpPr/>
          <p:nvPr/>
        </p:nvGrpSpPr>
        <p:grpSpPr>
          <a:xfrm>
            <a:off x="-286" y="0"/>
            <a:ext cx="12192574" cy="6858000"/>
            <a:chOff x="-287" y="0"/>
            <a:chExt cx="12189399" cy="6858000"/>
          </a:xfrm>
        </p:grpSpPr>
        <p:sp>
          <p:nvSpPr>
            <p:cNvPr id="10" name="Rectangle 9"/>
            <p:cNvSpPr/>
            <p:nvPr/>
          </p:nvSpPr>
          <p:spPr bwMode="gray">
            <a:xfrm>
              <a:off x="-287" y="0"/>
              <a:ext cx="193962"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p:nvSpPr>
          <p:spPr bwMode="gray">
            <a:xfrm>
              <a:off x="11995151" y="5854"/>
              <a:ext cx="193960" cy="6852146"/>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Rectangle 11"/>
            <p:cNvSpPr/>
            <p:nvPr/>
          </p:nvSpPr>
          <p:spPr bwMode="gray">
            <a:xfrm>
              <a:off x="-286" y="6400800"/>
              <a:ext cx="12189396" cy="457200"/>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Rectangle 12"/>
            <p:cNvSpPr/>
            <p:nvPr/>
          </p:nvSpPr>
          <p:spPr bwMode="gray">
            <a:xfrm>
              <a:off x="-286" y="0"/>
              <a:ext cx="12189398" cy="192024"/>
            </a:xfrm>
            <a:prstGeom prst="rect">
              <a:avLst/>
            </a:prstGeom>
            <a:solidFill>
              <a:srgbClr val="DCE3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5F5F5F">
                    <a:lumMod val="60000"/>
                    <a:lumOff val="40000"/>
                  </a:srgbClr>
                </a:solidFill>
                <a:effectLst/>
                <a:uLnTx/>
                <a:uFillTx/>
                <a:latin typeface="Calibri"/>
                <a:ea typeface="+mn-ea"/>
                <a:cs typeface="+mn-cs"/>
              </a:rPr>
              <a:t>Copyright © 2014 Oracle and/or its affiliates. All rights reserved.  |</a:t>
            </a:r>
          </a:p>
        </p:txBody>
      </p:sp>
      <p:sp>
        <p:nvSpPr>
          <p:cNvPr id="5" name="Date Placeholder 4"/>
          <p:cNvSpPr>
            <a:spLocks noGrp="1"/>
          </p:cNvSpPr>
          <p:nvPr>
            <p:ph type="dt" sz="half" idx="10"/>
          </p:nvPr>
        </p:nvSpPr>
        <p:spPr>
          <a:xfrm>
            <a:off x="4564403" y="6556248"/>
            <a:ext cx="1226717" cy="182880"/>
          </a:xfrm>
          <a:prstGeom prst="rect">
            <a:avLst/>
          </a:prstGeom>
        </p:spPr>
        <p:txBody>
          <a:bodyPr/>
          <a:lstStyle>
            <a:lvl1pPr>
              <a:defRPr>
                <a:solidFill>
                  <a:schemeClr val="bg1">
                    <a:lumMod val="60000"/>
                    <a:lumOff val="40000"/>
                  </a:schemeClr>
                </a:solidFill>
              </a:defRPr>
            </a:lvl1pPr>
          </a:lstStyle>
          <a:p>
            <a:pPr latinLnBrk="0"/>
            <a:fld id="{43D5EDE7-61B4-4C98-ADE6-D86346041BA3}" type="datetime1">
              <a:rPr lang="en-US" smtClean="0">
                <a:solidFill>
                  <a:srgbClr val="5F5F5F">
                    <a:lumMod val="60000"/>
                    <a:lumOff val="40000"/>
                  </a:srgbClr>
                </a:solidFill>
              </a:rPr>
              <a:pPr latinLnBrk="0"/>
              <a:t>3/20/2024</a:t>
            </a:fld>
            <a:endParaRPr lang="en-US">
              <a:solidFill>
                <a:srgbClr val="5F5F5F">
                  <a:lumMod val="60000"/>
                  <a:lumOff val="40000"/>
                </a:srgbClr>
              </a:solidFill>
            </a:endParaRPr>
          </a:p>
        </p:txBody>
      </p:sp>
      <p:sp>
        <p:nvSpPr>
          <p:cNvPr id="6" name="Footer Placeholder 5"/>
          <p:cNvSpPr>
            <a:spLocks noGrp="1"/>
          </p:cNvSpPr>
          <p:nvPr>
            <p:ph type="ftr" sz="quarter" idx="11"/>
          </p:nvPr>
        </p:nvSpPr>
        <p:spPr>
          <a:xfrm>
            <a:off x="8779576" y="6556248"/>
            <a:ext cx="2499374" cy="182880"/>
          </a:xfrm>
          <a:prstGeom prst="rect">
            <a:avLst/>
          </a:prstGeom>
        </p:spPr>
        <p:txBody>
          <a:bodyPr/>
          <a:lstStyle>
            <a:lvl1pPr>
              <a:defRPr>
                <a:solidFill>
                  <a:schemeClr val="bg1">
                    <a:lumMod val="60000"/>
                    <a:lumOff val="40000"/>
                  </a:schemeClr>
                </a:solidFill>
              </a:defRPr>
            </a:lvl1pPr>
          </a:lstStyle>
          <a:p>
            <a:pPr latinLnBrk="0"/>
            <a:r>
              <a:rPr lang="en-US">
                <a:solidFill>
                  <a:srgbClr val="5F5F5F">
                    <a:lumMod val="60000"/>
                    <a:lumOff val="40000"/>
                  </a:srgbClr>
                </a:solidFill>
              </a:rPr>
              <a:t>Oracle Confidential – Internal/Restricted/Highly Restricted</a:t>
            </a:r>
          </a:p>
        </p:txBody>
      </p:sp>
      <p:sp>
        <p:nvSpPr>
          <p:cNvPr id="7" name="Slide Number Placeholder 6"/>
          <p:cNvSpPr>
            <a:spLocks noGrp="1"/>
          </p:cNvSpPr>
          <p:nvPr>
            <p:ph type="sldNum" sz="quarter" idx="12"/>
          </p:nvPr>
        </p:nvSpPr>
        <p:spPr>
          <a:xfrm>
            <a:off x="11278949" y="6556248"/>
            <a:ext cx="381760" cy="182880"/>
          </a:xfrm>
          <a:prstGeom prst="rect">
            <a:avLst/>
          </a:prstGeom>
        </p:spPr>
        <p:txBody>
          <a:bodyPr/>
          <a:lstStyle>
            <a:lvl1pPr>
              <a:defRPr>
                <a:solidFill>
                  <a:schemeClr val="bg1">
                    <a:lumMod val="60000"/>
                    <a:lumOff val="40000"/>
                  </a:schemeClr>
                </a:solidFill>
              </a:defRPr>
            </a:lvl1pPr>
          </a:lstStyle>
          <a:p>
            <a:pPr latinLnBrk="0"/>
            <a:fld id="{C51EAA63-D034-42AE-91FA-B13B9518C7BE}" type="slidenum">
              <a:rPr lang="en-US" altLang="ko-KR" smtClean="0">
                <a:solidFill>
                  <a:srgbClr val="5F5F5F">
                    <a:lumMod val="60000"/>
                    <a:lumOff val="40000"/>
                  </a:srgbClr>
                </a:solidFill>
              </a:rPr>
              <a:pPr latinLnBrk="0"/>
              <a:t>‹#›</a:t>
            </a:fld>
            <a:endParaRPr lang="en-US" altLang="ko-KR">
              <a:solidFill>
                <a:srgbClr val="5F5F5F">
                  <a:lumMod val="60000"/>
                  <a:lumOff val="40000"/>
                </a:srgbClr>
              </a:solidFill>
            </a:endParaRPr>
          </a:p>
        </p:txBody>
      </p:sp>
      <p:sp>
        <p:nvSpPr>
          <p:cNvPr id="22" name="Text Placeholder 12"/>
          <p:cNvSpPr>
            <a:spLocks noGrp="1"/>
          </p:cNvSpPr>
          <p:nvPr>
            <p:ph type="body" sz="quarter" idx="13" hasCustomPrompt="1"/>
          </p:nvPr>
        </p:nvSpPr>
        <p:spPr>
          <a:xfrm>
            <a:off x="760610" y="2666999"/>
            <a:ext cx="4573191" cy="1960881"/>
          </a:xfrm>
        </p:spPr>
        <p:txBody>
          <a:bodyPr>
            <a:noAutofit/>
          </a:bodyPr>
          <a:lstStyle>
            <a:lvl1pPr marL="1588" indent="0">
              <a:spcBef>
                <a:spcPts val="0"/>
              </a:spcBef>
              <a:buFontTx/>
              <a:buNone/>
              <a:defRPr sz="28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text</a:t>
            </a:r>
          </a:p>
        </p:txBody>
      </p:sp>
      <p:pic>
        <p:nvPicPr>
          <p:cNvPr id="19" name="Picture 18"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
        <p:nvSpPr>
          <p:cNvPr id="3" name="Title 2"/>
          <p:cNvSpPr>
            <a:spLocks noGrp="1"/>
          </p:cNvSpPr>
          <p:nvPr>
            <p:ph type="title" hasCustomPrompt="1"/>
          </p:nvPr>
        </p:nvSpPr>
        <p:spPr>
          <a:xfrm>
            <a:off x="760610" y="609600"/>
            <a:ext cx="4573191" cy="2044700"/>
          </a:xfrm>
        </p:spPr>
        <p:txBody>
          <a:bodyPr/>
          <a:lstStyle>
            <a:lvl1pPr>
              <a:defRPr sz="13800" b="1"/>
            </a:lvl1pPr>
          </a:lstStyle>
          <a:p>
            <a:r>
              <a:rPr lang="en-US" dirty="0"/>
              <a:t>XX</a:t>
            </a:r>
          </a:p>
        </p:txBody>
      </p:sp>
    </p:spTree>
    <p:extLst>
      <p:ext uri="{BB962C8B-B14F-4D97-AF65-F5344CB8AC3E}">
        <p14:creationId xmlns:p14="http://schemas.microsoft.com/office/powerpoint/2010/main" val="1025891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afe Harbor Fro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4403" y="6556248"/>
            <a:ext cx="1226717" cy="182880"/>
          </a:xfrm>
          <a:prstGeom prst="rect">
            <a:avLst/>
          </a:prstGeom>
        </p:spPr>
        <p:txBody>
          <a:bodyPr/>
          <a:lstStyle/>
          <a:p>
            <a:pPr latinLnBrk="0"/>
            <a:fld id="{93A56FF2-64EC-4614-951E-8B8E4681BF2B}" type="datetime1">
              <a:rPr lang="en-US" smtClean="0">
                <a:solidFill>
                  <a:srgbClr val="5F5F5F"/>
                </a:solidFill>
              </a:rPr>
              <a:pPr latinLnBrk="0"/>
              <a:t>3/20/2024</a:t>
            </a:fld>
            <a:endParaRPr lang="en-US">
              <a:solidFill>
                <a:srgbClr val="5F5F5F"/>
              </a:solidFill>
            </a:endParaRPr>
          </a:p>
        </p:txBody>
      </p:sp>
      <p:sp>
        <p:nvSpPr>
          <p:cNvPr id="3" name="Footer Placeholder 2"/>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4" name="Slide Number Placeholder 3"/>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sz="3200" b="0" i="0" u="none" strike="noStrike" kern="1200" cap="none" spc="0" normalizeH="0" baseline="0" noProof="0">
                <a:ln>
                  <a:noFill/>
                </a:ln>
                <a:solidFill>
                  <a:srgbClr val="5F5F5F"/>
                </a:solidFill>
                <a:effectLst/>
                <a:uLnTx/>
                <a:uFillTx/>
                <a:latin typeface="Calibri"/>
                <a:ea typeface="+mn-ea"/>
                <a:cs typeface="+mn-cs"/>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sz="2400" b="0" i="0" u="none" strike="noStrike" kern="1200" cap="none" spc="0" normalizeH="0" baseline="0" noProof="0">
                <a:ln>
                  <a:noFill/>
                </a:ln>
                <a:solidFill>
                  <a:srgbClr val="5F5F5F"/>
                </a:solidFill>
                <a:effectLst/>
                <a:uLnTx/>
                <a:uFillTx/>
                <a:latin typeface="Calibri"/>
                <a:ea typeface="+mn-ea"/>
                <a:cs typeface="+mn-cs"/>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231023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FFFFF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ko-KR" altLang="en-US"/>
              <a:t>마스터 제목 스타일 편집</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7C7481E7-6827-45FD-8717-13B961EEBD99}" type="datetime1">
              <a:rPr lang="en-US" smtClean="0">
                <a:solidFill>
                  <a:srgbClr val="FFFFFF"/>
                </a:solidFill>
              </a:rPr>
              <a:pPr latinLnBrk="0"/>
              <a:t>3/20/2024</a:t>
            </a:fld>
            <a:endParaRPr lang="en-US">
              <a:solidFill>
                <a:srgbClr val="FFFFF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a:solidFill>
                  <a:srgbClr val="FFFFFF"/>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a:prstGeom prst="rect">
            <a:avLst/>
          </a:prstGeom>
        </p:spPr>
        <p:txBody>
          <a:bodyPr/>
          <a:lstStyle>
            <a:lvl1pPr>
              <a:defRPr>
                <a:solidFill>
                  <a:srgbClr val="BDC1C5"/>
                </a:solidFill>
              </a:defRPr>
            </a:lvl1pPr>
          </a:lstStyle>
          <a:p>
            <a:pPr latinLnBrk="0"/>
            <a:fld id="{C51EAA63-D034-42AE-91FA-B13B9518C7BE}" type="slidenum">
              <a:rPr lang="en-US" altLang="ko-KR" smtClean="0"/>
              <a:pPr latinLnBrk="0"/>
              <a:t>‹#›</a:t>
            </a:fld>
            <a:endParaRPr lang="en-US" altLang="ko-KR"/>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pic>
        <p:nvPicPr>
          <p:cNvPr id="15" name="Picture 14"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1847786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afe Harbor Bac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4403" y="6556248"/>
            <a:ext cx="1226717" cy="182880"/>
          </a:xfrm>
          <a:prstGeom prst="rect">
            <a:avLst/>
          </a:prstGeom>
        </p:spPr>
        <p:txBody>
          <a:bodyPr/>
          <a:lstStyle/>
          <a:p>
            <a:pPr latinLnBrk="0"/>
            <a:fld id="{AD051CE8-BCD3-4683-83D4-D0AC55C5EB15}" type="datetime1">
              <a:rPr lang="en-US" smtClean="0">
                <a:solidFill>
                  <a:srgbClr val="5F5F5F"/>
                </a:solidFill>
              </a:rPr>
              <a:pPr latinLnBrk="0"/>
              <a:t>3/20/2024</a:t>
            </a:fld>
            <a:endParaRPr lang="en-US">
              <a:solidFill>
                <a:srgbClr val="5F5F5F"/>
              </a:solidFill>
            </a:endParaRPr>
          </a:p>
        </p:txBody>
      </p:sp>
      <p:sp>
        <p:nvSpPr>
          <p:cNvPr id="3" name="Footer Placeholder 2"/>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4" name="Slide Number Placeholder 3"/>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
        <p:nvSpPr>
          <p:cNvPr id="5" name="TextBox 4"/>
          <p:cNvSpPr txBox="1"/>
          <p:nvPr/>
        </p:nvSpPr>
        <p:spPr>
          <a:xfrm>
            <a:off x="531950" y="1371600"/>
            <a:ext cx="11128098" cy="889000"/>
          </a:xfrm>
          <a:prstGeom prst="rect">
            <a:avLst/>
          </a:prstGeom>
          <a:noFill/>
        </p:spPr>
        <p:txBody>
          <a:bodyPr wrap="none" lIns="0" tIns="0" rIns="0" bIns="0" rtlCol="0" anchor="b">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sz="3200" b="0" i="0" u="none" strike="noStrike" kern="1200" cap="none" spc="0" normalizeH="0" baseline="0" noProof="0">
                <a:ln>
                  <a:noFill/>
                </a:ln>
                <a:solidFill>
                  <a:srgbClr val="5F5F5F"/>
                </a:solidFill>
                <a:effectLst/>
                <a:uLnTx/>
                <a:uFillTx/>
                <a:latin typeface="Calibri"/>
                <a:ea typeface="+mn-ea"/>
                <a:cs typeface="+mn-cs"/>
              </a:rPr>
              <a:t>Safe Harbor Statement</a:t>
            </a:r>
          </a:p>
        </p:txBody>
      </p:sp>
      <p:sp>
        <p:nvSpPr>
          <p:cNvPr id="6" name="TextBox 5"/>
          <p:cNvSpPr txBox="1"/>
          <p:nvPr/>
        </p:nvSpPr>
        <p:spPr>
          <a:xfrm>
            <a:off x="531950" y="2514600"/>
            <a:ext cx="11128098" cy="228600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sz="2400" b="0" i="0" u="none" strike="noStrike" kern="1200" cap="none" spc="0" normalizeH="0" baseline="0" noProof="0">
                <a:ln>
                  <a:noFill/>
                </a:ln>
                <a:solidFill>
                  <a:srgbClr val="5F5F5F"/>
                </a:solidFill>
                <a:effectLst/>
                <a:uLnTx/>
                <a:uFillTx/>
                <a:latin typeface="Calibri"/>
                <a:ea typeface="+mn-ea"/>
                <a:cs typeface="+mn-cs"/>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and timing of any features or functionality described for Oracle’s products remains at the sole discretion of Oracle.</a:t>
            </a:r>
          </a:p>
        </p:txBody>
      </p:sp>
    </p:spTree>
    <p:extLst>
      <p:ext uri="{BB962C8B-B14F-4D97-AF65-F5344CB8AC3E}">
        <p14:creationId xmlns:p14="http://schemas.microsoft.com/office/powerpoint/2010/main" val="3015012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Positioning Statement">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64403" y="6556248"/>
            <a:ext cx="1226717" cy="182880"/>
          </a:xfrm>
          <a:prstGeom prst="rect">
            <a:avLst/>
          </a:prstGeom>
        </p:spPr>
        <p:txBody>
          <a:bodyPr/>
          <a:lstStyle/>
          <a:p>
            <a:pPr latinLnBrk="0"/>
            <a:fld id="{56A9802F-4D43-4C32-8177-0644B387545A}" type="datetime1">
              <a:rPr lang="en-US" smtClean="0">
                <a:solidFill>
                  <a:srgbClr val="5F5F5F"/>
                </a:solidFill>
              </a:rPr>
              <a:pPr latinLnBrk="0"/>
              <a:t>3/20/2024</a:t>
            </a:fld>
            <a:endParaRPr lang="en-US">
              <a:solidFill>
                <a:srgbClr val="5F5F5F"/>
              </a:solidFill>
            </a:endParaRPr>
          </a:p>
        </p:txBody>
      </p:sp>
      <p:sp>
        <p:nvSpPr>
          <p:cNvPr id="3" name="Footer Placeholder 2"/>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4" name="Slide Number Placeholder 3"/>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grpSp>
        <p:nvGrpSpPr>
          <p:cNvPr id="3093" name="Group 3092"/>
          <p:cNvGrpSpPr/>
          <p:nvPr/>
        </p:nvGrpSpPr>
        <p:grpSpPr bwMode="gray">
          <a:xfrm>
            <a:off x="3264751" y="2743200"/>
            <a:ext cx="5670439" cy="1081088"/>
            <a:chOff x="3263901" y="1227138"/>
            <a:chExt cx="5668962" cy="1081088"/>
          </a:xfrm>
        </p:grpSpPr>
        <p:sp>
          <p:nvSpPr>
            <p:cNvPr id="8" name="Rectangle 5"/>
            <p:cNvSpPr>
              <a:spLocks noChangeArrowheads="1"/>
            </p:cNvSpPr>
            <p:nvPr/>
          </p:nvSpPr>
          <p:spPr bwMode="gray">
            <a:xfrm>
              <a:off x="3997326" y="1855788"/>
              <a:ext cx="73025" cy="50800"/>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9" name="Freeform 6"/>
            <p:cNvSpPr>
              <a:spLocks noEditPoints="1"/>
            </p:cNvSpPr>
            <p:nvPr/>
          </p:nvSpPr>
          <p:spPr bwMode="gray">
            <a:xfrm>
              <a:off x="48355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2"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0" name="Freeform 7"/>
            <p:cNvSpPr>
              <a:spLocks/>
            </p:cNvSpPr>
            <p:nvPr/>
          </p:nvSpPr>
          <p:spPr bwMode="gray">
            <a:xfrm>
              <a:off x="3263901" y="1236663"/>
              <a:ext cx="288925" cy="434975"/>
            </a:xfrm>
            <a:custGeom>
              <a:avLst/>
              <a:gdLst>
                <a:gd name="T0" fmla="*/ 125 w 182"/>
                <a:gd name="T1" fmla="*/ 110 h 274"/>
                <a:gd name="T2" fmla="*/ 125 w 182"/>
                <a:gd name="T3" fmla="*/ 0 h 274"/>
                <a:gd name="T4" fmla="*/ 182 w 182"/>
                <a:gd name="T5" fmla="*/ 0 h 274"/>
                <a:gd name="T6" fmla="*/ 182 w 182"/>
                <a:gd name="T7" fmla="*/ 274 h 274"/>
                <a:gd name="T8" fmla="*/ 125 w 182"/>
                <a:gd name="T9" fmla="*/ 274 h 274"/>
                <a:gd name="T10" fmla="*/ 125 w 182"/>
                <a:gd name="T11" fmla="*/ 153 h 274"/>
                <a:gd name="T12" fmla="*/ 57 w 182"/>
                <a:gd name="T13" fmla="*/ 153 h 274"/>
                <a:gd name="T14" fmla="*/ 57 w 182"/>
                <a:gd name="T15" fmla="*/ 274 h 274"/>
                <a:gd name="T16" fmla="*/ 0 w 182"/>
                <a:gd name="T17" fmla="*/ 274 h 274"/>
                <a:gd name="T18" fmla="*/ 0 w 182"/>
                <a:gd name="T19" fmla="*/ 0 h 274"/>
                <a:gd name="T20" fmla="*/ 57 w 182"/>
                <a:gd name="T21" fmla="*/ 0 h 274"/>
                <a:gd name="T22" fmla="*/ 57 w 182"/>
                <a:gd name="T23" fmla="*/ 110 h 274"/>
                <a:gd name="T24" fmla="*/ 125 w 182"/>
                <a:gd name="T25" fmla="*/ 11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2" h="274">
                  <a:moveTo>
                    <a:pt x="125" y="110"/>
                  </a:moveTo>
                  <a:lnTo>
                    <a:pt x="125" y="0"/>
                  </a:lnTo>
                  <a:lnTo>
                    <a:pt x="182" y="0"/>
                  </a:lnTo>
                  <a:lnTo>
                    <a:pt x="182" y="274"/>
                  </a:lnTo>
                  <a:lnTo>
                    <a:pt x="125" y="274"/>
                  </a:lnTo>
                  <a:lnTo>
                    <a:pt x="125" y="153"/>
                  </a:lnTo>
                  <a:lnTo>
                    <a:pt x="57" y="153"/>
                  </a:lnTo>
                  <a:lnTo>
                    <a:pt x="57" y="274"/>
                  </a:lnTo>
                  <a:lnTo>
                    <a:pt x="0" y="274"/>
                  </a:lnTo>
                  <a:lnTo>
                    <a:pt x="0" y="0"/>
                  </a:lnTo>
                  <a:lnTo>
                    <a:pt x="57" y="0"/>
                  </a:lnTo>
                  <a:lnTo>
                    <a:pt x="57" y="110"/>
                  </a:lnTo>
                  <a:lnTo>
                    <a:pt x="125" y="1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1" name="Freeform 8"/>
            <p:cNvSpPr>
              <a:spLocks noEditPoints="1"/>
            </p:cNvSpPr>
            <p:nvPr/>
          </p:nvSpPr>
          <p:spPr bwMode="gray">
            <a:xfrm>
              <a:off x="3602038" y="1362075"/>
              <a:ext cx="246063" cy="317500"/>
            </a:xfrm>
            <a:custGeom>
              <a:avLst/>
              <a:gdLst>
                <a:gd name="T0" fmla="*/ 29 w 30"/>
                <a:gd name="T1" fmla="*/ 30 h 38"/>
                <a:gd name="T2" fmla="*/ 30 w 30"/>
                <a:gd name="T3" fmla="*/ 37 h 38"/>
                <a:gd name="T4" fmla="*/ 20 w 30"/>
                <a:gd name="T5" fmla="*/ 37 h 38"/>
                <a:gd name="T6" fmla="*/ 20 w 30"/>
                <a:gd name="T7" fmla="*/ 32 h 38"/>
                <a:gd name="T8" fmla="*/ 19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4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19" y="32"/>
                    <a:pt x="19" y="32"/>
                    <a:pt x="19"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2" name="Freeform 9"/>
            <p:cNvSpPr>
              <a:spLocks/>
            </p:cNvSpPr>
            <p:nvPr/>
          </p:nvSpPr>
          <p:spPr bwMode="gray">
            <a:xfrm>
              <a:off x="3897313" y="1362075"/>
              <a:ext cx="165100" cy="309563"/>
            </a:xfrm>
            <a:custGeom>
              <a:avLst/>
              <a:gdLst>
                <a:gd name="T0" fmla="*/ 10 w 20"/>
                <a:gd name="T1" fmla="*/ 0 h 37"/>
                <a:gd name="T2" fmla="*/ 10 w 20"/>
                <a:gd name="T3" fmla="*/ 5 h 37"/>
                <a:gd name="T4" fmla="*/ 10 w 20"/>
                <a:gd name="T5" fmla="*/ 5 h 37"/>
                <a:gd name="T6" fmla="*/ 20 w 20"/>
                <a:gd name="T7" fmla="*/ 0 h 37"/>
                <a:gd name="T8" fmla="*/ 20 w 20"/>
                <a:gd name="T9" fmla="*/ 9 h 37"/>
                <a:gd name="T10" fmla="*/ 10 w 20"/>
                <a:gd name="T11" fmla="*/ 17 h 37"/>
                <a:gd name="T12" fmla="*/ 10 w 20"/>
                <a:gd name="T13" fmla="*/ 37 h 37"/>
                <a:gd name="T14" fmla="*/ 0 w 20"/>
                <a:gd name="T15" fmla="*/ 37 h 37"/>
                <a:gd name="T16" fmla="*/ 0 w 20"/>
                <a:gd name="T17" fmla="*/ 0 h 37"/>
                <a:gd name="T18" fmla="*/ 10 w 20"/>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37">
                  <a:moveTo>
                    <a:pt x="10" y="0"/>
                  </a:moveTo>
                  <a:cubicBezTo>
                    <a:pt x="10" y="5"/>
                    <a:pt x="10" y="5"/>
                    <a:pt x="10" y="5"/>
                  </a:cubicBezTo>
                  <a:cubicBezTo>
                    <a:pt x="10" y="5"/>
                    <a:pt x="10" y="5"/>
                    <a:pt x="10" y="5"/>
                  </a:cubicBezTo>
                  <a:cubicBezTo>
                    <a:pt x="12" y="1"/>
                    <a:pt x="15" y="0"/>
                    <a:pt x="20" y="0"/>
                  </a:cubicBezTo>
                  <a:cubicBezTo>
                    <a:pt x="20" y="9"/>
                    <a:pt x="20" y="9"/>
                    <a:pt x="20" y="9"/>
                  </a:cubicBezTo>
                  <a:cubicBezTo>
                    <a:pt x="11"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3" name="Freeform 10"/>
            <p:cNvSpPr>
              <a:spLocks/>
            </p:cNvSpPr>
            <p:nvPr/>
          </p:nvSpPr>
          <p:spPr bwMode="gray">
            <a:xfrm>
              <a:off x="4367213" y="1362075"/>
              <a:ext cx="444500" cy="309563"/>
            </a:xfrm>
            <a:custGeom>
              <a:avLst/>
              <a:gdLst>
                <a:gd name="T0" fmla="*/ 0 w 280"/>
                <a:gd name="T1" fmla="*/ 0 h 195"/>
                <a:gd name="T2" fmla="*/ 52 w 280"/>
                <a:gd name="T3" fmla="*/ 0 h 195"/>
                <a:gd name="T4" fmla="*/ 77 w 280"/>
                <a:gd name="T5" fmla="*/ 148 h 195"/>
                <a:gd name="T6" fmla="*/ 77 w 280"/>
                <a:gd name="T7" fmla="*/ 148 h 195"/>
                <a:gd name="T8" fmla="*/ 114 w 280"/>
                <a:gd name="T9" fmla="*/ 0 h 195"/>
                <a:gd name="T10" fmla="*/ 171 w 280"/>
                <a:gd name="T11" fmla="*/ 0 h 195"/>
                <a:gd name="T12" fmla="*/ 202 w 280"/>
                <a:gd name="T13" fmla="*/ 148 h 195"/>
                <a:gd name="T14" fmla="*/ 202 w 280"/>
                <a:gd name="T15" fmla="*/ 148 h 195"/>
                <a:gd name="T16" fmla="*/ 233 w 280"/>
                <a:gd name="T17" fmla="*/ 0 h 195"/>
                <a:gd name="T18" fmla="*/ 280 w 280"/>
                <a:gd name="T19" fmla="*/ 0 h 195"/>
                <a:gd name="T20" fmla="*/ 233 w 280"/>
                <a:gd name="T21" fmla="*/ 195 h 195"/>
                <a:gd name="T22" fmla="*/ 176 w 280"/>
                <a:gd name="T23" fmla="*/ 195 h 195"/>
                <a:gd name="T24" fmla="*/ 140 w 280"/>
                <a:gd name="T25" fmla="*/ 63 h 195"/>
                <a:gd name="T26" fmla="*/ 140 w 280"/>
                <a:gd name="T27" fmla="*/ 63 h 195"/>
                <a:gd name="T28" fmla="*/ 103 w 280"/>
                <a:gd name="T29" fmla="*/ 195 h 195"/>
                <a:gd name="T30" fmla="*/ 46 w 280"/>
                <a:gd name="T31" fmla="*/ 195 h 195"/>
                <a:gd name="T32" fmla="*/ 0 w 280"/>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0" h="195">
                  <a:moveTo>
                    <a:pt x="0" y="0"/>
                  </a:moveTo>
                  <a:lnTo>
                    <a:pt x="52" y="0"/>
                  </a:lnTo>
                  <a:lnTo>
                    <a:pt x="77" y="148"/>
                  </a:lnTo>
                  <a:lnTo>
                    <a:pt x="77" y="148"/>
                  </a:lnTo>
                  <a:lnTo>
                    <a:pt x="114" y="0"/>
                  </a:lnTo>
                  <a:lnTo>
                    <a:pt x="171" y="0"/>
                  </a:lnTo>
                  <a:lnTo>
                    <a:pt x="202" y="148"/>
                  </a:lnTo>
                  <a:lnTo>
                    <a:pt x="202" y="148"/>
                  </a:lnTo>
                  <a:lnTo>
                    <a:pt x="233" y="0"/>
                  </a:lnTo>
                  <a:lnTo>
                    <a:pt x="280" y="0"/>
                  </a:lnTo>
                  <a:lnTo>
                    <a:pt x="233" y="195"/>
                  </a:lnTo>
                  <a:lnTo>
                    <a:pt x="176" y="195"/>
                  </a:lnTo>
                  <a:lnTo>
                    <a:pt x="140" y="63"/>
                  </a:lnTo>
                  <a:lnTo>
                    <a:pt x="140" y="63"/>
                  </a:lnTo>
                  <a:lnTo>
                    <a:pt x="103" y="195"/>
                  </a:lnTo>
                  <a:lnTo>
                    <a:pt x="46"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4" name="Freeform 11"/>
            <p:cNvSpPr>
              <a:spLocks/>
            </p:cNvSpPr>
            <p:nvPr/>
          </p:nvSpPr>
          <p:spPr bwMode="gray">
            <a:xfrm>
              <a:off x="5132388" y="1362075"/>
              <a:ext cx="155575"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5" name="Freeform 12"/>
            <p:cNvSpPr>
              <a:spLocks noEditPoints="1"/>
            </p:cNvSpPr>
            <p:nvPr/>
          </p:nvSpPr>
          <p:spPr bwMode="gray">
            <a:xfrm>
              <a:off x="5321301" y="1362075"/>
              <a:ext cx="246063"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6" name="Freeform 13"/>
            <p:cNvSpPr>
              <a:spLocks noEditPoints="1"/>
            </p:cNvSpPr>
            <p:nvPr/>
          </p:nvSpPr>
          <p:spPr bwMode="gray">
            <a:xfrm>
              <a:off x="5748338" y="1362075"/>
              <a:ext cx="247650" cy="317500"/>
            </a:xfrm>
            <a:custGeom>
              <a:avLst/>
              <a:gdLst>
                <a:gd name="T0" fmla="*/ 29 w 30"/>
                <a:gd name="T1" fmla="*/ 30 h 38"/>
                <a:gd name="T2" fmla="*/ 30 w 30"/>
                <a:gd name="T3" fmla="*/ 37 h 38"/>
                <a:gd name="T4" fmla="*/ 20 w 30"/>
                <a:gd name="T5" fmla="*/ 37 h 38"/>
                <a:gd name="T6" fmla="*/ 20 w 30"/>
                <a:gd name="T7" fmla="*/ 32 h 38"/>
                <a:gd name="T8" fmla="*/ 20 w 30"/>
                <a:gd name="T9" fmla="*/ 32 h 38"/>
                <a:gd name="T10" fmla="*/ 10 w 30"/>
                <a:gd name="T11" fmla="*/ 38 h 38"/>
                <a:gd name="T12" fmla="*/ 0 w 30"/>
                <a:gd name="T13" fmla="*/ 26 h 38"/>
                <a:gd name="T14" fmla="*/ 19 w 30"/>
                <a:gd name="T15" fmla="*/ 13 h 38"/>
                <a:gd name="T16" fmla="*/ 19 w 30"/>
                <a:gd name="T17" fmla="*/ 11 h 38"/>
                <a:gd name="T18" fmla="*/ 15 w 30"/>
                <a:gd name="T19" fmla="*/ 5 h 38"/>
                <a:gd name="T20" fmla="*/ 11 w 30"/>
                <a:gd name="T21" fmla="*/ 11 h 38"/>
                <a:gd name="T22" fmla="*/ 1 w 30"/>
                <a:gd name="T23" fmla="*/ 11 h 38"/>
                <a:gd name="T24" fmla="*/ 5 w 30"/>
                <a:gd name="T25" fmla="*/ 2 h 38"/>
                <a:gd name="T26" fmla="*/ 15 w 30"/>
                <a:gd name="T27" fmla="*/ 0 h 38"/>
                <a:gd name="T28" fmla="*/ 29 w 30"/>
                <a:gd name="T29" fmla="*/ 12 h 38"/>
                <a:gd name="T30" fmla="*/ 29 w 30"/>
                <a:gd name="T31" fmla="*/ 30 h 38"/>
                <a:gd name="T32" fmla="*/ 10 w 30"/>
                <a:gd name="T33" fmla="*/ 26 h 38"/>
                <a:gd name="T34" fmla="*/ 14 w 30"/>
                <a:gd name="T35" fmla="*/ 31 h 38"/>
                <a:gd name="T36" fmla="*/ 19 w 30"/>
                <a:gd name="T37" fmla="*/ 19 h 38"/>
                <a:gd name="T38" fmla="*/ 10 w 30"/>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29" y="30"/>
                  </a:moveTo>
                  <a:cubicBezTo>
                    <a:pt x="29" y="32"/>
                    <a:pt x="29" y="35"/>
                    <a:pt x="30" y="37"/>
                  </a:cubicBezTo>
                  <a:cubicBezTo>
                    <a:pt x="20" y="37"/>
                    <a:pt x="20" y="37"/>
                    <a:pt x="20" y="37"/>
                  </a:cubicBezTo>
                  <a:cubicBezTo>
                    <a:pt x="20" y="32"/>
                    <a:pt x="20" y="32"/>
                    <a:pt x="20" y="32"/>
                  </a:cubicBezTo>
                  <a:cubicBezTo>
                    <a:pt x="20" y="32"/>
                    <a:pt x="20" y="32"/>
                    <a:pt x="20" y="32"/>
                  </a:cubicBezTo>
                  <a:cubicBezTo>
                    <a:pt x="17" y="36"/>
                    <a:pt x="14" y="38"/>
                    <a:pt x="10" y="38"/>
                  </a:cubicBezTo>
                  <a:cubicBezTo>
                    <a:pt x="3" y="38"/>
                    <a:pt x="0" y="32"/>
                    <a:pt x="0" y="26"/>
                  </a:cubicBezTo>
                  <a:cubicBezTo>
                    <a:pt x="0" y="14"/>
                    <a:pt x="10" y="13"/>
                    <a:pt x="19" y="13"/>
                  </a:cubicBezTo>
                  <a:cubicBezTo>
                    <a:pt x="19" y="11"/>
                    <a:pt x="19" y="11"/>
                    <a:pt x="19" y="11"/>
                  </a:cubicBezTo>
                  <a:cubicBezTo>
                    <a:pt x="19" y="8"/>
                    <a:pt x="19" y="5"/>
                    <a:pt x="15" y="5"/>
                  </a:cubicBezTo>
                  <a:cubicBezTo>
                    <a:pt x="11" y="5"/>
                    <a:pt x="11" y="8"/>
                    <a:pt x="11" y="11"/>
                  </a:cubicBezTo>
                  <a:cubicBezTo>
                    <a:pt x="1" y="11"/>
                    <a:pt x="1" y="11"/>
                    <a:pt x="1" y="11"/>
                  </a:cubicBezTo>
                  <a:cubicBezTo>
                    <a:pt x="1" y="6"/>
                    <a:pt x="3" y="4"/>
                    <a:pt x="5" y="2"/>
                  </a:cubicBezTo>
                  <a:cubicBezTo>
                    <a:pt x="7" y="0"/>
                    <a:pt x="11" y="0"/>
                    <a:pt x="15" y="0"/>
                  </a:cubicBezTo>
                  <a:cubicBezTo>
                    <a:pt x="28" y="0"/>
                    <a:pt x="29" y="5"/>
                    <a:pt x="29" y="12"/>
                  </a:cubicBezTo>
                  <a:lnTo>
                    <a:pt x="29" y="30"/>
                  </a:lnTo>
                  <a:close/>
                  <a:moveTo>
                    <a:pt x="10" y="26"/>
                  </a:moveTo>
                  <a:cubicBezTo>
                    <a:pt x="10" y="28"/>
                    <a:pt x="11"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7" name="Freeform 14"/>
            <p:cNvSpPr>
              <a:spLocks/>
            </p:cNvSpPr>
            <p:nvPr/>
          </p:nvSpPr>
          <p:spPr bwMode="gray">
            <a:xfrm>
              <a:off x="6045201" y="1362075"/>
              <a:ext cx="230188" cy="309563"/>
            </a:xfrm>
            <a:custGeom>
              <a:avLst/>
              <a:gdLst>
                <a:gd name="T0" fmla="*/ 11 w 28"/>
                <a:gd name="T1" fmla="*/ 4 h 37"/>
                <a:gd name="T2" fmla="*/ 11 w 28"/>
                <a:gd name="T3" fmla="*/ 4 h 37"/>
                <a:gd name="T4" fmla="*/ 14 w 28"/>
                <a:gd name="T5" fmla="*/ 1 h 37"/>
                <a:gd name="T6" fmla="*/ 19 w 28"/>
                <a:gd name="T7" fmla="*/ 0 h 37"/>
                <a:gd name="T8" fmla="*/ 28 w 28"/>
                <a:gd name="T9" fmla="*/ 8 h 37"/>
                <a:gd name="T10" fmla="*/ 28 w 28"/>
                <a:gd name="T11" fmla="*/ 37 h 37"/>
                <a:gd name="T12" fmla="*/ 18 w 28"/>
                <a:gd name="T13" fmla="*/ 37 h 37"/>
                <a:gd name="T14" fmla="*/ 18 w 28"/>
                <a:gd name="T15" fmla="*/ 12 h 37"/>
                <a:gd name="T16" fmla="*/ 14 w 28"/>
                <a:gd name="T17" fmla="*/ 6 h 37"/>
                <a:gd name="T18" fmla="*/ 11 w 28"/>
                <a:gd name="T19" fmla="*/ 12 h 37"/>
                <a:gd name="T20" fmla="*/ 11 w 28"/>
                <a:gd name="T21" fmla="*/ 37 h 37"/>
                <a:gd name="T22" fmla="*/ 0 w 28"/>
                <a:gd name="T23" fmla="*/ 37 h 37"/>
                <a:gd name="T24" fmla="*/ 0 w 28"/>
                <a:gd name="T25" fmla="*/ 0 h 37"/>
                <a:gd name="T26" fmla="*/ 11 w 28"/>
                <a:gd name="T27" fmla="*/ 0 h 37"/>
                <a:gd name="T28" fmla="*/ 11 w 28"/>
                <a:gd name="T29" fmla="*/ 4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 h="37">
                  <a:moveTo>
                    <a:pt x="11" y="4"/>
                  </a:moveTo>
                  <a:cubicBezTo>
                    <a:pt x="11" y="4"/>
                    <a:pt x="11" y="4"/>
                    <a:pt x="11" y="4"/>
                  </a:cubicBezTo>
                  <a:cubicBezTo>
                    <a:pt x="12" y="2"/>
                    <a:pt x="13" y="1"/>
                    <a:pt x="14" y="1"/>
                  </a:cubicBezTo>
                  <a:cubicBezTo>
                    <a:pt x="16" y="0"/>
                    <a:pt x="17" y="0"/>
                    <a:pt x="19" y="0"/>
                  </a:cubicBezTo>
                  <a:cubicBezTo>
                    <a:pt x="24" y="0"/>
                    <a:pt x="28" y="2"/>
                    <a:pt x="28" y="8"/>
                  </a:cubicBezTo>
                  <a:cubicBezTo>
                    <a:pt x="28" y="37"/>
                    <a:pt x="28" y="37"/>
                    <a:pt x="28" y="37"/>
                  </a:cubicBezTo>
                  <a:cubicBezTo>
                    <a:pt x="18" y="37"/>
                    <a:pt x="18" y="37"/>
                    <a:pt x="18" y="37"/>
                  </a:cubicBezTo>
                  <a:cubicBezTo>
                    <a:pt x="18" y="12"/>
                    <a:pt x="18" y="12"/>
                    <a:pt x="18" y="12"/>
                  </a:cubicBezTo>
                  <a:cubicBezTo>
                    <a:pt x="18" y="8"/>
                    <a:pt x="18" y="6"/>
                    <a:pt x="14" y="6"/>
                  </a:cubicBezTo>
                  <a:cubicBezTo>
                    <a:pt x="11" y="6"/>
                    <a:pt x="11" y="8"/>
                    <a:pt x="11" y="12"/>
                  </a:cubicBezTo>
                  <a:cubicBezTo>
                    <a:pt x="11" y="37"/>
                    <a:pt x="11" y="37"/>
                    <a:pt x="11" y="37"/>
                  </a:cubicBezTo>
                  <a:cubicBezTo>
                    <a:pt x="0" y="37"/>
                    <a:pt x="0" y="37"/>
                    <a:pt x="0" y="37"/>
                  </a:cubicBezTo>
                  <a:cubicBezTo>
                    <a:pt x="0" y="0"/>
                    <a:pt x="0" y="0"/>
                    <a:pt x="0" y="0"/>
                  </a:cubicBezTo>
                  <a:cubicBezTo>
                    <a:pt x="11" y="0"/>
                    <a:pt x="11" y="0"/>
                    <a:pt x="11" y="0"/>
                  </a:cubicBezTo>
                  <a:lnTo>
                    <a:pt x="11" y="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8" name="Freeform 15"/>
            <p:cNvSpPr>
              <a:spLocks noEditPoints="1"/>
            </p:cNvSpPr>
            <p:nvPr/>
          </p:nvSpPr>
          <p:spPr bwMode="gray">
            <a:xfrm>
              <a:off x="6332538" y="1236663"/>
              <a:ext cx="239713" cy="442913"/>
            </a:xfrm>
            <a:custGeom>
              <a:avLst/>
              <a:gdLst>
                <a:gd name="T0" fmla="*/ 19 w 29"/>
                <a:gd name="T1" fmla="*/ 52 h 53"/>
                <a:gd name="T2" fmla="*/ 19 w 29"/>
                <a:gd name="T3" fmla="*/ 48 h 53"/>
                <a:gd name="T4" fmla="*/ 19 w 29"/>
                <a:gd name="T5" fmla="*/ 48 h 53"/>
                <a:gd name="T6" fmla="*/ 10 w 29"/>
                <a:gd name="T7" fmla="*/ 53 h 53"/>
                <a:gd name="T8" fmla="*/ 0 w 29"/>
                <a:gd name="T9" fmla="*/ 33 h 53"/>
                <a:gd name="T10" fmla="*/ 10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19 w 29"/>
                <a:gd name="T23" fmla="*/ 52 h 53"/>
                <a:gd name="T24" fmla="*/ 19 w 29"/>
                <a:gd name="T25" fmla="*/ 33 h 53"/>
                <a:gd name="T26" fmla="*/ 15 w 29"/>
                <a:gd name="T27" fmla="*/ 21 h 53"/>
                <a:gd name="T28" fmla="*/ 10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19" y="52"/>
                  </a:moveTo>
                  <a:cubicBezTo>
                    <a:pt x="19" y="48"/>
                    <a:pt x="19" y="48"/>
                    <a:pt x="19" y="48"/>
                  </a:cubicBezTo>
                  <a:cubicBezTo>
                    <a:pt x="19" y="48"/>
                    <a:pt x="19" y="48"/>
                    <a:pt x="19" y="48"/>
                  </a:cubicBezTo>
                  <a:cubicBezTo>
                    <a:pt x="17" y="51"/>
                    <a:pt x="14" y="53"/>
                    <a:pt x="10" y="53"/>
                  </a:cubicBezTo>
                  <a:cubicBezTo>
                    <a:pt x="0" y="53"/>
                    <a:pt x="0" y="41"/>
                    <a:pt x="0" y="33"/>
                  </a:cubicBezTo>
                  <a:cubicBezTo>
                    <a:pt x="0" y="26"/>
                    <a:pt x="0" y="15"/>
                    <a:pt x="10" y="15"/>
                  </a:cubicBezTo>
                  <a:cubicBezTo>
                    <a:pt x="14" y="15"/>
                    <a:pt x="16" y="16"/>
                    <a:pt x="19" y="19"/>
                  </a:cubicBezTo>
                  <a:cubicBezTo>
                    <a:pt x="19" y="19"/>
                    <a:pt x="19" y="19"/>
                    <a:pt x="19" y="19"/>
                  </a:cubicBezTo>
                  <a:cubicBezTo>
                    <a:pt x="19" y="0"/>
                    <a:pt x="19" y="0"/>
                    <a:pt x="19" y="0"/>
                  </a:cubicBezTo>
                  <a:cubicBezTo>
                    <a:pt x="29" y="0"/>
                    <a:pt x="29" y="0"/>
                    <a:pt x="29" y="0"/>
                  </a:cubicBezTo>
                  <a:cubicBezTo>
                    <a:pt x="29" y="52"/>
                    <a:pt x="29" y="52"/>
                    <a:pt x="29" y="52"/>
                  </a:cubicBezTo>
                  <a:lnTo>
                    <a:pt x="19" y="52"/>
                  </a:lnTo>
                  <a:close/>
                  <a:moveTo>
                    <a:pt x="19" y="33"/>
                  </a:moveTo>
                  <a:cubicBezTo>
                    <a:pt x="19" y="26"/>
                    <a:pt x="19" y="21"/>
                    <a:pt x="15" y="21"/>
                  </a:cubicBezTo>
                  <a:cubicBezTo>
                    <a:pt x="10" y="21"/>
                    <a:pt x="10" y="26"/>
                    <a:pt x="10" y="33"/>
                  </a:cubicBezTo>
                  <a:cubicBezTo>
                    <a:pt x="10"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19" name="Freeform 16"/>
            <p:cNvSpPr>
              <a:spLocks noEditPoints="1"/>
            </p:cNvSpPr>
            <p:nvPr/>
          </p:nvSpPr>
          <p:spPr bwMode="gray">
            <a:xfrm>
              <a:off x="4087813" y="1236663"/>
              <a:ext cx="238125" cy="442913"/>
            </a:xfrm>
            <a:custGeom>
              <a:avLst/>
              <a:gdLst>
                <a:gd name="T0" fmla="*/ 20 w 29"/>
                <a:gd name="T1" fmla="*/ 52 h 53"/>
                <a:gd name="T2" fmla="*/ 20 w 29"/>
                <a:gd name="T3" fmla="*/ 48 h 53"/>
                <a:gd name="T4" fmla="*/ 19 w 29"/>
                <a:gd name="T5" fmla="*/ 48 h 53"/>
                <a:gd name="T6" fmla="*/ 11 w 29"/>
                <a:gd name="T7" fmla="*/ 53 h 53"/>
                <a:gd name="T8" fmla="*/ 1 w 29"/>
                <a:gd name="T9" fmla="*/ 33 h 53"/>
                <a:gd name="T10" fmla="*/ 11 w 29"/>
                <a:gd name="T11" fmla="*/ 15 h 53"/>
                <a:gd name="T12" fmla="*/ 19 w 29"/>
                <a:gd name="T13" fmla="*/ 19 h 53"/>
                <a:gd name="T14" fmla="*/ 19 w 29"/>
                <a:gd name="T15" fmla="*/ 19 h 53"/>
                <a:gd name="T16" fmla="*/ 19 w 29"/>
                <a:gd name="T17" fmla="*/ 0 h 53"/>
                <a:gd name="T18" fmla="*/ 29 w 29"/>
                <a:gd name="T19" fmla="*/ 0 h 53"/>
                <a:gd name="T20" fmla="*/ 29 w 29"/>
                <a:gd name="T21" fmla="*/ 52 h 53"/>
                <a:gd name="T22" fmla="*/ 20 w 29"/>
                <a:gd name="T23" fmla="*/ 52 h 53"/>
                <a:gd name="T24" fmla="*/ 19 w 29"/>
                <a:gd name="T25" fmla="*/ 33 h 53"/>
                <a:gd name="T26" fmla="*/ 15 w 29"/>
                <a:gd name="T27" fmla="*/ 21 h 53"/>
                <a:gd name="T28" fmla="*/ 11 w 29"/>
                <a:gd name="T29" fmla="*/ 33 h 53"/>
                <a:gd name="T30" fmla="*/ 15 w 29"/>
                <a:gd name="T31" fmla="*/ 46 h 53"/>
                <a:gd name="T32" fmla="*/ 19 w 29"/>
                <a:gd name="T3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 h="53">
                  <a:moveTo>
                    <a:pt x="20" y="52"/>
                  </a:moveTo>
                  <a:cubicBezTo>
                    <a:pt x="20" y="48"/>
                    <a:pt x="20" y="48"/>
                    <a:pt x="20" y="48"/>
                  </a:cubicBezTo>
                  <a:cubicBezTo>
                    <a:pt x="19" y="48"/>
                    <a:pt x="19" y="48"/>
                    <a:pt x="19" y="48"/>
                  </a:cubicBezTo>
                  <a:cubicBezTo>
                    <a:pt x="18" y="51"/>
                    <a:pt x="15" y="53"/>
                    <a:pt x="11" y="53"/>
                  </a:cubicBezTo>
                  <a:cubicBezTo>
                    <a:pt x="0" y="53"/>
                    <a:pt x="1" y="41"/>
                    <a:pt x="1" y="33"/>
                  </a:cubicBezTo>
                  <a:cubicBezTo>
                    <a:pt x="1" y="26"/>
                    <a:pt x="0" y="15"/>
                    <a:pt x="11" y="15"/>
                  </a:cubicBezTo>
                  <a:cubicBezTo>
                    <a:pt x="14" y="15"/>
                    <a:pt x="17" y="16"/>
                    <a:pt x="19" y="19"/>
                  </a:cubicBezTo>
                  <a:cubicBezTo>
                    <a:pt x="19" y="19"/>
                    <a:pt x="19" y="19"/>
                    <a:pt x="19" y="19"/>
                  </a:cubicBezTo>
                  <a:cubicBezTo>
                    <a:pt x="19" y="0"/>
                    <a:pt x="19" y="0"/>
                    <a:pt x="19" y="0"/>
                  </a:cubicBezTo>
                  <a:cubicBezTo>
                    <a:pt x="29" y="0"/>
                    <a:pt x="29" y="0"/>
                    <a:pt x="29" y="0"/>
                  </a:cubicBezTo>
                  <a:cubicBezTo>
                    <a:pt x="29" y="52"/>
                    <a:pt x="29" y="52"/>
                    <a:pt x="29" y="52"/>
                  </a:cubicBezTo>
                  <a:lnTo>
                    <a:pt x="20" y="52"/>
                  </a:lnTo>
                  <a:close/>
                  <a:moveTo>
                    <a:pt x="19" y="33"/>
                  </a:moveTo>
                  <a:cubicBezTo>
                    <a:pt x="19" y="26"/>
                    <a:pt x="19" y="21"/>
                    <a:pt x="15" y="21"/>
                  </a:cubicBezTo>
                  <a:cubicBezTo>
                    <a:pt x="11" y="21"/>
                    <a:pt x="11" y="26"/>
                    <a:pt x="11" y="33"/>
                  </a:cubicBezTo>
                  <a:cubicBezTo>
                    <a:pt x="11" y="43"/>
                    <a:pt x="11" y="46"/>
                    <a:pt x="15" y="46"/>
                  </a:cubicBezTo>
                  <a:cubicBezTo>
                    <a:pt x="18" y="46"/>
                    <a:pt x="19" y="43"/>
                    <a:pt x="19" y="3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0" name="Freeform 17"/>
            <p:cNvSpPr>
              <a:spLocks/>
            </p:cNvSpPr>
            <p:nvPr/>
          </p:nvSpPr>
          <p:spPr bwMode="gray">
            <a:xfrm>
              <a:off x="6761163" y="1227138"/>
              <a:ext cx="279400" cy="452438"/>
            </a:xfrm>
            <a:custGeom>
              <a:avLst/>
              <a:gdLst>
                <a:gd name="T0" fmla="*/ 16 w 34"/>
                <a:gd name="T1" fmla="*/ 54 h 54"/>
                <a:gd name="T2" fmla="*/ 1 w 34"/>
                <a:gd name="T3" fmla="*/ 37 h 54"/>
                <a:gd name="T4" fmla="*/ 11 w 34"/>
                <a:gd name="T5" fmla="*/ 37 h 54"/>
                <a:gd name="T6" fmla="*/ 18 w 34"/>
                <a:gd name="T7" fmla="*/ 46 h 54"/>
                <a:gd name="T8" fmla="*/ 23 w 34"/>
                <a:gd name="T9" fmla="*/ 40 h 54"/>
                <a:gd name="T10" fmla="*/ 1 w 34"/>
                <a:gd name="T11" fmla="*/ 14 h 54"/>
                <a:gd name="T12" fmla="*/ 18 w 34"/>
                <a:gd name="T13" fmla="*/ 0 h 54"/>
                <a:gd name="T14" fmla="*/ 34 w 34"/>
                <a:gd name="T15" fmla="*/ 15 h 54"/>
                <a:gd name="T16" fmla="*/ 23 w 34"/>
                <a:gd name="T17" fmla="*/ 15 h 54"/>
                <a:gd name="T18" fmla="*/ 18 w 34"/>
                <a:gd name="T19" fmla="*/ 8 h 54"/>
                <a:gd name="T20" fmla="*/ 12 w 34"/>
                <a:gd name="T21" fmla="*/ 13 h 54"/>
                <a:gd name="T22" fmla="*/ 34 w 34"/>
                <a:gd name="T23" fmla="*/ 39 h 54"/>
                <a:gd name="T24" fmla="*/ 16 w 34"/>
                <a:gd name="T2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4">
                  <a:moveTo>
                    <a:pt x="16" y="54"/>
                  </a:moveTo>
                  <a:cubicBezTo>
                    <a:pt x="2" y="54"/>
                    <a:pt x="0" y="46"/>
                    <a:pt x="1" y="37"/>
                  </a:cubicBezTo>
                  <a:cubicBezTo>
                    <a:pt x="11" y="37"/>
                    <a:pt x="11" y="37"/>
                    <a:pt x="11" y="37"/>
                  </a:cubicBezTo>
                  <a:cubicBezTo>
                    <a:pt x="11" y="42"/>
                    <a:pt x="12" y="46"/>
                    <a:pt x="18" y="46"/>
                  </a:cubicBezTo>
                  <a:cubicBezTo>
                    <a:pt x="21" y="46"/>
                    <a:pt x="23" y="44"/>
                    <a:pt x="23" y="40"/>
                  </a:cubicBezTo>
                  <a:cubicBezTo>
                    <a:pt x="23" y="31"/>
                    <a:pt x="1" y="30"/>
                    <a:pt x="1" y="14"/>
                  </a:cubicBezTo>
                  <a:cubicBezTo>
                    <a:pt x="1" y="6"/>
                    <a:pt x="5" y="0"/>
                    <a:pt x="18" y="0"/>
                  </a:cubicBezTo>
                  <a:cubicBezTo>
                    <a:pt x="29" y="0"/>
                    <a:pt x="34" y="4"/>
                    <a:pt x="34" y="15"/>
                  </a:cubicBezTo>
                  <a:cubicBezTo>
                    <a:pt x="23" y="15"/>
                    <a:pt x="23" y="15"/>
                    <a:pt x="23" y="15"/>
                  </a:cubicBezTo>
                  <a:cubicBezTo>
                    <a:pt x="23" y="12"/>
                    <a:pt x="22" y="8"/>
                    <a:pt x="18" y="8"/>
                  </a:cubicBezTo>
                  <a:cubicBezTo>
                    <a:pt x="14" y="8"/>
                    <a:pt x="12" y="9"/>
                    <a:pt x="12" y="13"/>
                  </a:cubicBezTo>
                  <a:cubicBezTo>
                    <a:pt x="12" y="23"/>
                    <a:pt x="34" y="22"/>
                    <a:pt x="34" y="39"/>
                  </a:cubicBezTo>
                  <a:cubicBezTo>
                    <a:pt x="34" y="52"/>
                    <a:pt x="24" y="54"/>
                    <a:pt x="16" y="5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1" name="Freeform 18"/>
            <p:cNvSpPr>
              <a:spLocks noEditPoints="1"/>
            </p:cNvSpPr>
            <p:nvPr/>
          </p:nvSpPr>
          <p:spPr bwMode="gray">
            <a:xfrm>
              <a:off x="7081838" y="1362075"/>
              <a:ext cx="238125" cy="317500"/>
            </a:xfrm>
            <a:custGeom>
              <a:avLst/>
              <a:gdLst>
                <a:gd name="T0" fmla="*/ 0 w 29"/>
                <a:gd name="T1" fmla="*/ 18 h 38"/>
                <a:gd name="T2" fmla="*/ 15 w 29"/>
                <a:gd name="T3" fmla="*/ 0 h 38"/>
                <a:gd name="T4" fmla="*/ 29 w 29"/>
                <a:gd name="T5" fmla="*/ 18 h 38"/>
                <a:gd name="T6" fmla="*/ 15 w 29"/>
                <a:gd name="T7" fmla="*/ 38 h 38"/>
                <a:gd name="T8" fmla="*/ 0 w 29"/>
                <a:gd name="T9" fmla="*/ 18 h 38"/>
                <a:gd name="T10" fmla="*/ 19 w 29"/>
                <a:gd name="T11" fmla="*/ 18 h 38"/>
                <a:gd name="T12" fmla="*/ 15 w 29"/>
                <a:gd name="T13" fmla="*/ 6 h 38"/>
                <a:gd name="T14" fmla="*/ 10 w 29"/>
                <a:gd name="T15" fmla="*/ 18 h 38"/>
                <a:gd name="T16" fmla="*/ 15 w 29"/>
                <a:gd name="T17" fmla="*/ 31 h 38"/>
                <a:gd name="T18" fmla="*/ 19 w 29"/>
                <a:gd name="T1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38">
                  <a:moveTo>
                    <a:pt x="0" y="18"/>
                  </a:moveTo>
                  <a:cubicBezTo>
                    <a:pt x="0" y="8"/>
                    <a:pt x="1" y="0"/>
                    <a:pt x="15" y="0"/>
                  </a:cubicBezTo>
                  <a:cubicBezTo>
                    <a:pt x="28" y="0"/>
                    <a:pt x="29" y="8"/>
                    <a:pt x="29" y="18"/>
                  </a:cubicBezTo>
                  <a:cubicBezTo>
                    <a:pt x="29" y="30"/>
                    <a:pt x="28" y="38"/>
                    <a:pt x="15" y="38"/>
                  </a:cubicBezTo>
                  <a:cubicBezTo>
                    <a:pt x="1" y="38"/>
                    <a:pt x="0" y="30"/>
                    <a:pt x="0" y="18"/>
                  </a:cubicBezTo>
                  <a:close/>
                  <a:moveTo>
                    <a:pt x="19" y="18"/>
                  </a:moveTo>
                  <a:cubicBezTo>
                    <a:pt x="19" y="10"/>
                    <a:pt x="19" y="6"/>
                    <a:pt x="15" y="6"/>
                  </a:cubicBezTo>
                  <a:cubicBezTo>
                    <a:pt x="10" y="6"/>
                    <a:pt x="10" y="10"/>
                    <a:pt x="10" y="18"/>
                  </a:cubicBezTo>
                  <a:cubicBezTo>
                    <a:pt x="10" y="29"/>
                    <a:pt x="11" y="31"/>
                    <a:pt x="15" y="31"/>
                  </a:cubicBezTo>
                  <a:cubicBezTo>
                    <a:pt x="18" y="31"/>
                    <a:pt x="19" y="29"/>
                    <a:pt x="19" y="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2" name="Freeform 19"/>
            <p:cNvSpPr>
              <a:spLocks/>
            </p:cNvSpPr>
            <p:nvPr/>
          </p:nvSpPr>
          <p:spPr bwMode="gray">
            <a:xfrm>
              <a:off x="7345363" y="1227138"/>
              <a:ext cx="163513" cy="444500"/>
            </a:xfrm>
            <a:custGeom>
              <a:avLst/>
              <a:gdLst>
                <a:gd name="T0" fmla="*/ 20 w 20"/>
                <a:gd name="T1" fmla="*/ 7 h 53"/>
                <a:gd name="T2" fmla="*/ 15 w 20"/>
                <a:gd name="T3" fmla="*/ 12 h 53"/>
                <a:gd name="T4" fmla="*/ 15 w 20"/>
                <a:gd name="T5" fmla="*/ 16 h 53"/>
                <a:gd name="T6" fmla="*/ 19 w 20"/>
                <a:gd name="T7" fmla="*/ 16 h 53"/>
                <a:gd name="T8" fmla="*/ 19 w 20"/>
                <a:gd name="T9" fmla="*/ 23 h 53"/>
                <a:gd name="T10" fmla="*/ 15 w 20"/>
                <a:gd name="T11" fmla="*/ 23 h 53"/>
                <a:gd name="T12" fmla="*/ 15 w 20"/>
                <a:gd name="T13" fmla="*/ 53 h 53"/>
                <a:gd name="T14" fmla="*/ 4 w 20"/>
                <a:gd name="T15" fmla="*/ 53 h 53"/>
                <a:gd name="T16" fmla="*/ 4 w 20"/>
                <a:gd name="T17" fmla="*/ 23 h 53"/>
                <a:gd name="T18" fmla="*/ 0 w 20"/>
                <a:gd name="T19" fmla="*/ 23 h 53"/>
                <a:gd name="T20" fmla="*/ 0 w 20"/>
                <a:gd name="T21" fmla="*/ 16 h 53"/>
                <a:gd name="T22" fmla="*/ 5 w 20"/>
                <a:gd name="T23" fmla="*/ 16 h 53"/>
                <a:gd name="T24" fmla="*/ 16 w 20"/>
                <a:gd name="T25" fmla="*/ 0 h 53"/>
                <a:gd name="T26" fmla="*/ 20 w 20"/>
                <a:gd name="T27" fmla="*/ 0 h 53"/>
                <a:gd name="T28" fmla="*/ 20 w 20"/>
                <a:gd name="T29"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53">
                  <a:moveTo>
                    <a:pt x="20" y="7"/>
                  </a:moveTo>
                  <a:cubicBezTo>
                    <a:pt x="16" y="7"/>
                    <a:pt x="15" y="8"/>
                    <a:pt x="15" y="12"/>
                  </a:cubicBezTo>
                  <a:cubicBezTo>
                    <a:pt x="15" y="16"/>
                    <a:pt x="15" y="16"/>
                    <a:pt x="15" y="16"/>
                  </a:cubicBezTo>
                  <a:cubicBezTo>
                    <a:pt x="19" y="16"/>
                    <a:pt x="19" y="16"/>
                    <a:pt x="19" y="16"/>
                  </a:cubicBezTo>
                  <a:cubicBezTo>
                    <a:pt x="19" y="23"/>
                    <a:pt x="19" y="23"/>
                    <a:pt x="19" y="23"/>
                  </a:cubicBezTo>
                  <a:cubicBezTo>
                    <a:pt x="15" y="23"/>
                    <a:pt x="15" y="23"/>
                    <a:pt x="15" y="23"/>
                  </a:cubicBezTo>
                  <a:cubicBezTo>
                    <a:pt x="15" y="53"/>
                    <a:pt x="15" y="53"/>
                    <a:pt x="15" y="53"/>
                  </a:cubicBezTo>
                  <a:cubicBezTo>
                    <a:pt x="4" y="53"/>
                    <a:pt x="4" y="53"/>
                    <a:pt x="4" y="53"/>
                  </a:cubicBezTo>
                  <a:cubicBezTo>
                    <a:pt x="4" y="23"/>
                    <a:pt x="4" y="23"/>
                    <a:pt x="4" y="23"/>
                  </a:cubicBezTo>
                  <a:cubicBezTo>
                    <a:pt x="0" y="23"/>
                    <a:pt x="0" y="23"/>
                    <a:pt x="0" y="23"/>
                  </a:cubicBezTo>
                  <a:cubicBezTo>
                    <a:pt x="0" y="16"/>
                    <a:pt x="0" y="16"/>
                    <a:pt x="0" y="16"/>
                  </a:cubicBezTo>
                  <a:cubicBezTo>
                    <a:pt x="5" y="16"/>
                    <a:pt x="5" y="16"/>
                    <a:pt x="5" y="16"/>
                  </a:cubicBezTo>
                  <a:cubicBezTo>
                    <a:pt x="4" y="6"/>
                    <a:pt x="4" y="0"/>
                    <a:pt x="16" y="0"/>
                  </a:cubicBezTo>
                  <a:cubicBezTo>
                    <a:pt x="17" y="0"/>
                    <a:pt x="18" y="0"/>
                    <a:pt x="20" y="0"/>
                  </a:cubicBezTo>
                  <a:lnTo>
                    <a:pt x="20" y="7"/>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3" name="Freeform 20"/>
            <p:cNvSpPr>
              <a:spLocks/>
            </p:cNvSpPr>
            <p:nvPr/>
          </p:nvSpPr>
          <p:spPr bwMode="gray">
            <a:xfrm>
              <a:off x="7542213" y="1277938"/>
              <a:ext cx="157163" cy="393700"/>
            </a:xfrm>
            <a:custGeom>
              <a:avLst/>
              <a:gdLst>
                <a:gd name="T0" fmla="*/ 0 w 19"/>
                <a:gd name="T1" fmla="*/ 10 h 47"/>
                <a:gd name="T2" fmla="*/ 4 w 19"/>
                <a:gd name="T3" fmla="*/ 10 h 47"/>
                <a:gd name="T4" fmla="*/ 4 w 19"/>
                <a:gd name="T5" fmla="*/ 4 h 47"/>
                <a:gd name="T6" fmla="*/ 14 w 19"/>
                <a:gd name="T7" fmla="*/ 0 h 47"/>
                <a:gd name="T8" fmla="*/ 14 w 19"/>
                <a:gd name="T9" fmla="*/ 10 h 47"/>
                <a:gd name="T10" fmla="*/ 19 w 19"/>
                <a:gd name="T11" fmla="*/ 10 h 47"/>
                <a:gd name="T12" fmla="*/ 19 w 19"/>
                <a:gd name="T13" fmla="*/ 17 h 47"/>
                <a:gd name="T14" fmla="*/ 14 w 19"/>
                <a:gd name="T15" fmla="*/ 17 h 47"/>
                <a:gd name="T16" fmla="*/ 14 w 19"/>
                <a:gd name="T17" fmla="*/ 36 h 47"/>
                <a:gd name="T18" fmla="*/ 17 w 19"/>
                <a:gd name="T19" fmla="*/ 41 h 47"/>
                <a:gd name="T20" fmla="*/ 19 w 19"/>
                <a:gd name="T21" fmla="*/ 41 h 47"/>
                <a:gd name="T22" fmla="*/ 19 w 19"/>
                <a:gd name="T23" fmla="*/ 47 h 47"/>
                <a:gd name="T24" fmla="*/ 14 w 19"/>
                <a:gd name="T25" fmla="*/ 47 h 47"/>
                <a:gd name="T26" fmla="*/ 4 w 19"/>
                <a:gd name="T27" fmla="*/ 39 h 47"/>
                <a:gd name="T28" fmla="*/ 4 w 19"/>
                <a:gd name="T29" fmla="*/ 17 h 47"/>
                <a:gd name="T30" fmla="*/ 0 w 19"/>
                <a:gd name="T31" fmla="*/ 17 h 47"/>
                <a:gd name="T32" fmla="*/ 0 w 19"/>
                <a:gd name="T33"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 h="47">
                  <a:moveTo>
                    <a:pt x="0" y="10"/>
                  </a:moveTo>
                  <a:cubicBezTo>
                    <a:pt x="4" y="10"/>
                    <a:pt x="4" y="10"/>
                    <a:pt x="4" y="10"/>
                  </a:cubicBezTo>
                  <a:cubicBezTo>
                    <a:pt x="4" y="4"/>
                    <a:pt x="4" y="4"/>
                    <a:pt x="4" y="4"/>
                  </a:cubicBezTo>
                  <a:cubicBezTo>
                    <a:pt x="14" y="0"/>
                    <a:pt x="14" y="0"/>
                    <a:pt x="14" y="0"/>
                  </a:cubicBezTo>
                  <a:cubicBezTo>
                    <a:pt x="14" y="10"/>
                    <a:pt x="14" y="10"/>
                    <a:pt x="14" y="10"/>
                  </a:cubicBezTo>
                  <a:cubicBezTo>
                    <a:pt x="19" y="10"/>
                    <a:pt x="19" y="10"/>
                    <a:pt x="19" y="10"/>
                  </a:cubicBezTo>
                  <a:cubicBezTo>
                    <a:pt x="19" y="17"/>
                    <a:pt x="19" y="17"/>
                    <a:pt x="19" y="17"/>
                  </a:cubicBezTo>
                  <a:cubicBezTo>
                    <a:pt x="14" y="17"/>
                    <a:pt x="14" y="17"/>
                    <a:pt x="14" y="17"/>
                  </a:cubicBezTo>
                  <a:cubicBezTo>
                    <a:pt x="14" y="36"/>
                    <a:pt x="14" y="36"/>
                    <a:pt x="14" y="36"/>
                  </a:cubicBezTo>
                  <a:cubicBezTo>
                    <a:pt x="14" y="39"/>
                    <a:pt x="14" y="41"/>
                    <a:pt x="17" y="41"/>
                  </a:cubicBezTo>
                  <a:cubicBezTo>
                    <a:pt x="18" y="41"/>
                    <a:pt x="18" y="41"/>
                    <a:pt x="19" y="41"/>
                  </a:cubicBezTo>
                  <a:cubicBezTo>
                    <a:pt x="19" y="47"/>
                    <a:pt x="19" y="47"/>
                    <a:pt x="19" y="47"/>
                  </a:cubicBezTo>
                  <a:cubicBezTo>
                    <a:pt x="18" y="47"/>
                    <a:pt x="16" y="47"/>
                    <a:pt x="14" y="47"/>
                  </a:cubicBezTo>
                  <a:cubicBezTo>
                    <a:pt x="5" y="47"/>
                    <a:pt x="4" y="41"/>
                    <a:pt x="4" y="39"/>
                  </a:cubicBezTo>
                  <a:cubicBezTo>
                    <a:pt x="4" y="17"/>
                    <a:pt x="4" y="17"/>
                    <a:pt x="4" y="17"/>
                  </a:cubicBezTo>
                  <a:cubicBezTo>
                    <a:pt x="0" y="17"/>
                    <a:pt x="0" y="17"/>
                    <a:pt x="0" y="17"/>
                  </a:cubicBezTo>
                  <a:lnTo>
                    <a:pt x="0" y="1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4" name="Freeform 21"/>
            <p:cNvSpPr>
              <a:spLocks/>
            </p:cNvSpPr>
            <p:nvPr/>
          </p:nvSpPr>
          <p:spPr bwMode="gray">
            <a:xfrm>
              <a:off x="7731126" y="1362075"/>
              <a:ext cx="452438" cy="309563"/>
            </a:xfrm>
            <a:custGeom>
              <a:avLst/>
              <a:gdLst>
                <a:gd name="T0" fmla="*/ 0 w 285"/>
                <a:gd name="T1" fmla="*/ 0 h 195"/>
                <a:gd name="T2" fmla="*/ 52 w 285"/>
                <a:gd name="T3" fmla="*/ 0 h 195"/>
                <a:gd name="T4" fmla="*/ 78 w 285"/>
                <a:gd name="T5" fmla="*/ 148 h 195"/>
                <a:gd name="T6" fmla="*/ 78 w 285"/>
                <a:gd name="T7" fmla="*/ 148 h 195"/>
                <a:gd name="T8" fmla="*/ 114 w 285"/>
                <a:gd name="T9" fmla="*/ 0 h 195"/>
                <a:gd name="T10" fmla="*/ 171 w 285"/>
                <a:gd name="T11" fmla="*/ 0 h 195"/>
                <a:gd name="T12" fmla="*/ 202 w 285"/>
                <a:gd name="T13" fmla="*/ 148 h 195"/>
                <a:gd name="T14" fmla="*/ 202 w 285"/>
                <a:gd name="T15" fmla="*/ 148 h 195"/>
                <a:gd name="T16" fmla="*/ 233 w 285"/>
                <a:gd name="T17" fmla="*/ 0 h 195"/>
                <a:gd name="T18" fmla="*/ 285 w 285"/>
                <a:gd name="T19" fmla="*/ 0 h 195"/>
                <a:gd name="T20" fmla="*/ 233 w 285"/>
                <a:gd name="T21" fmla="*/ 195 h 195"/>
                <a:gd name="T22" fmla="*/ 176 w 285"/>
                <a:gd name="T23" fmla="*/ 195 h 195"/>
                <a:gd name="T24" fmla="*/ 140 w 285"/>
                <a:gd name="T25" fmla="*/ 63 h 195"/>
                <a:gd name="T26" fmla="*/ 140 w 285"/>
                <a:gd name="T27" fmla="*/ 63 h 195"/>
                <a:gd name="T28" fmla="*/ 104 w 285"/>
                <a:gd name="T29" fmla="*/ 195 h 195"/>
                <a:gd name="T30" fmla="*/ 47 w 285"/>
                <a:gd name="T31" fmla="*/ 195 h 195"/>
                <a:gd name="T32" fmla="*/ 0 w 285"/>
                <a:gd name="T3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5" h="195">
                  <a:moveTo>
                    <a:pt x="0" y="0"/>
                  </a:moveTo>
                  <a:lnTo>
                    <a:pt x="52" y="0"/>
                  </a:lnTo>
                  <a:lnTo>
                    <a:pt x="78" y="148"/>
                  </a:lnTo>
                  <a:lnTo>
                    <a:pt x="78" y="148"/>
                  </a:lnTo>
                  <a:lnTo>
                    <a:pt x="114" y="0"/>
                  </a:lnTo>
                  <a:lnTo>
                    <a:pt x="171" y="0"/>
                  </a:lnTo>
                  <a:lnTo>
                    <a:pt x="202" y="148"/>
                  </a:lnTo>
                  <a:lnTo>
                    <a:pt x="202" y="148"/>
                  </a:lnTo>
                  <a:lnTo>
                    <a:pt x="233" y="0"/>
                  </a:lnTo>
                  <a:lnTo>
                    <a:pt x="285" y="0"/>
                  </a:lnTo>
                  <a:lnTo>
                    <a:pt x="233" y="195"/>
                  </a:lnTo>
                  <a:lnTo>
                    <a:pt x="176" y="195"/>
                  </a:lnTo>
                  <a:lnTo>
                    <a:pt x="140" y="63"/>
                  </a:lnTo>
                  <a:lnTo>
                    <a:pt x="140" y="63"/>
                  </a:lnTo>
                  <a:lnTo>
                    <a:pt x="104" y="195"/>
                  </a:lnTo>
                  <a:lnTo>
                    <a:pt x="47" y="195"/>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5" name="Freeform 22"/>
            <p:cNvSpPr>
              <a:spLocks noEditPoints="1"/>
            </p:cNvSpPr>
            <p:nvPr/>
          </p:nvSpPr>
          <p:spPr bwMode="gray">
            <a:xfrm>
              <a:off x="8201026" y="1362075"/>
              <a:ext cx="238125" cy="317500"/>
            </a:xfrm>
            <a:custGeom>
              <a:avLst/>
              <a:gdLst>
                <a:gd name="T0" fmla="*/ 29 w 29"/>
                <a:gd name="T1" fmla="*/ 30 h 38"/>
                <a:gd name="T2" fmla="*/ 29 w 29"/>
                <a:gd name="T3" fmla="*/ 37 h 38"/>
                <a:gd name="T4" fmla="*/ 20 w 29"/>
                <a:gd name="T5" fmla="*/ 37 h 38"/>
                <a:gd name="T6" fmla="*/ 19 w 29"/>
                <a:gd name="T7" fmla="*/ 32 h 38"/>
                <a:gd name="T8" fmla="*/ 19 w 29"/>
                <a:gd name="T9" fmla="*/ 32 h 38"/>
                <a:gd name="T10" fmla="*/ 10 w 29"/>
                <a:gd name="T11" fmla="*/ 38 h 38"/>
                <a:gd name="T12" fmla="*/ 0 w 29"/>
                <a:gd name="T13" fmla="*/ 26 h 38"/>
                <a:gd name="T14" fmla="*/ 19 w 29"/>
                <a:gd name="T15" fmla="*/ 13 h 38"/>
                <a:gd name="T16" fmla="*/ 19 w 29"/>
                <a:gd name="T17" fmla="*/ 11 h 38"/>
                <a:gd name="T18" fmla="*/ 15 w 29"/>
                <a:gd name="T19" fmla="*/ 5 h 38"/>
                <a:gd name="T20" fmla="*/ 11 w 29"/>
                <a:gd name="T21" fmla="*/ 11 h 38"/>
                <a:gd name="T22" fmla="*/ 1 w 29"/>
                <a:gd name="T23" fmla="*/ 11 h 38"/>
                <a:gd name="T24" fmla="*/ 5 w 29"/>
                <a:gd name="T25" fmla="*/ 2 h 38"/>
                <a:gd name="T26" fmla="*/ 14 w 29"/>
                <a:gd name="T27" fmla="*/ 0 h 38"/>
                <a:gd name="T28" fmla="*/ 29 w 29"/>
                <a:gd name="T29" fmla="*/ 12 h 38"/>
                <a:gd name="T30" fmla="*/ 29 w 29"/>
                <a:gd name="T31" fmla="*/ 30 h 38"/>
                <a:gd name="T32" fmla="*/ 10 w 29"/>
                <a:gd name="T33" fmla="*/ 26 h 38"/>
                <a:gd name="T34" fmla="*/ 14 w 29"/>
                <a:gd name="T35" fmla="*/ 31 h 38"/>
                <a:gd name="T36" fmla="*/ 19 w 29"/>
                <a:gd name="T37" fmla="*/ 19 h 38"/>
                <a:gd name="T38" fmla="*/ 10 w 29"/>
                <a:gd name="T39"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38">
                  <a:moveTo>
                    <a:pt x="29" y="30"/>
                  </a:moveTo>
                  <a:cubicBezTo>
                    <a:pt x="29" y="32"/>
                    <a:pt x="29" y="35"/>
                    <a:pt x="29" y="37"/>
                  </a:cubicBezTo>
                  <a:cubicBezTo>
                    <a:pt x="20" y="37"/>
                    <a:pt x="20" y="37"/>
                    <a:pt x="20" y="37"/>
                  </a:cubicBezTo>
                  <a:cubicBezTo>
                    <a:pt x="19" y="32"/>
                    <a:pt x="19" y="32"/>
                    <a:pt x="19" y="32"/>
                  </a:cubicBezTo>
                  <a:cubicBezTo>
                    <a:pt x="19" y="32"/>
                    <a:pt x="19" y="32"/>
                    <a:pt x="19" y="32"/>
                  </a:cubicBezTo>
                  <a:cubicBezTo>
                    <a:pt x="17" y="36"/>
                    <a:pt x="14" y="38"/>
                    <a:pt x="10" y="38"/>
                  </a:cubicBezTo>
                  <a:cubicBezTo>
                    <a:pt x="3" y="38"/>
                    <a:pt x="0" y="32"/>
                    <a:pt x="0" y="26"/>
                  </a:cubicBezTo>
                  <a:cubicBezTo>
                    <a:pt x="0" y="14"/>
                    <a:pt x="9" y="13"/>
                    <a:pt x="19" y="13"/>
                  </a:cubicBezTo>
                  <a:cubicBezTo>
                    <a:pt x="19" y="11"/>
                    <a:pt x="19" y="11"/>
                    <a:pt x="19" y="11"/>
                  </a:cubicBezTo>
                  <a:cubicBezTo>
                    <a:pt x="19" y="8"/>
                    <a:pt x="18" y="5"/>
                    <a:pt x="15" y="5"/>
                  </a:cubicBezTo>
                  <a:cubicBezTo>
                    <a:pt x="11" y="5"/>
                    <a:pt x="11" y="8"/>
                    <a:pt x="11" y="11"/>
                  </a:cubicBezTo>
                  <a:cubicBezTo>
                    <a:pt x="1" y="11"/>
                    <a:pt x="1" y="11"/>
                    <a:pt x="1" y="11"/>
                  </a:cubicBezTo>
                  <a:cubicBezTo>
                    <a:pt x="1" y="6"/>
                    <a:pt x="2" y="4"/>
                    <a:pt x="5" y="2"/>
                  </a:cubicBezTo>
                  <a:cubicBezTo>
                    <a:pt x="7" y="0"/>
                    <a:pt x="10" y="0"/>
                    <a:pt x="14" y="0"/>
                  </a:cubicBezTo>
                  <a:cubicBezTo>
                    <a:pt x="27" y="0"/>
                    <a:pt x="29" y="5"/>
                    <a:pt x="29" y="12"/>
                  </a:cubicBezTo>
                  <a:lnTo>
                    <a:pt x="29" y="30"/>
                  </a:lnTo>
                  <a:close/>
                  <a:moveTo>
                    <a:pt x="10" y="26"/>
                  </a:moveTo>
                  <a:cubicBezTo>
                    <a:pt x="10" y="28"/>
                    <a:pt x="10" y="31"/>
                    <a:pt x="14" y="31"/>
                  </a:cubicBezTo>
                  <a:cubicBezTo>
                    <a:pt x="20" y="31"/>
                    <a:pt x="19" y="23"/>
                    <a:pt x="19" y="19"/>
                  </a:cubicBezTo>
                  <a:cubicBezTo>
                    <a:pt x="14" y="19"/>
                    <a:pt x="10" y="19"/>
                    <a:pt x="10" y="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6" name="Freeform 23"/>
            <p:cNvSpPr>
              <a:spLocks/>
            </p:cNvSpPr>
            <p:nvPr/>
          </p:nvSpPr>
          <p:spPr bwMode="gray">
            <a:xfrm>
              <a:off x="8496301" y="1362075"/>
              <a:ext cx="157163" cy="309563"/>
            </a:xfrm>
            <a:custGeom>
              <a:avLst/>
              <a:gdLst>
                <a:gd name="T0" fmla="*/ 10 w 19"/>
                <a:gd name="T1" fmla="*/ 0 h 37"/>
                <a:gd name="T2" fmla="*/ 10 w 19"/>
                <a:gd name="T3" fmla="*/ 5 h 37"/>
                <a:gd name="T4" fmla="*/ 10 w 19"/>
                <a:gd name="T5" fmla="*/ 5 h 37"/>
                <a:gd name="T6" fmla="*/ 19 w 19"/>
                <a:gd name="T7" fmla="*/ 0 h 37"/>
                <a:gd name="T8" fmla="*/ 19 w 19"/>
                <a:gd name="T9" fmla="*/ 9 h 37"/>
                <a:gd name="T10" fmla="*/ 10 w 19"/>
                <a:gd name="T11" fmla="*/ 17 h 37"/>
                <a:gd name="T12" fmla="*/ 10 w 19"/>
                <a:gd name="T13" fmla="*/ 37 h 37"/>
                <a:gd name="T14" fmla="*/ 0 w 19"/>
                <a:gd name="T15" fmla="*/ 37 h 37"/>
                <a:gd name="T16" fmla="*/ 0 w 19"/>
                <a:gd name="T17" fmla="*/ 0 h 37"/>
                <a:gd name="T18" fmla="*/ 10 w 19"/>
                <a:gd name="T19" fmla="*/ 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37">
                  <a:moveTo>
                    <a:pt x="10" y="0"/>
                  </a:moveTo>
                  <a:cubicBezTo>
                    <a:pt x="10" y="5"/>
                    <a:pt x="10" y="5"/>
                    <a:pt x="10" y="5"/>
                  </a:cubicBezTo>
                  <a:cubicBezTo>
                    <a:pt x="10" y="5"/>
                    <a:pt x="10" y="5"/>
                    <a:pt x="10" y="5"/>
                  </a:cubicBezTo>
                  <a:cubicBezTo>
                    <a:pt x="12" y="1"/>
                    <a:pt x="15" y="0"/>
                    <a:pt x="19" y="0"/>
                  </a:cubicBezTo>
                  <a:cubicBezTo>
                    <a:pt x="19" y="9"/>
                    <a:pt x="19" y="9"/>
                    <a:pt x="19" y="9"/>
                  </a:cubicBezTo>
                  <a:cubicBezTo>
                    <a:pt x="10" y="8"/>
                    <a:pt x="10" y="13"/>
                    <a:pt x="10" y="17"/>
                  </a:cubicBezTo>
                  <a:cubicBezTo>
                    <a:pt x="10" y="37"/>
                    <a:pt x="10" y="37"/>
                    <a:pt x="10" y="37"/>
                  </a:cubicBezTo>
                  <a:cubicBezTo>
                    <a:pt x="0" y="37"/>
                    <a:pt x="0" y="37"/>
                    <a:pt x="0" y="37"/>
                  </a:cubicBezTo>
                  <a:cubicBezTo>
                    <a:pt x="0" y="0"/>
                    <a:pt x="0" y="0"/>
                    <a:pt x="0" y="0"/>
                  </a:cubicBezTo>
                  <a:lnTo>
                    <a:pt x="1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7" name="Freeform 24"/>
            <p:cNvSpPr>
              <a:spLocks noEditPoints="1"/>
            </p:cNvSpPr>
            <p:nvPr/>
          </p:nvSpPr>
          <p:spPr bwMode="gray">
            <a:xfrm>
              <a:off x="8685213" y="1362075"/>
              <a:ext cx="247650" cy="317500"/>
            </a:xfrm>
            <a:custGeom>
              <a:avLst/>
              <a:gdLst>
                <a:gd name="T0" fmla="*/ 10 w 30"/>
                <a:gd name="T1" fmla="*/ 20 h 38"/>
                <a:gd name="T2" fmla="*/ 15 w 30"/>
                <a:gd name="T3" fmla="*/ 31 h 38"/>
                <a:gd name="T4" fmla="*/ 19 w 30"/>
                <a:gd name="T5" fmla="*/ 25 h 38"/>
                <a:gd name="T6" fmla="*/ 30 w 30"/>
                <a:gd name="T7" fmla="*/ 25 h 38"/>
                <a:gd name="T8" fmla="*/ 26 w 30"/>
                <a:gd name="T9" fmla="*/ 34 h 38"/>
                <a:gd name="T10" fmla="*/ 15 w 30"/>
                <a:gd name="T11" fmla="*/ 38 h 38"/>
                <a:gd name="T12" fmla="*/ 0 w 30"/>
                <a:gd name="T13" fmla="*/ 18 h 38"/>
                <a:gd name="T14" fmla="*/ 15 w 30"/>
                <a:gd name="T15" fmla="*/ 0 h 38"/>
                <a:gd name="T16" fmla="*/ 30 w 30"/>
                <a:gd name="T17" fmla="*/ 20 h 38"/>
                <a:gd name="T18" fmla="*/ 10 w 30"/>
                <a:gd name="T19" fmla="*/ 20 h 38"/>
                <a:gd name="T20" fmla="*/ 20 w 30"/>
                <a:gd name="T21" fmla="*/ 15 h 38"/>
                <a:gd name="T22" fmla="*/ 15 w 30"/>
                <a:gd name="T23" fmla="*/ 6 h 38"/>
                <a:gd name="T24" fmla="*/ 10 w 30"/>
                <a:gd name="T25" fmla="*/ 15 h 38"/>
                <a:gd name="T26" fmla="*/ 20 w 30"/>
                <a:gd name="T27" fmla="*/ 1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38">
                  <a:moveTo>
                    <a:pt x="10" y="20"/>
                  </a:moveTo>
                  <a:cubicBezTo>
                    <a:pt x="10" y="25"/>
                    <a:pt x="11" y="31"/>
                    <a:pt x="15" y="31"/>
                  </a:cubicBezTo>
                  <a:cubicBezTo>
                    <a:pt x="19" y="31"/>
                    <a:pt x="19" y="28"/>
                    <a:pt x="19" y="25"/>
                  </a:cubicBezTo>
                  <a:cubicBezTo>
                    <a:pt x="30" y="25"/>
                    <a:pt x="30" y="25"/>
                    <a:pt x="30" y="25"/>
                  </a:cubicBezTo>
                  <a:cubicBezTo>
                    <a:pt x="30" y="29"/>
                    <a:pt x="28" y="32"/>
                    <a:pt x="26" y="34"/>
                  </a:cubicBezTo>
                  <a:cubicBezTo>
                    <a:pt x="24" y="36"/>
                    <a:pt x="20" y="38"/>
                    <a:pt x="15" y="38"/>
                  </a:cubicBezTo>
                  <a:cubicBezTo>
                    <a:pt x="2" y="38"/>
                    <a:pt x="0" y="30"/>
                    <a:pt x="0" y="18"/>
                  </a:cubicBezTo>
                  <a:cubicBezTo>
                    <a:pt x="0" y="8"/>
                    <a:pt x="2" y="0"/>
                    <a:pt x="15" y="0"/>
                  </a:cubicBezTo>
                  <a:cubicBezTo>
                    <a:pt x="29" y="0"/>
                    <a:pt x="30" y="8"/>
                    <a:pt x="30" y="20"/>
                  </a:cubicBezTo>
                  <a:lnTo>
                    <a:pt x="10" y="20"/>
                  </a:lnTo>
                  <a:close/>
                  <a:moveTo>
                    <a:pt x="20" y="15"/>
                  </a:moveTo>
                  <a:cubicBezTo>
                    <a:pt x="20" y="11"/>
                    <a:pt x="20" y="6"/>
                    <a:pt x="15" y="6"/>
                  </a:cubicBezTo>
                  <a:cubicBezTo>
                    <a:pt x="10" y="6"/>
                    <a:pt x="10" y="11"/>
                    <a:pt x="10" y="15"/>
                  </a:cubicBezTo>
                  <a:lnTo>
                    <a:pt x="20" y="1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8" name="Freeform 25"/>
            <p:cNvSpPr>
              <a:spLocks noEditPoints="1"/>
            </p:cNvSpPr>
            <p:nvPr/>
          </p:nvSpPr>
          <p:spPr bwMode="gray">
            <a:xfrm>
              <a:off x="7920038" y="1957388"/>
              <a:ext cx="206375" cy="258763"/>
            </a:xfrm>
            <a:custGeom>
              <a:avLst/>
              <a:gdLst>
                <a:gd name="T0" fmla="*/ 9 w 25"/>
                <a:gd name="T1" fmla="*/ 17 h 31"/>
                <a:gd name="T2" fmla="*/ 13 w 25"/>
                <a:gd name="T3" fmla="*/ 26 h 31"/>
                <a:gd name="T4" fmla="*/ 16 w 25"/>
                <a:gd name="T5" fmla="*/ 20 h 31"/>
                <a:gd name="T6" fmla="*/ 25 w 25"/>
                <a:gd name="T7" fmla="*/ 20 h 31"/>
                <a:gd name="T8" fmla="*/ 22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7 w 25"/>
                <a:gd name="T21" fmla="*/ 12 h 31"/>
                <a:gd name="T22" fmla="*/ 13 w 25"/>
                <a:gd name="T23" fmla="*/ 5 h 31"/>
                <a:gd name="T24" fmla="*/ 9 w 25"/>
                <a:gd name="T25" fmla="*/ 12 h 31"/>
                <a:gd name="T26" fmla="*/ 17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4" y="26"/>
                    <a:pt x="22" y="28"/>
                  </a:cubicBezTo>
                  <a:cubicBezTo>
                    <a:pt x="20" y="30"/>
                    <a:pt x="17" y="31"/>
                    <a:pt x="13" y="31"/>
                  </a:cubicBezTo>
                  <a:cubicBezTo>
                    <a:pt x="2" y="31"/>
                    <a:pt x="0" y="24"/>
                    <a:pt x="0" y="15"/>
                  </a:cubicBezTo>
                  <a:cubicBezTo>
                    <a:pt x="0" y="7"/>
                    <a:pt x="2" y="0"/>
                    <a:pt x="13" y="0"/>
                  </a:cubicBezTo>
                  <a:cubicBezTo>
                    <a:pt x="24" y="0"/>
                    <a:pt x="25" y="7"/>
                    <a:pt x="25" y="17"/>
                  </a:cubicBezTo>
                  <a:lnTo>
                    <a:pt x="9" y="17"/>
                  </a:lnTo>
                  <a:close/>
                  <a:moveTo>
                    <a:pt x="17" y="12"/>
                  </a:moveTo>
                  <a:cubicBezTo>
                    <a:pt x="17" y="9"/>
                    <a:pt x="17" y="5"/>
                    <a:pt x="13" y="5"/>
                  </a:cubicBezTo>
                  <a:cubicBezTo>
                    <a:pt x="9" y="5"/>
                    <a:pt x="9" y="10"/>
                    <a:pt x="9" y="12"/>
                  </a:cubicBezTo>
                  <a:lnTo>
                    <a:pt x="17"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29" name="Freeform 26"/>
            <p:cNvSpPr>
              <a:spLocks noEditPoints="1"/>
            </p:cNvSpPr>
            <p:nvPr/>
          </p:nvSpPr>
          <p:spPr bwMode="gray">
            <a:xfrm>
              <a:off x="8553451" y="1957388"/>
              <a:ext cx="206375" cy="258763"/>
            </a:xfrm>
            <a:custGeom>
              <a:avLst/>
              <a:gdLst>
                <a:gd name="T0" fmla="*/ 9 w 25"/>
                <a:gd name="T1" fmla="*/ 17 h 31"/>
                <a:gd name="T2" fmla="*/ 12 w 25"/>
                <a:gd name="T3" fmla="*/ 26 h 31"/>
                <a:gd name="T4" fmla="*/ 16 w 25"/>
                <a:gd name="T5" fmla="*/ 20 h 31"/>
                <a:gd name="T6" fmla="*/ 24 w 25"/>
                <a:gd name="T7" fmla="*/ 20 h 31"/>
                <a:gd name="T8" fmla="*/ 21 w 25"/>
                <a:gd name="T9" fmla="*/ 28 h 31"/>
                <a:gd name="T10" fmla="*/ 12 w 25"/>
                <a:gd name="T11" fmla="*/ 31 h 31"/>
                <a:gd name="T12" fmla="*/ 0 w 25"/>
                <a:gd name="T13" fmla="*/ 15 h 31"/>
                <a:gd name="T14" fmla="*/ 12 w 25"/>
                <a:gd name="T15" fmla="*/ 0 h 31"/>
                <a:gd name="T16" fmla="*/ 25 w 25"/>
                <a:gd name="T17" fmla="*/ 17 h 31"/>
                <a:gd name="T18" fmla="*/ 9 w 25"/>
                <a:gd name="T19" fmla="*/ 17 h 31"/>
                <a:gd name="T20" fmla="*/ 16 w 25"/>
                <a:gd name="T21" fmla="*/ 12 h 31"/>
                <a:gd name="T22" fmla="*/ 12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2" y="26"/>
                  </a:cubicBezTo>
                  <a:cubicBezTo>
                    <a:pt x="15" y="26"/>
                    <a:pt x="16" y="23"/>
                    <a:pt x="16" y="20"/>
                  </a:cubicBezTo>
                  <a:cubicBezTo>
                    <a:pt x="24" y="20"/>
                    <a:pt x="24" y="20"/>
                    <a:pt x="24" y="20"/>
                  </a:cubicBezTo>
                  <a:cubicBezTo>
                    <a:pt x="24" y="24"/>
                    <a:pt x="23" y="26"/>
                    <a:pt x="21" y="28"/>
                  </a:cubicBezTo>
                  <a:cubicBezTo>
                    <a:pt x="19" y="30"/>
                    <a:pt x="16" y="31"/>
                    <a:pt x="12" y="31"/>
                  </a:cubicBezTo>
                  <a:cubicBezTo>
                    <a:pt x="2" y="31"/>
                    <a:pt x="0" y="24"/>
                    <a:pt x="0" y="15"/>
                  </a:cubicBezTo>
                  <a:cubicBezTo>
                    <a:pt x="0" y="7"/>
                    <a:pt x="1" y="0"/>
                    <a:pt x="12" y="0"/>
                  </a:cubicBezTo>
                  <a:cubicBezTo>
                    <a:pt x="24" y="0"/>
                    <a:pt x="25" y="7"/>
                    <a:pt x="25" y="17"/>
                  </a:cubicBezTo>
                  <a:lnTo>
                    <a:pt x="9" y="17"/>
                  </a:lnTo>
                  <a:close/>
                  <a:moveTo>
                    <a:pt x="16" y="12"/>
                  </a:moveTo>
                  <a:cubicBezTo>
                    <a:pt x="16" y="9"/>
                    <a:pt x="16" y="5"/>
                    <a:pt x="12"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 name="Freeform 27"/>
            <p:cNvSpPr>
              <a:spLocks/>
            </p:cNvSpPr>
            <p:nvPr/>
          </p:nvSpPr>
          <p:spPr bwMode="gray">
            <a:xfrm>
              <a:off x="3263901" y="1855788"/>
              <a:ext cx="198438" cy="352425"/>
            </a:xfrm>
            <a:custGeom>
              <a:avLst/>
              <a:gdLst>
                <a:gd name="T0" fmla="*/ 0 w 125"/>
                <a:gd name="T1" fmla="*/ 222 h 222"/>
                <a:gd name="T2" fmla="*/ 0 w 125"/>
                <a:gd name="T3" fmla="*/ 0 h 222"/>
                <a:gd name="T4" fmla="*/ 125 w 125"/>
                <a:gd name="T5" fmla="*/ 0 h 222"/>
                <a:gd name="T6" fmla="*/ 125 w 125"/>
                <a:gd name="T7" fmla="*/ 32 h 222"/>
                <a:gd name="T8" fmla="*/ 47 w 125"/>
                <a:gd name="T9" fmla="*/ 32 h 222"/>
                <a:gd name="T10" fmla="*/ 47 w 125"/>
                <a:gd name="T11" fmla="*/ 90 h 222"/>
                <a:gd name="T12" fmla="*/ 114 w 125"/>
                <a:gd name="T13" fmla="*/ 90 h 222"/>
                <a:gd name="T14" fmla="*/ 114 w 125"/>
                <a:gd name="T15" fmla="*/ 122 h 222"/>
                <a:gd name="T16" fmla="*/ 47 w 125"/>
                <a:gd name="T17" fmla="*/ 122 h 222"/>
                <a:gd name="T18" fmla="*/ 47 w 125"/>
                <a:gd name="T19" fmla="*/ 190 h 222"/>
                <a:gd name="T20" fmla="*/ 125 w 125"/>
                <a:gd name="T21" fmla="*/ 190 h 222"/>
                <a:gd name="T22" fmla="*/ 125 w 125"/>
                <a:gd name="T23" fmla="*/ 222 h 222"/>
                <a:gd name="T24" fmla="*/ 0 w 125"/>
                <a:gd name="T25"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222">
                  <a:moveTo>
                    <a:pt x="0" y="222"/>
                  </a:moveTo>
                  <a:lnTo>
                    <a:pt x="0" y="0"/>
                  </a:lnTo>
                  <a:lnTo>
                    <a:pt x="125" y="0"/>
                  </a:lnTo>
                  <a:lnTo>
                    <a:pt x="125" y="32"/>
                  </a:lnTo>
                  <a:lnTo>
                    <a:pt x="47" y="32"/>
                  </a:lnTo>
                  <a:lnTo>
                    <a:pt x="47" y="90"/>
                  </a:lnTo>
                  <a:lnTo>
                    <a:pt x="114" y="90"/>
                  </a:lnTo>
                  <a:lnTo>
                    <a:pt x="114" y="122"/>
                  </a:lnTo>
                  <a:lnTo>
                    <a:pt x="47" y="122"/>
                  </a:lnTo>
                  <a:lnTo>
                    <a:pt x="47" y="190"/>
                  </a:lnTo>
                  <a:lnTo>
                    <a:pt x="125" y="190"/>
                  </a:lnTo>
                  <a:lnTo>
                    <a:pt x="125"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1" name="Freeform 28"/>
            <p:cNvSpPr>
              <a:spLocks/>
            </p:cNvSpPr>
            <p:nvPr/>
          </p:nvSpPr>
          <p:spPr bwMode="gray">
            <a:xfrm>
              <a:off x="3503613" y="1957388"/>
              <a:ext cx="188913"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10" y="2"/>
                    <a:pt x="11"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5"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2" name="Freeform 29"/>
            <p:cNvSpPr>
              <a:spLocks noEditPoints="1"/>
            </p:cNvSpPr>
            <p:nvPr/>
          </p:nvSpPr>
          <p:spPr bwMode="gray">
            <a:xfrm>
              <a:off x="3741738" y="1957388"/>
              <a:ext cx="196850"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2 w 24"/>
                <a:gd name="T13" fmla="*/ 37 h 42"/>
                <a:gd name="T14" fmla="*/ 16 w 24"/>
                <a:gd name="T15" fmla="*/ 32 h 42"/>
                <a:gd name="T16" fmla="*/ 16 w 24"/>
                <a:gd name="T17" fmla="*/ 27 h 42"/>
                <a:gd name="T18" fmla="*/ 15 w 24"/>
                <a:gd name="T19" fmla="*/ 27 h 42"/>
                <a:gd name="T20" fmla="*/ 9 w 24"/>
                <a:gd name="T21" fmla="*/ 30 h 42"/>
                <a:gd name="T22" fmla="*/ 0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6" y="42"/>
                    <a:pt x="1" y="40"/>
                    <a:pt x="1" y="33"/>
                  </a:cubicBezTo>
                  <a:cubicBezTo>
                    <a:pt x="9" y="33"/>
                    <a:pt x="9" y="33"/>
                    <a:pt x="9" y="33"/>
                  </a:cubicBezTo>
                  <a:cubicBezTo>
                    <a:pt x="9" y="34"/>
                    <a:pt x="9" y="35"/>
                    <a:pt x="10" y="36"/>
                  </a:cubicBezTo>
                  <a:cubicBezTo>
                    <a:pt x="10" y="37"/>
                    <a:pt x="11" y="37"/>
                    <a:pt x="12" y="37"/>
                  </a:cubicBezTo>
                  <a:cubicBezTo>
                    <a:pt x="15" y="37"/>
                    <a:pt x="16" y="35"/>
                    <a:pt x="16" y="32"/>
                  </a:cubicBezTo>
                  <a:cubicBezTo>
                    <a:pt x="16" y="27"/>
                    <a:pt x="16" y="27"/>
                    <a:pt x="16" y="27"/>
                  </a:cubicBezTo>
                  <a:cubicBezTo>
                    <a:pt x="15" y="27"/>
                    <a:pt x="15" y="27"/>
                    <a:pt x="15" y="27"/>
                  </a:cubicBezTo>
                  <a:cubicBezTo>
                    <a:pt x="14" y="29"/>
                    <a:pt x="12" y="30"/>
                    <a:pt x="9" y="30"/>
                  </a:cubicBezTo>
                  <a:cubicBezTo>
                    <a:pt x="0" y="30"/>
                    <a:pt x="0" y="22"/>
                    <a:pt x="0" y="15"/>
                  </a:cubicBezTo>
                  <a:cubicBezTo>
                    <a:pt x="0" y="8"/>
                    <a:pt x="0"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3" name="Rectangle 30"/>
            <p:cNvSpPr>
              <a:spLocks noChangeArrowheads="1"/>
            </p:cNvSpPr>
            <p:nvPr/>
          </p:nvSpPr>
          <p:spPr bwMode="gray">
            <a:xfrm>
              <a:off x="3997326" y="1965325"/>
              <a:ext cx="73025" cy="242888"/>
            </a:xfrm>
            <a:prstGeom prst="rect">
              <a:avLst/>
            </a:prstGeom>
            <a:solidFill>
              <a:srgbClr val="000000"/>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4" name="Freeform 31"/>
            <p:cNvSpPr>
              <a:spLocks/>
            </p:cNvSpPr>
            <p:nvPr/>
          </p:nvSpPr>
          <p:spPr bwMode="gray">
            <a:xfrm>
              <a:off x="4127501" y="1957388"/>
              <a:ext cx="190500" cy="250825"/>
            </a:xfrm>
            <a:custGeom>
              <a:avLst/>
              <a:gdLst>
                <a:gd name="T0" fmla="*/ 9 w 23"/>
                <a:gd name="T1" fmla="*/ 4 h 30"/>
                <a:gd name="T2" fmla="*/ 9 w 23"/>
                <a:gd name="T3" fmla="*/ 4 h 30"/>
                <a:gd name="T4" fmla="*/ 12 w 23"/>
                <a:gd name="T5" fmla="*/ 1 h 30"/>
                <a:gd name="T6" fmla="*/ 16 w 23"/>
                <a:gd name="T7" fmla="*/ 0 h 30"/>
                <a:gd name="T8" fmla="*/ 23 w 23"/>
                <a:gd name="T9" fmla="*/ 6 h 30"/>
                <a:gd name="T10" fmla="*/ 23 w 23"/>
                <a:gd name="T11" fmla="*/ 30 h 30"/>
                <a:gd name="T12" fmla="*/ 15 w 23"/>
                <a:gd name="T13" fmla="*/ 30 h 30"/>
                <a:gd name="T14" fmla="*/ 15 w 23"/>
                <a:gd name="T15" fmla="*/ 10 h 30"/>
                <a:gd name="T16" fmla="*/ 12 w 23"/>
                <a:gd name="T17" fmla="*/ 5 h 30"/>
                <a:gd name="T18" fmla="*/ 9 w 23"/>
                <a:gd name="T19" fmla="*/ 10 h 30"/>
                <a:gd name="T20" fmla="*/ 9 w 23"/>
                <a:gd name="T21" fmla="*/ 30 h 30"/>
                <a:gd name="T22" fmla="*/ 0 w 23"/>
                <a:gd name="T23" fmla="*/ 30 h 30"/>
                <a:gd name="T24" fmla="*/ 0 w 23"/>
                <a:gd name="T25" fmla="*/ 1 h 30"/>
                <a:gd name="T26" fmla="*/ 9 w 23"/>
                <a:gd name="T27" fmla="*/ 1 h 30"/>
                <a:gd name="T28" fmla="*/ 9 w 23"/>
                <a:gd name="T29" fmla="*/ 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30">
                  <a:moveTo>
                    <a:pt x="9" y="4"/>
                  </a:moveTo>
                  <a:cubicBezTo>
                    <a:pt x="9" y="4"/>
                    <a:pt x="9" y="4"/>
                    <a:pt x="9" y="4"/>
                  </a:cubicBezTo>
                  <a:cubicBezTo>
                    <a:pt x="9" y="2"/>
                    <a:pt x="10" y="1"/>
                    <a:pt x="12" y="1"/>
                  </a:cubicBezTo>
                  <a:cubicBezTo>
                    <a:pt x="13" y="0"/>
                    <a:pt x="14" y="0"/>
                    <a:pt x="16" y="0"/>
                  </a:cubicBezTo>
                  <a:cubicBezTo>
                    <a:pt x="20" y="0"/>
                    <a:pt x="23" y="2"/>
                    <a:pt x="23" y="6"/>
                  </a:cubicBezTo>
                  <a:cubicBezTo>
                    <a:pt x="23" y="30"/>
                    <a:pt x="23" y="30"/>
                    <a:pt x="23" y="30"/>
                  </a:cubicBezTo>
                  <a:cubicBezTo>
                    <a:pt x="15" y="30"/>
                    <a:pt x="15" y="30"/>
                    <a:pt x="15" y="30"/>
                  </a:cubicBezTo>
                  <a:cubicBezTo>
                    <a:pt x="15" y="10"/>
                    <a:pt x="15" y="10"/>
                    <a:pt x="15" y="10"/>
                  </a:cubicBezTo>
                  <a:cubicBezTo>
                    <a:pt x="15" y="7"/>
                    <a:pt x="14" y="5"/>
                    <a:pt x="12" y="5"/>
                  </a:cubicBezTo>
                  <a:cubicBezTo>
                    <a:pt x="9" y="5"/>
                    <a:pt x="9" y="7"/>
                    <a:pt x="9" y="10"/>
                  </a:cubicBezTo>
                  <a:cubicBezTo>
                    <a:pt x="9" y="30"/>
                    <a:pt x="9" y="30"/>
                    <a:pt x="9" y="30"/>
                  </a:cubicBezTo>
                  <a:cubicBezTo>
                    <a:pt x="0" y="30"/>
                    <a:pt x="0" y="30"/>
                    <a:pt x="0" y="30"/>
                  </a:cubicBezTo>
                  <a:cubicBezTo>
                    <a:pt x="0" y="1"/>
                    <a:pt x="0" y="1"/>
                    <a:pt x="0" y="1"/>
                  </a:cubicBezTo>
                  <a:cubicBezTo>
                    <a:pt x="9" y="1"/>
                    <a:pt x="9" y="1"/>
                    <a:pt x="9" y="1"/>
                  </a:cubicBezTo>
                  <a:lnTo>
                    <a:pt x="9" y="4"/>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5" name="Freeform 32"/>
            <p:cNvSpPr>
              <a:spLocks noEditPoints="1"/>
            </p:cNvSpPr>
            <p:nvPr/>
          </p:nvSpPr>
          <p:spPr bwMode="gray">
            <a:xfrm>
              <a:off x="4359276"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6" y="26"/>
                    <a:pt x="16" y="23"/>
                    <a:pt x="16" y="20"/>
                  </a:cubicBezTo>
                  <a:cubicBezTo>
                    <a:pt x="25" y="20"/>
                    <a:pt x="25" y="20"/>
                    <a:pt x="25" y="20"/>
                  </a:cubicBezTo>
                  <a:cubicBezTo>
                    <a:pt x="25" y="24"/>
                    <a:pt x="23" y="26"/>
                    <a:pt x="21" y="28"/>
                  </a:cubicBezTo>
                  <a:cubicBezTo>
                    <a:pt x="19" y="30"/>
                    <a:pt x="17"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6" name="Freeform 33"/>
            <p:cNvSpPr>
              <a:spLocks noEditPoints="1"/>
            </p:cNvSpPr>
            <p:nvPr/>
          </p:nvSpPr>
          <p:spPr bwMode="gray">
            <a:xfrm>
              <a:off x="4597401"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2" y="0"/>
                    <a:pt x="13" y="0"/>
                  </a:cubicBezTo>
                  <a:cubicBezTo>
                    <a:pt x="24" y="0"/>
                    <a:pt x="25" y="7"/>
                    <a:pt x="25" y="17"/>
                  </a:cubicBezTo>
                  <a:lnTo>
                    <a:pt x="9" y="17"/>
                  </a:lnTo>
                  <a:close/>
                  <a:moveTo>
                    <a:pt x="16" y="12"/>
                  </a:moveTo>
                  <a:cubicBezTo>
                    <a:pt x="16" y="9"/>
                    <a:pt x="17"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8" name="Freeform 34"/>
            <p:cNvSpPr>
              <a:spLocks/>
            </p:cNvSpPr>
            <p:nvPr/>
          </p:nvSpPr>
          <p:spPr bwMode="gray">
            <a:xfrm>
              <a:off x="48434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79" name="Freeform 35"/>
            <p:cNvSpPr>
              <a:spLocks noEditPoints="1"/>
            </p:cNvSpPr>
            <p:nvPr/>
          </p:nvSpPr>
          <p:spPr bwMode="gray">
            <a:xfrm>
              <a:off x="4992688" y="1957388"/>
              <a:ext cx="204788" cy="258763"/>
            </a:xfrm>
            <a:custGeom>
              <a:avLst/>
              <a:gdLst>
                <a:gd name="T0" fmla="*/ 9 w 25"/>
                <a:gd name="T1" fmla="*/ 17 h 31"/>
                <a:gd name="T2" fmla="*/ 13 w 25"/>
                <a:gd name="T3" fmla="*/ 26 h 31"/>
                <a:gd name="T4" fmla="*/ 16 w 25"/>
                <a:gd name="T5" fmla="*/ 20 h 31"/>
                <a:gd name="T6" fmla="*/ 25 w 25"/>
                <a:gd name="T7" fmla="*/ 20 h 31"/>
                <a:gd name="T8" fmla="*/ 21 w 25"/>
                <a:gd name="T9" fmla="*/ 28 h 31"/>
                <a:gd name="T10" fmla="*/ 13 w 25"/>
                <a:gd name="T11" fmla="*/ 31 h 31"/>
                <a:gd name="T12" fmla="*/ 0 w 25"/>
                <a:gd name="T13" fmla="*/ 15 h 31"/>
                <a:gd name="T14" fmla="*/ 13 w 25"/>
                <a:gd name="T15" fmla="*/ 0 h 31"/>
                <a:gd name="T16" fmla="*/ 25 w 25"/>
                <a:gd name="T17" fmla="*/ 17 h 31"/>
                <a:gd name="T18" fmla="*/ 9 w 25"/>
                <a:gd name="T19" fmla="*/ 17 h 31"/>
                <a:gd name="T20" fmla="*/ 16 w 25"/>
                <a:gd name="T21" fmla="*/ 12 h 31"/>
                <a:gd name="T22" fmla="*/ 13 w 25"/>
                <a:gd name="T23" fmla="*/ 5 h 31"/>
                <a:gd name="T24" fmla="*/ 9 w 25"/>
                <a:gd name="T25" fmla="*/ 12 h 31"/>
                <a:gd name="T26" fmla="*/ 16 w 25"/>
                <a:gd name="T27" fmla="*/ 1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31">
                  <a:moveTo>
                    <a:pt x="9" y="17"/>
                  </a:moveTo>
                  <a:cubicBezTo>
                    <a:pt x="9" y="20"/>
                    <a:pt x="9" y="26"/>
                    <a:pt x="13" y="26"/>
                  </a:cubicBezTo>
                  <a:cubicBezTo>
                    <a:pt x="15" y="26"/>
                    <a:pt x="16" y="23"/>
                    <a:pt x="16" y="20"/>
                  </a:cubicBezTo>
                  <a:cubicBezTo>
                    <a:pt x="25" y="20"/>
                    <a:pt x="25" y="20"/>
                    <a:pt x="25" y="20"/>
                  </a:cubicBezTo>
                  <a:cubicBezTo>
                    <a:pt x="24" y="24"/>
                    <a:pt x="23" y="26"/>
                    <a:pt x="21" y="28"/>
                  </a:cubicBezTo>
                  <a:cubicBezTo>
                    <a:pt x="19" y="30"/>
                    <a:pt x="16" y="31"/>
                    <a:pt x="13" y="31"/>
                  </a:cubicBezTo>
                  <a:cubicBezTo>
                    <a:pt x="2" y="31"/>
                    <a:pt x="0" y="24"/>
                    <a:pt x="0" y="15"/>
                  </a:cubicBezTo>
                  <a:cubicBezTo>
                    <a:pt x="0" y="7"/>
                    <a:pt x="1" y="0"/>
                    <a:pt x="13" y="0"/>
                  </a:cubicBezTo>
                  <a:cubicBezTo>
                    <a:pt x="24" y="0"/>
                    <a:pt x="25" y="7"/>
                    <a:pt x="25" y="17"/>
                  </a:cubicBezTo>
                  <a:lnTo>
                    <a:pt x="9" y="17"/>
                  </a:lnTo>
                  <a:close/>
                  <a:moveTo>
                    <a:pt x="16" y="12"/>
                  </a:moveTo>
                  <a:cubicBezTo>
                    <a:pt x="16" y="9"/>
                    <a:pt x="16" y="5"/>
                    <a:pt x="13" y="5"/>
                  </a:cubicBezTo>
                  <a:cubicBezTo>
                    <a:pt x="9" y="5"/>
                    <a:pt x="9" y="10"/>
                    <a:pt x="9" y="12"/>
                  </a:cubicBezTo>
                  <a:lnTo>
                    <a:pt x="16" y="1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0" name="Freeform 36"/>
            <p:cNvSpPr>
              <a:spLocks noEditPoints="1"/>
            </p:cNvSpPr>
            <p:nvPr/>
          </p:nvSpPr>
          <p:spPr bwMode="gray">
            <a:xfrm>
              <a:off x="5230813" y="1855788"/>
              <a:ext cx="196850" cy="360363"/>
            </a:xfrm>
            <a:custGeom>
              <a:avLst/>
              <a:gdLst>
                <a:gd name="T0" fmla="*/ 16 w 24"/>
                <a:gd name="T1" fmla="*/ 42 h 43"/>
                <a:gd name="T2" fmla="*/ 16 w 24"/>
                <a:gd name="T3" fmla="*/ 39 h 43"/>
                <a:gd name="T4" fmla="*/ 16 w 24"/>
                <a:gd name="T5" fmla="*/ 39 h 43"/>
                <a:gd name="T6" fmla="*/ 9 w 24"/>
                <a:gd name="T7" fmla="*/ 43 h 43"/>
                <a:gd name="T8" fmla="*/ 0 w 24"/>
                <a:gd name="T9" fmla="*/ 27 h 43"/>
                <a:gd name="T10" fmla="*/ 9 w 24"/>
                <a:gd name="T11" fmla="*/ 12 h 43"/>
                <a:gd name="T12" fmla="*/ 15 w 24"/>
                <a:gd name="T13" fmla="*/ 15 h 43"/>
                <a:gd name="T14" fmla="*/ 15 w 24"/>
                <a:gd name="T15" fmla="*/ 15 h 43"/>
                <a:gd name="T16" fmla="*/ 15 w 24"/>
                <a:gd name="T17" fmla="*/ 0 h 43"/>
                <a:gd name="T18" fmla="*/ 24 w 24"/>
                <a:gd name="T19" fmla="*/ 0 h 43"/>
                <a:gd name="T20" fmla="*/ 24 w 24"/>
                <a:gd name="T21" fmla="*/ 42 h 43"/>
                <a:gd name="T22" fmla="*/ 16 w 24"/>
                <a:gd name="T23" fmla="*/ 42 h 43"/>
                <a:gd name="T24" fmla="*/ 15 w 24"/>
                <a:gd name="T25" fmla="*/ 27 h 43"/>
                <a:gd name="T26" fmla="*/ 12 w 24"/>
                <a:gd name="T27" fmla="*/ 17 h 43"/>
                <a:gd name="T28" fmla="*/ 9 w 24"/>
                <a:gd name="T29" fmla="*/ 27 h 43"/>
                <a:gd name="T30" fmla="*/ 12 w 24"/>
                <a:gd name="T31" fmla="*/ 38 h 43"/>
                <a:gd name="T32" fmla="*/ 15 w 24"/>
                <a:gd name="T33"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43">
                  <a:moveTo>
                    <a:pt x="16" y="42"/>
                  </a:moveTo>
                  <a:cubicBezTo>
                    <a:pt x="16" y="39"/>
                    <a:pt x="16" y="39"/>
                    <a:pt x="16" y="39"/>
                  </a:cubicBezTo>
                  <a:cubicBezTo>
                    <a:pt x="16" y="39"/>
                    <a:pt x="16" y="39"/>
                    <a:pt x="16" y="39"/>
                  </a:cubicBezTo>
                  <a:cubicBezTo>
                    <a:pt x="14" y="42"/>
                    <a:pt x="12" y="43"/>
                    <a:pt x="9" y="43"/>
                  </a:cubicBezTo>
                  <a:cubicBezTo>
                    <a:pt x="0" y="43"/>
                    <a:pt x="0" y="33"/>
                    <a:pt x="0" y="27"/>
                  </a:cubicBezTo>
                  <a:cubicBezTo>
                    <a:pt x="0" y="21"/>
                    <a:pt x="0" y="12"/>
                    <a:pt x="9" y="12"/>
                  </a:cubicBezTo>
                  <a:cubicBezTo>
                    <a:pt x="12" y="12"/>
                    <a:pt x="14" y="13"/>
                    <a:pt x="15" y="15"/>
                  </a:cubicBezTo>
                  <a:cubicBezTo>
                    <a:pt x="15" y="15"/>
                    <a:pt x="15" y="15"/>
                    <a:pt x="15" y="15"/>
                  </a:cubicBezTo>
                  <a:cubicBezTo>
                    <a:pt x="15" y="0"/>
                    <a:pt x="15" y="0"/>
                    <a:pt x="15" y="0"/>
                  </a:cubicBezTo>
                  <a:cubicBezTo>
                    <a:pt x="24" y="0"/>
                    <a:pt x="24" y="0"/>
                    <a:pt x="24" y="0"/>
                  </a:cubicBezTo>
                  <a:cubicBezTo>
                    <a:pt x="24" y="42"/>
                    <a:pt x="24" y="42"/>
                    <a:pt x="24" y="42"/>
                  </a:cubicBezTo>
                  <a:lnTo>
                    <a:pt x="16" y="42"/>
                  </a:lnTo>
                  <a:close/>
                  <a:moveTo>
                    <a:pt x="15" y="27"/>
                  </a:moveTo>
                  <a:cubicBezTo>
                    <a:pt x="15" y="21"/>
                    <a:pt x="16" y="17"/>
                    <a:pt x="12" y="17"/>
                  </a:cubicBezTo>
                  <a:cubicBezTo>
                    <a:pt x="8" y="17"/>
                    <a:pt x="9" y="21"/>
                    <a:pt x="9" y="27"/>
                  </a:cubicBezTo>
                  <a:cubicBezTo>
                    <a:pt x="9" y="35"/>
                    <a:pt x="9" y="38"/>
                    <a:pt x="12" y="38"/>
                  </a:cubicBezTo>
                  <a:cubicBezTo>
                    <a:pt x="15" y="38"/>
                    <a:pt x="15" y="35"/>
                    <a:pt x="15" y="27"/>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1" name="Freeform 37"/>
            <p:cNvSpPr>
              <a:spLocks/>
            </p:cNvSpPr>
            <p:nvPr/>
          </p:nvSpPr>
          <p:spPr bwMode="gray">
            <a:xfrm>
              <a:off x="5584826" y="1889125"/>
              <a:ext cx="131763" cy="327025"/>
            </a:xfrm>
            <a:custGeom>
              <a:avLst/>
              <a:gdLst>
                <a:gd name="T0" fmla="*/ 0 w 16"/>
                <a:gd name="T1" fmla="*/ 9 h 39"/>
                <a:gd name="T2" fmla="*/ 4 w 16"/>
                <a:gd name="T3" fmla="*/ 9 h 39"/>
                <a:gd name="T4" fmla="*/ 4 w 16"/>
                <a:gd name="T5" fmla="*/ 4 h 39"/>
                <a:gd name="T6" fmla="*/ 12 w 16"/>
                <a:gd name="T7" fmla="*/ 0 h 39"/>
                <a:gd name="T8" fmla="*/ 12 w 16"/>
                <a:gd name="T9" fmla="*/ 9 h 39"/>
                <a:gd name="T10" fmla="*/ 16 w 16"/>
                <a:gd name="T11" fmla="*/ 9 h 39"/>
                <a:gd name="T12" fmla="*/ 16 w 16"/>
                <a:gd name="T13" fmla="*/ 14 h 39"/>
                <a:gd name="T14" fmla="*/ 12 w 16"/>
                <a:gd name="T15" fmla="*/ 14 h 39"/>
                <a:gd name="T16" fmla="*/ 12 w 16"/>
                <a:gd name="T17" fmla="*/ 30 h 39"/>
                <a:gd name="T18" fmla="*/ 15 w 16"/>
                <a:gd name="T19" fmla="*/ 33 h 39"/>
                <a:gd name="T20" fmla="*/ 16 w 16"/>
                <a:gd name="T21" fmla="*/ 33 h 39"/>
                <a:gd name="T22" fmla="*/ 16 w 16"/>
                <a:gd name="T23" fmla="*/ 38 h 39"/>
                <a:gd name="T24" fmla="*/ 12 w 16"/>
                <a:gd name="T25" fmla="*/ 39 h 39"/>
                <a:gd name="T26" fmla="*/ 4 w 16"/>
                <a:gd name="T27" fmla="*/ 32 h 39"/>
                <a:gd name="T28" fmla="*/ 4 w 16"/>
                <a:gd name="T29" fmla="*/ 14 h 39"/>
                <a:gd name="T30" fmla="*/ 0 w 16"/>
                <a:gd name="T31" fmla="*/ 14 h 39"/>
                <a:gd name="T32" fmla="*/ 0 w 16"/>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 h="39">
                  <a:moveTo>
                    <a:pt x="0" y="9"/>
                  </a:moveTo>
                  <a:cubicBezTo>
                    <a:pt x="4" y="9"/>
                    <a:pt x="4" y="9"/>
                    <a:pt x="4" y="9"/>
                  </a:cubicBezTo>
                  <a:cubicBezTo>
                    <a:pt x="4" y="4"/>
                    <a:pt x="4" y="4"/>
                    <a:pt x="4" y="4"/>
                  </a:cubicBezTo>
                  <a:cubicBezTo>
                    <a:pt x="12" y="0"/>
                    <a:pt x="12" y="0"/>
                    <a:pt x="12" y="0"/>
                  </a:cubicBezTo>
                  <a:cubicBezTo>
                    <a:pt x="12" y="9"/>
                    <a:pt x="12" y="9"/>
                    <a:pt x="12" y="9"/>
                  </a:cubicBezTo>
                  <a:cubicBezTo>
                    <a:pt x="16" y="9"/>
                    <a:pt x="16" y="9"/>
                    <a:pt x="16" y="9"/>
                  </a:cubicBezTo>
                  <a:cubicBezTo>
                    <a:pt x="16" y="14"/>
                    <a:pt x="16" y="14"/>
                    <a:pt x="16"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4"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2" name="Freeform 38"/>
            <p:cNvSpPr>
              <a:spLocks noEditPoints="1"/>
            </p:cNvSpPr>
            <p:nvPr/>
          </p:nvSpPr>
          <p:spPr bwMode="gray">
            <a:xfrm>
              <a:off x="5740401" y="1957388"/>
              <a:ext cx="206375" cy="258763"/>
            </a:xfrm>
            <a:custGeom>
              <a:avLst/>
              <a:gdLst>
                <a:gd name="T0" fmla="*/ 0 w 25"/>
                <a:gd name="T1" fmla="*/ 15 h 31"/>
                <a:gd name="T2" fmla="*/ 13 w 25"/>
                <a:gd name="T3" fmla="*/ 0 h 31"/>
                <a:gd name="T4" fmla="*/ 25 w 25"/>
                <a:gd name="T5" fmla="*/ 15 h 31"/>
                <a:gd name="T6" fmla="*/ 13 w 25"/>
                <a:gd name="T7" fmla="*/ 31 h 31"/>
                <a:gd name="T8" fmla="*/ 0 w 25"/>
                <a:gd name="T9" fmla="*/ 15 h 31"/>
                <a:gd name="T10" fmla="*/ 16 w 25"/>
                <a:gd name="T11" fmla="*/ 15 h 31"/>
                <a:gd name="T12" fmla="*/ 13 w 25"/>
                <a:gd name="T13" fmla="*/ 5 h 31"/>
                <a:gd name="T14" fmla="*/ 9 w 25"/>
                <a:gd name="T15" fmla="*/ 15 h 31"/>
                <a:gd name="T16" fmla="*/ 13 w 25"/>
                <a:gd name="T17" fmla="*/ 26 h 31"/>
                <a:gd name="T18" fmla="*/ 16 w 25"/>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 h="31">
                  <a:moveTo>
                    <a:pt x="0" y="15"/>
                  </a:moveTo>
                  <a:cubicBezTo>
                    <a:pt x="0" y="7"/>
                    <a:pt x="1" y="0"/>
                    <a:pt x="13" y="0"/>
                  </a:cubicBezTo>
                  <a:cubicBezTo>
                    <a:pt x="24" y="0"/>
                    <a:pt x="25" y="7"/>
                    <a:pt x="25" y="15"/>
                  </a:cubicBezTo>
                  <a:cubicBezTo>
                    <a:pt x="25" y="24"/>
                    <a:pt x="23" y="31"/>
                    <a:pt x="13" y="31"/>
                  </a:cubicBezTo>
                  <a:cubicBezTo>
                    <a:pt x="2" y="31"/>
                    <a:pt x="0" y="24"/>
                    <a:pt x="0" y="15"/>
                  </a:cubicBezTo>
                  <a:close/>
                  <a:moveTo>
                    <a:pt x="16" y="15"/>
                  </a:moveTo>
                  <a:cubicBezTo>
                    <a:pt x="16" y="8"/>
                    <a:pt x="16" y="5"/>
                    <a:pt x="13" y="5"/>
                  </a:cubicBezTo>
                  <a:cubicBezTo>
                    <a:pt x="9" y="5"/>
                    <a:pt x="9" y="8"/>
                    <a:pt x="9" y="15"/>
                  </a:cubicBezTo>
                  <a:cubicBezTo>
                    <a:pt x="9" y="24"/>
                    <a:pt x="9" y="26"/>
                    <a:pt x="13" y="26"/>
                  </a:cubicBezTo>
                  <a:cubicBezTo>
                    <a:pt x="16"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3" name="Freeform 39"/>
            <p:cNvSpPr>
              <a:spLocks/>
            </p:cNvSpPr>
            <p:nvPr/>
          </p:nvSpPr>
          <p:spPr bwMode="gray">
            <a:xfrm>
              <a:off x="6069013" y="1855788"/>
              <a:ext cx="436563" cy="352425"/>
            </a:xfrm>
            <a:custGeom>
              <a:avLst/>
              <a:gdLst>
                <a:gd name="T0" fmla="*/ 0 w 275"/>
                <a:gd name="T1" fmla="*/ 0 h 222"/>
                <a:gd name="T2" fmla="*/ 52 w 275"/>
                <a:gd name="T3" fmla="*/ 0 h 222"/>
                <a:gd name="T4" fmla="*/ 78 w 275"/>
                <a:gd name="T5" fmla="*/ 159 h 222"/>
                <a:gd name="T6" fmla="*/ 78 w 275"/>
                <a:gd name="T7" fmla="*/ 159 h 222"/>
                <a:gd name="T8" fmla="*/ 114 w 275"/>
                <a:gd name="T9" fmla="*/ 0 h 222"/>
                <a:gd name="T10" fmla="*/ 171 w 275"/>
                <a:gd name="T11" fmla="*/ 0 h 222"/>
                <a:gd name="T12" fmla="*/ 203 w 275"/>
                <a:gd name="T13" fmla="*/ 159 h 222"/>
                <a:gd name="T14" fmla="*/ 203 w 275"/>
                <a:gd name="T15" fmla="*/ 159 h 222"/>
                <a:gd name="T16" fmla="*/ 234 w 275"/>
                <a:gd name="T17" fmla="*/ 0 h 222"/>
                <a:gd name="T18" fmla="*/ 275 w 275"/>
                <a:gd name="T19" fmla="*/ 0 h 222"/>
                <a:gd name="T20" fmla="*/ 228 w 275"/>
                <a:gd name="T21" fmla="*/ 222 h 222"/>
                <a:gd name="T22" fmla="*/ 177 w 275"/>
                <a:gd name="T23" fmla="*/ 222 h 222"/>
                <a:gd name="T24" fmla="*/ 140 w 275"/>
                <a:gd name="T25" fmla="*/ 58 h 222"/>
                <a:gd name="T26" fmla="*/ 140 w 275"/>
                <a:gd name="T27" fmla="*/ 58 h 222"/>
                <a:gd name="T28" fmla="*/ 104 w 275"/>
                <a:gd name="T29" fmla="*/ 222 h 222"/>
                <a:gd name="T30" fmla="*/ 52 w 275"/>
                <a:gd name="T31" fmla="*/ 222 h 222"/>
                <a:gd name="T32" fmla="*/ 0 w 275"/>
                <a:gd name="T33"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5" h="222">
                  <a:moveTo>
                    <a:pt x="0" y="0"/>
                  </a:moveTo>
                  <a:lnTo>
                    <a:pt x="52" y="0"/>
                  </a:lnTo>
                  <a:lnTo>
                    <a:pt x="78" y="159"/>
                  </a:lnTo>
                  <a:lnTo>
                    <a:pt x="78" y="159"/>
                  </a:lnTo>
                  <a:lnTo>
                    <a:pt x="114" y="0"/>
                  </a:lnTo>
                  <a:lnTo>
                    <a:pt x="171" y="0"/>
                  </a:lnTo>
                  <a:lnTo>
                    <a:pt x="203" y="159"/>
                  </a:lnTo>
                  <a:lnTo>
                    <a:pt x="203" y="159"/>
                  </a:lnTo>
                  <a:lnTo>
                    <a:pt x="234" y="0"/>
                  </a:lnTo>
                  <a:lnTo>
                    <a:pt x="275" y="0"/>
                  </a:lnTo>
                  <a:lnTo>
                    <a:pt x="228" y="222"/>
                  </a:lnTo>
                  <a:lnTo>
                    <a:pt x="177" y="222"/>
                  </a:lnTo>
                  <a:lnTo>
                    <a:pt x="140" y="58"/>
                  </a:lnTo>
                  <a:lnTo>
                    <a:pt x="140" y="58"/>
                  </a:lnTo>
                  <a:lnTo>
                    <a:pt x="104" y="222"/>
                  </a:lnTo>
                  <a:lnTo>
                    <a:pt x="52" y="222"/>
                  </a:lnTo>
                  <a:lnTo>
                    <a:pt x="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4" name="Freeform 40"/>
            <p:cNvSpPr>
              <a:spLocks noEditPoints="1"/>
            </p:cNvSpPr>
            <p:nvPr/>
          </p:nvSpPr>
          <p:spPr bwMode="gray">
            <a:xfrm>
              <a:off x="6513513" y="1957388"/>
              <a:ext cx="198438"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5" y="5"/>
                    <a:pt x="12" y="5"/>
                  </a:cubicBezTo>
                  <a:cubicBezTo>
                    <a:pt x="8"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5" name="Freeform 41"/>
            <p:cNvSpPr>
              <a:spLocks/>
            </p:cNvSpPr>
            <p:nvPr/>
          </p:nvSpPr>
          <p:spPr bwMode="gray">
            <a:xfrm>
              <a:off x="6761163" y="1957388"/>
              <a:ext cx="131763" cy="250825"/>
            </a:xfrm>
            <a:custGeom>
              <a:avLst/>
              <a:gdLst>
                <a:gd name="T0" fmla="*/ 8 w 16"/>
                <a:gd name="T1" fmla="*/ 1 h 30"/>
                <a:gd name="T2" fmla="*/ 8 w 16"/>
                <a:gd name="T3" fmla="*/ 4 h 30"/>
                <a:gd name="T4" fmla="*/ 8 w 16"/>
                <a:gd name="T5" fmla="*/ 4 h 30"/>
                <a:gd name="T6" fmla="*/ 16 w 16"/>
                <a:gd name="T7" fmla="*/ 0 h 30"/>
                <a:gd name="T8" fmla="*/ 16 w 16"/>
                <a:gd name="T9" fmla="*/ 7 h 30"/>
                <a:gd name="T10" fmla="*/ 8 w 16"/>
                <a:gd name="T11" fmla="*/ 14 h 30"/>
                <a:gd name="T12" fmla="*/ 8 w 16"/>
                <a:gd name="T13" fmla="*/ 30 h 30"/>
                <a:gd name="T14" fmla="*/ 0 w 16"/>
                <a:gd name="T15" fmla="*/ 30 h 30"/>
                <a:gd name="T16" fmla="*/ 0 w 16"/>
                <a:gd name="T17" fmla="*/ 1 h 30"/>
                <a:gd name="T18" fmla="*/ 8 w 16"/>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8" y="1"/>
                  </a:moveTo>
                  <a:cubicBezTo>
                    <a:pt x="8" y="4"/>
                    <a:pt x="8" y="4"/>
                    <a:pt x="8" y="4"/>
                  </a:cubicBezTo>
                  <a:cubicBezTo>
                    <a:pt x="8" y="4"/>
                    <a:pt x="8" y="4"/>
                    <a:pt x="8" y="4"/>
                  </a:cubicBezTo>
                  <a:cubicBezTo>
                    <a:pt x="10" y="1"/>
                    <a:pt x="12" y="0"/>
                    <a:pt x="16" y="0"/>
                  </a:cubicBezTo>
                  <a:cubicBezTo>
                    <a:pt x="16" y="7"/>
                    <a:pt x="16" y="7"/>
                    <a:pt x="16"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6" name="Freeform 42"/>
            <p:cNvSpPr>
              <a:spLocks/>
            </p:cNvSpPr>
            <p:nvPr/>
          </p:nvSpPr>
          <p:spPr bwMode="gray">
            <a:xfrm>
              <a:off x="6924676" y="1855788"/>
              <a:ext cx="206375" cy="352425"/>
            </a:xfrm>
            <a:custGeom>
              <a:avLst/>
              <a:gdLst>
                <a:gd name="T0" fmla="*/ 0 w 130"/>
                <a:gd name="T1" fmla="*/ 222 h 222"/>
                <a:gd name="T2" fmla="*/ 0 w 130"/>
                <a:gd name="T3" fmla="*/ 0 h 222"/>
                <a:gd name="T4" fmla="*/ 42 w 130"/>
                <a:gd name="T5" fmla="*/ 0 h 222"/>
                <a:gd name="T6" fmla="*/ 42 w 130"/>
                <a:gd name="T7" fmla="*/ 132 h 222"/>
                <a:gd name="T8" fmla="*/ 42 w 130"/>
                <a:gd name="T9" fmla="*/ 132 h 222"/>
                <a:gd name="T10" fmla="*/ 83 w 130"/>
                <a:gd name="T11" fmla="*/ 69 h 222"/>
                <a:gd name="T12" fmla="*/ 125 w 130"/>
                <a:gd name="T13" fmla="*/ 69 h 222"/>
                <a:gd name="T14" fmla="*/ 83 w 130"/>
                <a:gd name="T15" fmla="*/ 137 h 222"/>
                <a:gd name="T16" fmla="*/ 130 w 130"/>
                <a:gd name="T17" fmla="*/ 222 h 222"/>
                <a:gd name="T18" fmla="*/ 83 w 130"/>
                <a:gd name="T19" fmla="*/ 222 h 222"/>
                <a:gd name="T20" fmla="*/ 42 w 130"/>
                <a:gd name="T21" fmla="*/ 137 h 222"/>
                <a:gd name="T22" fmla="*/ 42 w 130"/>
                <a:gd name="T23" fmla="*/ 137 h 222"/>
                <a:gd name="T24" fmla="*/ 42 w 130"/>
                <a:gd name="T25" fmla="*/ 222 h 222"/>
                <a:gd name="T26" fmla="*/ 0 w 130"/>
                <a:gd name="T27"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0" h="222">
                  <a:moveTo>
                    <a:pt x="0" y="222"/>
                  </a:moveTo>
                  <a:lnTo>
                    <a:pt x="0" y="0"/>
                  </a:lnTo>
                  <a:lnTo>
                    <a:pt x="42" y="0"/>
                  </a:lnTo>
                  <a:lnTo>
                    <a:pt x="42" y="132"/>
                  </a:lnTo>
                  <a:lnTo>
                    <a:pt x="42" y="132"/>
                  </a:lnTo>
                  <a:lnTo>
                    <a:pt x="83" y="69"/>
                  </a:lnTo>
                  <a:lnTo>
                    <a:pt x="125" y="69"/>
                  </a:lnTo>
                  <a:lnTo>
                    <a:pt x="83" y="137"/>
                  </a:lnTo>
                  <a:lnTo>
                    <a:pt x="130" y="222"/>
                  </a:lnTo>
                  <a:lnTo>
                    <a:pt x="83" y="222"/>
                  </a:lnTo>
                  <a:lnTo>
                    <a:pt x="42" y="137"/>
                  </a:lnTo>
                  <a:lnTo>
                    <a:pt x="42" y="137"/>
                  </a:lnTo>
                  <a:lnTo>
                    <a:pt x="42" y="222"/>
                  </a:lnTo>
                  <a:lnTo>
                    <a:pt x="0" y="22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7" name="Freeform 43"/>
            <p:cNvSpPr>
              <a:spLocks/>
            </p:cNvSpPr>
            <p:nvPr/>
          </p:nvSpPr>
          <p:spPr bwMode="gray">
            <a:xfrm>
              <a:off x="7229476" y="1855788"/>
              <a:ext cx="238125" cy="352425"/>
            </a:xfrm>
            <a:custGeom>
              <a:avLst/>
              <a:gdLst>
                <a:gd name="T0" fmla="*/ 150 w 150"/>
                <a:gd name="T1" fmla="*/ 0 h 222"/>
                <a:gd name="T2" fmla="*/ 150 w 150"/>
                <a:gd name="T3" fmla="*/ 37 h 222"/>
                <a:gd name="T4" fmla="*/ 99 w 150"/>
                <a:gd name="T5" fmla="*/ 37 h 222"/>
                <a:gd name="T6" fmla="*/ 99 w 150"/>
                <a:gd name="T7" fmla="*/ 222 h 222"/>
                <a:gd name="T8" fmla="*/ 52 w 150"/>
                <a:gd name="T9" fmla="*/ 222 h 222"/>
                <a:gd name="T10" fmla="*/ 52 w 150"/>
                <a:gd name="T11" fmla="*/ 37 h 222"/>
                <a:gd name="T12" fmla="*/ 0 w 150"/>
                <a:gd name="T13" fmla="*/ 37 h 222"/>
                <a:gd name="T14" fmla="*/ 0 w 150"/>
                <a:gd name="T15" fmla="*/ 0 h 222"/>
                <a:gd name="T16" fmla="*/ 150 w 150"/>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22">
                  <a:moveTo>
                    <a:pt x="150" y="0"/>
                  </a:moveTo>
                  <a:lnTo>
                    <a:pt x="150" y="37"/>
                  </a:lnTo>
                  <a:lnTo>
                    <a:pt x="99" y="37"/>
                  </a:lnTo>
                  <a:lnTo>
                    <a:pt x="99" y="222"/>
                  </a:lnTo>
                  <a:lnTo>
                    <a:pt x="52" y="222"/>
                  </a:lnTo>
                  <a:lnTo>
                    <a:pt x="52" y="37"/>
                  </a:lnTo>
                  <a:lnTo>
                    <a:pt x="0" y="37"/>
                  </a:lnTo>
                  <a:lnTo>
                    <a:pt x="0" y="0"/>
                  </a:lnTo>
                  <a:lnTo>
                    <a:pt x="150" y="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8" name="Freeform 44"/>
            <p:cNvSpPr>
              <a:spLocks noEditPoints="1"/>
            </p:cNvSpPr>
            <p:nvPr/>
          </p:nvSpPr>
          <p:spPr bwMode="gray">
            <a:xfrm>
              <a:off x="7443788" y="1957388"/>
              <a:ext cx="196850" cy="258763"/>
            </a:xfrm>
            <a:custGeom>
              <a:avLst/>
              <a:gdLst>
                <a:gd name="T0" fmla="*/ 0 w 24"/>
                <a:gd name="T1" fmla="*/ 15 h 31"/>
                <a:gd name="T2" fmla="*/ 12 w 24"/>
                <a:gd name="T3" fmla="*/ 0 h 31"/>
                <a:gd name="T4" fmla="*/ 24 w 24"/>
                <a:gd name="T5" fmla="*/ 15 h 31"/>
                <a:gd name="T6" fmla="*/ 12 w 24"/>
                <a:gd name="T7" fmla="*/ 31 h 31"/>
                <a:gd name="T8" fmla="*/ 0 w 24"/>
                <a:gd name="T9" fmla="*/ 15 h 31"/>
                <a:gd name="T10" fmla="*/ 16 w 24"/>
                <a:gd name="T11" fmla="*/ 15 h 31"/>
                <a:gd name="T12" fmla="*/ 12 w 24"/>
                <a:gd name="T13" fmla="*/ 5 h 31"/>
                <a:gd name="T14" fmla="*/ 8 w 24"/>
                <a:gd name="T15" fmla="*/ 15 h 31"/>
                <a:gd name="T16" fmla="*/ 12 w 24"/>
                <a:gd name="T17" fmla="*/ 26 h 31"/>
                <a:gd name="T18" fmla="*/ 16 w 24"/>
                <a:gd name="T1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1">
                  <a:moveTo>
                    <a:pt x="0" y="15"/>
                  </a:moveTo>
                  <a:cubicBezTo>
                    <a:pt x="0" y="7"/>
                    <a:pt x="1" y="0"/>
                    <a:pt x="12" y="0"/>
                  </a:cubicBezTo>
                  <a:cubicBezTo>
                    <a:pt x="23" y="0"/>
                    <a:pt x="24" y="7"/>
                    <a:pt x="24" y="15"/>
                  </a:cubicBezTo>
                  <a:cubicBezTo>
                    <a:pt x="24" y="24"/>
                    <a:pt x="23" y="31"/>
                    <a:pt x="12" y="31"/>
                  </a:cubicBezTo>
                  <a:cubicBezTo>
                    <a:pt x="1" y="31"/>
                    <a:pt x="0" y="24"/>
                    <a:pt x="0" y="15"/>
                  </a:cubicBezTo>
                  <a:close/>
                  <a:moveTo>
                    <a:pt x="16" y="15"/>
                  </a:moveTo>
                  <a:cubicBezTo>
                    <a:pt x="16" y="8"/>
                    <a:pt x="16" y="5"/>
                    <a:pt x="12" y="5"/>
                  </a:cubicBezTo>
                  <a:cubicBezTo>
                    <a:pt x="9" y="5"/>
                    <a:pt x="8" y="8"/>
                    <a:pt x="8" y="15"/>
                  </a:cubicBezTo>
                  <a:cubicBezTo>
                    <a:pt x="8" y="24"/>
                    <a:pt x="9" y="26"/>
                    <a:pt x="12" y="26"/>
                  </a:cubicBezTo>
                  <a:cubicBezTo>
                    <a:pt x="15" y="26"/>
                    <a:pt x="16" y="24"/>
                    <a:pt x="16" y="1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89" name="Freeform 45"/>
            <p:cNvSpPr>
              <a:spLocks noEditPoints="1"/>
            </p:cNvSpPr>
            <p:nvPr/>
          </p:nvSpPr>
          <p:spPr bwMode="gray">
            <a:xfrm>
              <a:off x="7681913" y="1957388"/>
              <a:ext cx="198438" cy="350838"/>
            </a:xfrm>
            <a:custGeom>
              <a:avLst/>
              <a:gdLst>
                <a:gd name="T0" fmla="*/ 24 w 24"/>
                <a:gd name="T1" fmla="*/ 1 h 42"/>
                <a:gd name="T2" fmla="*/ 24 w 24"/>
                <a:gd name="T3" fmla="*/ 32 h 42"/>
                <a:gd name="T4" fmla="*/ 13 w 24"/>
                <a:gd name="T5" fmla="*/ 42 h 42"/>
                <a:gd name="T6" fmla="*/ 1 w 24"/>
                <a:gd name="T7" fmla="*/ 33 h 42"/>
                <a:gd name="T8" fmla="*/ 9 w 24"/>
                <a:gd name="T9" fmla="*/ 33 h 42"/>
                <a:gd name="T10" fmla="*/ 10 w 24"/>
                <a:gd name="T11" fmla="*/ 36 h 42"/>
                <a:gd name="T12" fmla="*/ 13 w 24"/>
                <a:gd name="T13" fmla="*/ 37 h 42"/>
                <a:gd name="T14" fmla="*/ 16 w 24"/>
                <a:gd name="T15" fmla="*/ 32 h 42"/>
                <a:gd name="T16" fmla="*/ 16 w 24"/>
                <a:gd name="T17" fmla="*/ 27 h 42"/>
                <a:gd name="T18" fmla="*/ 16 w 24"/>
                <a:gd name="T19" fmla="*/ 27 h 42"/>
                <a:gd name="T20" fmla="*/ 9 w 24"/>
                <a:gd name="T21" fmla="*/ 30 h 42"/>
                <a:gd name="T22" fmla="*/ 1 w 24"/>
                <a:gd name="T23" fmla="*/ 15 h 42"/>
                <a:gd name="T24" fmla="*/ 9 w 24"/>
                <a:gd name="T25" fmla="*/ 0 h 42"/>
                <a:gd name="T26" fmla="*/ 16 w 24"/>
                <a:gd name="T27" fmla="*/ 4 h 42"/>
                <a:gd name="T28" fmla="*/ 16 w 24"/>
                <a:gd name="T29" fmla="*/ 4 h 42"/>
                <a:gd name="T30" fmla="*/ 16 w 24"/>
                <a:gd name="T31" fmla="*/ 1 h 42"/>
                <a:gd name="T32" fmla="*/ 24 w 24"/>
                <a:gd name="T33" fmla="*/ 1 h 42"/>
                <a:gd name="T34" fmla="*/ 12 w 24"/>
                <a:gd name="T35" fmla="*/ 25 h 42"/>
                <a:gd name="T36" fmla="*/ 16 w 24"/>
                <a:gd name="T37" fmla="*/ 15 h 42"/>
                <a:gd name="T38" fmla="*/ 12 w 24"/>
                <a:gd name="T39" fmla="*/ 5 h 42"/>
                <a:gd name="T40" fmla="*/ 9 w 24"/>
                <a:gd name="T41" fmla="*/ 16 h 42"/>
                <a:gd name="T42" fmla="*/ 12 w 24"/>
                <a:gd name="T43" fmla="*/ 2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42">
                  <a:moveTo>
                    <a:pt x="24" y="1"/>
                  </a:moveTo>
                  <a:cubicBezTo>
                    <a:pt x="24" y="32"/>
                    <a:pt x="24" y="32"/>
                    <a:pt x="24" y="32"/>
                  </a:cubicBezTo>
                  <a:cubicBezTo>
                    <a:pt x="24" y="34"/>
                    <a:pt x="24" y="42"/>
                    <a:pt x="13" y="42"/>
                  </a:cubicBezTo>
                  <a:cubicBezTo>
                    <a:pt x="7" y="42"/>
                    <a:pt x="1" y="40"/>
                    <a:pt x="1" y="33"/>
                  </a:cubicBezTo>
                  <a:cubicBezTo>
                    <a:pt x="9" y="33"/>
                    <a:pt x="9" y="33"/>
                    <a:pt x="9" y="33"/>
                  </a:cubicBezTo>
                  <a:cubicBezTo>
                    <a:pt x="9" y="34"/>
                    <a:pt x="9" y="35"/>
                    <a:pt x="10" y="36"/>
                  </a:cubicBezTo>
                  <a:cubicBezTo>
                    <a:pt x="10" y="37"/>
                    <a:pt x="11" y="37"/>
                    <a:pt x="13" y="37"/>
                  </a:cubicBezTo>
                  <a:cubicBezTo>
                    <a:pt x="15" y="37"/>
                    <a:pt x="16" y="35"/>
                    <a:pt x="16" y="32"/>
                  </a:cubicBezTo>
                  <a:cubicBezTo>
                    <a:pt x="16" y="27"/>
                    <a:pt x="16" y="27"/>
                    <a:pt x="16" y="27"/>
                  </a:cubicBezTo>
                  <a:cubicBezTo>
                    <a:pt x="16" y="27"/>
                    <a:pt x="16" y="27"/>
                    <a:pt x="16" y="27"/>
                  </a:cubicBezTo>
                  <a:cubicBezTo>
                    <a:pt x="14" y="29"/>
                    <a:pt x="12" y="30"/>
                    <a:pt x="9" y="30"/>
                  </a:cubicBezTo>
                  <a:cubicBezTo>
                    <a:pt x="0" y="30"/>
                    <a:pt x="1" y="22"/>
                    <a:pt x="1" y="15"/>
                  </a:cubicBezTo>
                  <a:cubicBezTo>
                    <a:pt x="1" y="8"/>
                    <a:pt x="1" y="0"/>
                    <a:pt x="9" y="0"/>
                  </a:cubicBezTo>
                  <a:cubicBezTo>
                    <a:pt x="12" y="0"/>
                    <a:pt x="15" y="1"/>
                    <a:pt x="16" y="4"/>
                  </a:cubicBezTo>
                  <a:cubicBezTo>
                    <a:pt x="16" y="4"/>
                    <a:pt x="16" y="4"/>
                    <a:pt x="16" y="4"/>
                  </a:cubicBezTo>
                  <a:cubicBezTo>
                    <a:pt x="16" y="1"/>
                    <a:pt x="16" y="1"/>
                    <a:pt x="16" y="1"/>
                  </a:cubicBezTo>
                  <a:lnTo>
                    <a:pt x="24" y="1"/>
                  </a:lnTo>
                  <a:close/>
                  <a:moveTo>
                    <a:pt x="12" y="25"/>
                  </a:moveTo>
                  <a:cubicBezTo>
                    <a:pt x="15" y="25"/>
                    <a:pt x="16" y="22"/>
                    <a:pt x="16" y="15"/>
                  </a:cubicBezTo>
                  <a:cubicBezTo>
                    <a:pt x="16" y="9"/>
                    <a:pt x="15" y="5"/>
                    <a:pt x="12" y="5"/>
                  </a:cubicBezTo>
                  <a:cubicBezTo>
                    <a:pt x="9" y="5"/>
                    <a:pt x="9" y="7"/>
                    <a:pt x="9" y="16"/>
                  </a:cubicBezTo>
                  <a:cubicBezTo>
                    <a:pt x="9" y="19"/>
                    <a:pt x="8" y="25"/>
                    <a:pt x="12" y="25"/>
                  </a:cubicBez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90" name="Freeform 46"/>
            <p:cNvSpPr>
              <a:spLocks/>
            </p:cNvSpPr>
            <p:nvPr/>
          </p:nvSpPr>
          <p:spPr bwMode="gray">
            <a:xfrm>
              <a:off x="8142288" y="1889125"/>
              <a:ext cx="139700" cy="327025"/>
            </a:xfrm>
            <a:custGeom>
              <a:avLst/>
              <a:gdLst>
                <a:gd name="T0" fmla="*/ 0 w 17"/>
                <a:gd name="T1" fmla="*/ 9 h 39"/>
                <a:gd name="T2" fmla="*/ 4 w 17"/>
                <a:gd name="T3" fmla="*/ 9 h 39"/>
                <a:gd name="T4" fmla="*/ 4 w 17"/>
                <a:gd name="T5" fmla="*/ 4 h 39"/>
                <a:gd name="T6" fmla="*/ 12 w 17"/>
                <a:gd name="T7" fmla="*/ 0 h 39"/>
                <a:gd name="T8" fmla="*/ 12 w 17"/>
                <a:gd name="T9" fmla="*/ 9 h 39"/>
                <a:gd name="T10" fmla="*/ 17 w 17"/>
                <a:gd name="T11" fmla="*/ 9 h 39"/>
                <a:gd name="T12" fmla="*/ 17 w 17"/>
                <a:gd name="T13" fmla="*/ 14 h 39"/>
                <a:gd name="T14" fmla="*/ 12 w 17"/>
                <a:gd name="T15" fmla="*/ 14 h 39"/>
                <a:gd name="T16" fmla="*/ 12 w 17"/>
                <a:gd name="T17" fmla="*/ 30 h 39"/>
                <a:gd name="T18" fmla="*/ 15 w 17"/>
                <a:gd name="T19" fmla="*/ 33 h 39"/>
                <a:gd name="T20" fmla="*/ 16 w 17"/>
                <a:gd name="T21" fmla="*/ 33 h 39"/>
                <a:gd name="T22" fmla="*/ 16 w 17"/>
                <a:gd name="T23" fmla="*/ 38 h 39"/>
                <a:gd name="T24" fmla="*/ 12 w 17"/>
                <a:gd name="T25" fmla="*/ 39 h 39"/>
                <a:gd name="T26" fmla="*/ 4 w 17"/>
                <a:gd name="T27" fmla="*/ 32 h 39"/>
                <a:gd name="T28" fmla="*/ 4 w 17"/>
                <a:gd name="T29" fmla="*/ 14 h 39"/>
                <a:gd name="T30" fmla="*/ 0 w 17"/>
                <a:gd name="T31" fmla="*/ 14 h 39"/>
                <a:gd name="T32" fmla="*/ 0 w 17"/>
                <a:gd name="T33" fmla="*/ 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 h="39">
                  <a:moveTo>
                    <a:pt x="0" y="9"/>
                  </a:moveTo>
                  <a:cubicBezTo>
                    <a:pt x="4" y="9"/>
                    <a:pt x="4" y="9"/>
                    <a:pt x="4" y="9"/>
                  </a:cubicBezTo>
                  <a:cubicBezTo>
                    <a:pt x="4" y="4"/>
                    <a:pt x="4" y="4"/>
                    <a:pt x="4" y="4"/>
                  </a:cubicBezTo>
                  <a:cubicBezTo>
                    <a:pt x="12" y="0"/>
                    <a:pt x="12" y="0"/>
                    <a:pt x="12" y="0"/>
                  </a:cubicBezTo>
                  <a:cubicBezTo>
                    <a:pt x="12" y="9"/>
                    <a:pt x="12" y="9"/>
                    <a:pt x="12" y="9"/>
                  </a:cubicBezTo>
                  <a:cubicBezTo>
                    <a:pt x="17" y="9"/>
                    <a:pt x="17" y="9"/>
                    <a:pt x="17" y="9"/>
                  </a:cubicBezTo>
                  <a:cubicBezTo>
                    <a:pt x="17" y="14"/>
                    <a:pt x="17" y="14"/>
                    <a:pt x="17" y="14"/>
                  </a:cubicBezTo>
                  <a:cubicBezTo>
                    <a:pt x="12" y="14"/>
                    <a:pt x="12" y="14"/>
                    <a:pt x="12" y="14"/>
                  </a:cubicBezTo>
                  <a:cubicBezTo>
                    <a:pt x="12" y="30"/>
                    <a:pt x="12" y="30"/>
                    <a:pt x="12" y="30"/>
                  </a:cubicBezTo>
                  <a:cubicBezTo>
                    <a:pt x="12" y="32"/>
                    <a:pt x="12" y="33"/>
                    <a:pt x="15" y="33"/>
                  </a:cubicBezTo>
                  <a:cubicBezTo>
                    <a:pt x="15" y="33"/>
                    <a:pt x="16" y="33"/>
                    <a:pt x="16" y="33"/>
                  </a:cubicBezTo>
                  <a:cubicBezTo>
                    <a:pt x="16" y="38"/>
                    <a:pt x="16" y="38"/>
                    <a:pt x="16" y="38"/>
                  </a:cubicBezTo>
                  <a:cubicBezTo>
                    <a:pt x="15" y="39"/>
                    <a:pt x="14" y="39"/>
                    <a:pt x="12" y="39"/>
                  </a:cubicBezTo>
                  <a:cubicBezTo>
                    <a:pt x="5" y="39"/>
                    <a:pt x="4" y="34"/>
                    <a:pt x="4" y="32"/>
                  </a:cubicBezTo>
                  <a:cubicBezTo>
                    <a:pt x="4" y="14"/>
                    <a:pt x="4" y="14"/>
                    <a:pt x="4" y="14"/>
                  </a:cubicBezTo>
                  <a:cubicBezTo>
                    <a:pt x="0" y="14"/>
                    <a:pt x="0" y="14"/>
                    <a:pt x="0" y="14"/>
                  </a:cubicBezTo>
                  <a:lnTo>
                    <a:pt x="0"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91" name="Freeform 47"/>
            <p:cNvSpPr>
              <a:spLocks/>
            </p:cNvSpPr>
            <p:nvPr/>
          </p:nvSpPr>
          <p:spPr bwMode="gray">
            <a:xfrm>
              <a:off x="8323263" y="1855788"/>
              <a:ext cx="190500" cy="352425"/>
            </a:xfrm>
            <a:custGeom>
              <a:avLst/>
              <a:gdLst>
                <a:gd name="T0" fmla="*/ 14 w 23"/>
                <a:gd name="T1" fmla="*/ 42 h 42"/>
                <a:gd name="T2" fmla="*/ 14 w 23"/>
                <a:gd name="T3" fmla="*/ 22 h 42"/>
                <a:gd name="T4" fmla="*/ 11 w 23"/>
                <a:gd name="T5" fmla="*/ 17 h 42"/>
                <a:gd name="T6" fmla="*/ 8 w 23"/>
                <a:gd name="T7" fmla="*/ 22 h 42"/>
                <a:gd name="T8" fmla="*/ 8 w 23"/>
                <a:gd name="T9" fmla="*/ 42 h 42"/>
                <a:gd name="T10" fmla="*/ 0 w 23"/>
                <a:gd name="T11" fmla="*/ 42 h 42"/>
                <a:gd name="T12" fmla="*/ 0 w 23"/>
                <a:gd name="T13" fmla="*/ 0 h 42"/>
                <a:gd name="T14" fmla="*/ 8 w 23"/>
                <a:gd name="T15" fmla="*/ 0 h 42"/>
                <a:gd name="T16" fmla="*/ 8 w 23"/>
                <a:gd name="T17" fmla="*/ 16 h 42"/>
                <a:gd name="T18" fmla="*/ 8 w 23"/>
                <a:gd name="T19" fmla="*/ 16 h 42"/>
                <a:gd name="T20" fmla="*/ 11 w 23"/>
                <a:gd name="T21" fmla="*/ 13 h 42"/>
                <a:gd name="T22" fmla="*/ 15 w 23"/>
                <a:gd name="T23" fmla="*/ 12 h 42"/>
                <a:gd name="T24" fmla="*/ 23 w 23"/>
                <a:gd name="T25" fmla="*/ 18 h 42"/>
                <a:gd name="T26" fmla="*/ 23 w 23"/>
                <a:gd name="T27" fmla="*/ 42 h 42"/>
                <a:gd name="T28" fmla="*/ 14 w 23"/>
                <a:gd name="T29"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42">
                  <a:moveTo>
                    <a:pt x="14" y="42"/>
                  </a:moveTo>
                  <a:cubicBezTo>
                    <a:pt x="14" y="22"/>
                    <a:pt x="14" y="22"/>
                    <a:pt x="14" y="22"/>
                  </a:cubicBezTo>
                  <a:cubicBezTo>
                    <a:pt x="14" y="19"/>
                    <a:pt x="14" y="17"/>
                    <a:pt x="11" y="17"/>
                  </a:cubicBezTo>
                  <a:cubicBezTo>
                    <a:pt x="9" y="17"/>
                    <a:pt x="8" y="19"/>
                    <a:pt x="8" y="22"/>
                  </a:cubicBezTo>
                  <a:cubicBezTo>
                    <a:pt x="8" y="42"/>
                    <a:pt x="8" y="42"/>
                    <a:pt x="8" y="42"/>
                  </a:cubicBezTo>
                  <a:cubicBezTo>
                    <a:pt x="0" y="42"/>
                    <a:pt x="0" y="42"/>
                    <a:pt x="0" y="42"/>
                  </a:cubicBezTo>
                  <a:cubicBezTo>
                    <a:pt x="0" y="0"/>
                    <a:pt x="0" y="0"/>
                    <a:pt x="0" y="0"/>
                  </a:cubicBezTo>
                  <a:cubicBezTo>
                    <a:pt x="8" y="0"/>
                    <a:pt x="8" y="0"/>
                    <a:pt x="8" y="0"/>
                  </a:cubicBezTo>
                  <a:cubicBezTo>
                    <a:pt x="8" y="16"/>
                    <a:pt x="8" y="16"/>
                    <a:pt x="8" y="16"/>
                  </a:cubicBezTo>
                  <a:cubicBezTo>
                    <a:pt x="8" y="16"/>
                    <a:pt x="8" y="16"/>
                    <a:pt x="8" y="16"/>
                  </a:cubicBezTo>
                  <a:cubicBezTo>
                    <a:pt x="9" y="14"/>
                    <a:pt x="10" y="13"/>
                    <a:pt x="11" y="13"/>
                  </a:cubicBezTo>
                  <a:cubicBezTo>
                    <a:pt x="12" y="12"/>
                    <a:pt x="14" y="12"/>
                    <a:pt x="15" y="12"/>
                  </a:cubicBezTo>
                  <a:cubicBezTo>
                    <a:pt x="19" y="12"/>
                    <a:pt x="23" y="14"/>
                    <a:pt x="23" y="18"/>
                  </a:cubicBezTo>
                  <a:cubicBezTo>
                    <a:pt x="23" y="42"/>
                    <a:pt x="23" y="42"/>
                    <a:pt x="23" y="42"/>
                  </a:cubicBezTo>
                  <a:lnTo>
                    <a:pt x="14" y="42"/>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sp>
          <p:nvSpPr>
            <p:cNvPr id="3092" name="Freeform 48"/>
            <p:cNvSpPr>
              <a:spLocks/>
            </p:cNvSpPr>
            <p:nvPr/>
          </p:nvSpPr>
          <p:spPr bwMode="gray">
            <a:xfrm>
              <a:off x="8801101" y="1957388"/>
              <a:ext cx="123825" cy="250825"/>
            </a:xfrm>
            <a:custGeom>
              <a:avLst/>
              <a:gdLst>
                <a:gd name="T0" fmla="*/ 8 w 15"/>
                <a:gd name="T1" fmla="*/ 1 h 30"/>
                <a:gd name="T2" fmla="*/ 8 w 15"/>
                <a:gd name="T3" fmla="*/ 4 h 30"/>
                <a:gd name="T4" fmla="*/ 8 w 15"/>
                <a:gd name="T5" fmla="*/ 4 h 30"/>
                <a:gd name="T6" fmla="*/ 15 w 15"/>
                <a:gd name="T7" fmla="*/ 0 h 30"/>
                <a:gd name="T8" fmla="*/ 15 w 15"/>
                <a:gd name="T9" fmla="*/ 7 h 30"/>
                <a:gd name="T10" fmla="*/ 8 w 15"/>
                <a:gd name="T11" fmla="*/ 14 h 30"/>
                <a:gd name="T12" fmla="*/ 8 w 15"/>
                <a:gd name="T13" fmla="*/ 30 h 30"/>
                <a:gd name="T14" fmla="*/ 0 w 15"/>
                <a:gd name="T15" fmla="*/ 30 h 30"/>
                <a:gd name="T16" fmla="*/ 0 w 15"/>
                <a:gd name="T17" fmla="*/ 1 h 30"/>
                <a:gd name="T18" fmla="*/ 8 w 15"/>
                <a:gd name="T19" fmla="*/ 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30">
                  <a:moveTo>
                    <a:pt x="8" y="1"/>
                  </a:moveTo>
                  <a:cubicBezTo>
                    <a:pt x="8" y="4"/>
                    <a:pt x="8" y="4"/>
                    <a:pt x="8" y="4"/>
                  </a:cubicBezTo>
                  <a:cubicBezTo>
                    <a:pt x="8" y="4"/>
                    <a:pt x="8" y="4"/>
                    <a:pt x="8" y="4"/>
                  </a:cubicBezTo>
                  <a:cubicBezTo>
                    <a:pt x="9" y="1"/>
                    <a:pt x="12" y="0"/>
                    <a:pt x="15" y="0"/>
                  </a:cubicBezTo>
                  <a:cubicBezTo>
                    <a:pt x="15" y="7"/>
                    <a:pt x="15" y="7"/>
                    <a:pt x="15" y="7"/>
                  </a:cubicBezTo>
                  <a:cubicBezTo>
                    <a:pt x="8" y="7"/>
                    <a:pt x="8" y="11"/>
                    <a:pt x="8" y="14"/>
                  </a:cubicBezTo>
                  <a:cubicBezTo>
                    <a:pt x="8" y="30"/>
                    <a:pt x="8" y="30"/>
                    <a:pt x="8" y="30"/>
                  </a:cubicBezTo>
                  <a:cubicBezTo>
                    <a:pt x="0" y="30"/>
                    <a:pt x="0" y="30"/>
                    <a:pt x="0" y="30"/>
                  </a:cubicBezTo>
                  <a:cubicBezTo>
                    <a:pt x="0" y="1"/>
                    <a:pt x="0" y="1"/>
                    <a:pt x="0" y="1"/>
                  </a:cubicBezTo>
                  <a:lnTo>
                    <a:pt x="8" y="1"/>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5F5F5F"/>
                </a:solidFill>
                <a:effectLst/>
                <a:uLnTx/>
                <a:uFillTx/>
                <a:latin typeface="Calibri"/>
                <a:ea typeface="+mn-ea"/>
                <a:cs typeface="+mn-cs"/>
              </a:endParaRPr>
            </a:p>
          </p:txBody>
        </p:sp>
      </p:grpSp>
    </p:spTree>
    <p:extLst>
      <p:ext uri="{BB962C8B-B14F-4D97-AF65-F5344CB8AC3E}">
        <p14:creationId xmlns:p14="http://schemas.microsoft.com/office/powerpoint/2010/main" val="64484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Oracle logo">
    <p:bg bwMode="ltGray">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hidden">
          <a:xfrm>
            <a:off x="138059" y="129398"/>
            <a:ext cx="11915881" cy="6547450"/>
          </a:xfrm>
          <a:prstGeom prst="rect">
            <a:avLst/>
          </a:prstGeom>
          <a:noFill/>
          <a:ln>
            <a:noFill/>
          </a:ln>
        </p:spPr>
      </p:pic>
      <p:sp>
        <p:nvSpPr>
          <p:cNvPr id="6" name="Rectangle 5"/>
          <p:cNvSpPr/>
          <p:nvPr/>
        </p:nvSpPr>
        <p:spPr bwMode="gray">
          <a:xfrm>
            <a:off x="-287" y="0"/>
            <a:ext cx="194013"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7" name="Rectangle 6"/>
          <p:cNvSpPr/>
          <p:nvPr/>
        </p:nvSpPr>
        <p:spPr bwMode="gray">
          <a:xfrm>
            <a:off x="11998275" y="5854"/>
            <a:ext cx="194011" cy="6852146"/>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p:cNvSpPr/>
          <p:nvPr/>
        </p:nvSpPr>
        <p:spPr bwMode="gray">
          <a:xfrm>
            <a:off x="-286" y="6400800"/>
            <a:ext cx="12192571" cy="4572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9" name="Rectangle 8"/>
          <p:cNvSpPr/>
          <p:nvPr/>
        </p:nvSpPr>
        <p:spPr bwMode="gray">
          <a:xfrm>
            <a:off x="-286" y="0"/>
            <a:ext cx="12192573" cy="19202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black">
          <a:xfrm>
            <a:off x="3823123" y="2843827"/>
            <a:ext cx="4545752" cy="569547"/>
          </a:xfrm>
          <a:prstGeom prst="rect">
            <a:avLst/>
          </a:prstGeom>
        </p:spPr>
      </p:pic>
    </p:spTree>
    <p:extLst>
      <p:ext uri="{BB962C8B-B14F-4D97-AF65-F5344CB8AC3E}">
        <p14:creationId xmlns:p14="http://schemas.microsoft.com/office/powerpoint/2010/main" val="221715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531289" y="1524001"/>
            <a:ext cx="11129420" cy="44196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21991926-9D37-40E7-80C4-EC5F27AFCB67}" type="datetimeFigureOut">
              <a:rPr lang="en-US" smtClean="0">
                <a:solidFill>
                  <a:srgbClr val="5F5F5F"/>
                </a:solidFill>
              </a:rPr>
              <a:pPr latinLnBrk="0"/>
              <a:t>3/20/2024</a:t>
            </a:fld>
            <a:endParaRPr lang="en-US">
              <a:solidFill>
                <a:srgbClr val="5F5F5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endParaRPr lang="en-US">
              <a:solidFill>
                <a:srgbClr val="5F5F5F"/>
              </a:solidFill>
            </a:endParaRPr>
          </a:p>
        </p:txBody>
      </p:sp>
      <p:sp>
        <p:nvSpPr>
          <p:cNvPr id="6" name="Slide Number Placeholder 5"/>
          <p:cNvSpPr>
            <a:spLocks noGrp="1"/>
          </p:cNvSpPr>
          <p:nvPr>
            <p:ph type="sldNum" sz="quarter" idx="12"/>
          </p:nvPr>
        </p:nvSpPr>
        <p:spPr>
          <a:xfrm>
            <a:off x="11278949" y="6556248"/>
            <a:ext cx="381760" cy="182880"/>
          </a:xfrm>
          <a:prstGeom prst="rect">
            <a:avLst/>
          </a:prstGeom>
        </p:spPr>
        <p:txBody>
          <a:bodyPr/>
          <a:lstStyle/>
          <a:p>
            <a:pPr latinLnBrk="0"/>
            <a:fld id="{D4EAF17A-378C-49D5-A479-C71FF9D7F1E7}" type="slidenum">
              <a:rPr lang="en-US" smtClean="0">
                <a:solidFill>
                  <a:srgbClr val="5F5F5F"/>
                </a:solidFill>
              </a:rPr>
              <a:pPr latinLnBrk="0"/>
              <a:t>‹#›</a:t>
            </a:fld>
            <a:endParaRPr lang="en-US">
              <a:solidFill>
                <a:srgbClr val="5F5F5F"/>
              </a:solidFill>
            </a:endParaRPr>
          </a:p>
        </p:txBody>
      </p:sp>
    </p:spTree>
    <p:extLst>
      <p:ext uri="{BB962C8B-B14F-4D97-AF65-F5344CB8AC3E}">
        <p14:creationId xmlns:p14="http://schemas.microsoft.com/office/powerpoint/2010/main" val="1610303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288092" y="533400"/>
            <a:ext cx="1371957" cy="5410200"/>
          </a:xfrm>
        </p:spPr>
        <p:txBody>
          <a:bodyPr vert="eaVert"/>
          <a:lstStyle>
            <a:lvl1pPr>
              <a:defRPr/>
            </a:lvl1pPr>
          </a:lstStyle>
          <a:p>
            <a:r>
              <a:rPr lang="ko-KR" altLang="en-US"/>
              <a:t>마스터 제목 스타일 편집</a:t>
            </a:r>
            <a:endParaRPr/>
          </a:p>
        </p:txBody>
      </p:sp>
      <p:sp>
        <p:nvSpPr>
          <p:cNvPr id="3" name="Vertical Text Placeholder 2"/>
          <p:cNvSpPr>
            <a:spLocks noGrp="1"/>
          </p:cNvSpPr>
          <p:nvPr>
            <p:ph type="body" orient="vert" idx="1"/>
          </p:nvPr>
        </p:nvSpPr>
        <p:spPr>
          <a:xfrm>
            <a:off x="531952" y="533400"/>
            <a:ext cx="9527480" cy="5410200"/>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6D3D3DC0-E8DA-4DFB-93A6-6089D43271B1}" type="datetime1">
              <a:rPr lang="en-US" smtClean="0">
                <a:solidFill>
                  <a:srgbClr val="5F5F5F"/>
                </a:solidFill>
              </a:rPr>
              <a:pPr latinLnBrk="0"/>
              <a:t>3/20/2024</a:t>
            </a:fld>
            <a:endParaRPr lang="en-US">
              <a:solidFill>
                <a:srgbClr val="5F5F5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a:solidFill>
                  <a:srgbClr val="5F5F5F"/>
                </a:solidFill>
              </a:rPr>
              <a:t>Oracle Confidential – Internal/Restricted/Highly Restricted</a:t>
            </a:r>
          </a:p>
        </p:txBody>
      </p:sp>
      <p:sp>
        <p:nvSpPr>
          <p:cNvPr id="6" name="Slide Number Placeholder 5"/>
          <p:cNvSpPr>
            <a:spLocks noGrp="1"/>
          </p:cNvSpPr>
          <p:nvPr>
            <p:ph type="sldNum" sz="quarter" idx="12"/>
          </p:nvPr>
        </p:nvSpPr>
        <p:spPr>
          <a:xfrm>
            <a:off x="11278949" y="6556248"/>
            <a:ext cx="381760" cy="182880"/>
          </a:xfrm>
          <a:prstGeom prst="rect">
            <a:avLst/>
          </a:prstGeom>
        </p:spPr>
        <p:txBody>
          <a:bodyPr/>
          <a:lstStyle/>
          <a:p>
            <a:pPr latinLnBrk="0"/>
            <a:fld id="{C51EAA63-D034-42AE-91FA-B13B9518C7BE}" type="slidenum">
              <a:rPr lang="en-US" altLang="ko-KR" smtClean="0">
                <a:solidFill>
                  <a:srgbClr val="5F5F5F"/>
                </a:solidFill>
              </a:rPr>
              <a:pPr latinLnBrk="0"/>
              <a:t>‹#›</a:t>
            </a:fld>
            <a:endParaRPr lang="en-US" altLang="ko-KR">
              <a:solidFill>
                <a:srgbClr val="5F5F5F"/>
              </a:solidFill>
            </a:endParaRPr>
          </a:p>
        </p:txBody>
      </p:sp>
    </p:spTree>
    <p:extLst>
      <p:ext uri="{BB962C8B-B14F-4D97-AF65-F5344CB8AC3E}">
        <p14:creationId xmlns:p14="http://schemas.microsoft.com/office/powerpoint/2010/main" val="316928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with Picture and Logo">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2" name="Rectangle 21"/>
          <p:cNvSpPr/>
          <p:nvPr/>
        </p:nvSpPr>
        <p:spPr bwMode="hidden">
          <a:xfrm>
            <a:off x="1" y="0"/>
            <a:ext cx="12192000" cy="6858000"/>
          </a:xfrm>
          <a:prstGeom prst="rect">
            <a:avLst/>
          </a:prstGeom>
          <a:solidFill>
            <a:srgbClr val="46575E">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TextBox 10"/>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FFFFF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ctrTitle"/>
          </p:nvPr>
        </p:nvSpPr>
        <p:spPr>
          <a:xfrm>
            <a:off x="531952" y="739776"/>
            <a:ext cx="8765283" cy="1470025"/>
          </a:xfrm>
        </p:spPr>
        <p:txBody>
          <a:bodyPr/>
          <a:lstStyle>
            <a:lvl1pPr>
              <a:lnSpc>
                <a:spcPct val="80000"/>
              </a:lnSpc>
              <a:defRPr sz="4800"/>
            </a:lvl1pPr>
          </a:lstStyle>
          <a:p>
            <a:r>
              <a:rPr lang="ko-KR" altLang="en-US"/>
              <a:t>마스터 제목 스타일 편집</a:t>
            </a:r>
            <a:endParaRPr/>
          </a:p>
        </p:txBody>
      </p:sp>
      <p:sp>
        <p:nvSpPr>
          <p:cNvPr id="3" name="Subtitle 2"/>
          <p:cNvSpPr>
            <a:spLocks noGrp="1"/>
          </p:cNvSpPr>
          <p:nvPr>
            <p:ph type="subTitle" idx="1"/>
          </p:nvPr>
        </p:nvSpPr>
        <p:spPr>
          <a:xfrm>
            <a:off x="531902" y="2286000"/>
            <a:ext cx="8766424" cy="914400"/>
          </a:xfrm>
        </p:spPr>
        <p:txBody>
          <a:bodyPr>
            <a:noAutofit/>
          </a:bodyPr>
          <a:lstStyle>
            <a:lvl1pPr marL="0" indent="0" algn="l">
              <a:spcBef>
                <a:spcPts val="0"/>
              </a:spcBef>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dirty="0"/>
          </a:p>
        </p:txBody>
      </p:sp>
      <p:sp>
        <p:nvSpPr>
          <p:cNvPr id="4" name="Date Placeholder 3"/>
          <p:cNvSpPr>
            <a:spLocks noGrp="1"/>
          </p:cNvSpPr>
          <p:nvPr>
            <p:ph type="dt" sz="half" idx="10"/>
          </p:nvPr>
        </p:nvSpPr>
        <p:spPr>
          <a:xfrm>
            <a:off x="4564403" y="6556248"/>
            <a:ext cx="1226717" cy="182880"/>
          </a:xfrm>
          <a:prstGeom prst="rect">
            <a:avLst/>
          </a:prstGeom>
        </p:spPr>
        <p:txBody>
          <a:bodyPr/>
          <a:lstStyle/>
          <a:p>
            <a:pPr latinLnBrk="0"/>
            <a:fld id="{585FCE51-BA3E-43B9-8C27-47617E4B4FE5}" type="datetime1">
              <a:rPr lang="en-US" smtClean="0">
                <a:solidFill>
                  <a:srgbClr val="FFFFFF"/>
                </a:solidFill>
              </a:rPr>
              <a:pPr latinLnBrk="0"/>
              <a:t>3/20/2024</a:t>
            </a:fld>
            <a:endParaRPr lang="en-US">
              <a:solidFill>
                <a:srgbClr val="FFFFFF"/>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p>
            <a:pPr latinLnBrk="0"/>
            <a:r>
              <a:rPr lang="en-US">
                <a:solidFill>
                  <a:srgbClr val="FFFFFF"/>
                </a:solidFill>
              </a:rPr>
              <a:t>Oracle Confidential – Internal/Restricted/Highly Restricted</a:t>
            </a:r>
          </a:p>
        </p:txBody>
      </p:sp>
      <p:sp>
        <p:nvSpPr>
          <p:cNvPr id="6" name="Slide Number Placeholder 5"/>
          <p:cNvSpPr>
            <a:spLocks noGrp="1"/>
          </p:cNvSpPr>
          <p:nvPr>
            <p:ph type="sldNum" sz="quarter" idx="12"/>
          </p:nvPr>
        </p:nvSpPr>
        <p:spPr>
          <a:xfrm>
            <a:off x="11278949" y="6934200"/>
            <a:ext cx="381760" cy="182880"/>
          </a:xfrm>
          <a:prstGeom prst="rect">
            <a:avLst/>
          </a:prstGeom>
        </p:spPr>
        <p:txBody>
          <a:bodyPr/>
          <a:lstStyle>
            <a:lvl1pPr>
              <a:defRPr>
                <a:solidFill>
                  <a:srgbClr val="BCC0C4"/>
                </a:solidFill>
              </a:defRPr>
            </a:lvl1pPr>
          </a:lstStyle>
          <a:p>
            <a:pPr latinLnBrk="0"/>
            <a:fld id="{C51EAA63-D034-42AE-91FA-B13B9518C7BE}" type="slidenum">
              <a:rPr lang="en-US" altLang="ko-KR" smtClean="0"/>
              <a:pPr latinLnBrk="0"/>
              <a:t>‹#›</a:t>
            </a:fld>
            <a:endParaRPr lang="en-US" altLang="ko-KR"/>
          </a:p>
        </p:txBody>
      </p:sp>
      <p:sp>
        <p:nvSpPr>
          <p:cNvPr id="13" name="Text Placeholder 12"/>
          <p:cNvSpPr>
            <a:spLocks noGrp="1"/>
          </p:cNvSpPr>
          <p:nvPr>
            <p:ph type="body" sz="quarter" idx="13" hasCustomPrompt="1"/>
          </p:nvPr>
        </p:nvSpPr>
        <p:spPr>
          <a:xfrm>
            <a:off x="531952" y="3429452"/>
            <a:ext cx="8765283" cy="2514149"/>
          </a:xfrm>
        </p:spPr>
        <p:txBody>
          <a:bodyPr>
            <a:noAutofit/>
          </a:bodyPr>
          <a:lstStyle>
            <a:lvl1pPr marL="1588" indent="0">
              <a:spcBef>
                <a:spcPts val="0"/>
              </a:spcBef>
              <a:buFontTx/>
              <a:buNone/>
              <a:defRPr sz="2400"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presenter’s name, title, division/business unit/organization and date</a:t>
            </a:r>
          </a:p>
        </p:txBody>
      </p:sp>
      <p:sp>
        <p:nvSpPr>
          <p:cNvPr id="12" name="Rectangle 11"/>
          <p:cNvSpPr/>
          <p:nvPr/>
        </p:nvSpPr>
        <p:spPr bwMode="white">
          <a:xfrm>
            <a:off x="9830772" y="0"/>
            <a:ext cx="1829276"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21" name="Text Placeholder 12"/>
          <p:cNvSpPr>
            <a:spLocks noGrp="1"/>
          </p:cNvSpPr>
          <p:nvPr>
            <p:ph type="body" sz="quarter" idx="15" hasCustomPrompt="1"/>
          </p:nvPr>
        </p:nvSpPr>
        <p:spPr>
          <a:xfrm>
            <a:off x="9906992" y="228600"/>
            <a:ext cx="1676837" cy="228600"/>
          </a:xfrm>
        </p:spPr>
        <p:txBody>
          <a:bodyPr anchor="b">
            <a:normAutofit/>
          </a:bodyPr>
          <a:lstStyle>
            <a:lvl1pPr marL="1588" indent="0" algn="ctr">
              <a:spcBef>
                <a:spcPts val="0"/>
              </a:spcBef>
              <a:buFontTx/>
              <a:buNone/>
              <a:defRPr sz="1400" baseline="0">
                <a:solidFill>
                  <a:schemeClr val="bg1"/>
                </a:solidFill>
              </a:defRPr>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t>Click to add text</a:t>
            </a:r>
          </a:p>
        </p:txBody>
      </p:sp>
      <p:pic>
        <p:nvPicPr>
          <p:cNvPr id="17" name="Picture 16"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9401399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dirty="0"/>
          </a:p>
        </p:txBody>
      </p:sp>
      <p:sp>
        <p:nvSpPr>
          <p:cNvPr id="3" name="Content Placeholder 2"/>
          <p:cNvSpPr>
            <a:spLocks noGrp="1"/>
          </p:cNvSpPr>
          <p:nvPr>
            <p:ph idx="1"/>
          </p:nvPr>
        </p:nvSpPr>
        <p:spPr>
          <a:xfrm>
            <a:off x="531289" y="1524001"/>
            <a:ext cx="11129420" cy="44196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dirty="0"/>
          </a:p>
        </p:txBody>
      </p:sp>
    </p:spTree>
    <p:extLst>
      <p:ext uri="{BB962C8B-B14F-4D97-AF65-F5344CB8AC3E}">
        <p14:creationId xmlns:p14="http://schemas.microsoft.com/office/powerpoint/2010/main" val="250682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dirty="0"/>
          </a:p>
        </p:txBody>
      </p:sp>
      <p:sp>
        <p:nvSpPr>
          <p:cNvPr id="3" name="Content Placeholder 2"/>
          <p:cNvSpPr>
            <a:spLocks noGrp="1"/>
          </p:cNvSpPr>
          <p:nvPr>
            <p:ph idx="1"/>
          </p:nvPr>
        </p:nvSpPr>
        <p:spPr>
          <a:xfrm>
            <a:off x="531289" y="1981200"/>
            <a:ext cx="11129420" cy="3962400"/>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dirty="0"/>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22413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ogram 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dirty="0"/>
          </a:p>
        </p:txBody>
      </p:sp>
      <p:sp>
        <p:nvSpPr>
          <p:cNvPr id="8" name="Text Placeholder 7"/>
          <p:cNvSpPr>
            <a:spLocks noGrp="1"/>
          </p:cNvSpPr>
          <p:nvPr>
            <p:ph type="body" sz="quarter" idx="13"/>
          </p:nvPr>
        </p:nvSpPr>
        <p:spPr>
          <a:xfrm>
            <a:off x="2796659" y="1981199"/>
            <a:ext cx="8863390" cy="3962401"/>
          </a:xfrm>
        </p:spPr>
        <p:txBody>
          <a:bodyPr>
            <a:noAutofit/>
          </a:bodyPr>
          <a:lstStyle>
            <a:lvl1pPr marL="1588" indent="0">
              <a:spcBef>
                <a:spcPts val="2400"/>
              </a:spcBef>
              <a:buNone/>
              <a:defRPr sz="2800"/>
            </a:lvl1pPr>
            <a:lvl2pPr marL="1588" indent="0">
              <a:spcBef>
                <a:spcPts val="2400"/>
              </a:spcBef>
              <a:buNone/>
              <a:defRPr sz="2800"/>
            </a:lvl2pPr>
            <a:lvl3pPr marL="1588" indent="0">
              <a:spcBef>
                <a:spcPts val="2400"/>
              </a:spcBef>
              <a:buNone/>
              <a:defRPr sz="2800"/>
            </a:lvl3pPr>
            <a:lvl4pPr marL="1588" indent="0">
              <a:spcBef>
                <a:spcPts val="2400"/>
              </a:spcBef>
              <a:buNone/>
              <a:defRPr sz="2800"/>
            </a:lvl4pPr>
            <a:lvl5pPr marL="1588" indent="0">
              <a:spcBef>
                <a:spcPts val="2400"/>
              </a:spcBef>
              <a:buNone/>
              <a:defRPr sz="2800"/>
            </a:lvl5pPr>
            <a:lvl6pPr marL="1588" indent="0">
              <a:spcBef>
                <a:spcPts val="2400"/>
              </a:spcBef>
              <a:buNone/>
              <a:defRPr sz="2800"/>
            </a:lvl6pPr>
            <a:lvl7pPr marL="1588" indent="0">
              <a:spcBef>
                <a:spcPts val="2400"/>
              </a:spcBef>
              <a:buNone/>
              <a:defRPr sz="2800"/>
            </a:lvl7pPr>
            <a:lvl8pPr marL="1588" indent="0">
              <a:spcBef>
                <a:spcPts val="2400"/>
              </a:spcBef>
              <a:buNone/>
              <a:defRPr sz="2800"/>
            </a:lvl8pPr>
            <a:lvl9pPr marL="1588" indent="0">
              <a:spcBef>
                <a:spcPts val="2400"/>
              </a:spcBef>
              <a:buNone/>
              <a:defRPr sz="2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Tree>
    <p:extLst>
      <p:ext uri="{BB962C8B-B14F-4D97-AF65-F5344CB8AC3E}">
        <p14:creationId xmlns:p14="http://schemas.microsoft.com/office/powerpoint/2010/main" val="1605956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without Picture">
    <p:spTree>
      <p:nvGrpSpPr>
        <p:cNvPr id="1" name=""/>
        <p:cNvGrpSpPr/>
        <p:nvPr/>
      </p:nvGrpSpPr>
      <p:grpSpPr>
        <a:xfrm>
          <a:off x="0" y="0"/>
          <a:ext cx="0" cy="0"/>
          <a:chOff x="0" y="0"/>
          <a:chExt cx="0" cy="0"/>
        </a:xfrm>
      </p:grpSpPr>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ko-KR" altLang="en-US"/>
              <a:t>마스터 제목 스타일 편집</a:t>
            </a:r>
            <a:endParaRPr/>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Tree>
    <p:extLst>
      <p:ext uri="{BB962C8B-B14F-4D97-AF65-F5344CB8AC3E}">
        <p14:creationId xmlns:p14="http://schemas.microsoft.com/office/powerpoint/2010/main" val="42828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with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8" name="Rectangle 17"/>
          <p:cNvSpPr/>
          <p:nvPr/>
        </p:nvSpPr>
        <p:spPr bwMode="hidden">
          <a:xfrm>
            <a:off x="1" y="0"/>
            <a:ext cx="12192000" cy="6858000"/>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grpSp>
        <p:nvGrpSpPr>
          <p:cNvPr id="7" name="Group 6"/>
          <p:cNvGrpSpPr/>
          <p:nvPr/>
        </p:nvGrpSpPr>
        <p:grpSpPr bwMode="gray">
          <a:xfrm>
            <a:off x="-286" y="0"/>
            <a:ext cx="12192574" cy="6858000"/>
            <a:chOff x="-287" y="0"/>
            <a:chExt cx="12189399" cy="6858000"/>
          </a:xfrm>
        </p:grpSpPr>
        <p:sp>
          <p:nvSpPr>
            <p:cNvPr id="9" name="Rectangle 8"/>
            <p:cNvSpPr/>
            <p:nvPr/>
          </p:nvSpPr>
          <p:spPr bwMode="gray">
            <a:xfrm>
              <a:off x="-287" y="0"/>
              <a:ext cx="193962"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Rectangle 9"/>
            <p:cNvSpPr/>
            <p:nvPr/>
          </p:nvSpPr>
          <p:spPr bwMode="gray">
            <a:xfrm>
              <a:off x="11995151" y="5854"/>
              <a:ext cx="193960" cy="685214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Rectangle 10"/>
            <p:cNvSpPr/>
            <p:nvPr/>
          </p:nvSpPr>
          <p:spPr bwMode="gray">
            <a:xfrm>
              <a:off x="-286" y="6400800"/>
              <a:ext cx="12189396" cy="4572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sp>
          <p:nvSpPr>
            <p:cNvPr id="12" name="Rectangle 11"/>
            <p:cNvSpPr/>
            <p:nvPr/>
          </p:nvSpPr>
          <p:spPr bwMode="gray">
            <a:xfrm>
              <a:off x="-286" y="0"/>
              <a:ext cx="12189398" cy="19202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alibri"/>
                <a:ea typeface="+mn-ea"/>
                <a:cs typeface="+mn-cs"/>
              </a:endParaRPr>
            </a:p>
          </p:txBody>
        </p:sp>
      </p:grpSp>
      <p:sp>
        <p:nvSpPr>
          <p:cNvPr id="14" name="TextBox 13"/>
          <p:cNvSpPr txBox="1"/>
          <p:nvPr/>
        </p:nvSpPr>
        <p:spPr>
          <a:xfrm>
            <a:off x="5991199" y="6556248"/>
            <a:ext cx="2788377" cy="182880"/>
          </a:xfrm>
          <a:prstGeom prst="rect">
            <a:avLst/>
          </a:prstGeom>
          <a:noFill/>
        </p:spPr>
        <p:txBody>
          <a:bodyPr wrap="none" lIns="0" tIns="0" rIns="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800" b="0" i="0" u="none" strike="noStrike" kern="1200" cap="none" spc="0" normalizeH="0" baseline="0" noProof="0">
                <a:ln>
                  <a:noFill/>
                </a:ln>
                <a:solidFill>
                  <a:srgbClr val="5F5F5F">
                    <a:lumMod val="60000"/>
                    <a:lumOff val="40000"/>
                  </a:srgbClr>
                </a:solidFill>
                <a:effectLst/>
                <a:uLnTx/>
                <a:uFillTx/>
                <a:latin typeface="Calibri"/>
                <a:ea typeface="+mn-ea"/>
                <a:cs typeface="+mn-cs"/>
              </a:rPr>
              <a:t>Copyright © 2014 Oracle and/or its affiliates. All rights reserved.  |</a:t>
            </a:r>
          </a:p>
        </p:txBody>
      </p:sp>
      <p:sp>
        <p:nvSpPr>
          <p:cNvPr id="2" name="Title 1"/>
          <p:cNvSpPr>
            <a:spLocks noGrp="1"/>
          </p:cNvSpPr>
          <p:nvPr>
            <p:ph type="title"/>
          </p:nvPr>
        </p:nvSpPr>
        <p:spPr>
          <a:xfrm>
            <a:off x="531952" y="2600324"/>
            <a:ext cx="11128098" cy="1371600"/>
          </a:xfrm>
        </p:spPr>
        <p:txBody>
          <a:bodyPr anchor="b"/>
          <a:lstStyle>
            <a:lvl1pPr algn="l">
              <a:lnSpc>
                <a:spcPct val="80000"/>
              </a:lnSpc>
              <a:defRPr sz="4800" b="0" cap="none" baseline="0"/>
            </a:lvl1pPr>
          </a:lstStyle>
          <a:p>
            <a:r>
              <a:rPr lang="ko-KR" altLang="en-US"/>
              <a:t>마스터 제목 스타일 편집</a:t>
            </a:r>
            <a:endParaRPr dirty="0"/>
          </a:p>
        </p:txBody>
      </p:sp>
      <p:sp>
        <p:nvSpPr>
          <p:cNvPr id="3" name="Text Placeholder 2"/>
          <p:cNvSpPr>
            <a:spLocks noGrp="1"/>
          </p:cNvSpPr>
          <p:nvPr>
            <p:ph type="body" idx="1"/>
          </p:nvPr>
        </p:nvSpPr>
        <p:spPr>
          <a:xfrm>
            <a:off x="531952" y="4038598"/>
            <a:ext cx="11128098" cy="914400"/>
          </a:xfrm>
        </p:spPr>
        <p:txBody>
          <a:bodyPr anchor="t">
            <a:noAutofit/>
          </a:bodyPr>
          <a:lstStyle>
            <a:lvl1pPr marL="0" indent="0">
              <a:spcBef>
                <a:spcPts val="0"/>
              </a:spcBef>
              <a:buNone/>
              <a:defRPr sz="2400" b="1">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a:xfrm>
            <a:off x="4564403" y="6556248"/>
            <a:ext cx="1226717" cy="182880"/>
          </a:xfrm>
          <a:prstGeom prst="rect">
            <a:avLst/>
          </a:prstGeom>
        </p:spPr>
        <p:txBody>
          <a:bodyPr/>
          <a:lstStyle>
            <a:lvl1pPr>
              <a:defRPr>
                <a:solidFill>
                  <a:schemeClr val="bg1">
                    <a:lumMod val="60000"/>
                    <a:lumOff val="40000"/>
                  </a:schemeClr>
                </a:solidFill>
              </a:defRPr>
            </a:lvl1pPr>
          </a:lstStyle>
          <a:p>
            <a:pPr latinLnBrk="0"/>
            <a:fld id="{19816439-F3A6-4E53-9E59-0015DD1FA257}" type="datetime1">
              <a:rPr lang="en-US" smtClean="0">
                <a:solidFill>
                  <a:srgbClr val="5F5F5F">
                    <a:lumMod val="60000"/>
                    <a:lumOff val="40000"/>
                  </a:srgbClr>
                </a:solidFill>
              </a:rPr>
              <a:pPr latinLnBrk="0"/>
              <a:t>3/20/2024</a:t>
            </a:fld>
            <a:endParaRPr lang="en-US">
              <a:solidFill>
                <a:srgbClr val="5F5F5F">
                  <a:lumMod val="60000"/>
                  <a:lumOff val="40000"/>
                </a:srgbClr>
              </a:solidFill>
            </a:endParaRPr>
          </a:p>
        </p:txBody>
      </p:sp>
      <p:sp>
        <p:nvSpPr>
          <p:cNvPr id="5" name="Footer Placeholder 4"/>
          <p:cNvSpPr>
            <a:spLocks noGrp="1"/>
          </p:cNvSpPr>
          <p:nvPr>
            <p:ph type="ftr" sz="quarter" idx="11"/>
          </p:nvPr>
        </p:nvSpPr>
        <p:spPr>
          <a:xfrm>
            <a:off x="8779576" y="6556248"/>
            <a:ext cx="2499374" cy="182880"/>
          </a:xfrm>
          <a:prstGeom prst="rect">
            <a:avLst/>
          </a:prstGeom>
        </p:spPr>
        <p:txBody>
          <a:bodyPr/>
          <a:lstStyle>
            <a:lvl1pPr>
              <a:defRPr>
                <a:solidFill>
                  <a:schemeClr val="bg1">
                    <a:lumMod val="60000"/>
                    <a:lumOff val="40000"/>
                  </a:schemeClr>
                </a:solidFill>
              </a:defRPr>
            </a:lvl1pPr>
          </a:lstStyle>
          <a:p>
            <a:pPr latinLnBrk="0"/>
            <a:r>
              <a:rPr lang="en-US">
                <a:solidFill>
                  <a:srgbClr val="5F5F5F">
                    <a:lumMod val="60000"/>
                    <a:lumOff val="40000"/>
                  </a:srgbClr>
                </a:solidFill>
              </a:rPr>
              <a:t>Oracle Confidential – Internal/Restricted/Highly Restricted</a:t>
            </a:r>
          </a:p>
        </p:txBody>
      </p:sp>
      <p:sp>
        <p:nvSpPr>
          <p:cNvPr id="6" name="Slide Number Placeholder 5"/>
          <p:cNvSpPr>
            <a:spLocks noGrp="1"/>
          </p:cNvSpPr>
          <p:nvPr>
            <p:ph type="sldNum" sz="quarter" idx="12"/>
          </p:nvPr>
        </p:nvSpPr>
        <p:spPr>
          <a:xfrm>
            <a:off x="11278949" y="6556248"/>
            <a:ext cx="381760" cy="182880"/>
          </a:xfrm>
          <a:prstGeom prst="rect">
            <a:avLst/>
          </a:prstGeom>
        </p:spPr>
        <p:txBody>
          <a:bodyPr/>
          <a:lstStyle>
            <a:lvl1pPr>
              <a:defRPr>
                <a:solidFill>
                  <a:schemeClr val="bg1">
                    <a:lumMod val="60000"/>
                    <a:lumOff val="40000"/>
                  </a:schemeClr>
                </a:solidFill>
              </a:defRPr>
            </a:lvl1pPr>
          </a:lstStyle>
          <a:p>
            <a:pPr latinLnBrk="0"/>
            <a:fld id="{C51EAA63-D034-42AE-91FA-B13B9518C7BE}" type="slidenum">
              <a:rPr lang="en-US" altLang="ko-KR" smtClean="0">
                <a:solidFill>
                  <a:srgbClr val="5F5F5F">
                    <a:lumMod val="60000"/>
                    <a:lumOff val="40000"/>
                  </a:srgbClr>
                </a:solidFill>
              </a:rPr>
              <a:pPr latinLnBrk="0"/>
              <a:t>‹#›</a:t>
            </a:fld>
            <a:endParaRPr lang="en-US" altLang="ko-KR">
              <a:solidFill>
                <a:srgbClr val="5F5F5F">
                  <a:lumMod val="60000"/>
                  <a:lumOff val="40000"/>
                </a:srgbClr>
              </a:solidFill>
            </a:endParaRPr>
          </a:p>
        </p:txBody>
      </p:sp>
      <p:pic>
        <p:nvPicPr>
          <p:cNvPr id="19" name="Picture 18" descr="1.5X red tab for PP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ltGray">
          <a:xfrm>
            <a:off x="531951" y="6268258"/>
            <a:ext cx="1610674" cy="589743"/>
          </a:xfrm>
          <a:prstGeom prst="rect">
            <a:avLst/>
          </a:prstGeom>
        </p:spPr>
      </p:pic>
    </p:spTree>
    <p:extLst>
      <p:ext uri="{BB962C8B-B14F-4D97-AF65-F5344CB8AC3E}">
        <p14:creationId xmlns:p14="http://schemas.microsoft.com/office/powerpoint/2010/main" val="12846774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Picture 12" descr="7777777"/>
          <p:cNvPicPr>
            <a:picLocks noChangeAspect="1" noChangeArrowheads="1"/>
          </p:cNvPicPr>
          <p:nvPr userDrawn="1"/>
        </p:nvPicPr>
        <p:blipFill>
          <a:blip r:embed="rId36" cstate="print"/>
          <a:srcRect t="46555"/>
          <a:stretch>
            <a:fillRect/>
          </a:stretch>
        </p:blipFill>
        <p:spPr bwMode="auto">
          <a:xfrm>
            <a:off x="-3174" y="-28472"/>
            <a:ext cx="12195175" cy="793176"/>
          </a:xfrm>
          <a:prstGeom prst="rect">
            <a:avLst/>
          </a:prstGeom>
          <a:noFill/>
          <a:ln w="9525">
            <a:noFill/>
            <a:miter lim="800000"/>
            <a:headEnd/>
            <a:tailEnd/>
          </a:ln>
        </p:spPr>
      </p:pic>
      <p:sp>
        <p:nvSpPr>
          <p:cNvPr id="2" name="Title Placeholder 1"/>
          <p:cNvSpPr>
            <a:spLocks noGrp="1"/>
          </p:cNvSpPr>
          <p:nvPr>
            <p:ph type="title"/>
          </p:nvPr>
        </p:nvSpPr>
        <p:spPr>
          <a:xfrm>
            <a:off x="531950" y="305102"/>
            <a:ext cx="11128098" cy="531610"/>
          </a:xfrm>
          <a:prstGeom prst="rect">
            <a:avLst/>
          </a:prstGeom>
        </p:spPr>
        <p:txBody>
          <a:bodyPr vert="horz" lIns="0" tIns="0" rIns="0" bIns="0" rtlCol="0" anchor="ctr">
            <a:noAutofit/>
          </a:bodyPr>
          <a:lstStyle/>
          <a:p>
            <a:r>
              <a:rPr lang="ko-KR" altLang="en-US"/>
              <a:t>마스터 제목 스타일 편집</a:t>
            </a:r>
            <a:endParaRPr dirty="0"/>
          </a:p>
        </p:txBody>
      </p:sp>
      <p:sp>
        <p:nvSpPr>
          <p:cNvPr id="3" name="Text Placeholder 2"/>
          <p:cNvSpPr>
            <a:spLocks noGrp="1"/>
          </p:cNvSpPr>
          <p:nvPr>
            <p:ph type="body" idx="1"/>
          </p:nvPr>
        </p:nvSpPr>
        <p:spPr>
          <a:xfrm>
            <a:off x="531289" y="1524001"/>
            <a:ext cx="11129420" cy="4419600"/>
          </a:xfrm>
          <a:prstGeom prst="rect">
            <a:avLst/>
          </a:prstGeom>
        </p:spPr>
        <p:txBody>
          <a:bodyPr vert="horz" lIns="0" tIns="0" rIns="0" bIns="0"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20" name="Rectangle 9"/>
          <p:cNvSpPr>
            <a:spLocks noChangeArrowheads="1"/>
          </p:cNvSpPr>
          <p:nvPr userDrawn="1"/>
        </p:nvSpPr>
        <p:spPr bwMode="auto">
          <a:xfrm flipV="1">
            <a:off x="3909" y="0"/>
            <a:ext cx="12193220" cy="100112"/>
          </a:xfrm>
          <a:prstGeom prst="rect">
            <a:avLst/>
          </a:prstGeom>
          <a:solidFill>
            <a:srgbClr val="C3004D"/>
          </a:solidFill>
          <a:ln w="9525">
            <a:noFill/>
            <a:miter lim="800000"/>
            <a:headEnd/>
            <a:tailEnd/>
          </a:ln>
        </p:spPr>
        <p:txBody>
          <a:bodyPr rot="10800000" wrap="none" lIns="33057" tIns="33057" rIns="33057" bIns="33057" anchor="ctr"/>
          <a:lstStyle/>
          <a:p>
            <a:pPr marL="0" marR="0" lvl="0" indent="0" algn="ctr" defTabSz="839735" rtl="0" eaLnBrk="1" fontAlgn="auto" latinLnBrk="0" hangingPunct="1">
              <a:lnSpc>
                <a:spcPct val="100000"/>
              </a:lnSpc>
              <a:spcBef>
                <a:spcPts val="0"/>
              </a:spcBef>
              <a:spcAft>
                <a:spcPts val="0"/>
              </a:spcAft>
              <a:buClrTx/>
              <a:buSzTx/>
              <a:buFontTx/>
              <a:buNone/>
              <a:tabLst/>
              <a:defRPr/>
            </a:pPr>
            <a:endParaRPr kumimoji="0" lang="ko-KR" altLang="ko-KR" sz="17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mn-cs"/>
            </a:endParaRPr>
          </a:p>
        </p:txBody>
      </p:sp>
      <p:sp>
        <p:nvSpPr>
          <p:cNvPr id="21" name="Rectangle 10"/>
          <p:cNvSpPr>
            <a:spLocks noChangeArrowheads="1"/>
          </p:cNvSpPr>
          <p:nvPr userDrawn="1"/>
        </p:nvSpPr>
        <p:spPr bwMode="auto">
          <a:xfrm flipV="1">
            <a:off x="2608" y="969694"/>
            <a:ext cx="12195174" cy="33338"/>
          </a:xfrm>
          <a:prstGeom prst="rect">
            <a:avLst/>
          </a:prstGeom>
          <a:solidFill>
            <a:srgbClr val="BFBFBF"/>
          </a:solidFill>
          <a:ln w="12700" cap="rnd">
            <a:noFill/>
            <a:prstDash val="sysDot"/>
            <a:miter lim="800000"/>
            <a:headEnd/>
            <a:tailEnd/>
          </a:ln>
        </p:spPr>
        <p:txBody>
          <a:bodyPr rot="10800000" wrap="none" lIns="83964" tIns="41982" rIns="83964" bIns="41982" anchor="ctr"/>
          <a:lstStyle/>
          <a:p>
            <a:pPr marL="0" marR="0" lvl="0" indent="0" algn="l" defTabSz="839735" rtl="0" eaLnBrk="1" fontAlgn="auto" latinLnBrk="0" hangingPunct="1">
              <a:lnSpc>
                <a:spcPct val="100000"/>
              </a:lnSpc>
              <a:spcBef>
                <a:spcPts val="0"/>
              </a:spcBef>
              <a:spcAft>
                <a:spcPts val="0"/>
              </a:spcAft>
              <a:buClrTx/>
              <a:buSzTx/>
              <a:buFontTx/>
              <a:buNone/>
              <a:tabLst/>
              <a:defRPr/>
            </a:pPr>
            <a:endParaRPr kumimoji="0" lang="ko-KR" altLang="en-US" sz="1700" b="0" i="0" u="none" strike="noStrike" kern="1200" cap="none" spc="0" normalizeH="0" baseline="0" noProof="0" dirty="0">
              <a:ln>
                <a:noFill/>
              </a:ln>
              <a:solidFill>
                <a:srgbClr val="000000"/>
              </a:solidFill>
              <a:effectLst/>
              <a:uLnTx/>
              <a:uFillTx/>
              <a:latin typeface="맑은 고딕" pitchFamily="50" charset="-127"/>
              <a:ea typeface="맑은 고딕" pitchFamily="50" charset="-127"/>
              <a:cs typeface="+mn-cs"/>
            </a:endParaRPr>
          </a:p>
        </p:txBody>
      </p:sp>
    </p:spTree>
    <p:extLst>
      <p:ext uri="{BB962C8B-B14F-4D97-AF65-F5344CB8AC3E}">
        <p14:creationId xmlns:p14="http://schemas.microsoft.com/office/powerpoint/2010/main" val="2832937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1" hangingPunct="1">
        <a:lnSpc>
          <a:spcPct val="8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200"/>
        </a:spcBef>
        <a:buClr>
          <a:schemeClr val="tx1">
            <a:lumMod val="60000"/>
            <a:lumOff val="40000"/>
          </a:schemeClr>
        </a:buClr>
        <a:buFont typeface="Arial" panose="020B0604020202020204" pitchFamily="34" charset="0"/>
        <a:buChar char="•"/>
        <a:defRPr sz="2800" kern="1200">
          <a:solidFill>
            <a:schemeClr val="tx1"/>
          </a:solidFill>
          <a:latin typeface="+mn-lt"/>
          <a:ea typeface="+mn-ea"/>
          <a:cs typeface="+mn-cs"/>
        </a:defRPr>
      </a:lvl1pPr>
      <a:lvl2pPr marL="502920" indent="-228600" algn="l" defTabSz="914400" rtl="0" eaLnBrk="1" latinLnBrk="1" hangingPunct="1">
        <a:lnSpc>
          <a:spcPct val="90000"/>
        </a:lnSpc>
        <a:spcBef>
          <a:spcPts val="800"/>
        </a:spcBef>
        <a:buClr>
          <a:schemeClr val="tx1">
            <a:lumMod val="60000"/>
            <a:lumOff val="40000"/>
          </a:schemeClr>
        </a:buClr>
        <a:buFont typeface="Arial" panose="020B0604020202020204" pitchFamily="34" charset="0"/>
        <a:buChar char="–"/>
        <a:defRPr sz="2400" kern="1200">
          <a:solidFill>
            <a:schemeClr val="tx1"/>
          </a:solidFill>
          <a:latin typeface="+mn-lt"/>
          <a:ea typeface="+mn-ea"/>
          <a:cs typeface="+mn-cs"/>
        </a:defRPr>
      </a:lvl2pPr>
      <a:lvl3pPr marL="7315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2000" kern="1200">
          <a:solidFill>
            <a:schemeClr val="tx1"/>
          </a:solidFill>
          <a:latin typeface="+mn-lt"/>
          <a:ea typeface="+mn-ea"/>
          <a:cs typeface="+mn-cs"/>
        </a:defRPr>
      </a:lvl3pPr>
      <a:lvl4pPr marL="9601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800" kern="1200">
          <a:solidFill>
            <a:schemeClr val="tx1"/>
          </a:solidFill>
          <a:latin typeface="+mn-lt"/>
          <a:ea typeface="+mn-ea"/>
          <a:cs typeface="+mn-cs"/>
        </a:defRPr>
      </a:lvl4pPr>
      <a:lvl5pPr marL="11887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5pPr>
      <a:lvl6pPr marL="14173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6pPr>
      <a:lvl7pPr marL="16459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7pPr>
      <a:lvl8pPr marL="18745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8pPr>
      <a:lvl9pPr marL="2103120" indent="-182880" algn="l" defTabSz="914400" rtl="0" eaLnBrk="1" latinLnBrk="1" hangingPunct="1">
        <a:lnSpc>
          <a:spcPct val="90000"/>
        </a:lnSpc>
        <a:spcBef>
          <a:spcPts val="600"/>
        </a:spcBef>
        <a:buClr>
          <a:schemeClr val="tx1">
            <a:lumMod val="60000"/>
            <a:lumOff val="40000"/>
          </a:schemeClr>
        </a:buClr>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idx="1"/>
          </p:nvPr>
        </p:nvSpPr>
        <p:spPr>
          <a:xfrm>
            <a:off x="521350" y="2587488"/>
            <a:ext cx="11129420" cy="1944756"/>
          </a:xfrm>
        </p:spPr>
        <p:txBody>
          <a:bodyPr>
            <a:normAutofit/>
          </a:bodyPr>
          <a:lstStyle/>
          <a:p>
            <a:pPr marL="0" indent="0" algn="ctr">
              <a:buNone/>
            </a:pPr>
            <a:r>
              <a:rPr lang="en-US" altLang="ko-KR" sz="4400"/>
              <a:t>TeradataML</a:t>
            </a:r>
            <a:r>
              <a:rPr lang="en-US" altLang="ko-KR" sz="4400" dirty="0"/>
              <a:t> </a:t>
            </a:r>
            <a:r>
              <a:rPr lang="en-US" altLang="ko-KR" sz="4400" dirty="0" err="1"/>
              <a:t>DataFrame</a:t>
            </a:r>
            <a:r>
              <a:rPr lang="en-US" altLang="ko-KR" sz="4400" dirty="0"/>
              <a:t> Fundamentals </a:t>
            </a:r>
            <a:endParaRPr lang="ko-KR" altLang="en-US" sz="4400" dirty="0"/>
          </a:p>
        </p:txBody>
      </p:sp>
    </p:spTree>
    <p:extLst>
      <p:ext uri="{BB962C8B-B14F-4D97-AF65-F5344CB8AC3E}">
        <p14:creationId xmlns:p14="http://schemas.microsoft.com/office/powerpoint/2010/main" val="2004615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8"/>
          <p:cNvSpPr/>
          <p:nvPr/>
        </p:nvSpPr>
        <p:spPr>
          <a:xfrm>
            <a:off x="854766" y="3202685"/>
            <a:ext cx="1898374" cy="1898374"/>
          </a:xfrm>
          <a:prstGeom prst="rect">
            <a:avLst/>
          </a:prstGeom>
          <a:solidFill>
            <a:schemeClr val="bg1">
              <a:lumMod val="85000"/>
            </a:schemeClr>
          </a:solidFill>
          <a:ln w="19050">
            <a:solidFill>
              <a:schemeClr val="tx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7" name="직사각형 6"/>
          <p:cNvSpPr/>
          <p:nvPr/>
        </p:nvSpPr>
        <p:spPr>
          <a:xfrm>
            <a:off x="1123123" y="3659884"/>
            <a:ext cx="1321904" cy="1162879"/>
          </a:xfrm>
          <a:prstGeom prst="rect">
            <a:avLst/>
          </a:prstGeom>
          <a:solidFill>
            <a:schemeClr val="bg1"/>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2" name="제목 1"/>
          <p:cNvSpPr>
            <a:spLocks noGrp="1"/>
          </p:cNvSpPr>
          <p:nvPr>
            <p:ph type="title"/>
          </p:nvPr>
        </p:nvSpPr>
        <p:spPr/>
        <p:txBody>
          <a:bodyPr/>
          <a:lstStyle/>
          <a:p>
            <a:r>
              <a:rPr lang="en-US" altLang="ko-KR"/>
              <a:t>DataFrame </a:t>
            </a:r>
            <a:r>
              <a:rPr lang="ko-KR" altLang="en-US"/>
              <a:t>생성 프로세스</a:t>
            </a:r>
          </a:p>
        </p:txBody>
      </p:sp>
      <p:sp>
        <p:nvSpPr>
          <p:cNvPr id="4" name="직사각형 3"/>
          <p:cNvSpPr/>
          <p:nvPr/>
        </p:nvSpPr>
        <p:spPr>
          <a:xfrm>
            <a:off x="606287" y="1400758"/>
            <a:ext cx="11221278" cy="923330"/>
          </a:xfrm>
          <a:prstGeom prst="rect">
            <a:avLst/>
          </a:prstGeom>
        </p:spPr>
        <p:txBody>
          <a:bodyPr wrap="square">
            <a:spAutoFit/>
          </a:bodyPr>
          <a:lstStyle/>
          <a:p>
            <a:r>
              <a:rPr lang="en-US" altLang="ko-KR"/>
              <a:t>eng = create_context(host = ‘DB IP ADDRESS’, username=‘</a:t>
            </a:r>
            <a:r>
              <a:rPr lang="ko-KR" altLang="en-US"/>
              <a:t>사용자명</a:t>
            </a:r>
            <a:r>
              <a:rPr lang="en-US" altLang="ko-KR"/>
              <a:t>', password = password, database=‘modelops’)</a:t>
            </a:r>
          </a:p>
          <a:p>
            <a:endParaRPr lang="en-US" altLang="ko-KR"/>
          </a:p>
          <a:p>
            <a:r>
              <a:rPr lang="en-US" altLang="ko-KR" b="1"/>
              <a:t>titanic_df = DataFrame(table_name=“titanic”)</a:t>
            </a:r>
            <a:endParaRPr lang="ko-KR" altLang="en-US" b="1"/>
          </a:p>
        </p:txBody>
      </p:sp>
      <p:sp>
        <p:nvSpPr>
          <p:cNvPr id="6" name="TextBox 5"/>
          <p:cNvSpPr txBox="1"/>
          <p:nvPr/>
        </p:nvSpPr>
        <p:spPr>
          <a:xfrm>
            <a:off x="1490871" y="4054965"/>
            <a:ext cx="735496" cy="270843"/>
          </a:xfrm>
          <a:prstGeom prst="rect">
            <a:avLst/>
          </a:prstGeom>
          <a:noFill/>
        </p:spPr>
        <p:txBody>
          <a:bodyPr wrap="square" lIns="0" tIns="0" rIns="0" bIns="0" rtlCol="0">
            <a:spAutoFit/>
          </a:bodyPr>
          <a:lstStyle/>
          <a:p>
            <a:pPr>
              <a:lnSpc>
                <a:spcPct val="110000"/>
              </a:lnSpc>
            </a:pPr>
            <a:r>
              <a:rPr lang="en-US" altLang="ko-KR" sz="1600"/>
              <a:t>Titanic</a:t>
            </a:r>
            <a:endParaRPr lang="ko-KR" altLang="en-US" sz="1600"/>
          </a:p>
        </p:txBody>
      </p:sp>
      <p:sp>
        <p:nvSpPr>
          <p:cNvPr id="8" name="TextBox 7"/>
          <p:cNvSpPr txBox="1"/>
          <p:nvPr/>
        </p:nvSpPr>
        <p:spPr>
          <a:xfrm>
            <a:off x="1292087" y="3402634"/>
            <a:ext cx="983975" cy="257250"/>
          </a:xfrm>
          <a:prstGeom prst="rect">
            <a:avLst/>
          </a:prstGeom>
          <a:noFill/>
        </p:spPr>
        <p:txBody>
          <a:bodyPr wrap="square" lIns="0" tIns="0" rIns="0" bIns="0" rtlCol="0">
            <a:spAutoFit/>
          </a:bodyPr>
          <a:lstStyle/>
          <a:p>
            <a:pPr algn="ctr">
              <a:lnSpc>
                <a:spcPct val="110000"/>
              </a:lnSpc>
            </a:pPr>
            <a:r>
              <a:rPr lang="en-US" altLang="ko-KR" sz="1600" b="1"/>
              <a:t>Table</a:t>
            </a:r>
            <a:endParaRPr lang="ko-KR" altLang="en-US" sz="1600" b="1"/>
          </a:p>
        </p:txBody>
      </p:sp>
      <p:sp>
        <p:nvSpPr>
          <p:cNvPr id="10" name="TextBox 9"/>
          <p:cNvSpPr txBox="1"/>
          <p:nvPr/>
        </p:nvSpPr>
        <p:spPr>
          <a:xfrm>
            <a:off x="1292087" y="2888134"/>
            <a:ext cx="1133900" cy="257250"/>
          </a:xfrm>
          <a:prstGeom prst="rect">
            <a:avLst/>
          </a:prstGeom>
          <a:noFill/>
        </p:spPr>
        <p:txBody>
          <a:bodyPr wrap="none" lIns="0" tIns="0" rIns="0" bIns="0" rtlCol="0">
            <a:spAutoFit/>
          </a:bodyPr>
          <a:lstStyle/>
          <a:p>
            <a:pPr>
              <a:lnSpc>
                <a:spcPct val="110000"/>
              </a:lnSpc>
            </a:pPr>
            <a:r>
              <a:rPr lang="en-US" altLang="ko-KR" sz="1600" b="1"/>
              <a:t>DB modelops</a:t>
            </a:r>
            <a:endParaRPr lang="ko-KR" altLang="en-US" sz="1600" b="1"/>
          </a:p>
        </p:txBody>
      </p:sp>
      <p:grpSp>
        <p:nvGrpSpPr>
          <p:cNvPr id="16" name="그룹 15"/>
          <p:cNvGrpSpPr/>
          <p:nvPr/>
        </p:nvGrpSpPr>
        <p:grpSpPr>
          <a:xfrm>
            <a:off x="3419063" y="3789043"/>
            <a:ext cx="3643615" cy="802686"/>
            <a:chOff x="3299793" y="4204201"/>
            <a:chExt cx="3643615" cy="802686"/>
          </a:xfrm>
        </p:grpSpPr>
        <p:sp>
          <p:nvSpPr>
            <p:cNvPr id="11" name="오른쪽 화살표 10"/>
            <p:cNvSpPr/>
            <p:nvPr/>
          </p:nvSpPr>
          <p:spPr>
            <a:xfrm>
              <a:off x="3299793" y="4204201"/>
              <a:ext cx="506896" cy="802686"/>
            </a:xfrm>
            <a:prstGeom prst="rightArrow">
              <a:avLst/>
            </a:prstGeom>
            <a:solidFill>
              <a:schemeClr val="bg1">
                <a:lumMod val="6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12" name="TextBox 11"/>
            <p:cNvSpPr txBox="1"/>
            <p:nvPr/>
          </p:nvSpPr>
          <p:spPr>
            <a:xfrm>
              <a:off x="4303646" y="4268223"/>
              <a:ext cx="2639762" cy="738664"/>
            </a:xfrm>
            <a:prstGeom prst="rect">
              <a:avLst/>
            </a:prstGeom>
            <a:noFill/>
          </p:spPr>
          <p:txBody>
            <a:bodyPr wrap="none" lIns="0" tIns="0" rIns="0" bIns="0" rtlCol="0">
              <a:spAutoFit/>
            </a:bodyPr>
            <a:lstStyle/>
            <a:p>
              <a:pPr>
                <a:lnSpc>
                  <a:spcPct val="150000"/>
                </a:lnSpc>
              </a:pPr>
              <a:r>
                <a:rPr lang="ko-KR" altLang="en-US" sz="1600" b="1"/>
                <a:t>사용자가 접속한 </a:t>
              </a:r>
              <a:r>
                <a:rPr lang="en-US" altLang="ko-KR" sz="1600" b="1"/>
                <a:t>DB</a:t>
              </a:r>
              <a:r>
                <a:rPr lang="ko-KR" altLang="en-US" sz="1600" b="1"/>
                <a:t>에 </a:t>
              </a:r>
              <a:r>
                <a:rPr lang="en-US" altLang="ko-KR" sz="1600" b="1"/>
                <a:t>Titanic </a:t>
              </a:r>
            </a:p>
            <a:p>
              <a:pPr>
                <a:lnSpc>
                  <a:spcPct val="150000"/>
                </a:lnSpc>
              </a:pPr>
              <a:r>
                <a:rPr lang="ko-KR" altLang="en-US" sz="1600" b="1"/>
                <a:t>테이블이 있는지 확인</a:t>
              </a:r>
            </a:p>
          </p:txBody>
        </p:sp>
      </p:grpSp>
      <p:grpSp>
        <p:nvGrpSpPr>
          <p:cNvPr id="17" name="그룹 16"/>
          <p:cNvGrpSpPr/>
          <p:nvPr/>
        </p:nvGrpSpPr>
        <p:grpSpPr>
          <a:xfrm>
            <a:off x="7424533" y="2920285"/>
            <a:ext cx="4312758" cy="2698184"/>
            <a:chOff x="7305263" y="3335443"/>
            <a:chExt cx="4312758" cy="2698184"/>
          </a:xfrm>
        </p:grpSpPr>
        <p:sp>
          <p:nvSpPr>
            <p:cNvPr id="13" name="오른쪽 화살표 12"/>
            <p:cNvSpPr/>
            <p:nvPr/>
          </p:nvSpPr>
          <p:spPr>
            <a:xfrm>
              <a:off x="7305263" y="4204201"/>
              <a:ext cx="506896" cy="802686"/>
            </a:xfrm>
            <a:prstGeom prst="rightArrow">
              <a:avLst/>
            </a:prstGeom>
            <a:solidFill>
              <a:schemeClr val="bg1">
                <a:lumMod val="6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14" name="TextBox 13"/>
            <p:cNvSpPr txBox="1"/>
            <p:nvPr/>
          </p:nvSpPr>
          <p:spPr>
            <a:xfrm>
              <a:off x="8022293" y="3335443"/>
              <a:ext cx="3595728" cy="738664"/>
            </a:xfrm>
            <a:prstGeom prst="rect">
              <a:avLst/>
            </a:prstGeom>
            <a:noFill/>
          </p:spPr>
          <p:txBody>
            <a:bodyPr wrap="none" lIns="0" tIns="0" rIns="0" bIns="0" rtlCol="0">
              <a:spAutoFit/>
            </a:bodyPr>
            <a:lstStyle/>
            <a:p>
              <a:pPr>
                <a:lnSpc>
                  <a:spcPct val="150000"/>
                </a:lnSpc>
              </a:pPr>
              <a:r>
                <a:rPr lang="en-US" altLang="ko-KR" sz="1600" b="1"/>
                <a:t>Titanic </a:t>
              </a:r>
              <a:r>
                <a:rPr lang="ko-KR" altLang="en-US" sz="1600" b="1"/>
                <a:t>테이블을 기반으로 </a:t>
              </a:r>
              <a:endParaRPr lang="en-US" altLang="ko-KR" sz="1600" b="1"/>
            </a:p>
            <a:p>
              <a:pPr>
                <a:lnSpc>
                  <a:spcPct val="150000"/>
                </a:lnSpc>
              </a:pPr>
              <a:r>
                <a:rPr lang="en-US" altLang="ko-KR" sz="1600" b="1"/>
                <a:t>DataFrame</a:t>
              </a:r>
              <a:r>
                <a:rPr lang="ko-KR" altLang="en-US" sz="1600" b="1"/>
                <a:t>을 위한 </a:t>
              </a:r>
              <a:r>
                <a:rPr lang="en-US" altLang="ko-KR" sz="1600" b="1"/>
                <a:t>View</a:t>
              </a:r>
              <a:r>
                <a:rPr lang="ko-KR" altLang="en-US" sz="1600" b="1"/>
                <a:t> 스크립트를 구성</a:t>
              </a:r>
            </a:p>
          </p:txBody>
        </p:sp>
        <p:sp>
          <p:nvSpPr>
            <p:cNvPr id="15" name="TextBox 14"/>
            <p:cNvSpPr txBox="1"/>
            <p:nvPr/>
          </p:nvSpPr>
          <p:spPr>
            <a:xfrm>
              <a:off x="8022293" y="4186968"/>
              <a:ext cx="3163045" cy="1846659"/>
            </a:xfrm>
            <a:prstGeom prst="rect">
              <a:avLst/>
            </a:prstGeom>
            <a:noFill/>
          </p:spPr>
          <p:txBody>
            <a:bodyPr wrap="none" lIns="0" tIns="0" rIns="0" bIns="0" rtlCol="0">
              <a:spAutoFit/>
            </a:bodyPr>
            <a:lstStyle/>
            <a:p>
              <a:pPr>
                <a:lnSpc>
                  <a:spcPct val="150000"/>
                </a:lnSpc>
              </a:pPr>
              <a:r>
                <a:rPr lang="en-US" altLang="ko-KR" sz="1600"/>
                <a:t>Create view xxx_yyyy</a:t>
              </a:r>
            </a:p>
            <a:p>
              <a:pPr>
                <a:lnSpc>
                  <a:spcPct val="150000"/>
                </a:lnSpc>
              </a:pPr>
              <a:r>
                <a:rPr lang="en-US" altLang="ko-KR" sz="1600"/>
                <a:t>As</a:t>
              </a:r>
            </a:p>
            <a:p>
              <a:pPr>
                <a:lnSpc>
                  <a:spcPct val="150000"/>
                </a:lnSpc>
              </a:pPr>
              <a:r>
                <a:rPr lang="en-US" altLang="ko-KR" sz="1600"/>
                <a:t>Select a.* </a:t>
              </a:r>
            </a:p>
            <a:p>
              <a:pPr>
                <a:lnSpc>
                  <a:spcPct val="150000"/>
                </a:lnSpc>
              </a:pPr>
              <a:r>
                <a:rPr lang="en-US" altLang="ko-KR" sz="1600"/>
                <a:t>           row_number() over (order by…)</a:t>
              </a:r>
            </a:p>
            <a:p>
              <a:pPr>
                <a:lnSpc>
                  <a:spcPct val="150000"/>
                </a:lnSpc>
              </a:pPr>
              <a:r>
                <a:rPr lang="en-US" altLang="ko-KR" sz="1600"/>
                <a:t>from modelops.titanic</a:t>
              </a:r>
              <a:endParaRPr lang="ko-KR" altLang="en-US" sz="1600"/>
            </a:p>
          </p:txBody>
        </p:sp>
      </p:grpSp>
      <p:sp>
        <p:nvSpPr>
          <p:cNvPr id="18" name="TextBox 17"/>
          <p:cNvSpPr txBox="1"/>
          <p:nvPr/>
        </p:nvSpPr>
        <p:spPr>
          <a:xfrm>
            <a:off x="606287" y="5861200"/>
            <a:ext cx="11131004" cy="304699"/>
          </a:xfrm>
          <a:prstGeom prst="rect">
            <a:avLst/>
          </a:prstGeom>
          <a:noFill/>
        </p:spPr>
        <p:txBody>
          <a:bodyPr wrap="square" lIns="0" tIns="0" rIns="0" bIns="0" rtlCol="0">
            <a:spAutoFit/>
          </a:bodyPr>
          <a:lstStyle/>
          <a:p>
            <a:pPr>
              <a:lnSpc>
                <a:spcPct val="110000"/>
              </a:lnSpc>
            </a:pPr>
            <a:r>
              <a:rPr lang="en-US" altLang="ko-KR" b="1"/>
              <a:t>DataFrame</a:t>
            </a:r>
            <a:r>
              <a:rPr lang="ko-KR" altLang="en-US" b="1"/>
              <a:t>의 생성 인자로 </a:t>
            </a:r>
            <a:r>
              <a:rPr lang="en-US" altLang="ko-KR" b="1"/>
              <a:t>table</a:t>
            </a:r>
            <a:r>
              <a:rPr lang="ko-KR" altLang="en-US" b="1"/>
              <a:t>명이 입력되지만</a:t>
            </a:r>
            <a:r>
              <a:rPr lang="en-US" altLang="ko-KR" b="1"/>
              <a:t>, DB</a:t>
            </a:r>
            <a:r>
              <a:rPr lang="ko-KR" altLang="en-US" b="1"/>
              <a:t>내에서 해당 테이블을 참조하는 별도의 </a:t>
            </a:r>
            <a:r>
              <a:rPr lang="en-US" altLang="ko-KR" b="1"/>
              <a:t>View</a:t>
            </a:r>
            <a:r>
              <a:rPr lang="ko-KR" altLang="en-US" b="1"/>
              <a:t> </a:t>
            </a:r>
            <a:r>
              <a:rPr lang="en-US" altLang="ko-KR" b="1"/>
              <a:t>Script</a:t>
            </a:r>
            <a:r>
              <a:rPr lang="ko-KR" altLang="en-US" b="1"/>
              <a:t>가 구성됨</a:t>
            </a:r>
            <a:r>
              <a:rPr lang="en-US" altLang="ko-KR" b="1"/>
              <a:t>. </a:t>
            </a:r>
            <a:endParaRPr lang="ko-KR" altLang="en-US" b="1"/>
          </a:p>
        </p:txBody>
      </p:sp>
    </p:spTree>
    <p:extLst>
      <p:ext uri="{BB962C8B-B14F-4D97-AF65-F5344CB8AC3E}">
        <p14:creationId xmlns:p14="http://schemas.microsoft.com/office/powerpoint/2010/main" val="785167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SQL</a:t>
            </a:r>
            <a:r>
              <a:rPr lang="ko-KR" altLang="en-US"/>
              <a:t>에 기반한 </a:t>
            </a:r>
            <a:r>
              <a:rPr lang="en-US" altLang="ko-KR"/>
              <a:t>DataFrame</a:t>
            </a:r>
            <a:r>
              <a:rPr lang="ko-KR" altLang="en-US"/>
              <a:t> 데이터 처리 메커니즘</a:t>
            </a:r>
          </a:p>
        </p:txBody>
      </p:sp>
      <p:sp>
        <p:nvSpPr>
          <p:cNvPr id="4" name="직사각형 3"/>
          <p:cNvSpPr/>
          <p:nvPr/>
        </p:nvSpPr>
        <p:spPr>
          <a:xfrm>
            <a:off x="606287" y="1400758"/>
            <a:ext cx="11221278" cy="1477328"/>
          </a:xfrm>
          <a:prstGeom prst="rect">
            <a:avLst/>
          </a:prstGeom>
        </p:spPr>
        <p:txBody>
          <a:bodyPr wrap="square">
            <a:spAutoFit/>
          </a:bodyPr>
          <a:lstStyle/>
          <a:p>
            <a:r>
              <a:rPr lang="en-US" altLang="ko-KR"/>
              <a:t>eng = create_context(host = ‘DB IP ADDRESS’, username=‘</a:t>
            </a:r>
            <a:r>
              <a:rPr lang="ko-KR" altLang="en-US"/>
              <a:t>사용자명</a:t>
            </a:r>
            <a:r>
              <a:rPr lang="en-US" altLang="ko-KR"/>
              <a:t>', password = password, database=‘modelops’)</a:t>
            </a:r>
          </a:p>
          <a:p>
            <a:endParaRPr lang="en-US" altLang="ko-KR"/>
          </a:p>
          <a:p>
            <a:r>
              <a:rPr lang="en-US" altLang="ko-KR" b="1"/>
              <a:t>titanic_df = DataFrame(table_name=“titanic”)</a:t>
            </a:r>
          </a:p>
          <a:p>
            <a:endParaRPr lang="en-US" altLang="ko-KR" b="1"/>
          </a:p>
          <a:p>
            <a:r>
              <a:rPr lang="en-US" altLang="ko-KR" b="1">
                <a:solidFill>
                  <a:srgbClr val="0070C0"/>
                </a:solidFill>
              </a:rPr>
              <a:t>titanic_df.head(5)</a:t>
            </a:r>
            <a:endParaRPr lang="ko-KR" altLang="en-US" b="1">
              <a:solidFill>
                <a:srgbClr val="0070C0"/>
              </a:solidFill>
            </a:endParaRPr>
          </a:p>
        </p:txBody>
      </p:sp>
      <p:grpSp>
        <p:nvGrpSpPr>
          <p:cNvPr id="17" name="그룹 16"/>
          <p:cNvGrpSpPr/>
          <p:nvPr/>
        </p:nvGrpSpPr>
        <p:grpSpPr>
          <a:xfrm>
            <a:off x="606287" y="3233937"/>
            <a:ext cx="3815788" cy="2886056"/>
            <a:chOff x="8022293" y="3335443"/>
            <a:chExt cx="3815788" cy="2886056"/>
          </a:xfrm>
        </p:grpSpPr>
        <p:sp>
          <p:nvSpPr>
            <p:cNvPr id="14" name="TextBox 13"/>
            <p:cNvSpPr txBox="1"/>
            <p:nvPr/>
          </p:nvSpPr>
          <p:spPr>
            <a:xfrm>
              <a:off x="8022293" y="3335443"/>
              <a:ext cx="3815788" cy="830997"/>
            </a:xfrm>
            <a:prstGeom prst="rect">
              <a:avLst/>
            </a:prstGeom>
            <a:noFill/>
          </p:spPr>
          <p:txBody>
            <a:bodyPr wrap="none" lIns="0" tIns="0" rIns="0" bIns="0" rtlCol="0">
              <a:spAutoFit/>
            </a:bodyPr>
            <a:lstStyle/>
            <a:p>
              <a:pPr>
                <a:lnSpc>
                  <a:spcPct val="150000"/>
                </a:lnSpc>
              </a:pPr>
              <a:r>
                <a:rPr lang="en-US" altLang="ko-KR" b="1"/>
                <a:t>Titanic </a:t>
              </a:r>
              <a:r>
                <a:rPr lang="ko-KR" altLang="en-US" b="1"/>
                <a:t>테이블을 기반으로 </a:t>
              </a:r>
              <a:endParaRPr lang="en-US" altLang="ko-KR" b="1"/>
            </a:p>
            <a:p>
              <a:pPr>
                <a:lnSpc>
                  <a:spcPct val="150000"/>
                </a:lnSpc>
              </a:pPr>
              <a:r>
                <a:rPr lang="en-US" altLang="ko-KR" b="1"/>
                <a:t>DataFrame</a:t>
              </a:r>
              <a:r>
                <a:rPr lang="ko-KR" altLang="en-US" b="1"/>
                <a:t>을 위한 </a:t>
              </a:r>
              <a:r>
                <a:rPr lang="en-US" altLang="ko-KR" b="1"/>
                <a:t>View</a:t>
              </a:r>
              <a:r>
                <a:rPr lang="ko-KR" altLang="en-US" b="1"/>
                <a:t> 스크립트 구성</a:t>
              </a:r>
            </a:p>
          </p:txBody>
        </p:sp>
        <p:sp>
          <p:nvSpPr>
            <p:cNvPr id="15" name="TextBox 14"/>
            <p:cNvSpPr txBox="1"/>
            <p:nvPr/>
          </p:nvSpPr>
          <p:spPr>
            <a:xfrm>
              <a:off x="8022293" y="4186968"/>
              <a:ext cx="3564117" cy="2034531"/>
            </a:xfrm>
            <a:prstGeom prst="rect">
              <a:avLst/>
            </a:prstGeom>
            <a:noFill/>
          </p:spPr>
          <p:txBody>
            <a:bodyPr wrap="none" lIns="0" tIns="0" rIns="0" bIns="0" rtlCol="0">
              <a:spAutoFit/>
            </a:bodyPr>
            <a:lstStyle/>
            <a:p>
              <a:pPr>
                <a:lnSpc>
                  <a:spcPct val="150000"/>
                </a:lnSpc>
              </a:pPr>
              <a:r>
                <a:rPr lang="en-US" altLang="ko-KR"/>
                <a:t>Create view xxx_yyyy</a:t>
              </a:r>
            </a:p>
            <a:p>
              <a:pPr>
                <a:lnSpc>
                  <a:spcPct val="150000"/>
                </a:lnSpc>
              </a:pPr>
              <a:r>
                <a:rPr lang="en-US" altLang="ko-KR"/>
                <a:t>As</a:t>
              </a:r>
            </a:p>
            <a:p>
              <a:pPr>
                <a:lnSpc>
                  <a:spcPct val="150000"/>
                </a:lnSpc>
              </a:pPr>
              <a:r>
                <a:rPr lang="en-US" altLang="ko-KR"/>
                <a:t>Select a.* </a:t>
              </a:r>
            </a:p>
            <a:p>
              <a:pPr>
                <a:lnSpc>
                  <a:spcPct val="150000"/>
                </a:lnSpc>
              </a:pPr>
              <a:r>
                <a:rPr lang="en-US" altLang="ko-KR"/>
                <a:t>           row_number() over (order by…)</a:t>
              </a:r>
            </a:p>
            <a:p>
              <a:pPr>
                <a:lnSpc>
                  <a:spcPct val="150000"/>
                </a:lnSpc>
              </a:pPr>
              <a:r>
                <a:rPr lang="en-US" altLang="ko-KR"/>
                <a:t>from modelops.titanic</a:t>
              </a:r>
              <a:endParaRPr lang="ko-KR" altLang="en-US"/>
            </a:p>
          </p:txBody>
        </p:sp>
      </p:grpSp>
      <p:grpSp>
        <p:nvGrpSpPr>
          <p:cNvPr id="3" name="그룹 2"/>
          <p:cNvGrpSpPr/>
          <p:nvPr/>
        </p:nvGrpSpPr>
        <p:grpSpPr>
          <a:xfrm>
            <a:off x="4263890" y="3233937"/>
            <a:ext cx="6819227" cy="3095827"/>
            <a:chOff x="4263890" y="3542050"/>
            <a:chExt cx="6819227" cy="3095827"/>
          </a:xfrm>
        </p:grpSpPr>
        <p:sp>
          <p:nvSpPr>
            <p:cNvPr id="19" name="오른쪽 화살표 18"/>
            <p:cNvSpPr/>
            <p:nvPr/>
          </p:nvSpPr>
          <p:spPr>
            <a:xfrm>
              <a:off x="4263890" y="4144887"/>
              <a:ext cx="506896" cy="802686"/>
            </a:xfrm>
            <a:prstGeom prst="rightArrow">
              <a:avLst/>
            </a:prstGeom>
            <a:solidFill>
              <a:schemeClr val="bg1">
                <a:lumMod val="6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grpSp>
          <p:nvGrpSpPr>
            <p:cNvPr id="20" name="그룹 19"/>
            <p:cNvGrpSpPr/>
            <p:nvPr/>
          </p:nvGrpSpPr>
          <p:grpSpPr>
            <a:xfrm>
              <a:off x="5337313" y="3542050"/>
              <a:ext cx="5745804" cy="3095827"/>
              <a:chOff x="8022293" y="3335443"/>
              <a:chExt cx="5745804" cy="3095827"/>
            </a:xfrm>
          </p:grpSpPr>
          <p:sp>
            <p:nvSpPr>
              <p:cNvPr id="21" name="TextBox 20"/>
              <p:cNvSpPr txBox="1"/>
              <p:nvPr/>
            </p:nvSpPr>
            <p:spPr>
              <a:xfrm>
                <a:off x="8022293" y="3335443"/>
                <a:ext cx="5745804" cy="415498"/>
              </a:xfrm>
              <a:prstGeom prst="rect">
                <a:avLst/>
              </a:prstGeom>
              <a:noFill/>
            </p:spPr>
            <p:txBody>
              <a:bodyPr wrap="none" lIns="0" tIns="0" rIns="0" bIns="0" rtlCol="0">
                <a:spAutoFit/>
              </a:bodyPr>
              <a:lstStyle/>
              <a:p>
                <a:pPr>
                  <a:lnSpc>
                    <a:spcPct val="150000"/>
                  </a:lnSpc>
                </a:pPr>
                <a:r>
                  <a:rPr lang="en-US" altLang="ko-KR" b="1"/>
                  <a:t>DataFrame</a:t>
                </a:r>
                <a:r>
                  <a:rPr lang="ko-KR" altLang="en-US" b="1"/>
                  <a:t>의 </a:t>
                </a:r>
                <a:r>
                  <a:rPr lang="en-US" altLang="ko-KR" b="1"/>
                  <a:t>head() API</a:t>
                </a:r>
                <a:r>
                  <a:rPr lang="ko-KR" altLang="en-US" b="1"/>
                  <a:t>가 적용된 </a:t>
                </a:r>
                <a:r>
                  <a:rPr lang="en-US" altLang="ko-KR" b="1"/>
                  <a:t>View SQL </a:t>
                </a:r>
                <a:r>
                  <a:rPr lang="ko-KR" altLang="en-US" b="1"/>
                  <a:t>변환하여 수행</a:t>
                </a:r>
              </a:p>
            </p:txBody>
          </p:sp>
          <p:sp>
            <p:nvSpPr>
              <p:cNvPr id="22" name="TextBox 21"/>
              <p:cNvSpPr txBox="1"/>
              <p:nvPr/>
            </p:nvSpPr>
            <p:spPr>
              <a:xfrm>
                <a:off x="8022293" y="3938280"/>
                <a:ext cx="5327375" cy="2492990"/>
              </a:xfrm>
              <a:prstGeom prst="rect">
                <a:avLst/>
              </a:prstGeom>
              <a:noFill/>
            </p:spPr>
            <p:txBody>
              <a:bodyPr wrap="square" lIns="0" tIns="0" rIns="0" bIns="0" rtlCol="0">
                <a:spAutoFit/>
              </a:bodyPr>
              <a:lstStyle/>
              <a:p>
                <a:pPr>
                  <a:lnSpc>
                    <a:spcPct val="150000"/>
                  </a:lnSpc>
                </a:pPr>
                <a:r>
                  <a:rPr lang="en-US" altLang="ko-KR"/>
                  <a:t>Create view xxx_yyy_zzz</a:t>
                </a:r>
              </a:p>
              <a:p>
                <a:pPr>
                  <a:lnSpc>
                    <a:spcPct val="150000"/>
                  </a:lnSpc>
                </a:pPr>
                <a:r>
                  <a:rPr lang="en-US" altLang="ko-KR"/>
                  <a:t>As</a:t>
                </a:r>
              </a:p>
              <a:p>
                <a:pPr>
                  <a:lnSpc>
                    <a:spcPct val="150000"/>
                  </a:lnSpc>
                </a:pPr>
                <a:r>
                  <a:rPr lang="en-US" altLang="ko-KR"/>
                  <a:t>Select * from(</a:t>
                </a:r>
              </a:p>
              <a:p>
                <a:pPr>
                  <a:lnSpc>
                    <a:spcPct val="150000"/>
                  </a:lnSpc>
                </a:pPr>
                <a:r>
                  <a:rPr lang="en-US" altLang="ko-KR"/>
                  <a:t>Select a.* </a:t>
                </a:r>
              </a:p>
              <a:p>
                <a:pPr>
                  <a:lnSpc>
                    <a:spcPct val="150000"/>
                  </a:lnSpc>
                </a:pPr>
                <a:r>
                  <a:rPr lang="en-US" altLang="ko-KR"/>
                  <a:t>           row_number() over (order by…) as row_num</a:t>
                </a:r>
              </a:p>
              <a:p>
                <a:pPr>
                  <a:lnSpc>
                    <a:spcPct val="150000"/>
                  </a:lnSpc>
                </a:pPr>
                <a:r>
                  <a:rPr lang="en-US" altLang="ko-KR"/>
                  <a:t>from modelops.titanic ) where row_num &lt; 5</a:t>
                </a:r>
                <a:endParaRPr lang="ko-KR" altLang="en-US"/>
              </a:p>
            </p:txBody>
          </p:sp>
        </p:grpSp>
      </p:grpSp>
    </p:spTree>
    <p:extLst>
      <p:ext uri="{BB962C8B-B14F-4D97-AF65-F5344CB8AC3E}">
        <p14:creationId xmlns:p14="http://schemas.microsoft.com/office/powerpoint/2010/main" val="74342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DataFrame </a:t>
            </a:r>
            <a:r>
              <a:rPr lang="ko-KR" altLang="en-US"/>
              <a:t>구성 요소</a:t>
            </a:r>
          </a:p>
        </p:txBody>
      </p:sp>
      <p:graphicFrame>
        <p:nvGraphicFramePr>
          <p:cNvPr id="4" name="표 3"/>
          <p:cNvGraphicFramePr>
            <a:graphicFrameLocks noGrp="1"/>
          </p:cNvGraphicFramePr>
          <p:nvPr>
            <p:extLst>
              <p:ext uri="{D42A27DB-BD31-4B8C-83A1-F6EECF244321}">
                <p14:modId xmlns:p14="http://schemas.microsoft.com/office/powerpoint/2010/main" val="141960173"/>
              </p:ext>
            </p:extLst>
          </p:nvPr>
        </p:nvGraphicFramePr>
        <p:xfrm>
          <a:off x="1413892" y="2577271"/>
          <a:ext cx="4536504" cy="370840"/>
        </p:xfrm>
        <a:graphic>
          <a:graphicData uri="http://schemas.openxmlformats.org/drawingml/2006/table">
            <a:tbl>
              <a:tblPr firstRow="1" bandRow="1">
                <a:tableStyleId>{5FD0F851-EC5A-4D38-B0AD-8093EC10F338}</a:tableStyleId>
              </a:tblPr>
              <a:tblGrid>
                <a:gridCol w="1512168">
                  <a:extLst>
                    <a:ext uri="{9D8B030D-6E8A-4147-A177-3AD203B41FA5}">
                      <a16:colId xmlns:a16="http://schemas.microsoft.com/office/drawing/2014/main" val="1955882995"/>
                    </a:ext>
                  </a:extLst>
                </a:gridCol>
                <a:gridCol w="1512168">
                  <a:extLst>
                    <a:ext uri="{9D8B030D-6E8A-4147-A177-3AD203B41FA5}">
                      <a16:colId xmlns:a16="http://schemas.microsoft.com/office/drawing/2014/main" val="28449809"/>
                    </a:ext>
                  </a:extLst>
                </a:gridCol>
                <a:gridCol w="1512168">
                  <a:extLst>
                    <a:ext uri="{9D8B030D-6E8A-4147-A177-3AD203B41FA5}">
                      <a16:colId xmlns:a16="http://schemas.microsoft.com/office/drawing/2014/main" val="1507079963"/>
                    </a:ext>
                  </a:extLst>
                </a:gridCol>
              </a:tblGrid>
              <a:tr h="370840">
                <a:tc>
                  <a:txBody>
                    <a:bodyPr/>
                    <a:lstStyle/>
                    <a:p>
                      <a:pPr algn="ctr" latinLnBrk="1"/>
                      <a:r>
                        <a:rPr lang="en-US" altLang="ko-KR">
                          <a:solidFill>
                            <a:schemeClr val="tx1">
                              <a:lumMod val="50000"/>
                            </a:schemeClr>
                          </a:solidFill>
                        </a:rPr>
                        <a:t>Name</a:t>
                      </a:r>
                      <a:endParaRPr lang="ko-KR" altLang="en-US">
                        <a:solidFill>
                          <a:schemeClr val="tx1">
                            <a:lumMod val="50000"/>
                          </a:schemeClr>
                        </a:solidFill>
                      </a:endParaRPr>
                    </a:p>
                  </a:txBody>
                  <a:tcPr>
                    <a:lnL w="28575" cap="flat" cmpd="sng" algn="ctr">
                      <a:solidFill>
                        <a:schemeClr val="tx1">
                          <a:lumMod val="50000"/>
                        </a:schemeClr>
                      </a:solidFill>
                      <a:prstDash val="solid"/>
                      <a:round/>
                      <a:headEnd type="none" w="med" len="med"/>
                      <a:tailEnd type="none" w="med" len="med"/>
                    </a:lnL>
                    <a:lnR w="28575" cap="flat" cmpd="sng" algn="ctr">
                      <a:solidFill>
                        <a:schemeClr val="tx1">
                          <a:lumMod val="50000"/>
                        </a:schemeClr>
                      </a:solidFill>
                      <a:prstDash val="solid"/>
                      <a:round/>
                      <a:headEnd type="none" w="med" len="med"/>
                      <a:tailEnd type="none" w="med" len="med"/>
                    </a:lnR>
                    <a:lnT w="28575" cap="flat" cmpd="sng" algn="ctr">
                      <a:solidFill>
                        <a:schemeClr val="tx1">
                          <a:lumMod val="50000"/>
                        </a:schemeClr>
                      </a:solidFill>
                      <a:prstDash val="solid"/>
                      <a:round/>
                      <a:headEnd type="none" w="med" len="med"/>
                      <a:tailEnd type="none" w="med" len="med"/>
                    </a:lnT>
                    <a:lnB w="28575" cap="flat" cmpd="sng" algn="ctr">
                      <a:solidFill>
                        <a:schemeClr val="tx1">
                          <a:lumMod val="50000"/>
                        </a:schemeClr>
                      </a:solidFill>
                      <a:prstDash val="solid"/>
                      <a:round/>
                      <a:headEnd type="none" w="med" len="med"/>
                      <a:tailEnd type="none" w="med" len="med"/>
                    </a:lnB>
                    <a:solidFill>
                      <a:schemeClr val="bg1">
                        <a:lumMod val="65000"/>
                      </a:schemeClr>
                    </a:solidFill>
                  </a:tcPr>
                </a:tc>
                <a:tc>
                  <a:txBody>
                    <a:bodyPr/>
                    <a:lstStyle/>
                    <a:p>
                      <a:pPr algn="ctr" latinLnBrk="1"/>
                      <a:r>
                        <a:rPr lang="en-US" altLang="ko-KR">
                          <a:solidFill>
                            <a:schemeClr val="tx1">
                              <a:lumMod val="50000"/>
                            </a:schemeClr>
                          </a:solidFill>
                        </a:rPr>
                        <a:t>Age</a:t>
                      </a:r>
                      <a:endParaRPr lang="ko-KR" altLang="en-US">
                        <a:solidFill>
                          <a:schemeClr val="tx1">
                            <a:lumMod val="50000"/>
                          </a:schemeClr>
                        </a:solidFill>
                      </a:endParaRPr>
                    </a:p>
                  </a:txBody>
                  <a:tcPr>
                    <a:lnL w="28575" cap="flat" cmpd="sng" algn="ctr">
                      <a:solidFill>
                        <a:schemeClr val="tx1">
                          <a:lumMod val="50000"/>
                        </a:schemeClr>
                      </a:solidFill>
                      <a:prstDash val="solid"/>
                      <a:round/>
                      <a:headEnd type="none" w="med" len="med"/>
                      <a:tailEnd type="none" w="med" len="med"/>
                    </a:lnL>
                    <a:lnR w="28575" cap="flat" cmpd="sng" algn="ctr">
                      <a:solidFill>
                        <a:schemeClr val="tx1">
                          <a:lumMod val="50000"/>
                        </a:schemeClr>
                      </a:solidFill>
                      <a:prstDash val="solid"/>
                      <a:round/>
                      <a:headEnd type="none" w="med" len="med"/>
                      <a:tailEnd type="none" w="med" len="med"/>
                    </a:lnR>
                    <a:lnT w="28575" cap="flat" cmpd="sng" algn="ctr">
                      <a:solidFill>
                        <a:schemeClr val="tx1">
                          <a:lumMod val="50000"/>
                        </a:schemeClr>
                      </a:solidFill>
                      <a:prstDash val="solid"/>
                      <a:round/>
                      <a:headEnd type="none" w="med" len="med"/>
                      <a:tailEnd type="none" w="med" len="med"/>
                    </a:lnT>
                    <a:lnB w="28575" cap="flat" cmpd="sng" algn="ctr">
                      <a:solidFill>
                        <a:schemeClr val="tx1">
                          <a:lumMod val="50000"/>
                        </a:schemeClr>
                      </a:solidFill>
                      <a:prstDash val="solid"/>
                      <a:round/>
                      <a:headEnd type="none" w="med" len="med"/>
                      <a:tailEnd type="none" w="med" len="med"/>
                    </a:lnB>
                    <a:solidFill>
                      <a:schemeClr val="bg1">
                        <a:lumMod val="65000"/>
                      </a:schemeClr>
                    </a:solidFill>
                  </a:tcPr>
                </a:tc>
                <a:tc>
                  <a:txBody>
                    <a:bodyPr/>
                    <a:lstStyle/>
                    <a:p>
                      <a:pPr algn="ctr" latinLnBrk="1"/>
                      <a:r>
                        <a:rPr lang="en-US" altLang="ko-KR">
                          <a:solidFill>
                            <a:schemeClr val="tx1">
                              <a:lumMod val="50000"/>
                            </a:schemeClr>
                          </a:solidFill>
                        </a:rPr>
                        <a:t>Ticket</a:t>
                      </a:r>
                      <a:endParaRPr lang="ko-KR" altLang="en-US">
                        <a:solidFill>
                          <a:schemeClr val="tx1">
                            <a:lumMod val="50000"/>
                          </a:schemeClr>
                        </a:solidFill>
                      </a:endParaRPr>
                    </a:p>
                  </a:txBody>
                  <a:tcPr>
                    <a:lnL w="28575" cap="flat" cmpd="sng" algn="ctr">
                      <a:solidFill>
                        <a:schemeClr val="tx1">
                          <a:lumMod val="50000"/>
                        </a:schemeClr>
                      </a:solidFill>
                      <a:prstDash val="solid"/>
                      <a:round/>
                      <a:headEnd type="none" w="med" len="med"/>
                      <a:tailEnd type="none" w="med" len="med"/>
                    </a:lnL>
                    <a:lnR w="28575" cap="flat" cmpd="sng" algn="ctr">
                      <a:solidFill>
                        <a:schemeClr val="tx1">
                          <a:lumMod val="50000"/>
                        </a:schemeClr>
                      </a:solidFill>
                      <a:prstDash val="solid"/>
                      <a:round/>
                      <a:headEnd type="none" w="med" len="med"/>
                      <a:tailEnd type="none" w="med" len="med"/>
                    </a:lnR>
                    <a:lnT w="28575" cap="flat" cmpd="sng" algn="ctr">
                      <a:solidFill>
                        <a:schemeClr val="tx1">
                          <a:lumMod val="50000"/>
                        </a:schemeClr>
                      </a:solidFill>
                      <a:prstDash val="solid"/>
                      <a:round/>
                      <a:headEnd type="none" w="med" len="med"/>
                      <a:tailEnd type="none" w="med" len="med"/>
                    </a:lnT>
                    <a:lnB w="28575" cap="flat" cmpd="sng" algn="ctr">
                      <a:solidFill>
                        <a:schemeClr val="tx1">
                          <a:lumMod val="50000"/>
                        </a:schemeClr>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071957050"/>
                  </a:ext>
                </a:extLst>
              </a:tr>
            </a:tbl>
          </a:graphicData>
        </a:graphic>
      </p:graphicFrame>
      <p:graphicFrame>
        <p:nvGraphicFramePr>
          <p:cNvPr id="5" name="표 4"/>
          <p:cNvGraphicFramePr>
            <a:graphicFrameLocks noGrp="1"/>
          </p:cNvGraphicFramePr>
          <p:nvPr>
            <p:extLst>
              <p:ext uri="{D42A27DB-BD31-4B8C-83A1-F6EECF244321}">
                <p14:modId xmlns:p14="http://schemas.microsoft.com/office/powerpoint/2010/main" val="3359342739"/>
              </p:ext>
            </p:extLst>
          </p:nvPr>
        </p:nvGraphicFramePr>
        <p:xfrm>
          <a:off x="1408368" y="3157375"/>
          <a:ext cx="4542027" cy="1639776"/>
        </p:xfrm>
        <a:graphic>
          <a:graphicData uri="http://schemas.openxmlformats.org/drawingml/2006/table">
            <a:tbl>
              <a:tblPr firstRow="1" bandRow="1">
                <a:tableStyleId>{5940675A-B579-460E-94D1-54222C63F5DA}</a:tableStyleId>
              </a:tblPr>
              <a:tblGrid>
                <a:gridCol w="1514009">
                  <a:extLst>
                    <a:ext uri="{9D8B030D-6E8A-4147-A177-3AD203B41FA5}">
                      <a16:colId xmlns:a16="http://schemas.microsoft.com/office/drawing/2014/main" val="24080794"/>
                    </a:ext>
                  </a:extLst>
                </a:gridCol>
                <a:gridCol w="1514009">
                  <a:extLst>
                    <a:ext uri="{9D8B030D-6E8A-4147-A177-3AD203B41FA5}">
                      <a16:colId xmlns:a16="http://schemas.microsoft.com/office/drawing/2014/main" val="3520951305"/>
                    </a:ext>
                  </a:extLst>
                </a:gridCol>
                <a:gridCol w="1514009">
                  <a:extLst>
                    <a:ext uri="{9D8B030D-6E8A-4147-A177-3AD203B41FA5}">
                      <a16:colId xmlns:a16="http://schemas.microsoft.com/office/drawing/2014/main" val="106887388"/>
                    </a:ext>
                  </a:extLst>
                </a:gridCol>
              </a:tblGrid>
              <a:tr h="546592">
                <a:tc>
                  <a:txBody>
                    <a:bodyPr/>
                    <a:lstStyle/>
                    <a:p>
                      <a:pPr algn="ctr" latinLnBrk="1"/>
                      <a:r>
                        <a:rPr lang="ko-KR" altLang="en-US"/>
                        <a:t>김갑수</a:t>
                      </a:r>
                    </a:p>
                  </a:txBody>
                  <a:tcPr/>
                </a:tc>
                <a:tc>
                  <a:txBody>
                    <a:bodyPr/>
                    <a:lstStyle/>
                    <a:p>
                      <a:pPr algn="ctr" latinLnBrk="1"/>
                      <a:r>
                        <a:rPr lang="en-US" altLang="ko-KR"/>
                        <a:t>20</a:t>
                      </a:r>
                      <a:endParaRPr lang="ko-KR" altLang="en-US"/>
                    </a:p>
                  </a:txBody>
                  <a:tcPr/>
                </a:tc>
                <a:tc>
                  <a:txBody>
                    <a:bodyPr/>
                    <a:lstStyle/>
                    <a:p>
                      <a:pPr algn="ctr" latinLnBrk="1"/>
                      <a:r>
                        <a:rPr lang="en-US" altLang="ko-KR"/>
                        <a:t>AC5123</a:t>
                      </a:r>
                      <a:endParaRPr lang="ko-KR" altLang="en-US"/>
                    </a:p>
                  </a:txBody>
                  <a:tcPr/>
                </a:tc>
                <a:extLst>
                  <a:ext uri="{0D108BD9-81ED-4DB2-BD59-A6C34878D82A}">
                    <a16:rowId xmlns:a16="http://schemas.microsoft.com/office/drawing/2014/main" val="684865409"/>
                  </a:ext>
                </a:extLst>
              </a:tr>
              <a:tr h="546592">
                <a:tc>
                  <a:txBody>
                    <a:bodyPr/>
                    <a:lstStyle/>
                    <a:p>
                      <a:pPr algn="ctr" latinLnBrk="1"/>
                      <a:r>
                        <a:rPr lang="ko-KR" altLang="en-US"/>
                        <a:t>홍길동</a:t>
                      </a:r>
                    </a:p>
                  </a:txBody>
                  <a:tcPr/>
                </a:tc>
                <a:tc>
                  <a:txBody>
                    <a:bodyPr/>
                    <a:lstStyle/>
                    <a:p>
                      <a:pPr algn="ctr" latinLnBrk="1"/>
                      <a:r>
                        <a:rPr lang="en-US" altLang="ko-KR"/>
                        <a:t>35</a:t>
                      </a:r>
                      <a:endParaRPr lang="ko-KR" altLang="en-US"/>
                    </a:p>
                  </a:txBody>
                  <a:tcPr/>
                </a:tc>
                <a:tc>
                  <a:txBody>
                    <a:bodyPr/>
                    <a:lstStyle/>
                    <a:p>
                      <a:pPr algn="ctr" latinLnBrk="1"/>
                      <a:r>
                        <a:rPr lang="en-US" altLang="ko-KR"/>
                        <a:t>PC1732</a:t>
                      </a:r>
                      <a:endParaRPr lang="ko-KR" altLang="en-US"/>
                    </a:p>
                  </a:txBody>
                  <a:tcPr/>
                </a:tc>
                <a:extLst>
                  <a:ext uri="{0D108BD9-81ED-4DB2-BD59-A6C34878D82A}">
                    <a16:rowId xmlns:a16="http://schemas.microsoft.com/office/drawing/2014/main" val="1530658122"/>
                  </a:ext>
                </a:extLst>
              </a:tr>
              <a:tr h="546592">
                <a:tc>
                  <a:txBody>
                    <a:bodyPr/>
                    <a:lstStyle/>
                    <a:p>
                      <a:pPr algn="ctr" latinLnBrk="1"/>
                      <a:r>
                        <a:rPr lang="ko-KR" altLang="en-US"/>
                        <a:t>전우치</a:t>
                      </a:r>
                    </a:p>
                  </a:txBody>
                  <a:tcPr/>
                </a:tc>
                <a:tc>
                  <a:txBody>
                    <a:bodyPr/>
                    <a:lstStyle/>
                    <a:p>
                      <a:pPr algn="ctr" latinLnBrk="1"/>
                      <a:r>
                        <a:rPr lang="en-US" altLang="ko-KR"/>
                        <a:t>18</a:t>
                      </a:r>
                      <a:endParaRPr lang="ko-KR" altLang="en-US"/>
                    </a:p>
                  </a:txBody>
                  <a:tcPr/>
                </a:tc>
                <a:tc>
                  <a:txBody>
                    <a:bodyPr/>
                    <a:lstStyle/>
                    <a:p>
                      <a:pPr algn="ctr" latinLnBrk="1"/>
                      <a:r>
                        <a:rPr lang="en-US" altLang="ko-KR"/>
                        <a:t>STO012</a:t>
                      </a:r>
                      <a:endParaRPr lang="ko-KR" altLang="en-US"/>
                    </a:p>
                  </a:txBody>
                  <a:tcPr/>
                </a:tc>
                <a:extLst>
                  <a:ext uri="{0D108BD9-81ED-4DB2-BD59-A6C34878D82A}">
                    <a16:rowId xmlns:a16="http://schemas.microsoft.com/office/drawing/2014/main" val="1855116558"/>
                  </a:ext>
                </a:extLst>
              </a:tr>
            </a:tbl>
          </a:graphicData>
        </a:graphic>
      </p:graphicFrame>
      <p:graphicFrame>
        <p:nvGraphicFramePr>
          <p:cNvPr id="6" name="표 5"/>
          <p:cNvGraphicFramePr>
            <a:graphicFrameLocks noGrp="1"/>
          </p:cNvGraphicFramePr>
          <p:nvPr>
            <p:extLst>
              <p:ext uri="{D42A27DB-BD31-4B8C-83A1-F6EECF244321}">
                <p14:modId xmlns:p14="http://schemas.microsoft.com/office/powerpoint/2010/main" val="1164608330"/>
              </p:ext>
            </p:extLst>
          </p:nvPr>
        </p:nvGraphicFramePr>
        <p:xfrm>
          <a:off x="659349" y="3157375"/>
          <a:ext cx="538518" cy="1639776"/>
        </p:xfrm>
        <a:graphic>
          <a:graphicData uri="http://schemas.openxmlformats.org/drawingml/2006/table">
            <a:tbl>
              <a:tblPr firstRow="1" bandRow="1">
                <a:tableStyleId>{5940675A-B579-460E-94D1-54222C63F5DA}</a:tableStyleId>
              </a:tblPr>
              <a:tblGrid>
                <a:gridCol w="538518">
                  <a:extLst>
                    <a:ext uri="{9D8B030D-6E8A-4147-A177-3AD203B41FA5}">
                      <a16:colId xmlns:a16="http://schemas.microsoft.com/office/drawing/2014/main" val="557455070"/>
                    </a:ext>
                  </a:extLst>
                </a:gridCol>
              </a:tblGrid>
              <a:tr h="546592">
                <a:tc>
                  <a:txBody>
                    <a:bodyPr/>
                    <a:lstStyle/>
                    <a:p>
                      <a:pPr algn="ctr" latinLnBrk="1"/>
                      <a:r>
                        <a:rPr lang="en-US" altLang="ko-KR" b="1">
                          <a:solidFill>
                            <a:schemeClr val="tx1">
                              <a:lumMod val="50000"/>
                            </a:schemeClr>
                          </a:solidFill>
                        </a:rPr>
                        <a:t>1</a:t>
                      </a:r>
                      <a:endParaRPr lang="ko-KR" altLang="en-US" b="1">
                        <a:solidFill>
                          <a:schemeClr val="tx1">
                            <a:lumMod val="50000"/>
                          </a:schemeClr>
                        </a:solidFill>
                      </a:endParaRPr>
                    </a:p>
                  </a:txBody>
                  <a:tcPr>
                    <a:solidFill>
                      <a:schemeClr val="bg1">
                        <a:lumMod val="65000"/>
                      </a:schemeClr>
                    </a:solidFill>
                  </a:tcPr>
                </a:tc>
                <a:extLst>
                  <a:ext uri="{0D108BD9-81ED-4DB2-BD59-A6C34878D82A}">
                    <a16:rowId xmlns:a16="http://schemas.microsoft.com/office/drawing/2014/main" val="1419293949"/>
                  </a:ext>
                </a:extLst>
              </a:tr>
              <a:tr h="546592">
                <a:tc>
                  <a:txBody>
                    <a:bodyPr/>
                    <a:lstStyle/>
                    <a:p>
                      <a:pPr algn="ctr" latinLnBrk="1"/>
                      <a:r>
                        <a:rPr lang="en-US" altLang="ko-KR" b="1">
                          <a:solidFill>
                            <a:schemeClr val="tx1">
                              <a:lumMod val="50000"/>
                            </a:schemeClr>
                          </a:solidFill>
                        </a:rPr>
                        <a:t>2</a:t>
                      </a:r>
                      <a:endParaRPr lang="ko-KR" altLang="en-US" b="1">
                        <a:solidFill>
                          <a:schemeClr val="tx1">
                            <a:lumMod val="50000"/>
                          </a:schemeClr>
                        </a:solidFill>
                      </a:endParaRPr>
                    </a:p>
                  </a:txBody>
                  <a:tcPr>
                    <a:solidFill>
                      <a:schemeClr val="bg1">
                        <a:lumMod val="65000"/>
                      </a:schemeClr>
                    </a:solidFill>
                  </a:tcPr>
                </a:tc>
                <a:extLst>
                  <a:ext uri="{0D108BD9-81ED-4DB2-BD59-A6C34878D82A}">
                    <a16:rowId xmlns:a16="http://schemas.microsoft.com/office/drawing/2014/main" val="1985719081"/>
                  </a:ext>
                </a:extLst>
              </a:tr>
              <a:tr h="546592">
                <a:tc>
                  <a:txBody>
                    <a:bodyPr/>
                    <a:lstStyle/>
                    <a:p>
                      <a:pPr algn="ctr" latinLnBrk="1"/>
                      <a:r>
                        <a:rPr lang="en-US" altLang="ko-KR" b="1">
                          <a:solidFill>
                            <a:schemeClr val="tx1">
                              <a:lumMod val="50000"/>
                            </a:schemeClr>
                          </a:solidFill>
                        </a:rPr>
                        <a:t>3</a:t>
                      </a:r>
                      <a:endParaRPr lang="ko-KR" altLang="en-US" b="1">
                        <a:solidFill>
                          <a:schemeClr val="tx1">
                            <a:lumMod val="50000"/>
                          </a:schemeClr>
                        </a:solidFill>
                      </a:endParaRPr>
                    </a:p>
                  </a:txBody>
                  <a:tcPr>
                    <a:solidFill>
                      <a:schemeClr val="bg1">
                        <a:lumMod val="65000"/>
                      </a:schemeClr>
                    </a:solidFill>
                  </a:tcPr>
                </a:tc>
                <a:extLst>
                  <a:ext uri="{0D108BD9-81ED-4DB2-BD59-A6C34878D82A}">
                    <a16:rowId xmlns:a16="http://schemas.microsoft.com/office/drawing/2014/main" val="88724329"/>
                  </a:ext>
                </a:extLst>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3016556102"/>
              </p:ext>
            </p:extLst>
          </p:nvPr>
        </p:nvGraphicFramePr>
        <p:xfrm>
          <a:off x="7849222" y="3178160"/>
          <a:ext cx="538518" cy="1639776"/>
        </p:xfrm>
        <a:graphic>
          <a:graphicData uri="http://schemas.openxmlformats.org/drawingml/2006/table">
            <a:tbl>
              <a:tblPr firstRow="1" bandRow="1">
                <a:tableStyleId>{5940675A-B579-460E-94D1-54222C63F5DA}</a:tableStyleId>
              </a:tblPr>
              <a:tblGrid>
                <a:gridCol w="538518">
                  <a:extLst>
                    <a:ext uri="{9D8B030D-6E8A-4147-A177-3AD203B41FA5}">
                      <a16:colId xmlns:a16="http://schemas.microsoft.com/office/drawing/2014/main" val="557455070"/>
                    </a:ext>
                  </a:extLst>
                </a:gridCol>
              </a:tblGrid>
              <a:tr h="546592">
                <a:tc>
                  <a:txBody>
                    <a:bodyPr/>
                    <a:lstStyle/>
                    <a:p>
                      <a:pPr algn="ctr" latinLnBrk="1"/>
                      <a:r>
                        <a:rPr lang="en-US" altLang="ko-KR" b="1">
                          <a:solidFill>
                            <a:schemeClr val="tx1">
                              <a:lumMod val="50000"/>
                            </a:schemeClr>
                          </a:solidFill>
                        </a:rPr>
                        <a:t>1</a:t>
                      </a:r>
                      <a:endParaRPr lang="ko-KR" altLang="en-US" b="1">
                        <a:solidFill>
                          <a:schemeClr val="tx1">
                            <a:lumMod val="50000"/>
                          </a:schemeClr>
                        </a:solidFill>
                      </a:endParaRPr>
                    </a:p>
                  </a:txBody>
                  <a:tcPr>
                    <a:solidFill>
                      <a:schemeClr val="bg1">
                        <a:lumMod val="65000"/>
                      </a:schemeClr>
                    </a:solidFill>
                  </a:tcPr>
                </a:tc>
                <a:extLst>
                  <a:ext uri="{0D108BD9-81ED-4DB2-BD59-A6C34878D82A}">
                    <a16:rowId xmlns:a16="http://schemas.microsoft.com/office/drawing/2014/main" val="1419293949"/>
                  </a:ext>
                </a:extLst>
              </a:tr>
              <a:tr h="546592">
                <a:tc>
                  <a:txBody>
                    <a:bodyPr/>
                    <a:lstStyle/>
                    <a:p>
                      <a:pPr algn="ctr" latinLnBrk="1"/>
                      <a:r>
                        <a:rPr lang="en-US" altLang="ko-KR" b="1">
                          <a:solidFill>
                            <a:schemeClr val="tx1">
                              <a:lumMod val="50000"/>
                            </a:schemeClr>
                          </a:solidFill>
                        </a:rPr>
                        <a:t>2</a:t>
                      </a:r>
                      <a:endParaRPr lang="ko-KR" altLang="en-US" b="1">
                        <a:solidFill>
                          <a:schemeClr val="tx1">
                            <a:lumMod val="50000"/>
                          </a:schemeClr>
                        </a:solidFill>
                      </a:endParaRPr>
                    </a:p>
                  </a:txBody>
                  <a:tcPr>
                    <a:solidFill>
                      <a:schemeClr val="bg1">
                        <a:lumMod val="65000"/>
                      </a:schemeClr>
                    </a:solidFill>
                  </a:tcPr>
                </a:tc>
                <a:extLst>
                  <a:ext uri="{0D108BD9-81ED-4DB2-BD59-A6C34878D82A}">
                    <a16:rowId xmlns:a16="http://schemas.microsoft.com/office/drawing/2014/main" val="1985719081"/>
                  </a:ext>
                </a:extLst>
              </a:tr>
              <a:tr h="546592">
                <a:tc>
                  <a:txBody>
                    <a:bodyPr/>
                    <a:lstStyle/>
                    <a:p>
                      <a:pPr algn="ctr" latinLnBrk="1"/>
                      <a:r>
                        <a:rPr lang="en-US" altLang="ko-KR" b="1">
                          <a:solidFill>
                            <a:schemeClr val="tx1">
                              <a:lumMod val="50000"/>
                            </a:schemeClr>
                          </a:solidFill>
                        </a:rPr>
                        <a:t>3</a:t>
                      </a:r>
                      <a:endParaRPr lang="ko-KR" altLang="en-US" b="1">
                        <a:solidFill>
                          <a:schemeClr val="tx1">
                            <a:lumMod val="50000"/>
                          </a:schemeClr>
                        </a:solidFill>
                      </a:endParaRPr>
                    </a:p>
                  </a:txBody>
                  <a:tcPr>
                    <a:solidFill>
                      <a:schemeClr val="bg1">
                        <a:lumMod val="65000"/>
                      </a:schemeClr>
                    </a:solidFill>
                  </a:tcPr>
                </a:tc>
                <a:extLst>
                  <a:ext uri="{0D108BD9-81ED-4DB2-BD59-A6C34878D82A}">
                    <a16:rowId xmlns:a16="http://schemas.microsoft.com/office/drawing/2014/main" val="88724329"/>
                  </a:ext>
                </a:extLst>
              </a:tr>
            </a:tbl>
          </a:graphicData>
        </a:graphic>
      </p:graphicFrame>
      <p:graphicFrame>
        <p:nvGraphicFramePr>
          <p:cNvPr id="8" name="표 7"/>
          <p:cNvGraphicFramePr>
            <a:graphicFrameLocks noGrp="1"/>
          </p:cNvGraphicFramePr>
          <p:nvPr>
            <p:extLst>
              <p:ext uri="{D42A27DB-BD31-4B8C-83A1-F6EECF244321}">
                <p14:modId xmlns:p14="http://schemas.microsoft.com/office/powerpoint/2010/main" val="465916727"/>
              </p:ext>
            </p:extLst>
          </p:nvPr>
        </p:nvGraphicFramePr>
        <p:xfrm>
          <a:off x="8470829" y="3178160"/>
          <a:ext cx="962569" cy="1639776"/>
        </p:xfrm>
        <a:graphic>
          <a:graphicData uri="http://schemas.openxmlformats.org/drawingml/2006/table">
            <a:tbl>
              <a:tblPr firstRow="1" bandRow="1">
                <a:tableStyleId>{5940675A-B579-460E-94D1-54222C63F5DA}</a:tableStyleId>
              </a:tblPr>
              <a:tblGrid>
                <a:gridCol w="962569">
                  <a:extLst>
                    <a:ext uri="{9D8B030D-6E8A-4147-A177-3AD203B41FA5}">
                      <a16:colId xmlns:a16="http://schemas.microsoft.com/office/drawing/2014/main" val="3938389438"/>
                    </a:ext>
                  </a:extLst>
                </a:gridCol>
              </a:tblGrid>
              <a:tr h="546592">
                <a:tc>
                  <a:txBody>
                    <a:bodyPr/>
                    <a:lstStyle/>
                    <a:p>
                      <a:pPr latinLnBrk="1"/>
                      <a:r>
                        <a:rPr lang="ko-KR" altLang="en-US"/>
                        <a:t>김갑수</a:t>
                      </a:r>
                    </a:p>
                  </a:txBody>
                  <a:tcPr/>
                </a:tc>
                <a:extLst>
                  <a:ext uri="{0D108BD9-81ED-4DB2-BD59-A6C34878D82A}">
                    <a16:rowId xmlns:a16="http://schemas.microsoft.com/office/drawing/2014/main" val="3874446285"/>
                  </a:ext>
                </a:extLst>
              </a:tr>
              <a:tr h="546592">
                <a:tc>
                  <a:txBody>
                    <a:bodyPr/>
                    <a:lstStyle/>
                    <a:p>
                      <a:pPr latinLnBrk="1"/>
                      <a:r>
                        <a:rPr lang="ko-KR" altLang="en-US"/>
                        <a:t>홍길동</a:t>
                      </a:r>
                    </a:p>
                  </a:txBody>
                  <a:tcPr/>
                </a:tc>
                <a:extLst>
                  <a:ext uri="{0D108BD9-81ED-4DB2-BD59-A6C34878D82A}">
                    <a16:rowId xmlns:a16="http://schemas.microsoft.com/office/drawing/2014/main" val="1238157704"/>
                  </a:ext>
                </a:extLst>
              </a:tr>
              <a:tr h="546592">
                <a:tc>
                  <a:txBody>
                    <a:bodyPr/>
                    <a:lstStyle/>
                    <a:p>
                      <a:pPr latinLnBrk="1"/>
                      <a:r>
                        <a:rPr lang="ko-KR" altLang="en-US"/>
                        <a:t>전우치</a:t>
                      </a:r>
                    </a:p>
                  </a:txBody>
                  <a:tcPr/>
                </a:tc>
                <a:extLst>
                  <a:ext uri="{0D108BD9-81ED-4DB2-BD59-A6C34878D82A}">
                    <a16:rowId xmlns:a16="http://schemas.microsoft.com/office/drawing/2014/main" val="316454406"/>
                  </a:ext>
                </a:extLst>
              </a:tr>
            </a:tbl>
          </a:graphicData>
        </a:graphic>
      </p:graphicFrame>
      <p:sp>
        <p:nvSpPr>
          <p:cNvPr id="9" name="TextBox 8"/>
          <p:cNvSpPr txBox="1"/>
          <p:nvPr/>
        </p:nvSpPr>
        <p:spPr>
          <a:xfrm>
            <a:off x="280536" y="5157192"/>
            <a:ext cx="1296144" cy="360040"/>
          </a:xfrm>
          <a:prstGeom prst="rect">
            <a:avLst/>
          </a:prstGeom>
          <a:noFill/>
        </p:spPr>
        <p:txBody>
          <a:bodyPr wrap="square" lIns="0" tIns="0" rIns="0" bIns="0" rtlCol="0">
            <a:noAutofit/>
          </a:bodyPr>
          <a:lstStyle/>
          <a:p>
            <a:pPr algn="ctr">
              <a:lnSpc>
                <a:spcPct val="110000"/>
              </a:lnSpc>
            </a:pPr>
            <a:r>
              <a:rPr lang="en-US" altLang="ko-KR" sz="2000" b="1"/>
              <a:t>Index</a:t>
            </a:r>
            <a:endParaRPr lang="ko-KR" altLang="en-US" sz="2000" b="1" dirty="0"/>
          </a:p>
        </p:txBody>
      </p:sp>
      <p:sp>
        <p:nvSpPr>
          <p:cNvPr id="10" name="TextBox 9"/>
          <p:cNvSpPr txBox="1"/>
          <p:nvPr/>
        </p:nvSpPr>
        <p:spPr>
          <a:xfrm>
            <a:off x="280536" y="2037210"/>
            <a:ext cx="1296144" cy="360040"/>
          </a:xfrm>
          <a:prstGeom prst="rect">
            <a:avLst/>
          </a:prstGeom>
          <a:noFill/>
        </p:spPr>
        <p:txBody>
          <a:bodyPr wrap="square" lIns="0" tIns="0" rIns="0" bIns="0" rtlCol="0">
            <a:noAutofit/>
          </a:bodyPr>
          <a:lstStyle/>
          <a:p>
            <a:pPr algn="ctr">
              <a:lnSpc>
                <a:spcPct val="110000"/>
              </a:lnSpc>
            </a:pPr>
            <a:r>
              <a:rPr lang="en-US" altLang="ko-KR" sz="2000" b="1"/>
              <a:t>Columns</a:t>
            </a:r>
            <a:endParaRPr lang="ko-KR" altLang="en-US" sz="2000" b="1" dirty="0"/>
          </a:p>
        </p:txBody>
      </p:sp>
      <p:cxnSp>
        <p:nvCxnSpPr>
          <p:cNvPr id="11" name="꺾인 연결선 10"/>
          <p:cNvCxnSpPr>
            <a:stCxn id="10" idx="2"/>
            <a:endCxn id="4" idx="1"/>
          </p:cNvCxnSpPr>
          <p:nvPr/>
        </p:nvCxnSpPr>
        <p:spPr>
          <a:xfrm rot="16200000" flipH="1">
            <a:off x="988530" y="2337328"/>
            <a:ext cx="365441" cy="485284"/>
          </a:xfrm>
          <a:prstGeom prst="bentConnector2">
            <a:avLst/>
          </a:prstGeom>
          <a:ln w="38100">
            <a:solidFill>
              <a:schemeClr val="tx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a:stCxn id="9" idx="0"/>
            <a:endCxn id="6" idx="2"/>
          </p:cNvCxnSpPr>
          <p:nvPr/>
        </p:nvCxnSpPr>
        <p:spPr>
          <a:xfrm flipV="1">
            <a:off x="928608" y="4797151"/>
            <a:ext cx="0" cy="360041"/>
          </a:xfrm>
          <a:prstGeom prst="straightConnector1">
            <a:avLst/>
          </a:prstGeom>
          <a:ln w="38100">
            <a:solidFill>
              <a:schemeClr val="tx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489182" y="5177977"/>
            <a:ext cx="1296144" cy="360040"/>
          </a:xfrm>
          <a:prstGeom prst="rect">
            <a:avLst/>
          </a:prstGeom>
          <a:noFill/>
        </p:spPr>
        <p:txBody>
          <a:bodyPr wrap="square" lIns="0" tIns="0" rIns="0" bIns="0" rtlCol="0">
            <a:noAutofit/>
          </a:bodyPr>
          <a:lstStyle/>
          <a:p>
            <a:pPr algn="ctr">
              <a:lnSpc>
                <a:spcPct val="110000"/>
              </a:lnSpc>
            </a:pPr>
            <a:r>
              <a:rPr lang="en-US" altLang="ko-KR" sz="2000" b="1"/>
              <a:t>Index</a:t>
            </a:r>
            <a:endParaRPr lang="ko-KR" altLang="en-US" sz="2000" b="1" dirty="0"/>
          </a:p>
        </p:txBody>
      </p:sp>
      <p:cxnSp>
        <p:nvCxnSpPr>
          <p:cNvPr id="14" name="직선 화살표 연결선 13"/>
          <p:cNvCxnSpPr>
            <a:stCxn id="13" idx="0"/>
          </p:cNvCxnSpPr>
          <p:nvPr/>
        </p:nvCxnSpPr>
        <p:spPr>
          <a:xfrm flipV="1">
            <a:off x="8137254" y="4817936"/>
            <a:ext cx="0" cy="360041"/>
          </a:xfrm>
          <a:prstGeom prst="straightConnector1">
            <a:avLst/>
          </a:prstGeom>
          <a:ln w="38100">
            <a:solidFill>
              <a:schemeClr val="tx1">
                <a:lumMod val="50000"/>
              </a:schemeClr>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576680" y="1268760"/>
            <a:ext cx="4805764" cy="948470"/>
          </a:xfrm>
          <a:prstGeom prst="rect">
            <a:avLst/>
          </a:prstGeom>
          <a:noFill/>
        </p:spPr>
        <p:txBody>
          <a:bodyPr wrap="square" lIns="0" tIns="0" rIns="0" bIns="0" rtlCol="0">
            <a:noAutofit/>
          </a:bodyPr>
          <a:lstStyle/>
          <a:p>
            <a:pPr algn="ctr">
              <a:lnSpc>
                <a:spcPct val="110000"/>
              </a:lnSpc>
            </a:pPr>
            <a:r>
              <a:rPr lang="en-US" altLang="ko-KR" sz="3200"/>
              <a:t>DataFrame</a:t>
            </a:r>
          </a:p>
          <a:p>
            <a:pPr algn="ctr">
              <a:lnSpc>
                <a:spcPct val="110000"/>
              </a:lnSpc>
            </a:pPr>
            <a:r>
              <a:rPr lang="en-US" altLang="ko-KR" sz="2000"/>
              <a:t>Column X Rows 2</a:t>
            </a:r>
            <a:r>
              <a:rPr lang="ko-KR" altLang="en-US" sz="2000"/>
              <a:t>차원 데이터 셋</a:t>
            </a:r>
            <a:endParaRPr lang="ko-KR" altLang="en-US" sz="2000" dirty="0"/>
          </a:p>
        </p:txBody>
      </p:sp>
      <p:sp>
        <p:nvSpPr>
          <p:cNvPr id="16" name="TextBox 15"/>
          <p:cNvSpPr txBox="1"/>
          <p:nvPr/>
        </p:nvSpPr>
        <p:spPr>
          <a:xfrm>
            <a:off x="7030516" y="1289545"/>
            <a:ext cx="4805764" cy="948470"/>
          </a:xfrm>
          <a:prstGeom prst="rect">
            <a:avLst/>
          </a:prstGeom>
          <a:noFill/>
        </p:spPr>
        <p:txBody>
          <a:bodyPr wrap="square" lIns="0" tIns="0" rIns="0" bIns="0" rtlCol="0">
            <a:noAutofit/>
          </a:bodyPr>
          <a:lstStyle/>
          <a:p>
            <a:pPr algn="ctr">
              <a:lnSpc>
                <a:spcPct val="110000"/>
              </a:lnSpc>
            </a:pPr>
            <a:r>
              <a:rPr lang="en-US" altLang="ko-KR" sz="3200"/>
              <a:t>Series</a:t>
            </a:r>
          </a:p>
          <a:p>
            <a:pPr algn="ctr">
              <a:lnSpc>
                <a:spcPct val="110000"/>
              </a:lnSpc>
            </a:pPr>
            <a:r>
              <a:rPr lang="en-US" altLang="ko-KR" sz="2000"/>
              <a:t>1</a:t>
            </a:r>
            <a:r>
              <a:rPr lang="ko-KR" altLang="en-US" sz="2000"/>
              <a:t>개의 </a:t>
            </a:r>
            <a:r>
              <a:rPr lang="en-US" altLang="ko-KR" sz="2000"/>
              <a:t>Column</a:t>
            </a:r>
            <a:r>
              <a:rPr lang="ko-KR" altLang="en-US" sz="2000"/>
              <a:t>값으로만 구성된 </a:t>
            </a:r>
            <a:r>
              <a:rPr lang="en-US" altLang="ko-KR" sz="2000"/>
              <a:t>1</a:t>
            </a:r>
            <a:r>
              <a:rPr lang="ko-KR" altLang="en-US" sz="2000"/>
              <a:t>차원 데이터 셋</a:t>
            </a:r>
            <a:endParaRPr lang="ko-KR" altLang="en-US" sz="2000" dirty="0"/>
          </a:p>
        </p:txBody>
      </p:sp>
      <p:sp>
        <p:nvSpPr>
          <p:cNvPr id="17" name="직사각형 16"/>
          <p:cNvSpPr/>
          <p:nvPr/>
        </p:nvSpPr>
        <p:spPr>
          <a:xfrm>
            <a:off x="6937514" y="1371600"/>
            <a:ext cx="4820478" cy="4422913"/>
          </a:xfrm>
          <a:prstGeom prst="rect">
            <a:avLst/>
          </a:prstGeom>
          <a:solidFill>
            <a:schemeClr val="bg1">
              <a:lumMod val="9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50000"/>
              </a:lnSpc>
            </a:pPr>
            <a:r>
              <a:rPr lang="en-US" altLang="ko-KR">
                <a:solidFill>
                  <a:schemeClr val="tx1"/>
                </a:solidFill>
              </a:rPr>
              <a:t>Teradataml DataFrame</a:t>
            </a:r>
            <a:r>
              <a:rPr lang="ko-KR" altLang="en-US">
                <a:solidFill>
                  <a:schemeClr val="tx1"/>
                </a:solidFill>
              </a:rPr>
              <a:t>은 </a:t>
            </a:r>
            <a:r>
              <a:rPr lang="en-US" altLang="ko-KR">
                <a:solidFill>
                  <a:schemeClr val="tx1"/>
                </a:solidFill>
              </a:rPr>
              <a:t>Series</a:t>
            </a:r>
            <a:r>
              <a:rPr lang="ko-KR" altLang="en-US">
                <a:solidFill>
                  <a:schemeClr val="tx1"/>
                </a:solidFill>
              </a:rPr>
              <a:t>를 </a:t>
            </a:r>
            <a:endParaRPr lang="en-US" altLang="ko-KR">
              <a:solidFill>
                <a:schemeClr val="tx1"/>
              </a:solidFill>
            </a:endParaRPr>
          </a:p>
          <a:p>
            <a:pPr algn="ctr">
              <a:lnSpc>
                <a:spcPct val="150000"/>
              </a:lnSpc>
            </a:pPr>
            <a:r>
              <a:rPr lang="ko-KR" altLang="en-US">
                <a:solidFill>
                  <a:schemeClr val="tx1"/>
                </a:solidFill>
              </a:rPr>
              <a:t>제공하지 않습니다</a:t>
            </a:r>
            <a:r>
              <a:rPr lang="en-US" altLang="ko-KR">
                <a:solidFill>
                  <a:schemeClr val="tx1"/>
                </a:solidFill>
              </a:rPr>
              <a:t>. </a:t>
            </a:r>
            <a:endParaRPr lang="ko-KR" altLang="en-US" dirty="0">
              <a:solidFill>
                <a:schemeClr val="tx1"/>
              </a:solidFill>
            </a:endParaRPr>
          </a:p>
        </p:txBody>
      </p:sp>
    </p:spTree>
    <p:extLst>
      <p:ext uri="{BB962C8B-B14F-4D97-AF65-F5344CB8AC3E}">
        <p14:creationId xmlns:p14="http://schemas.microsoft.com/office/powerpoint/2010/main" val="1158914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DataFrame</a:t>
            </a:r>
            <a:r>
              <a:rPr lang="ko-KR" altLang="en-US"/>
              <a:t>의 </a:t>
            </a:r>
            <a:r>
              <a:rPr lang="en-US" altLang="ko-KR"/>
              <a:t>Index</a:t>
            </a:r>
            <a:endParaRPr lang="ko-KR" altLang="en-US"/>
          </a:p>
        </p:txBody>
      </p:sp>
      <p:sp>
        <p:nvSpPr>
          <p:cNvPr id="3" name="내용 개체 틀 2"/>
          <p:cNvSpPr>
            <a:spLocks noGrp="1"/>
          </p:cNvSpPr>
          <p:nvPr>
            <p:ph idx="1"/>
          </p:nvPr>
        </p:nvSpPr>
        <p:spPr>
          <a:xfrm>
            <a:off x="531289" y="1524001"/>
            <a:ext cx="11296276" cy="4419600"/>
          </a:xfrm>
        </p:spPr>
        <p:txBody>
          <a:bodyPr>
            <a:normAutofit/>
          </a:bodyPr>
          <a:lstStyle/>
          <a:p>
            <a:pPr>
              <a:lnSpc>
                <a:spcPct val="150000"/>
              </a:lnSpc>
            </a:pPr>
            <a:r>
              <a:rPr lang="en-US" altLang="ko-KR" sz="1800"/>
              <a:t>Pandas</a:t>
            </a:r>
            <a:r>
              <a:rPr lang="ko-KR" altLang="en-US" sz="1800"/>
              <a:t>의 </a:t>
            </a:r>
            <a:r>
              <a:rPr lang="en-US" altLang="ko-KR" sz="1800"/>
              <a:t>DataFrame Index</a:t>
            </a:r>
            <a:r>
              <a:rPr lang="ko-KR" altLang="en-US" sz="1800"/>
              <a:t>와 다르게 </a:t>
            </a:r>
            <a:r>
              <a:rPr lang="en-US" altLang="ko-KR" sz="1800"/>
              <a:t>teradataml</a:t>
            </a:r>
            <a:r>
              <a:rPr lang="ko-KR" altLang="en-US" sz="1800"/>
              <a:t> </a:t>
            </a:r>
            <a:r>
              <a:rPr lang="en-US" altLang="ko-KR" sz="1800"/>
              <a:t>DataFrame Index</a:t>
            </a:r>
            <a:r>
              <a:rPr lang="ko-KR" altLang="en-US" sz="1800"/>
              <a:t>는 물리적으로 생성되는 것이 아닌 </a:t>
            </a:r>
            <a:r>
              <a:rPr lang="en-US" altLang="ko-KR" sz="1800"/>
              <a:t>View</a:t>
            </a:r>
            <a:r>
              <a:rPr lang="ko-KR" altLang="en-US" sz="1800"/>
              <a:t>에서 </a:t>
            </a:r>
            <a:r>
              <a:rPr lang="en-US" altLang="ko-KR" sz="1800"/>
              <a:t>row_number() over (order by index </a:t>
            </a:r>
            <a:r>
              <a:rPr lang="ko-KR" altLang="en-US" sz="1800"/>
              <a:t>컬럼</a:t>
            </a:r>
            <a:r>
              <a:rPr lang="en-US" altLang="ko-KR" sz="1800"/>
              <a:t>) </a:t>
            </a:r>
            <a:r>
              <a:rPr lang="ko-KR" altLang="en-US" sz="1800"/>
              <a:t>으로 지정됨</a:t>
            </a:r>
            <a:r>
              <a:rPr lang="en-US" altLang="ko-KR" sz="1800"/>
              <a:t>.</a:t>
            </a:r>
          </a:p>
          <a:p>
            <a:pPr>
              <a:lnSpc>
                <a:spcPct val="150000"/>
              </a:lnSpc>
            </a:pPr>
            <a:r>
              <a:rPr lang="en-US" altLang="ko-KR" sz="1800"/>
              <a:t> </a:t>
            </a:r>
            <a:r>
              <a:rPr lang="ko-KR" altLang="en-US" sz="1800"/>
              <a:t> </a:t>
            </a:r>
            <a:r>
              <a:rPr lang="en-US" altLang="ko-KR" sz="1800"/>
              <a:t>titanic_df = DataFrame(table_name=“titanic”, index=True, index_label=‘Passenger)</a:t>
            </a:r>
            <a:r>
              <a:rPr lang="ko-KR" altLang="en-US" sz="1800"/>
              <a:t> 와 같이 </a:t>
            </a:r>
            <a:r>
              <a:rPr lang="en-US" altLang="ko-KR" sz="1800"/>
              <a:t>DataFrame </a:t>
            </a:r>
            <a:r>
              <a:rPr lang="ko-KR" altLang="en-US" sz="1800"/>
              <a:t>생성 시 명시적으로 </a:t>
            </a:r>
            <a:r>
              <a:rPr lang="en-US" altLang="ko-KR" sz="1800"/>
              <a:t>Index</a:t>
            </a:r>
            <a:r>
              <a:rPr lang="ko-KR" altLang="en-US" sz="1800"/>
              <a:t>를 적용할 것인지</a:t>
            </a:r>
            <a:r>
              <a:rPr lang="en-US" altLang="ko-KR" sz="1800"/>
              <a:t>, </a:t>
            </a:r>
            <a:r>
              <a:rPr lang="ko-KR" altLang="en-US" sz="1800"/>
              <a:t>적용한다면 </a:t>
            </a:r>
            <a:r>
              <a:rPr lang="en-US" altLang="ko-KR" sz="1800"/>
              <a:t>index </a:t>
            </a:r>
            <a:r>
              <a:rPr lang="ko-KR" altLang="en-US" sz="1800"/>
              <a:t>컬럼은 어떤 것이지 설정할 수 있음</a:t>
            </a:r>
            <a:r>
              <a:rPr lang="en-US" altLang="ko-KR" sz="1800"/>
              <a:t>. </a:t>
            </a:r>
          </a:p>
          <a:p>
            <a:pPr>
              <a:lnSpc>
                <a:spcPct val="150000"/>
              </a:lnSpc>
            </a:pPr>
            <a:r>
              <a:rPr lang="ko-KR" altLang="en-US" sz="1800"/>
              <a:t> </a:t>
            </a:r>
            <a:r>
              <a:rPr lang="en-US" altLang="ko-KR" sz="1800"/>
              <a:t>titanic_df = DataFrame(table_name=“titanic”) </a:t>
            </a:r>
            <a:r>
              <a:rPr lang="ko-KR" altLang="en-US" sz="1800"/>
              <a:t>과 같이 </a:t>
            </a:r>
            <a:r>
              <a:rPr lang="en-US" altLang="ko-KR" sz="1800"/>
              <a:t>index</a:t>
            </a:r>
            <a:r>
              <a:rPr lang="ko-KR" altLang="en-US" sz="1800"/>
              <a:t>와 </a:t>
            </a:r>
            <a:r>
              <a:rPr lang="en-US" altLang="ko-KR" sz="1800"/>
              <a:t>index_label </a:t>
            </a:r>
            <a:r>
              <a:rPr lang="ko-KR" altLang="en-US" sz="1800"/>
              <a:t>인자를 생략하면 </a:t>
            </a:r>
            <a:r>
              <a:rPr lang="en-US" altLang="ko-KR" sz="1800"/>
              <a:t>	</a:t>
            </a:r>
            <a:r>
              <a:rPr lang="ko-KR" altLang="en-US" sz="1800"/>
              <a:t>기본으로 </a:t>
            </a:r>
            <a:r>
              <a:rPr lang="en-US" altLang="ko-KR" sz="1800"/>
              <a:t>index</a:t>
            </a:r>
            <a:r>
              <a:rPr lang="ko-KR" altLang="en-US" sz="1800"/>
              <a:t>는 </a:t>
            </a:r>
            <a:r>
              <a:rPr lang="en-US" altLang="ko-KR" sz="1800"/>
              <a:t>True</a:t>
            </a:r>
            <a:r>
              <a:rPr lang="ko-KR" altLang="en-US" sz="1800"/>
              <a:t>가 되고 </a:t>
            </a:r>
            <a:r>
              <a:rPr lang="en-US" altLang="ko-KR" sz="1800"/>
              <a:t>index_label</a:t>
            </a:r>
            <a:r>
              <a:rPr lang="ko-KR" altLang="en-US" sz="1800"/>
              <a:t>은 </a:t>
            </a:r>
            <a:r>
              <a:rPr lang="en-US" altLang="ko-KR" sz="1800"/>
              <a:t>None</a:t>
            </a:r>
            <a:r>
              <a:rPr lang="ko-KR" altLang="en-US" sz="1800"/>
              <a:t>이 설정됨</a:t>
            </a:r>
            <a:r>
              <a:rPr lang="en-US" altLang="ko-KR" sz="1800"/>
              <a:t>. </a:t>
            </a:r>
            <a:r>
              <a:rPr lang="ko-KR" altLang="en-US" sz="1800"/>
              <a:t> </a:t>
            </a:r>
            <a:r>
              <a:rPr lang="ko-KR" altLang="en-US" sz="1800" b="1"/>
              <a:t>이 경우 해당 테이블이 </a:t>
            </a:r>
            <a:r>
              <a:rPr lang="en-US" altLang="ko-KR" sz="1800" b="1"/>
              <a:t>Primary Key</a:t>
            </a:r>
            <a:r>
              <a:rPr lang="ko-KR" altLang="en-US" sz="1800" b="1"/>
              <a:t>를 가지고 있다면</a:t>
            </a:r>
            <a:r>
              <a:rPr lang="en-US" altLang="ko-KR" sz="1800" b="1"/>
              <a:t>, index</a:t>
            </a:r>
            <a:r>
              <a:rPr lang="ko-KR" altLang="en-US" sz="1800" b="1"/>
              <a:t>는</a:t>
            </a:r>
            <a:r>
              <a:rPr lang="en-US" altLang="ko-KR" sz="1800" b="1"/>
              <a:t> </a:t>
            </a:r>
            <a:r>
              <a:rPr lang="ko-KR" altLang="en-US" sz="1800" b="1">
                <a:solidFill>
                  <a:srgbClr val="0070C0"/>
                </a:solidFill>
              </a:rPr>
              <a:t>해당 </a:t>
            </a:r>
            <a:r>
              <a:rPr lang="en-US" altLang="ko-KR" sz="1800" b="1">
                <a:solidFill>
                  <a:srgbClr val="0070C0"/>
                </a:solidFill>
              </a:rPr>
              <a:t>Primary Key </a:t>
            </a:r>
            <a:r>
              <a:rPr lang="ko-KR" altLang="en-US" sz="1800" b="1">
                <a:solidFill>
                  <a:srgbClr val="0070C0"/>
                </a:solidFill>
              </a:rPr>
              <a:t>컬럼명</a:t>
            </a:r>
            <a:r>
              <a:rPr lang="ko-KR" altLang="en-US" sz="1800" b="1"/>
              <a:t>으로 자동 할당 됨</a:t>
            </a:r>
            <a:r>
              <a:rPr lang="en-US" altLang="ko-KR" sz="1800" b="1"/>
              <a:t>. </a:t>
            </a:r>
            <a:r>
              <a:rPr lang="ko-KR" altLang="en-US" sz="1800" b="1"/>
              <a:t>만약 해당 테이블의 </a:t>
            </a:r>
            <a:r>
              <a:rPr lang="en-US" altLang="ko-KR" sz="1800" b="1"/>
              <a:t>Primary Key </a:t>
            </a:r>
            <a:r>
              <a:rPr lang="ko-KR" altLang="en-US" sz="1800" b="1"/>
              <a:t>가 없다면 </a:t>
            </a:r>
            <a:r>
              <a:rPr lang="ko-KR" altLang="en-US" sz="1800" b="1">
                <a:solidFill>
                  <a:srgbClr val="0070C0"/>
                </a:solidFill>
              </a:rPr>
              <a:t>해당 테이블의 첫번째 컬럼명으로 </a:t>
            </a:r>
            <a:r>
              <a:rPr lang="en-US" altLang="ko-KR" sz="1800" b="1"/>
              <a:t>Index</a:t>
            </a:r>
            <a:r>
              <a:rPr lang="ko-KR" altLang="en-US" sz="1800" b="1"/>
              <a:t>가 할당됨</a:t>
            </a:r>
            <a:r>
              <a:rPr lang="en-US" altLang="ko-KR" sz="1800" b="1"/>
              <a:t>. </a:t>
            </a:r>
          </a:p>
        </p:txBody>
      </p:sp>
    </p:spTree>
    <p:extLst>
      <p:ext uri="{BB962C8B-B14F-4D97-AF65-F5344CB8AC3E}">
        <p14:creationId xmlns:p14="http://schemas.microsoft.com/office/powerpoint/2010/main" val="2701876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Index </a:t>
            </a:r>
            <a:r>
              <a:rPr lang="ko-KR" altLang="en-US"/>
              <a:t>적용 시 컬럼 선택 유의 사항</a:t>
            </a:r>
          </a:p>
        </p:txBody>
      </p:sp>
      <p:sp>
        <p:nvSpPr>
          <p:cNvPr id="3" name="직사각형 2"/>
          <p:cNvSpPr/>
          <p:nvPr/>
        </p:nvSpPr>
        <p:spPr>
          <a:xfrm>
            <a:off x="324677" y="1156592"/>
            <a:ext cx="7199245" cy="369332"/>
          </a:xfrm>
          <a:prstGeom prst="rect">
            <a:avLst/>
          </a:prstGeom>
          <a:solidFill>
            <a:schemeClr val="bg1">
              <a:lumMod val="85000"/>
            </a:schemeClr>
          </a:solidFill>
        </p:spPr>
        <p:txBody>
          <a:bodyPr wrap="square">
            <a:spAutoFit/>
          </a:bodyPr>
          <a:lstStyle/>
          <a:p>
            <a:r>
              <a:rPr lang="en-US" altLang="ko-KR" b="1">
                <a:latin typeface="맑은 고딕" panose="020B0503020000020004" pitchFamily="50" charset="-127"/>
              </a:rPr>
              <a:t>Teradataml DataFrame </a:t>
            </a:r>
            <a:r>
              <a:rPr lang="ko-KR" altLang="en-US" b="1">
                <a:latin typeface="맑은 고딕" panose="020B0503020000020004" pitchFamily="50" charset="-127"/>
              </a:rPr>
              <a:t>생성 시 </a:t>
            </a:r>
            <a:r>
              <a:rPr lang="en-US" altLang="ko-KR" b="1">
                <a:latin typeface="맑은 고딕" panose="020B0503020000020004" pitchFamily="50" charset="-127"/>
              </a:rPr>
              <a:t>No more Spool area </a:t>
            </a:r>
            <a:r>
              <a:rPr lang="ko-KR" altLang="en-US" b="1">
                <a:latin typeface="맑은 고딕" panose="020B0503020000020004" pitchFamily="50" charset="-127"/>
              </a:rPr>
              <a:t>오류 발생</a:t>
            </a:r>
            <a:endParaRPr lang="ko-KR" altLang="en-US" b="1"/>
          </a:p>
        </p:txBody>
      </p:sp>
      <p:sp>
        <p:nvSpPr>
          <p:cNvPr id="5" name="직사각형 4"/>
          <p:cNvSpPr/>
          <p:nvPr/>
        </p:nvSpPr>
        <p:spPr>
          <a:xfrm>
            <a:off x="324677" y="1694889"/>
            <a:ext cx="11335371" cy="1938992"/>
          </a:xfrm>
          <a:prstGeom prst="rect">
            <a:avLst/>
          </a:prstGeom>
          <a:ln>
            <a:solidFill>
              <a:schemeClr val="bg1">
                <a:lumMod val="75000"/>
              </a:schemeClr>
            </a:solidFill>
            <a:prstDash val="sysDot"/>
          </a:ln>
        </p:spPr>
        <p:txBody>
          <a:bodyPr wrap="square">
            <a:spAutoFit/>
          </a:bodyPr>
          <a:lstStyle/>
          <a:p>
            <a:pPr>
              <a:lnSpc>
                <a:spcPct val="150000"/>
              </a:lnSpc>
            </a:pPr>
            <a:r>
              <a:rPr lang="en-US" altLang="ko-KR" sz="1600">
                <a:latin typeface="맑은 고딕" panose="020B0503020000020004" pitchFamily="50" charset="-127"/>
              </a:rPr>
              <a:t>Teradataml DataFrame</a:t>
            </a:r>
            <a:r>
              <a:rPr lang="ko-KR" altLang="en-US" sz="1600">
                <a:latin typeface="맑은 고딕" panose="020B0503020000020004" pitchFamily="50" charset="-127"/>
              </a:rPr>
              <a:t>을 </a:t>
            </a:r>
            <a:r>
              <a:rPr lang="en-US" altLang="ko-KR" sz="1600" b="1">
                <a:latin typeface="맑은 고딕" panose="020B0503020000020004" pitchFamily="50" charset="-127"/>
              </a:rPr>
              <a:t>from_query()</a:t>
            </a:r>
            <a:r>
              <a:rPr lang="ko-KR" altLang="en-US" sz="1600" b="1">
                <a:latin typeface="맑은 고딕" panose="020B0503020000020004" pitchFamily="50" charset="-127"/>
              </a:rPr>
              <a:t>나 </a:t>
            </a:r>
            <a:r>
              <a:rPr lang="en-US" altLang="ko-KR" sz="1600" b="1">
                <a:latin typeface="맑은 고딕" panose="020B0503020000020004" pitchFamily="50" charset="-127"/>
              </a:rPr>
              <a:t>View</a:t>
            </a:r>
            <a:r>
              <a:rPr lang="ko-KR" altLang="en-US" sz="1600" b="1">
                <a:latin typeface="맑은 고딕" panose="020B0503020000020004" pitchFamily="50" charset="-127"/>
              </a:rPr>
              <a:t>를 이용하여 생성 할 경우 </a:t>
            </a:r>
            <a:r>
              <a:rPr lang="en-US" altLang="ko-KR" sz="1600">
                <a:latin typeface="맑은 고딕" panose="020B0503020000020004" pitchFamily="50" charset="-127"/>
              </a:rPr>
              <a:t>index </a:t>
            </a:r>
            <a:r>
              <a:rPr lang="ko-KR" altLang="en-US" sz="1600">
                <a:latin typeface="맑은 고딕" panose="020B0503020000020004" pitchFamily="50" charset="-127"/>
              </a:rPr>
              <a:t>생성 시 </a:t>
            </a:r>
            <a:r>
              <a:rPr lang="en-US" altLang="ko-KR" sz="1600">
                <a:latin typeface="맑은 고딕" panose="020B0503020000020004" pitchFamily="50" charset="-127"/>
              </a:rPr>
              <a:t>index_label </a:t>
            </a:r>
            <a:r>
              <a:rPr lang="ko-KR" altLang="en-US" sz="1600">
                <a:latin typeface="맑은 고딕" panose="020B0503020000020004" pitchFamily="50" charset="-127"/>
              </a:rPr>
              <a:t>컬럼명을 지정하지 않으면 조인이 포함된 복잡한 </a:t>
            </a:r>
            <a:r>
              <a:rPr lang="en-US" altLang="ko-KR" sz="1600">
                <a:latin typeface="맑은 고딕" panose="020B0503020000020004" pitchFamily="50" charset="-127"/>
              </a:rPr>
              <a:t>SQL</a:t>
            </a:r>
            <a:r>
              <a:rPr lang="ko-KR" altLang="en-US" sz="1600">
                <a:latin typeface="맑은 고딕" panose="020B0503020000020004" pitchFamily="50" charset="-127"/>
              </a:rPr>
              <a:t>의 경우 자동으로 </a:t>
            </a:r>
            <a:r>
              <a:rPr lang="en-US" altLang="ko-KR" sz="1600">
                <a:latin typeface="맑은 고딕" panose="020B0503020000020004" pitchFamily="50" charset="-127"/>
              </a:rPr>
              <a:t>query</a:t>
            </a:r>
            <a:r>
              <a:rPr lang="ko-KR" altLang="en-US" sz="1600">
                <a:latin typeface="맑은 고딕" panose="020B0503020000020004" pitchFamily="50" charset="-127"/>
              </a:rPr>
              <a:t>의 첫번째 컬럼 또는 </a:t>
            </a:r>
            <a:r>
              <a:rPr lang="en-US" altLang="ko-KR" sz="1600">
                <a:latin typeface="맑은 고딕" panose="020B0503020000020004" pitchFamily="50" charset="-127"/>
              </a:rPr>
              <a:t>View</a:t>
            </a:r>
            <a:r>
              <a:rPr lang="ko-KR" altLang="en-US" sz="1600">
                <a:latin typeface="맑은 고딕" panose="020B0503020000020004" pitchFamily="50" charset="-127"/>
              </a:rPr>
              <a:t>의 첫번째 컬럼을 </a:t>
            </a:r>
            <a:r>
              <a:rPr lang="en-US" altLang="ko-KR" sz="1600">
                <a:latin typeface="맑은 고딕" panose="020B0503020000020004" pitchFamily="50" charset="-127"/>
              </a:rPr>
              <a:t>index</a:t>
            </a:r>
            <a:r>
              <a:rPr lang="ko-KR" altLang="en-US" sz="1600">
                <a:latin typeface="맑은 고딕" panose="020B0503020000020004" pitchFamily="50" charset="-127"/>
              </a:rPr>
              <a:t>로 가져감 </a:t>
            </a:r>
            <a:endParaRPr lang="en-US" altLang="ko-KR" sz="1600">
              <a:latin typeface="맑은 고딕" panose="020B0503020000020004" pitchFamily="50" charset="-127"/>
            </a:endParaRPr>
          </a:p>
          <a:p>
            <a:pPr>
              <a:lnSpc>
                <a:spcPct val="150000"/>
              </a:lnSpc>
            </a:pPr>
            <a:r>
              <a:rPr lang="ko-KR" altLang="en-US" sz="1600">
                <a:latin typeface="맑은 고딕" panose="020B0503020000020004" pitchFamily="50" charset="-127"/>
              </a:rPr>
              <a:t>이 때 별도의 </a:t>
            </a:r>
            <a:r>
              <a:rPr lang="en-US" altLang="ko-KR" sz="1600">
                <a:latin typeface="맑은 고딕" panose="020B0503020000020004" pitchFamily="50" charset="-127"/>
              </a:rPr>
              <a:t>row_number() over (order by index_label </a:t>
            </a:r>
            <a:r>
              <a:rPr lang="ko-KR" altLang="en-US" sz="1600">
                <a:latin typeface="맑은 고딕" panose="020B0503020000020004" pitchFamily="50" charset="-127"/>
              </a:rPr>
              <a:t>컬럼</a:t>
            </a:r>
            <a:r>
              <a:rPr lang="en-US" altLang="ko-KR" sz="1600">
                <a:latin typeface="맑은 고딕" panose="020B0503020000020004" pitchFamily="50" charset="-127"/>
              </a:rPr>
              <a:t>) </a:t>
            </a:r>
            <a:r>
              <a:rPr lang="ko-KR" altLang="en-US" sz="1600">
                <a:latin typeface="맑은 고딕" panose="020B0503020000020004" pitchFamily="50" charset="-127"/>
              </a:rPr>
              <a:t>절이 수행 되면서 고유한 </a:t>
            </a:r>
            <a:r>
              <a:rPr lang="en-US" altLang="ko-KR" sz="1600">
                <a:latin typeface="맑은 고딕" panose="020B0503020000020004" pitchFamily="50" charset="-127"/>
              </a:rPr>
              <a:t>index </a:t>
            </a:r>
            <a:r>
              <a:rPr lang="ko-KR" altLang="en-US" sz="1600">
                <a:latin typeface="맑은 고딕" panose="020B0503020000020004" pitchFamily="50" charset="-127"/>
              </a:rPr>
              <a:t>값을 </a:t>
            </a:r>
            <a:r>
              <a:rPr lang="en-US" altLang="ko-KR" sz="1600">
                <a:latin typeface="맑은 고딕" panose="020B0503020000020004" pitchFamily="50" charset="-127"/>
              </a:rPr>
              <a:t>DB</a:t>
            </a:r>
            <a:r>
              <a:rPr lang="ko-KR" altLang="en-US" sz="1600">
                <a:latin typeface="맑은 고딕" panose="020B0503020000020004" pitchFamily="50" charset="-127"/>
              </a:rPr>
              <a:t>내에서 자동 생성함</a:t>
            </a:r>
            <a:r>
              <a:rPr lang="en-US" altLang="ko-KR" sz="1600">
                <a:latin typeface="맑은 고딕" panose="020B0503020000020004" pitchFamily="50" charset="-127"/>
              </a:rPr>
              <a:t>. </a:t>
            </a:r>
          </a:p>
          <a:p>
            <a:pPr>
              <a:lnSpc>
                <a:spcPct val="150000"/>
              </a:lnSpc>
            </a:pPr>
            <a:r>
              <a:rPr lang="ko-KR" altLang="en-US" sz="1600">
                <a:latin typeface="맑은 고딕" panose="020B0503020000020004" pitchFamily="50" charset="-127"/>
              </a:rPr>
              <a:t>하지만 이 </a:t>
            </a:r>
            <a:r>
              <a:rPr lang="en-US" altLang="ko-KR" sz="1600">
                <a:latin typeface="맑은 고딕" panose="020B0503020000020004" pitchFamily="50" charset="-127"/>
              </a:rPr>
              <a:t>index_label </a:t>
            </a:r>
            <a:r>
              <a:rPr lang="ko-KR" altLang="en-US" sz="1600">
                <a:latin typeface="맑은 고딕" panose="020B0503020000020004" pitchFamily="50" charset="-127"/>
              </a:rPr>
              <a:t>컬럼값이 </a:t>
            </a:r>
            <a:r>
              <a:rPr lang="en-US" altLang="ko-KR" sz="1600">
                <a:latin typeface="맑은 고딕" panose="020B0503020000020004" pitchFamily="50" charset="-127"/>
              </a:rPr>
              <a:t>AMP</a:t>
            </a:r>
            <a:r>
              <a:rPr lang="ko-KR" altLang="en-US" sz="1600">
                <a:latin typeface="맑은 고딕" panose="020B0503020000020004" pitchFamily="50" charset="-127"/>
              </a:rPr>
              <a:t>에 적절하게 분산되지 않은</a:t>
            </a:r>
            <a:r>
              <a:rPr lang="en-US" altLang="ko-KR" sz="1600">
                <a:latin typeface="맑은 고딕" panose="020B0503020000020004" pitchFamily="50" charset="-127"/>
              </a:rPr>
              <a:t>, SKEW </a:t>
            </a:r>
            <a:r>
              <a:rPr lang="ko-KR" altLang="en-US" sz="1600">
                <a:latin typeface="맑은 고딕" panose="020B0503020000020004" pitchFamily="50" charset="-127"/>
              </a:rPr>
              <a:t>레벨이 높은 컬럼이라면 </a:t>
            </a:r>
            <a:r>
              <a:rPr lang="en-US" altLang="ko-KR" sz="1600">
                <a:latin typeface="맑은 고딕" panose="020B0503020000020004" pitchFamily="50" charset="-127"/>
              </a:rPr>
              <a:t>row_number()</a:t>
            </a:r>
            <a:r>
              <a:rPr lang="ko-KR" altLang="en-US" sz="1600">
                <a:latin typeface="맑은 고딕" panose="020B0503020000020004" pitchFamily="50" charset="-127"/>
              </a:rPr>
              <a:t>시 많은 </a:t>
            </a:r>
            <a:r>
              <a:rPr lang="en-US" altLang="ko-KR" sz="1600">
                <a:latin typeface="맑은 고딕" panose="020B0503020000020004" pitchFamily="50" charset="-127"/>
              </a:rPr>
              <a:t>Spool </a:t>
            </a:r>
            <a:r>
              <a:rPr lang="ko-KR" altLang="en-US" sz="1600">
                <a:latin typeface="맑은 고딕" panose="020B0503020000020004" pitchFamily="50" charset="-127"/>
              </a:rPr>
              <a:t>을 사용하게 되면서 오류 발생</a:t>
            </a:r>
            <a:r>
              <a:rPr lang="en-US" altLang="ko-KR" sz="1600">
                <a:latin typeface="맑은 고딕" panose="020B0503020000020004" pitchFamily="50" charset="-127"/>
              </a:rPr>
              <a:t>. </a:t>
            </a:r>
            <a:r>
              <a:rPr lang="ko-KR" altLang="en-US" sz="1600" b="1">
                <a:latin typeface="맑은 고딕" panose="020B0503020000020004" pitchFamily="50" charset="-127"/>
              </a:rPr>
              <a:t>적절한 </a:t>
            </a:r>
            <a:r>
              <a:rPr lang="en-US" altLang="ko-KR" sz="1600" b="1">
                <a:latin typeface="맑은 고딕" panose="020B0503020000020004" pitchFamily="50" charset="-127"/>
              </a:rPr>
              <a:t>index_label </a:t>
            </a:r>
            <a:r>
              <a:rPr lang="ko-KR" altLang="en-US" sz="1600" b="1">
                <a:latin typeface="맑은 고딕" panose="020B0503020000020004" pitchFamily="50" charset="-127"/>
              </a:rPr>
              <a:t>컬럼값을 설정하여 오류 해결</a:t>
            </a:r>
            <a:r>
              <a:rPr lang="en-US" altLang="ko-KR" sz="1600" b="1">
                <a:latin typeface="맑은 고딕" panose="020B0503020000020004" pitchFamily="50" charset="-127"/>
              </a:rPr>
              <a:t>. </a:t>
            </a:r>
            <a:endParaRPr lang="ko-KR" altLang="en-US" sz="1600" b="1">
              <a:latin typeface="맑은 고딕" panose="020B0503020000020004"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1819120087"/>
              </p:ext>
            </p:extLst>
          </p:nvPr>
        </p:nvGraphicFramePr>
        <p:xfrm>
          <a:off x="324677" y="4183956"/>
          <a:ext cx="4259473" cy="370840"/>
        </p:xfrm>
        <a:graphic>
          <a:graphicData uri="http://schemas.openxmlformats.org/drawingml/2006/table">
            <a:tbl>
              <a:tblPr firstRow="1" bandRow="1">
                <a:tableStyleId>{073A0DAA-6AF3-43AB-8588-CEC1D06C72B9}</a:tableStyleId>
              </a:tblPr>
              <a:tblGrid>
                <a:gridCol w="1465980">
                  <a:extLst>
                    <a:ext uri="{9D8B030D-6E8A-4147-A177-3AD203B41FA5}">
                      <a16:colId xmlns:a16="http://schemas.microsoft.com/office/drawing/2014/main" val="2881687813"/>
                    </a:ext>
                  </a:extLst>
                </a:gridCol>
                <a:gridCol w="1361108">
                  <a:extLst>
                    <a:ext uri="{9D8B030D-6E8A-4147-A177-3AD203B41FA5}">
                      <a16:colId xmlns:a16="http://schemas.microsoft.com/office/drawing/2014/main" val="1394852710"/>
                    </a:ext>
                  </a:extLst>
                </a:gridCol>
                <a:gridCol w="671721">
                  <a:extLst>
                    <a:ext uri="{9D8B030D-6E8A-4147-A177-3AD203B41FA5}">
                      <a16:colId xmlns:a16="http://schemas.microsoft.com/office/drawing/2014/main" val="2749597665"/>
                    </a:ext>
                  </a:extLst>
                </a:gridCol>
                <a:gridCol w="760664">
                  <a:extLst>
                    <a:ext uri="{9D8B030D-6E8A-4147-A177-3AD203B41FA5}">
                      <a16:colId xmlns:a16="http://schemas.microsoft.com/office/drawing/2014/main" val="1012494313"/>
                    </a:ext>
                  </a:extLst>
                </a:gridCol>
              </a:tblGrid>
              <a:tr h="370840">
                <a:tc>
                  <a:txBody>
                    <a:bodyPr/>
                    <a:lstStyle/>
                    <a:p>
                      <a:pPr latinLnBrk="1"/>
                      <a:r>
                        <a:rPr lang="en-US" altLang="ko-KR"/>
                        <a:t>STD_YY_MM</a:t>
                      </a:r>
                      <a:endParaRPr lang="ko-KR" altLang="en-US"/>
                    </a:p>
                  </a:txBody>
                  <a:tcPr/>
                </a:tc>
                <a:tc>
                  <a:txBody>
                    <a:bodyPr/>
                    <a:lstStyle/>
                    <a:p>
                      <a:pPr latinLnBrk="1"/>
                      <a:r>
                        <a:rPr lang="en-US" altLang="ko-KR"/>
                        <a:t>CIF_CS_NO</a:t>
                      </a:r>
                      <a:endParaRPr lang="ko-KR" altLang="en-US"/>
                    </a:p>
                  </a:txBody>
                  <a:tcPr/>
                </a:tc>
                <a:tc>
                  <a:txBody>
                    <a:bodyPr/>
                    <a:lstStyle/>
                    <a:p>
                      <a:pPr latinLnBrk="1"/>
                      <a:r>
                        <a:rPr lang="en-US" altLang="ko-KR"/>
                        <a:t>COL1</a:t>
                      </a:r>
                      <a:endParaRPr lang="ko-KR" altLang="en-US"/>
                    </a:p>
                  </a:txBody>
                  <a:tcPr/>
                </a:tc>
                <a:tc>
                  <a:txBody>
                    <a:bodyPr/>
                    <a:lstStyle/>
                    <a:p>
                      <a:pPr latinLnBrk="1"/>
                      <a:r>
                        <a:rPr lang="en-US" altLang="ko-KR"/>
                        <a:t>COL2</a:t>
                      </a:r>
                      <a:endParaRPr lang="ko-KR" altLang="en-US"/>
                    </a:p>
                  </a:txBody>
                  <a:tcPr/>
                </a:tc>
                <a:extLst>
                  <a:ext uri="{0D108BD9-81ED-4DB2-BD59-A6C34878D82A}">
                    <a16:rowId xmlns:a16="http://schemas.microsoft.com/office/drawing/2014/main" val="1401934552"/>
                  </a:ext>
                </a:extLst>
              </a:tr>
            </a:tbl>
          </a:graphicData>
        </a:graphic>
      </p:graphicFrame>
      <p:sp>
        <p:nvSpPr>
          <p:cNvPr id="8" name="TextBox 7"/>
          <p:cNvSpPr txBox="1"/>
          <p:nvPr/>
        </p:nvSpPr>
        <p:spPr>
          <a:xfrm>
            <a:off x="324677" y="3802846"/>
            <a:ext cx="697499" cy="289438"/>
          </a:xfrm>
          <a:prstGeom prst="rect">
            <a:avLst/>
          </a:prstGeom>
          <a:noFill/>
        </p:spPr>
        <p:txBody>
          <a:bodyPr wrap="none" lIns="0" tIns="0" rIns="0" bIns="0" rtlCol="0">
            <a:spAutoFit/>
          </a:bodyPr>
          <a:lstStyle/>
          <a:p>
            <a:pPr>
              <a:lnSpc>
                <a:spcPct val="110000"/>
              </a:lnSpc>
            </a:pPr>
            <a:r>
              <a:rPr lang="en-US" altLang="ko-KR" b="1"/>
              <a:t>Table A</a:t>
            </a:r>
            <a:endParaRPr lang="ko-KR" altLang="en-US" b="1"/>
          </a:p>
        </p:txBody>
      </p:sp>
      <p:sp>
        <p:nvSpPr>
          <p:cNvPr id="9" name="TextBox 8"/>
          <p:cNvSpPr txBox="1"/>
          <p:nvPr/>
        </p:nvSpPr>
        <p:spPr>
          <a:xfrm>
            <a:off x="5616885" y="3950559"/>
            <a:ext cx="5376152" cy="1218795"/>
          </a:xfrm>
          <a:prstGeom prst="rect">
            <a:avLst/>
          </a:prstGeom>
          <a:noFill/>
        </p:spPr>
        <p:txBody>
          <a:bodyPr wrap="none" lIns="0" tIns="0" rIns="0" bIns="0" rtlCol="0">
            <a:spAutoFit/>
          </a:bodyPr>
          <a:lstStyle/>
          <a:p>
            <a:pPr>
              <a:lnSpc>
                <a:spcPct val="110000"/>
              </a:lnSpc>
            </a:pPr>
            <a:r>
              <a:rPr lang="en-US" altLang="ko-KR" b="1"/>
              <a:t>query = ‘ select * from table_a</a:t>
            </a:r>
          </a:p>
          <a:p>
            <a:pPr>
              <a:lnSpc>
                <a:spcPct val="110000"/>
              </a:lnSpc>
            </a:pPr>
            <a:r>
              <a:rPr lang="en-US" altLang="ko-KR" b="1"/>
              <a:t>        where std_yy_mm  between ‘202301’ and ‘202305’</a:t>
            </a:r>
            <a:endParaRPr lang="ko-KR" altLang="en-US" b="1"/>
          </a:p>
          <a:p>
            <a:pPr>
              <a:lnSpc>
                <a:spcPct val="110000"/>
              </a:lnSpc>
            </a:pPr>
            <a:endParaRPr lang="en-US" altLang="ko-KR" b="1"/>
          </a:p>
          <a:p>
            <a:pPr>
              <a:lnSpc>
                <a:spcPct val="110000"/>
              </a:lnSpc>
            </a:pPr>
            <a:r>
              <a:rPr lang="en-US" altLang="ko-KR" b="1"/>
              <a:t>tdf = DataFrame.from_query(query)</a:t>
            </a:r>
            <a:endParaRPr lang="ko-KR" altLang="en-US" b="1"/>
          </a:p>
        </p:txBody>
      </p:sp>
      <p:sp>
        <p:nvSpPr>
          <p:cNvPr id="10" name="TextBox 9"/>
          <p:cNvSpPr txBox="1"/>
          <p:nvPr/>
        </p:nvSpPr>
        <p:spPr>
          <a:xfrm>
            <a:off x="324677" y="5370356"/>
            <a:ext cx="11731488" cy="1107996"/>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altLang="ko-KR" sz="1600"/>
              <a:t>INDEX</a:t>
            </a:r>
            <a:r>
              <a:rPr lang="ko-KR" altLang="en-US" sz="1600"/>
              <a:t>가 인자로 별도 지정되지 않았으므로 </a:t>
            </a:r>
            <a:r>
              <a:rPr lang="en-US" altLang="ko-KR" sz="1600"/>
              <a:t>INDEX</a:t>
            </a:r>
            <a:r>
              <a:rPr lang="ko-KR" altLang="en-US" sz="1600"/>
              <a:t>를 자동으로 </a:t>
            </a:r>
            <a:r>
              <a:rPr lang="en-US" altLang="ko-KR" sz="1600"/>
              <a:t>STD_YY_MM </a:t>
            </a:r>
            <a:r>
              <a:rPr lang="ko-KR" altLang="en-US" sz="1600"/>
              <a:t>컬럼으로 설정</a:t>
            </a:r>
            <a:r>
              <a:rPr lang="en-US" altLang="ko-KR" sz="1600"/>
              <a:t>. </a:t>
            </a:r>
          </a:p>
          <a:p>
            <a:pPr marL="285750" indent="-285750">
              <a:lnSpc>
                <a:spcPct val="150000"/>
              </a:lnSpc>
              <a:buFont typeface="Arial" panose="020B0604020202020204" pitchFamily="34" charset="0"/>
              <a:buChar char="•"/>
            </a:pPr>
            <a:r>
              <a:rPr lang="en-US" altLang="ko-KR" sz="1600"/>
              <a:t>STD_YY_MM </a:t>
            </a:r>
            <a:r>
              <a:rPr lang="ko-KR" altLang="en-US" sz="1600"/>
              <a:t>컬럼과 같이 중복값이 너무 많은 컬럼을 </a:t>
            </a:r>
            <a:r>
              <a:rPr lang="en-US" altLang="ko-KR" sz="1600"/>
              <a:t>row_number( ) </a:t>
            </a:r>
            <a:r>
              <a:rPr lang="ko-KR" altLang="en-US" sz="1600"/>
              <a:t>와 같은 </a:t>
            </a:r>
            <a:r>
              <a:rPr lang="en-US" altLang="ko-KR" sz="1600"/>
              <a:t>window </a:t>
            </a:r>
            <a:r>
              <a:rPr lang="ko-KR" altLang="en-US" sz="1600"/>
              <a:t>기반의 </a:t>
            </a:r>
            <a:r>
              <a:rPr lang="en-US" altLang="ko-KR" sz="1600"/>
              <a:t>sort </a:t>
            </a:r>
            <a:r>
              <a:rPr lang="ko-KR" altLang="en-US" sz="1600"/>
              <a:t>함수를 수행 시 사용자별 </a:t>
            </a:r>
            <a:r>
              <a:rPr lang="en-US" altLang="ko-KR" sz="1600"/>
              <a:t>Spool </a:t>
            </a:r>
            <a:r>
              <a:rPr lang="ko-KR" altLang="en-US" sz="1600"/>
              <a:t>공간도 부족할 뿐만 아니라 </a:t>
            </a:r>
            <a:r>
              <a:rPr lang="en-US" altLang="ko-KR" sz="1600"/>
              <a:t>AMP </a:t>
            </a:r>
            <a:r>
              <a:rPr lang="ko-KR" altLang="en-US" sz="1600"/>
              <a:t>별로 분산 시 중복 값이 너무 많아서 오류가 발생</a:t>
            </a:r>
            <a:r>
              <a:rPr lang="en-US" altLang="ko-KR" sz="1600"/>
              <a:t>.  </a:t>
            </a:r>
            <a:endParaRPr lang="ko-KR" altLang="en-US" sz="1600"/>
          </a:p>
        </p:txBody>
      </p:sp>
    </p:spTree>
    <p:extLst>
      <p:ext uri="{BB962C8B-B14F-4D97-AF65-F5344CB8AC3E}">
        <p14:creationId xmlns:p14="http://schemas.microsoft.com/office/powerpoint/2010/main" val="2944184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TML</a:t>
            </a:r>
            <a:r>
              <a:rPr lang="ko-KR" altLang="en-US"/>
              <a:t> </a:t>
            </a:r>
            <a:r>
              <a:rPr lang="en-US" altLang="ko-KR"/>
              <a:t>Dataframe</a:t>
            </a:r>
            <a:r>
              <a:rPr lang="ko-KR" altLang="en-US"/>
              <a:t>에서 다양한 포맷으로 변환</a:t>
            </a:r>
          </a:p>
        </p:txBody>
      </p:sp>
      <p:sp>
        <p:nvSpPr>
          <p:cNvPr id="4" name="직사각형 3"/>
          <p:cNvSpPr/>
          <p:nvPr/>
        </p:nvSpPr>
        <p:spPr>
          <a:xfrm>
            <a:off x="5027526" y="2560322"/>
            <a:ext cx="1606791" cy="95018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a:solidFill>
                  <a:schemeClr val="tx1"/>
                </a:solidFill>
              </a:rPr>
              <a:t>Pandas</a:t>
            </a:r>
          </a:p>
          <a:p>
            <a:pPr algn="ctr">
              <a:lnSpc>
                <a:spcPct val="90000"/>
              </a:lnSpc>
            </a:pPr>
            <a:r>
              <a:rPr lang="en-US" altLang="ko-KR">
                <a:solidFill>
                  <a:schemeClr val="tx1"/>
                </a:solidFill>
              </a:rPr>
              <a:t>DataFrame</a:t>
            </a:r>
            <a:endParaRPr lang="ko-KR" altLang="en-US" dirty="0">
              <a:solidFill>
                <a:schemeClr val="tx1"/>
              </a:solidFill>
            </a:endParaRPr>
          </a:p>
        </p:txBody>
      </p:sp>
      <p:sp>
        <p:nvSpPr>
          <p:cNvPr id="5" name="직사각형 4"/>
          <p:cNvSpPr/>
          <p:nvPr/>
        </p:nvSpPr>
        <p:spPr>
          <a:xfrm>
            <a:off x="427383" y="2436213"/>
            <a:ext cx="1537284" cy="95018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a:solidFill>
                  <a:schemeClr val="tx1"/>
                </a:solidFill>
              </a:rPr>
              <a:t>TeradataML</a:t>
            </a:r>
          </a:p>
          <a:p>
            <a:pPr algn="ctr">
              <a:lnSpc>
                <a:spcPct val="90000"/>
              </a:lnSpc>
            </a:pPr>
            <a:r>
              <a:rPr lang="en-US" altLang="ko-KR">
                <a:solidFill>
                  <a:schemeClr val="tx1"/>
                </a:solidFill>
              </a:rPr>
              <a:t>DataFrame</a:t>
            </a:r>
            <a:endParaRPr lang="ko-KR" altLang="en-US" dirty="0">
              <a:solidFill>
                <a:schemeClr val="tx1"/>
              </a:solidFill>
            </a:endParaRPr>
          </a:p>
        </p:txBody>
      </p:sp>
      <p:sp>
        <p:nvSpPr>
          <p:cNvPr id="6" name="오른쪽 화살표 5"/>
          <p:cNvSpPr/>
          <p:nvPr/>
        </p:nvSpPr>
        <p:spPr>
          <a:xfrm>
            <a:off x="2131850" y="2506874"/>
            <a:ext cx="586596" cy="871268"/>
          </a:xfrm>
          <a:prstGeom prst="rightArrow">
            <a:avLst/>
          </a:prstGeom>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7" name="직사각형 6"/>
          <p:cNvSpPr/>
          <p:nvPr/>
        </p:nvSpPr>
        <p:spPr>
          <a:xfrm>
            <a:off x="288235" y="2193697"/>
            <a:ext cx="6599581" cy="2902226"/>
          </a:xfrm>
          <a:prstGeom prst="rect">
            <a:avLst/>
          </a:prstGeom>
          <a:noFill/>
          <a:ln w="19050">
            <a:solidFill>
              <a:schemeClr val="bg1">
                <a:lumMod val="7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8" name="TextBox 7"/>
          <p:cNvSpPr txBox="1"/>
          <p:nvPr/>
        </p:nvSpPr>
        <p:spPr>
          <a:xfrm>
            <a:off x="2251212" y="1686078"/>
            <a:ext cx="1739348" cy="327078"/>
          </a:xfrm>
          <a:prstGeom prst="rect">
            <a:avLst/>
          </a:prstGeom>
          <a:noFill/>
        </p:spPr>
        <p:txBody>
          <a:bodyPr wrap="none" lIns="0" tIns="0" rIns="0" bIns="0" rtlCol="0">
            <a:noAutofit/>
          </a:bodyPr>
          <a:lstStyle/>
          <a:p>
            <a:pPr>
              <a:lnSpc>
                <a:spcPct val="110000"/>
              </a:lnSpc>
            </a:pPr>
            <a:r>
              <a:rPr lang="en-US" altLang="ko-KR" sz="2000"/>
              <a:t>TML Dataframe</a:t>
            </a:r>
            <a:endParaRPr lang="ko-KR" altLang="en-US" sz="2000"/>
          </a:p>
        </p:txBody>
      </p:sp>
      <p:sp>
        <p:nvSpPr>
          <p:cNvPr id="11" name="TextBox 10"/>
          <p:cNvSpPr txBox="1"/>
          <p:nvPr/>
        </p:nvSpPr>
        <p:spPr>
          <a:xfrm>
            <a:off x="7255565" y="3035412"/>
            <a:ext cx="4542182" cy="609398"/>
          </a:xfrm>
          <a:prstGeom prst="rect">
            <a:avLst/>
          </a:prstGeom>
          <a:noFill/>
        </p:spPr>
        <p:txBody>
          <a:bodyPr wrap="square" lIns="0" tIns="0" rIns="0" bIns="0" rtlCol="0">
            <a:spAutoFit/>
          </a:bodyPr>
          <a:lstStyle/>
          <a:p>
            <a:pPr>
              <a:lnSpc>
                <a:spcPct val="110000"/>
              </a:lnSpc>
            </a:pPr>
            <a:r>
              <a:rPr lang="en-US" altLang="ko-KR"/>
              <a:t>Pandas Dataframe </a:t>
            </a:r>
            <a:r>
              <a:rPr lang="ko-KR" altLang="en-US"/>
              <a:t>및 다양한 파일</a:t>
            </a:r>
            <a:r>
              <a:rPr lang="en-US" altLang="ko-KR"/>
              <a:t>(csv </a:t>
            </a:r>
            <a:r>
              <a:rPr lang="ko-KR" altLang="en-US"/>
              <a:t>등</a:t>
            </a:r>
            <a:r>
              <a:rPr lang="en-US" altLang="ko-KR"/>
              <a:t>)</a:t>
            </a:r>
            <a:r>
              <a:rPr lang="ko-KR" altLang="en-US"/>
              <a:t>등으로 변환 및 인터페이스 가능</a:t>
            </a:r>
          </a:p>
        </p:txBody>
      </p:sp>
      <p:sp>
        <p:nvSpPr>
          <p:cNvPr id="9" name="오른쪽 화살표 8"/>
          <p:cNvSpPr/>
          <p:nvPr/>
        </p:nvSpPr>
        <p:spPr>
          <a:xfrm>
            <a:off x="2092094" y="3710922"/>
            <a:ext cx="586596" cy="871268"/>
          </a:xfrm>
          <a:prstGeom prst="rightArrow">
            <a:avLst/>
          </a:prstGeom>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3" name="TextBox 2"/>
          <p:cNvSpPr txBox="1"/>
          <p:nvPr/>
        </p:nvSpPr>
        <p:spPr>
          <a:xfrm>
            <a:off x="2845870" y="2853339"/>
            <a:ext cx="1928157" cy="257250"/>
          </a:xfrm>
          <a:prstGeom prst="rect">
            <a:avLst/>
          </a:prstGeom>
          <a:noFill/>
        </p:spPr>
        <p:txBody>
          <a:bodyPr wrap="none" lIns="0" tIns="0" rIns="0" bIns="0" rtlCol="0">
            <a:spAutoFit/>
          </a:bodyPr>
          <a:lstStyle/>
          <a:p>
            <a:pPr>
              <a:lnSpc>
                <a:spcPct val="110000"/>
              </a:lnSpc>
            </a:pPr>
            <a:r>
              <a:rPr lang="en-US" altLang="ko-KR" sz="1600"/>
              <a:t>Dataframe.to_pandas()</a:t>
            </a:r>
            <a:endParaRPr lang="ko-KR" altLang="en-US" sz="1600"/>
          </a:p>
        </p:txBody>
      </p:sp>
      <p:sp>
        <p:nvSpPr>
          <p:cNvPr id="12" name="TextBox 11"/>
          <p:cNvSpPr txBox="1"/>
          <p:nvPr/>
        </p:nvSpPr>
        <p:spPr>
          <a:xfrm>
            <a:off x="2845870" y="4017931"/>
            <a:ext cx="1586845" cy="257250"/>
          </a:xfrm>
          <a:prstGeom prst="rect">
            <a:avLst/>
          </a:prstGeom>
          <a:noFill/>
        </p:spPr>
        <p:txBody>
          <a:bodyPr wrap="none" lIns="0" tIns="0" rIns="0" bIns="0" rtlCol="0">
            <a:spAutoFit/>
          </a:bodyPr>
          <a:lstStyle/>
          <a:p>
            <a:pPr>
              <a:lnSpc>
                <a:spcPct val="110000"/>
              </a:lnSpc>
            </a:pPr>
            <a:r>
              <a:rPr lang="en-US" altLang="ko-KR" sz="1600"/>
              <a:t>Dataframe.to_csv()</a:t>
            </a:r>
            <a:endParaRPr lang="ko-KR" altLang="en-US" sz="1600"/>
          </a:p>
        </p:txBody>
      </p:sp>
      <p:sp>
        <p:nvSpPr>
          <p:cNvPr id="13" name="직사각형 12"/>
          <p:cNvSpPr/>
          <p:nvPr/>
        </p:nvSpPr>
        <p:spPr>
          <a:xfrm>
            <a:off x="5027526" y="3722850"/>
            <a:ext cx="1606791" cy="950180"/>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a:solidFill>
                  <a:schemeClr val="tx1"/>
                </a:solidFill>
              </a:rPr>
              <a:t>CSV </a:t>
            </a:r>
            <a:r>
              <a:rPr lang="ko-KR" altLang="en-US">
                <a:solidFill>
                  <a:schemeClr val="tx1"/>
                </a:solidFill>
              </a:rPr>
              <a:t>파일</a:t>
            </a:r>
            <a:endParaRPr lang="ko-KR" altLang="en-US" dirty="0">
              <a:solidFill>
                <a:schemeClr val="tx1"/>
              </a:solidFill>
            </a:endParaRPr>
          </a:p>
        </p:txBody>
      </p:sp>
    </p:spTree>
    <p:extLst>
      <p:ext uri="{BB962C8B-B14F-4D97-AF65-F5344CB8AC3E}">
        <p14:creationId xmlns:p14="http://schemas.microsoft.com/office/powerpoint/2010/main" val="976865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DataFrame </a:t>
            </a:r>
            <a:r>
              <a:rPr lang="ko-KR" altLang="en-US"/>
              <a:t>데이터 액세스</a:t>
            </a:r>
          </a:p>
        </p:txBody>
      </p:sp>
      <p:sp>
        <p:nvSpPr>
          <p:cNvPr id="4" name="직사각형 3"/>
          <p:cNvSpPr/>
          <p:nvPr/>
        </p:nvSpPr>
        <p:spPr>
          <a:xfrm>
            <a:off x="236881" y="1974202"/>
            <a:ext cx="11718235" cy="1356653"/>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ü"/>
            </a:pPr>
            <a:r>
              <a:rPr lang="en-US" altLang="ko-KR" kern="100">
                <a:latin typeface="맑은 고딕" panose="020B0503020000020004" pitchFamily="50" charset="-127"/>
                <a:cs typeface="Times New Roman" panose="02020603050405020304" pitchFamily="18" charset="0"/>
              </a:rPr>
              <a:t>teradataml DataFrame</a:t>
            </a:r>
            <a:r>
              <a:rPr lang="ko-KR" altLang="ko-KR" kern="100">
                <a:latin typeface="맑은 고딕" panose="020B0503020000020004" pitchFamily="50" charset="-127"/>
                <a:cs typeface="Times New Roman" panose="02020603050405020304" pitchFamily="18" charset="0"/>
              </a:rPr>
              <a:t>은 </a:t>
            </a:r>
            <a:r>
              <a:rPr lang="en-US" altLang="ko-KR" kern="100">
                <a:latin typeface="맑은 고딕" panose="020B0503020000020004" pitchFamily="50" charset="-127"/>
                <a:cs typeface="Times New Roman" panose="02020603050405020304" pitchFamily="18" charset="0"/>
              </a:rPr>
              <a:t>Pandas DataFrame</a:t>
            </a:r>
            <a:r>
              <a:rPr lang="ko-KR" altLang="ko-KR" kern="100">
                <a:latin typeface="맑은 고딕" panose="020B0503020000020004" pitchFamily="50" charset="-127"/>
                <a:cs typeface="Times New Roman" panose="02020603050405020304" pitchFamily="18" charset="0"/>
              </a:rPr>
              <a:t>과 유사하게 </a:t>
            </a:r>
            <a:r>
              <a:rPr lang="en-US" altLang="ko-KR" kern="100">
                <a:latin typeface="맑은 고딕" panose="020B0503020000020004" pitchFamily="50" charset="-127"/>
                <a:cs typeface="Times New Roman" panose="02020603050405020304" pitchFamily="18" charset="0"/>
              </a:rPr>
              <a:t>[], loc[], iloc[], Boolean indexing</a:t>
            </a:r>
            <a:r>
              <a:rPr lang="ko-KR" altLang="ko-KR" kern="100">
                <a:latin typeface="맑은 고딕" panose="020B0503020000020004" pitchFamily="50" charset="-127"/>
                <a:cs typeface="Times New Roman" panose="02020603050405020304" pitchFamily="18" charset="0"/>
              </a:rPr>
              <a:t>등의 방법으로 데이터를 액세스 할 수 있습니다</a:t>
            </a:r>
            <a:r>
              <a:rPr lang="en-US" altLang="ko-KR" kern="100">
                <a:latin typeface="맑은 고딕" panose="020B0503020000020004" pitchFamily="50" charset="-127"/>
                <a:cs typeface="Times New Roman" panose="02020603050405020304" pitchFamily="18" charset="0"/>
              </a:rPr>
              <a:t>. </a:t>
            </a:r>
          </a:p>
          <a:p>
            <a:pPr marL="285750" indent="-285750" algn="just">
              <a:lnSpc>
                <a:spcPct val="107000"/>
              </a:lnSpc>
              <a:spcAft>
                <a:spcPts val="800"/>
              </a:spcAft>
              <a:buFont typeface="Wingdings" panose="05000000000000000000" pitchFamily="2" charset="2"/>
              <a:buChar char="ü"/>
            </a:pPr>
            <a:r>
              <a:rPr lang="ko-KR" altLang="ko-KR" kern="100">
                <a:latin typeface="맑은 고딕" panose="020B0503020000020004" pitchFamily="50" charset="-127"/>
                <a:cs typeface="Times New Roman" panose="02020603050405020304" pitchFamily="18" charset="0"/>
              </a:rPr>
              <a:t>컬럼 레벨로 데이터를 액세스 하기 위해서는 </a:t>
            </a:r>
            <a:r>
              <a:rPr lang="en-US" altLang="ko-KR" kern="100">
                <a:latin typeface="맑은 고딕" panose="020B0503020000020004" pitchFamily="50" charset="-127"/>
                <a:cs typeface="Times New Roman" panose="02020603050405020304" pitchFamily="18" charset="0"/>
              </a:rPr>
              <a:t>DataFrame[ ] </a:t>
            </a:r>
            <a:r>
              <a:rPr lang="ko-KR" altLang="ko-KR" kern="100">
                <a:latin typeface="맑은 고딕" panose="020B0503020000020004" pitchFamily="50" charset="-127"/>
                <a:cs typeface="Times New Roman" panose="02020603050405020304" pitchFamily="18" charset="0"/>
              </a:rPr>
              <a:t>연산자 안에 리스트</a:t>
            </a:r>
            <a:r>
              <a:rPr lang="en-US" altLang="ko-KR" kern="100">
                <a:latin typeface="맑은 고딕" panose="020B0503020000020004" pitchFamily="50" charset="-127"/>
                <a:cs typeface="Times New Roman" panose="02020603050405020304" pitchFamily="18" charset="0"/>
              </a:rPr>
              <a:t>[ ]</a:t>
            </a:r>
            <a:r>
              <a:rPr lang="ko-KR" altLang="ko-KR" kern="100">
                <a:latin typeface="맑은 고딕" panose="020B0503020000020004" pitchFamily="50" charset="-127"/>
                <a:cs typeface="Times New Roman" panose="02020603050405020304" pitchFamily="18" charset="0"/>
              </a:rPr>
              <a:t>로 컬럼명을 입력해 주면 됩니다</a:t>
            </a:r>
            <a:r>
              <a:rPr lang="en-US" altLang="ko-KR" kern="100">
                <a:latin typeface="맑은 고딕" panose="020B0503020000020004" pitchFamily="50" charset="-127"/>
                <a:cs typeface="Times New Roman" panose="02020603050405020304" pitchFamily="18" charset="0"/>
              </a:rPr>
              <a:t>. </a:t>
            </a:r>
            <a:endParaRPr lang="ko-KR" altLang="ko-KR" sz="2000" kern="100">
              <a:latin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84448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DataFrame </a:t>
            </a:r>
            <a:r>
              <a:rPr lang="ko-KR" altLang="en-US"/>
              <a:t>컬럼 레벨 데이터 액세스 </a:t>
            </a:r>
          </a:p>
        </p:txBody>
      </p:sp>
      <p:sp>
        <p:nvSpPr>
          <p:cNvPr id="3" name="직사각형 2"/>
          <p:cNvSpPr/>
          <p:nvPr/>
        </p:nvSpPr>
        <p:spPr>
          <a:xfrm>
            <a:off x="427383" y="1161254"/>
            <a:ext cx="11232665" cy="1754326"/>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a:cs typeface="Times New Roman" panose="02020603050405020304" pitchFamily="18" charset="0"/>
              </a:rPr>
              <a:t>Pandas</a:t>
            </a:r>
            <a:r>
              <a:rPr lang="ko-KR" altLang="en-US">
                <a:cs typeface="Times New Roman" panose="02020603050405020304" pitchFamily="18" charset="0"/>
              </a:rPr>
              <a:t>와는 다르게 </a:t>
            </a:r>
            <a:r>
              <a:rPr lang="ko-KR" altLang="ko-KR">
                <a:cs typeface="Times New Roman" panose="02020603050405020304" pitchFamily="18" charset="0"/>
              </a:rPr>
              <a:t>단일 컬럼명에 해당하는 모든 데이터 </a:t>
            </a:r>
            <a:r>
              <a:rPr lang="ko-KR" altLang="en-US">
                <a:cs typeface="Times New Roman" panose="02020603050405020304" pitchFamily="18" charset="0"/>
              </a:rPr>
              <a:t>값을 액세스 하는 경우에도 </a:t>
            </a:r>
            <a:r>
              <a:rPr lang="ko-KR" altLang="ko-KR">
                <a:cs typeface="Times New Roman" panose="02020603050405020304" pitchFamily="18" charset="0"/>
              </a:rPr>
              <a:t>리스트</a:t>
            </a:r>
            <a:r>
              <a:rPr lang="en-US" altLang="ko-KR">
                <a:cs typeface="Times New Roman" panose="02020603050405020304" pitchFamily="18" charset="0"/>
              </a:rPr>
              <a:t>[ ]</a:t>
            </a:r>
            <a:r>
              <a:rPr lang="ko-KR" altLang="ko-KR">
                <a:cs typeface="Times New Roman" panose="02020603050405020304" pitchFamily="18" charset="0"/>
              </a:rPr>
              <a:t>로 컬럼명을 입력해 줘야 합니다</a:t>
            </a:r>
            <a:r>
              <a:rPr lang="en-US" altLang="ko-KR">
                <a:cs typeface="Times New Roman" panose="02020603050405020304" pitchFamily="18" charset="0"/>
              </a:rPr>
              <a:t>. </a:t>
            </a:r>
            <a:r>
              <a:rPr lang="ko-KR" altLang="en-US">
                <a:cs typeface="Times New Roman" panose="02020603050405020304" pitchFamily="18" charset="0"/>
              </a:rPr>
              <a:t>여러 컬럼명을 액세스할 경우에는 당연히 리스트</a:t>
            </a:r>
            <a:r>
              <a:rPr lang="en-US" altLang="ko-KR">
                <a:cs typeface="Times New Roman" panose="02020603050405020304" pitchFamily="18" charset="0"/>
              </a:rPr>
              <a:t>[]</a:t>
            </a:r>
            <a:r>
              <a:rPr lang="ko-KR" altLang="en-US">
                <a:cs typeface="Times New Roman" panose="02020603050405020304" pitchFamily="18" charset="0"/>
              </a:rPr>
              <a:t>로 컬럼명들을 기재해 줘야 합니다</a:t>
            </a:r>
            <a:r>
              <a:rPr lang="en-US" altLang="ko-KR">
                <a:cs typeface="Times New Roman" panose="02020603050405020304" pitchFamily="18" charset="0"/>
              </a:rPr>
              <a:t>. </a:t>
            </a:r>
          </a:p>
          <a:p>
            <a:pPr marL="285750" indent="-285750">
              <a:lnSpc>
                <a:spcPct val="150000"/>
              </a:lnSpc>
              <a:buFont typeface="Arial" panose="020B0604020202020204" pitchFamily="34" charset="0"/>
              <a:buChar char="•"/>
            </a:pPr>
            <a:r>
              <a:rPr lang="en-US" altLang="ko-KR">
                <a:cs typeface="Times New Roman" panose="02020603050405020304" pitchFamily="18" charset="0"/>
              </a:rPr>
              <a:t>DataFrame</a:t>
            </a:r>
            <a:r>
              <a:rPr lang="ko-KR" altLang="ko-KR">
                <a:cs typeface="Times New Roman" panose="02020603050405020304" pitchFamily="18" charset="0"/>
              </a:rPr>
              <a:t>의 </a:t>
            </a:r>
            <a:r>
              <a:rPr lang="en-US" altLang="ko-KR">
                <a:cs typeface="Times New Roman" panose="02020603050405020304" pitchFamily="18" charset="0"/>
              </a:rPr>
              <a:t>[ ] </a:t>
            </a:r>
            <a:r>
              <a:rPr lang="ko-KR" altLang="ko-KR">
                <a:cs typeface="Times New Roman" panose="02020603050405020304" pitchFamily="18" charset="0"/>
              </a:rPr>
              <a:t>연산자로 반환되는 결과 역시 </a:t>
            </a:r>
            <a:r>
              <a:rPr lang="en-US" altLang="ko-KR">
                <a:cs typeface="Times New Roman" panose="02020603050405020304" pitchFamily="18" charset="0"/>
              </a:rPr>
              <a:t>DataFrame </a:t>
            </a:r>
            <a:r>
              <a:rPr lang="ko-KR" altLang="ko-KR">
                <a:cs typeface="Times New Roman" panose="02020603050405020304" pitchFamily="18" charset="0"/>
              </a:rPr>
              <a:t>입니다</a:t>
            </a:r>
            <a:r>
              <a:rPr lang="en-US" altLang="ko-KR">
                <a:cs typeface="Times New Roman" panose="02020603050405020304" pitchFamily="18" charset="0"/>
              </a:rPr>
              <a:t>.</a:t>
            </a:r>
          </a:p>
          <a:p>
            <a:pPr marL="285750" indent="-285750">
              <a:lnSpc>
                <a:spcPct val="150000"/>
              </a:lnSpc>
              <a:buFont typeface="Arial" panose="020B0604020202020204" pitchFamily="34" charset="0"/>
              <a:buChar char="•"/>
            </a:pPr>
            <a:r>
              <a:rPr lang="en-US" altLang="ko-KR">
                <a:cs typeface="Times New Roman" panose="02020603050405020304" pitchFamily="18" charset="0"/>
              </a:rPr>
              <a:t>DataFrame</a:t>
            </a:r>
            <a:r>
              <a:rPr lang="ko-KR" altLang="en-US">
                <a:cs typeface="Times New Roman" panose="02020603050405020304" pitchFamily="18" charset="0"/>
              </a:rPr>
              <a:t>의 </a:t>
            </a:r>
            <a:r>
              <a:rPr lang="en-US" altLang="ko-KR">
                <a:cs typeface="Times New Roman" panose="02020603050405020304" pitchFamily="18" charset="0"/>
              </a:rPr>
              <a:t>select( ) </a:t>
            </a:r>
            <a:r>
              <a:rPr lang="ko-KR" altLang="en-US">
                <a:cs typeface="Times New Roman" panose="02020603050405020304" pitchFamily="18" charset="0"/>
              </a:rPr>
              <a:t>메소드를 이용해서도 컬럼별 데이터 액세스 할 수 있습니다</a:t>
            </a:r>
            <a:r>
              <a:rPr lang="en-US" altLang="ko-KR">
                <a:cs typeface="Times New Roman" panose="02020603050405020304" pitchFamily="18" charset="0"/>
              </a:rPr>
              <a:t>. </a:t>
            </a:r>
            <a:endParaRPr lang="ko-KR" altLang="en-US"/>
          </a:p>
        </p:txBody>
      </p:sp>
      <p:sp>
        <p:nvSpPr>
          <p:cNvPr id="5" name="Text Box 40"/>
          <p:cNvSpPr txBox="1"/>
          <p:nvPr/>
        </p:nvSpPr>
        <p:spPr>
          <a:xfrm>
            <a:off x="1933367" y="3240122"/>
            <a:ext cx="3980415" cy="576318"/>
          </a:xfrm>
          <a:prstGeom prst="rect">
            <a:avLst/>
          </a:prstGeom>
          <a:solidFill>
            <a:schemeClr val="bg1">
              <a:lumMod val="95000"/>
            </a:schemeClr>
          </a:solidFill>
          <a:ln w="6350">
            <a:solidFill>
              <a:schemeClr val="accent1">
                <a:lumMod val="5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l" latinLnBrk="0">
              <a:lnSpc>
                <a:spcPct val="150000"/>
              </a:lnSpc>
              <a:spcAft>
                <a:spcPts val="0"/>
              </a:spcAft>
            </a:pPr>
            <a:r>
              <a:rPr lang="en-US" b="1" kern="100">
                <a:effectLst/>
                <a:latin typeface="맑은 고딕" panose="020B0503020000020004" pitchFamily="50" charset="-127"/>
                <a:ea typeface="맑은 고딕" panose="020B0503020000020004" pitchFamily="50" charset="-127"/>
                <a:cs typeface="Times New Roman" panose="02020603050405020304" pitchFamily="18" charset="0"/>
              </a:rPr>
              <a:t>pclass_df = titanic_df[['Pclass']]</a:t>
            </a:r>
            <a:endParaRPr lang="ko-KR" b="1" kern="10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7" name="Text Box 40"/>
          <p:cNvSpPr txBox="1"/>
          <p:nvPr/>
        </p:nvSpPr>
        <p:spPr>
          <a:xfrm>
            <a:off x="1933367" y="4419590"/>
            <a:ext cx="3980415" cy="576318"/>
          </a:xfrm>
          <a:prstGeom prst="rect">
            <a:avLst/>
          </a:prstGeom>
          <a:solidFill>
            <a:schemeClr val="bg1">
              <a:lumMod val="95000"/>
            </a:schemeClr>
          </a:solidFill>
          <a:ln w="6350">
            <a:solidFill>
              <a:schemeClr val="accent1">
                <a:lumMod val="5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l" latinLnBrk="0">
              <a:lnSpc>
                <a:spcPct val="150000"/>
              </a:lnSpc>
              <a:spcAft>
                <a:spcPts val="0"/>
              </a:spcAft>
            </a:pPr>
            <a:endParaRPr lang="ko-KR" sz="1600" b="1" kern="10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6" name="직사각형 5"/>
          <p:cNvSpPr/>
          <p:nvPr/>
        </p:nvSpPr>
        <p:spPr>
          <a:xfrm>
            <a:off x="1933367" y="4571814"/>
            <a:ext cx="3537892" cy="277320"/>
          </a:xfrm>
          <a:prstGeom prst="rect">
            <a:avLst/>
          </a:prstGeom>
        </p:spPr>
        <p:txBody>
          <a:bodyPr wrap="none">
            <a:spAutoFit/>
          </a:bodyPr>
          <a:lstStyle/>
          <a:p>
            <a:pPr latinLnBrk="0">
              <a:lnSpc>
                <a:spcPts val="1400"/>
              </a:lnSpc>
            </a:pPr>
            <a:r>
              <a:rPr lang="en-US" altLang="ko-KR" b="1" kern="100">
                <a:latin typeface="맑은 고딕" panose="020B0503020000020004" pitchFamily="50" charset="-127"/>
                <a:cs typeface="Times New Roman" panose="02020603050405020304" pitchFamily="18" charset="0"/>
              </a:rPr>
              <a:t>titanic_df[['Pclass', 'Survived']]</a:t>
            </a:r>
            <a:endParaRPr lang="ko-KR" altLang="ko-KR" sz="2000" b="1" kern="100">
              <a:latin typeface="맑은 고딕" panose="020B0503020000020004" pitchFamily="50" charset="-127"/>
              <a:cs typeface="Times New Roman" panose="02020603050405020304" pitchFamily="18" charset="0"/>
            </a:endParaRPr>
          </a:p>
        </p:txBody>
      </p:sp>
      <p:sp>
        <p:nvSpPr>
          <p:cNvPr id="8" name="TextBox 7"/>
          <p:cNvSpPr txBox="1"/>
          <p:nvPr/>
        </p:nvSpPr>
        <p:spPr>
          <a:xfrm>
            <a:off x="6251713" y="3329423"/>
            <a:ext cx="1721625" cy="304699"/>
          </a:xfrm>
          <a:prstGeom prst="rect">
            <a:avLst/>
          </a:prstGeom>
          <a:noFill/>
        </p:spPr>
        <p:txBody>
          <a:bodyPr wrap="none" lIns="0" tIns="0" rIns="0" bIns="0" rtlCol="0">
            <a:spAutoFit/>
          </a:bodyPr>
          <a:lstStyle/>
          <a:p>
            <a:pPr>
              <a:lnSpc>
                <a:spcPct val="110000"/>
              </a:lnSpc>
            </a:pPr>
            <a:r>
              <a:rPr lang="ko-KR" altLang="en-US" b="1"/>
              <a:t>단일 컬럼</a:t>
            </a:r>
            <a:r>
              <a:rPr lang="en-US" altLang="ko-KR" b="1"/>
              <a:t> </a:t>
            </a:r>
            <a:r>
              <a:rPr lang="ko-KR" altLang="en-US" b="1"/>
              <a:t>액세스</a:t>
            </a:r>
          </a:p>
        </p:txBody>
      </p:sp>
      <p:sp>
        <p:nvSpPr>
          <p:cNvPr id="9" name="TextBox 8"/>
          <p:cNvSpPr txBox="1"/>
          <p:nvPr/>
        </p:nvSpPr>
        <p:spPr>
          <a:xfrm>
            <a:off x="6251713" y="4571814"/>
            <a:ext cx="1952458" cy="304699"/>
          </a:xfrm>
          <a:prstGeom prst="rect">
            <a:avLst/>
          </a:prstGeom>
          <a:noFill/>
        </p:spPr>
        <p:txBody>
          <a:bodyPr wrap="none" lIns="0" tIns="0" rIns="0" bIns="0" rtlCol="0">
            <a:spAutoFit/>
          </a:bodyPr>
          <a:lstStyle/>
          <a:p>
            <a:pPr>
              <a:lnSpc>
                <a:spcPct val="110000"/>
              </a:lnSpc>
            </a:pPr>
            <a:r>
              <a:rPr lang="ko-KR" altLang="en-US" b="1"/>
              <a:t>여러 컬럼들</a:t>
            </a:r>
            <a:r>
              <a:rPr lang="en-US" altLang="ko-KR" b="1"/>
              <a:t> </a:t>
            </a:r>
            <a:r>
              <a:rPr lang="ko-KR" altLang="en-US" b="1"/>
              <a:t>액세스</a:t>
            </a:r>
          </a:p>
        </p:txBody>
      </p:sp>
      <p:sp>
        <p:nvSpPr>
          <p:cNvPr id="11" name="Text Box 40"/>
          <p:cNvSpPr txBox="1"/>
          <p:nvPr/>
        </p:nvSpPr>
        <p:spPr>
          <a:xfrm>
            <a:off x="1933367" y="5645441"/>
            <a:ext cx="3980415" cy="576318"/>
          </a:xfrm>
          <a:prstGeom prst="rect">
            <a:avLst/>
          </a:prstGeom>
          <a:solidFill>
            <a:schemeClr val="bg1">
              <a:lumMod val="95000"/>
            </a:schemeClr>
          </a:solidFill>
          <a:ln w="6350">
            <a:solidFill>
              <a:schemeClr val="accent1">
                <a:lumMod val="5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l" latinLnBrk="0">
              <a:lnSpc>
                <a:spcPct val="150000"/>
              </a:lnSpc>
              <a:spcAft>
                <a:spcPts val="0"/>
              </a:spcAft>
            </a:pPr>
            <a:endParaRPr lang="ko-KR" sz="1600" b="1" kern="10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12" name="직사각형 11"/>
          <p:cNvSpPr/>
          <p:nvPr/>
        </p:nvSpPr>
        <p:spPr>
          <a:xfrm>
            <a:off x="1933367" y="5797665"/>
            <a:ext cx="2797659" cy="277320"/>
          </a:xfrm>
          <a:prstGeom prst="rect">
            <a:avLst/>
          </a:prstGeom>
        </p:spPr>
        <p:txBody>
          <a:bodyPr wrap="square">
            <a:spAutoFit/>
          </a:bodyPr>
          <a:lstStyle/>
          <a:p>
            <a:pPr latinLnBrk="0">
              <a:lnSpc>
                <a:spcPts val="1400"/>
              </a:lnSpc>
            </a:pPr>
            <a:r>
              <a:rPr lang="en-US" altLang="ko-KR" b="1" kern="100">
                <a:latin typeface="맑은 고딕" panose="020B0503020000020004" pitchFamily="50" charset="-127"/>
                <a:cs typeface="Times New Roman" panose="02020603050405020304" pitchFamily="18" charset="0"/>
              </a:rPr>
              <a:t>titanic_df.select('Pclass')</a:t>
            </a:r>
            <a:endParaRPr lang="ko-KR" altLang="ko-KR" sz="2000" b="1" kern="100">
              <a:latin typeface="맑은 고딕" panose="020B0503020000020004" pitchFamily="50" charset="-127"/>
              <a:cs typeface="Times New Roman" panose="02020603050405020304" pitchFamily="18" charset="0"/>
            </a:endParaRPr>
          </a:p>
        </p:txBody>
      </p:sp>
      <p:sp>
        <p:nvSpPr>
          <p:cNvPr id="13" name="TextBox 12"/>
          <p:cNvSpPr txBox="1"/>
          <p:nvPr/>
        </p:nvSpPr>
        <p:spPr>
          <a:xfrm>
            <a:off x="6251713" y="5797665"/>
            <a:ext cx="2473434" cy="304699"/>
          </a:xfrm>
          <a:prstGeom prst="rect">
            <a:avLst/>
          </a:prstGeom>
          <a:noFill/>
        </p:spPr>
        <p:txBody>
          <a:bodyPr wrap="none" lIns="0" tIns="0" rIns="0" bIns="0" rtlCol="0">
            <a:spAutoFit/>
          </a:bodyPr>
          <a:lstStyle/>
          <a:p>
            <a:pPr>
              <a:lnSpc>
                <a:spcPct val="110000"/>
              </a:lnSpc>
            </a:pPr>
            <a:r>
              <a:rPr lang="en-US" altLang="ko-KR" b="1"/>
              <a:t>select( ) </a:t>
            </a:r>
            <a:r>
              <a:rPr lang="ko-KR" altLang="en-US" b="1"/>
              <a:t>메소드로 액세스</a:t>
            </a:r>
          </a:p>
        </p:txBody>
      </p:sp>
    </p:spTree>
    <p:extLst>
      <p:ext uri="{BB962C8B-B14F-4D97-AF65-F5344CB8AC3E}">
        <p14:creationId xmlns:p14="http://schemas.microsoft.com/office/powerpoint/2010/main" val="302809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SQLColumnExpression</a:t>
            </a:r>
            <a:endParaRPr lang="ko-KR" altLang="en-US"/>
          </a:p>
        </p:txBody>
      </p:sp>
      <p:sp>
        <p:nvSpPr>
          <p:cNvPr id="4" name="직사각형 3"/>
          <p:cNvSpPr/>
          <p:nvPr/>
        </p:nvSpPr>
        <p:spPr>
          <a:xfrm>
            <a:off x="427383" y="1161254"/>
            <a:ext cx="11232665"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a:cs typeface="Times New Roman" panose="02020603050405020304" pitchFamily="18" charset="0"/>
              </a:rPr>
              <a:t>Titanic_df[‘Cabin’]</a:t>
            </a:r>
            <a:r>
              <a:rPr lang="ko-KR" altLang="en-US">
                <a:cs typeface="Times New Roman" panose="02020603050405020304" pitchFamily="18" charset="0"/>
              </a:rPr>
              <a:t>과 같이 </a:t>
            </a:r>
            <a:r>
              <a:rPr lang="en-US" altLang="ko-KR">
                <a:cs typeface="Times New Roman" panose="02020603050405020304" pitchFamily="18" charset="0"/>
              </a:rPr>
              <a:t>DataFrame</a:t>
            </a:r>
            <a:r>
              <a:rPr lang="ko-KR" altLang="en-US">
                <a:cs typeface="Times New Roman" panose="02020603050405020304" pitchFamily="18" charset="0"/>
              </a:rPr>
              <a:t>의 </a:t>
            </a:r>
            <a:r>
              <a:rPr lang="en-US" altLang="ko-KR">
                <a:cs typeface="Times New Roman" panose="02020603050405020304" pitchFamily="18" charset="0"/>
              </a:rPr>
              <a:t>[ ] </a:t>
            </a:r>
            <a:r>
              <a:rPr lang="ko-KR" altLang="en-US">
                <a:cs typeface="Times New Roman" panose="02020603050405020304" pitchFamily="18" charset="0"/>
              </a:rPr>
              <a:t>에 인자로 단일 컬럼명을 입력하면 이는 </a:t>
            </a:r>
            <a:r>
              <a:rPr lang="en-US" altLang="ko-KR">
                <a:cs typeface="Times New Roman" panose="02020603050405020304" pitchFamily="18" charset="0"/>
              </a:rPr>
              <a:t>SQLColumnExpression</a:t>
            </a:r>
            <a:r>
              <a:rPr lang="ko-KR" altLang="en-US">
                <a:cs typeface="Times New Roman" panose="02020603050405020304" pitchFamily="18" charset="0"/>
              </a:rPr>
              <a:t>으로 간주 됩니다</a:t>
            </a:r>
            <a:r>
              <a:rPr lang="en-US" altLang="ko-KR">
                <a:cs typeface="Times New Roman" panose="02020603050405020304" pitchFamily="18" charset="0"/>
              </a:rPr>
              <a:t>. </a:t>
            </a:r>
          </a:p>
          <a:p>
            <a:pPr marL="285750" indent="-285750">
              <a:lnSpc>
                <a:spcPct val="150000"/>
              </a:lnSpc>
              <a:buFont typeface="Arial" panose="020B0604020202020204" pitchFamily="34" charset="0"/>
              <a:buChar char="•"/>
            </a:pPr>
            <a:r>
              <a:rPr lang="en-US" altLang="ko-KR">
                <a:cs typeface="Times New Roman" panose="02020603050405020304" pitchFamily="18" charset="0"/>
              </a:rPr>
              <a:t>SQLColumnExpression</a:t>
            </a:r>
            <a:r>
              <a:rPr lang="ko-KR" altLang="en-US">
                <a:cs typeface="Times New Roman" panose="02020603050405020304" pitchFamily="18" charset="0"/>
              </a:rPr>
              <a:t>은 </a:t>
            </a:r>
            <a:r>
              <a:rPr lang="en-US" altLang="ko-KR">
                <a:cs typeface="Times New Roman" panose="02020603050405020304" pitchFamily="18" charset="0"/>
              </a:rPr>
              <a:t>DataFrame</a:t>
            </a:r>
            <a:r>
              <a:rPr lang="ko-KR" altLang="en-US">
                <a:cs typeface="Times New Roman" panose="02020603050405020304" pitchFamily="18" charset="0"/>
              </a:rPr>
              <a:t>의 </a:t>
            </a:r>
            <a:r>
              <a:rPr lang="en-US" altLang="ko-KR">
                <a:cs typeface="Times New Roman" panose="02020603050405020304" pitchFamily="18" charset="0"/>
              </a:rPr>
              <a:t>Boolean Indexing </a:t>
            </a:r>
            <a:r>
              <a:rPr lang="ko-KR" altLang="en-US">
                <a:cs typeface="Times New Roman" panose="02020603050405020304" pitchFamily="18" charset="0"/>
              </a:rPr>
              <a:t>또는 </a:t>
            </a:r>
            <a:r>
              <a:rPr lang="en-US" altLang="ko-KR">
                <a:cs typeface="Times New Roman" panose="02020603050405020304" pitchFamily="18" charset="0"/>
              </a:rPr>
              <a:t>select() </a:t>
            </a:r>
            <a:r>
              <a:rPr lang="ko-KR" altLang="en-US">
                <a:cs typeface="Times New Roman" panose="02020603050405020304" pitchFamily="18" charset="0"/>
              </a:rPr>
              <a:t>메소드에서 활용이 되며 </a:t>
            </a:r>
            <a:r>
              <a:rPr lang="en-US" altLang="ko-KR">
                <a:cs typeface="Times New Roman" panose="02020603050405020304" pitchFamily="18" charset="0"/>
              </a:rPr>
              <a:t>SQL</a:t>
            </a:r>
            <a:r>
              <a:rPr lang="ko-KR" altLang="en-US">
                <a:cs typeface="Times New Roman" panose="02020603050405020304" pitchFamily="18" charset="0"/>
              </a:rPr>
              <a:t>의 </a:t>
            </a:r>
            <a:r>
              <a:rPr lang="en-US" altLang="ko-KR">
                <a:cs typeface="Times New Roman" panose="02020603050405020304" pitchFamily="18" charset="0"/>
              </a:rPr>
              <a:t>Where</a:t>
            </a:r>
            <a:r>
              <a:rPr lang="ko-KR" altLang="en-US">
                <a:cs typeface="Times New Roman" panose="02020603050405020304" pitchFamily="18" charset="0"/>
              </a:rPr>
              <a:t>절 조건</a:t>
            </a:r>
            <a:r>
              <a:rPr lang="en-US" altLang="ko-KR">
                <a:cs typeface="Times New Roman" panose="02020603050405020304" pitchFamily="18" charset="0"/>
              </a:rPr>
              <a:t>, </a:t>
            </a:r>
            <a:r>
              <a:rPr lang="ko-KR" altLang="en-US">
                <a:cs typeface="Times New Roman" panose="02020603050405020304" pitchFamily="18" charset="0"/>
              </a:rPr>
              <a:t>또는 </a:t>
            </a:r>
            <a:r>
              <a:rPr lang="en-US" altLang="ko-KR">
                <a:cs typeface="Times New Roman" panose="02020603050405020304" pitchFamily="18" charset="0"/>
              </a:rPr>
              <a:t>Select </a:t>
            </a:r>
            <a:r>
              <a:rPr lang="ko-KR" altLang="en-US">
                <a:cs typeface="Times New Roman" panose="02020603050405020304" pitchFamily="18" charset="0"/>
              </a:rPr>
              <a:t>컬럼절로 </a:t>
            </a:r>
            <a:r>
              <a:rPr lang="en-US" altLang="ko-KR">
                <a:cs typeface="Times New Roman" panose="02020603050405020304" pitchFamily="18" charset="0"/>
              </a:rPr>
              <a:t>DB</a:t>
            </a:r>
            <a:r>
              <a:rPr lang="ko-KR" altLang="en-US">
                <a:cs typeface="Times New Roman" panose="02020603050405020304" pitchFamily="18" charset="0"/>
              </a:rPr>
              <a:t>내부에서 변환이 됩니다</a:t>
            </a:r>
            <a:r>
              <a:rPr lang="en-US" altLang="ko-KR">
                <a:cs typeface="Times New Roman" panose="02020603050405020304" pitchFamily="18" charset="0"/>
              </a:rPr>
              <a:t>. </a:t>
            </a:r>
          </a:p>
          <a:p>
            <a:pPr marL="285750" indent="-285750">
              <a:lnSpc>
                <a:spcPct val="150000"/>
              </a:lnSpc>
              <a:buFont typeface="Arial" panose="020B0604020202020204" pitchFamily="34" charset="0"/>
              <a:buChar char="•"/>
            </a:pPr>
            <a:r>
              <a:rPr lang="en-US" altLang="ko-KR">
                <a:cs typeface="Times New Roman" panose="02020603050405020304" pitchFamily="18" charset="0"/>
              </a:rPr>
              <a:t>DataFrame[‘</a:t>
            </a:r>
            <a:r>
              <a:rPr lang="ko-KR" altLang="en-US">
                <a:cs typeface="Times New Roman" panose="02020603050405020304" pitchFamily="18" charset="0"/>
              </a:rPr>
              <a:t>단일컬럼명</a:t>
            </a:r>
            <a:r>
              <a:rPr lang="en-US" altLang="ko-KR">
                <a:cs typeface="Times New Roman" panose="02020603050405020304" pitchFamily="18" charset="0"/>
              </a:rPr>
              <a:t>’] </a:t>
            </a:r>
            <a:r>
              <a:rPr lang="ko-KR" altLang="en-US">
                <a:cs typeface="Times New Roman" panose="02020603050405020304" pitchFamily="18" charset="0"/>
              </a:rPr>
              <a:t>또는 </a:t>
            </a:r>
            <a:r>
              <a:rPr lang="en-US" altLang="ko-KR">
                <a:cs typeface="Times New Roman" panose="02020603050405020304" pitchFamily="18" charset="0"/>
              </a:rPr>
              <a:t>DataFrame.</a:t>
            </a:r>
            <a:r>
              <a:rPr lang="ko-KR" altLang="en-US">
                <a:cs typeface="Times New Roman" panose="02020603050405020304" pitchFamily="18" charset="0"/>
              </a:rPr>
              <a:t>단일컬럼명 과 같은 형태로 지원됩니다</a:t>
            </a:r>
            <a:r>
              <a:rPr lang="en-US" altLang="ko-KR">
                <a:cs typeface="Times New Roman" panose="02020603050405020304" pitchFamily="18" charset="0"/>
              </a:rPr>
              <a:t>. </a:t>
            </a:r>
          </a:p>
        </p:txBody>
      </p:sp>
    </p:spTree>
    <p:extLst>
      <p:ext uri="{BB962C8B-B14F-4D97-AF65-F5344CB8AC3E}">
        <p14:creationId xmlns:p14="http://schemas.microsoft.com/office/powerpoint/2010/main" val="67458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DataFrame </a:t>
            </a:r>
            <a:r>
              <a:rPr lang="ko-KR" altLang="en-US"/>
              <a:t>컬럼 </a:t>
            </a:r>
            <a:r>
              <a:rPr lang="en-US" altLang="ko-KR"/>
              <a:t>Drop</a:t>
            </a:r>
            <a:endParaRPr lang="ko-KR" altLang="en-US"/>
          </a:p>
        </p:txBody>
      </p:sp>
      <p:sp>
        <p:nvSpPr>
          <p:cNvPr id="4" name="직사각형 3"/>
          <p:cNvSpPr/>
          <p:nvPr/>
        </p:nvSpPr>
        <p:spPr>
          <a:xfrm>
            <a:off x="531950" y="1129992"/>
            <a:ext cx="10605051" cy="3252172"/>
          </a:xfrm>
          <a:prstGeom prst="rect">
            <a:avLst/>
          </a:prstGeom>
        </p:spPr>
        <p:txBody>
          <a:bodyPr wrap="square">
            <a:spAutoFit/>
          </a:bodyPr>
          <a:lstStyle/>
          <a:p>
            <a:pPr marL="285750" indent="-285750" algn="just">
              <a:lnSpc>
                <a:spcPct val="150000"/>
              </a:lnSpc>
              <a:spcAft>
                <a:spcPts val="800"/>
              </a:spcAft>
              <a:buFont typeface="Arial" panose="020B0604020202020204" pitchFamily="34" charset="0"/>
              <a:buChar char="•"/>
            </a:pPr>
            <a:r>
              <a:rPr lang="en-US" altLang="ko-KR" sz="1600" kern="100">
                <a:latin typeface="맑은 고딕" panose="020B0503020000020004" pitchFamily="50" charset="-127"/>
                <a:cs typeface="Times New Roman" panose="02020603050405020304" pitchFamily="18" charset="0"/>
              </a:rPr>
              <a:t>Teradataml DataFrame</a:t>
            </a:r>
            <a:r>
              <a:rPr lang="ko-KR" altLang="ko-KR" sz="1600" kern="100">
                <a:latin typeface="맑은 고딕" panose="020B0503020000020004" pitchFamily="50" charset="-127"/>
                <a:cs typeface="Times New Roman" panose="02020603050405020304" pitchFamily="18" charset="0"/>
              </a:rPr>
              <a:t>은 컬럼과 로우 삭제를 위해서 </a:t>
            </a:r>
            <a:r>
              <a:rPr lang="en-US" altLang="ko-KR" sz="1600" kern="100">
                <a:latin typeface="맑은 고딕" panose="020B0503020000020004" pitchFamily="50" charset="-127"/>
                <a:cs typeface="Times New Roman" panose="02020603050405020304" pitchFamily="18" charset="0"/>
              </a:rPr>
              <a:t>drop( ) </a:t>
            </a:r>
            <a:r>
              <a:rPr lang="ko-KR" altLang="ko-KR" sz="1600" kern="100">
                <a:latin typeface="맑은 고딕" panose="020B0503020000020004" pitchFamily="50" charset="-127"/>
                <a:cs typeface="Times New Roman" panose="02020603050405020304" pitchFamily="18" charset="0"/>
              </a:rPr>
              <a:t>메소드를 지원합니다</a:t>
            </a:r>
            <a:r>
              <a:rPr lang="en-US" altLang="ko-KR" sz="1600" kern="100">
                <a:latin typeface="맑은 고딕" panose="020B0503020000020004" pitchFamily="50" charset="-127"/>
                <a:cs typeface="Times New Roman" panose="02020603050405020304" pitchFamily="18" charset="0"/>
              </a:rPr>
              <a:t>. drop( ) </a:t>
            </a:r>
            <a:r>
              <a:rPr lang="ko-KR" altLang="ko-KR" sz="1600" kern="100">
                <a:latin typeface="맑은 고딕" panose="020B0503020000020004" pitchFamily="50" charset="-127"/>
                <a:cs typeface="Times New Roman" panose="02020603050405020304" pitchFamily="18" charset="0"/>
              </a:rPr>
              <a:t>메소드의 인자로는 </a:t>
            </a:r>
            <a:r>
              <a:rPr lang="en-US" altLang="ko-KR" sz="1600" b="1" kern="100">
                <a:latin typeface="맑은 고딕" panose="020B0503020000020004" pitchFamily="50" charset="-127"/>
                <a:cs typeface="Times New Roman" panose="02020603050405020304" pitchFamily="18" charset="0"/>
              </a:rPr>
              <a:t>labels</a:t>
            </a:r>
            <a:r>
              <a:rPr lang="ko-KR" altLang="ko-KR" sz="1600" b="1" kern="100">
                <a:latin typeface="맑은 고딕" panose="020B0503020000020004" pitchFamily="50" charset="-127"/>
                <a:cs typeface="Times New Roman" panose="02020603050405020304" pitchFamily="18" charset="0"/>
              </a:rPr>
              <a:t>와 </a:t>
            </a:r>
            <a:r>
              <a:rPr lang="en-US" altLang="ko-KR" sz="1600" b="1" kern="100">
                <a:latin typeface="맑은 고딕" panose="020B0503020000020004" pitchFamily="50" charset="-127"/>
                <a:cs typeface="Times New Roman" panose="02020603050405020304" pitchFamily="18" charset="0"/>
              </a:rPr>
              <a:t>axis</a:t>
            </a:r>
            <a:r>
              <a:rPr lang="ko-KR" altLang="en-US" sz="1600" b="1" kern="100">
                <a:latin typeface="맑은 고딕" panose="020B0503020000020004" pitchFamily="50" charset="-127"/>
                <a:cs typeface="Times New Roman" panose="02020603050405020304" pitchFamily="18" charset="0"/>
              </a:rPr>
              <a:t>를 적용하는 방법</a:t>
            </a:r>
            <a:r>
              <a:rPr lang="en-US" altLang="ko-KR" sz="1600" b="1" kern="100">
                <a:latin typeface="맑은 고딕" panose="020B0503020000020004" pitchFamily="50" charset="-127"/>
                <a:cs typeface="Times New Roman" panose="02020603050405020304" pitchFamily="18" charset="0"/>
              </a:rPr>
              <a:t>, </a:t>
            </a:r>
            <a:r>
              <a:rPr lang="ko-KR" altLang="en-US" sz="1600" b="1" kern="100">
                <a:latin typeface="맑은 고딕" panose="020B0503020000020004" pitchFamily="50" charset="-127"/>
                <a:cs typeface="Times New Roman" panose="02020603050405020304" pitchFamily="18" charset="0"/>
              </a:rPr>
              <a:t>그리고 </a:t>
            </a:r>
            <a:r>
              <a:rPr lang="en-US" altLang="ko-KR" sz="1600" b="1" kern="100">
                <a:latin typeface="맑은 고딕" panose="020B0503020000020004" pitchFamily="50" charset="-127"/>
                <a:cs typeface="Times New Roman" panose="02020603050405020304" pitchFamily="18" charset="0"/>
              </a:rPr>
              <a:t>columns</a:t>
            </a:r>
            <a:r>
              <a:rPr lang="ko-KR" altLang="en-US" sz="1600" b="1" kern="100">
                <a:latin typeface="맑은 고딕" panose="020B0503020000020004" pitchFamily="50" charset="-127"/>
                <a:cs typeface="Times New Roman" panose="02020603050405020304" pitchFamily="18" charset="0"/>
              </a:rPr>
              <a:t>를 적용하는 방법이 </a:t>
            </a:r>
            <a:r>
              <a:rPr lang="ko-KR" altLang="ko-KR" sz="1600" b="1" kern="100">
                <a:latin typeface="맑은 고딕" panose="020B0503020000020004" pitchFamily="50" charset="-127"/>
                <a:cs typeface="Times New Roman" panose="02020603050405020304" pitchFamily="18" charset="0"/>
              </a:rPr>
              <a:t>있습니다</a:t>
            </a:r>
            <a:r>
              <a:rPr lang="en-US" altLang="ko-KR" sz="1600" kern="100">
                <a:latin typeface="맑은 고딕" panose="020B0503020000020004" pitchFamily="50" charset="-127"/>
                <a:cs typeface="Times New Roman" panose="02020603050405020304" pitchFamily="18" charset="0"/>
              </a:rPr>
              <a:t>. </a:t>
            </a:r>
          </a:p>
          <a:p>
            <a:pPr marL="285750" indent="-285750" algn="just">
              <a:lnSpc>
                <a:spcPct val="150000"/>
              </a:lnSpc>
              <a:spcAft>
                <a:spcPts val="800"/>
              </a:spcAft>
              <a:buFont typeface="Arial" panose="020B0604020202020204" pitchFamily="34" charset="0"/>
              <a:buChar char="•"/>
            </a:pPr>
            <a:r>
              <a:rPr lang="en-US" altLang="ko-KR" sz="1600" kern="100">
                <a:latin typeface="맑은 고딕" panose="020B0503020000020004" pitchFamily="50" charset="-127"/>
                <a:cs typeface="Times New Roman" panose="02020603050405020304" pitchFamily="18" charset="0"/>
              </a:rPr>
              <a:t>labels</a:t>
            </a:r>
            <a:r>
              <a:rPr lang="ko-KR" altLang="ko-KR" sz="1600" kern="100">
                <a:latin typeface="맑은 고딕" panose="020B0503020000020004" pitchFamily="50" charset="-127"/>
                <a:cs typeface="Times New Roman" panose="02020603050405020304" pitchFamily="18" charset="0"/>
              </a:rPr>
              <a:t>와 </a:t>
            </a:r>
            <a:r>
              <a:rPr lang="en-US" altLang="ko-KR" sz="1600" kern="100">
                <a:latin typeface="맑은 고딕" panose="020B0503020000020004" pitchFamily="50" charset="-127"/>
                <a:cs typeface="Times New Roman" panose="02020603050405020304" pitchFamily="18" charset="0"/>
              </a:rPr>
              <a:t>columns</a:t>
            </a:r>
            <a:r>
              <a:rPr lang="ko-KR" altLang="ko-KR" sz="1600" kern="100">
                <a:latin typeface="맑은 고딕" panose="020B0503020000020004" pitchFamily="50" charset="-127"/>
                <a:cs typeface="Times New Roman" panose="02020603050405020304" pitchFamily="18" charset="0"/>
              </a:rPr>
              <a:t>인자는 삭제할 컬럼명을 나타낸 다는 점에서는 유사하지만</a:t>
            </a:r>
            <a:r>
              <a:rPr lang="en-US" altLang="ko-KR" sz="1600" kern="100">
                <a:latin typeface="맑은 고딕" panose="020B0503020000020004" pitchFamily="50" charset="-127"/>
                <a:cs typeface="Times New Roman" panose="02020603050405020304" pitchFamily="18" charset="0"/>
              </a:rPr>
              <a:t>, columns</a:t>
            </a:r>
            <a:r>
              <a:rPr lang="ko-KR" altLang="ko-KR" sz="1600" kern="100">
                <a:latin typeface="맑은 고딕" panose="020B0503020000020004" pitchFamily="50" charset="-127"/>
                <a:cs typeface="Times New Roman" panose="02020603050405020304" pitchFamily="18" charset="0"/>
              </a:rPr>
              <a:t>는 컬럼만 삭제할 때 사용됩니다</a:t>
            </a:r>
            <a:r>
              <a:rPr lang="en-US" altLang="ko-KR" sz="1600" kern="100">
                <a:latin typeface="맑은 고딕" panose="020B0503020000020004" pitchFamily="50" charset="-127"/>
                <a:cs typeface="Times New Roman" panose="02020603050405020304" pitchFamily="18" charset="0"/>
              </a:rPr>
              <a:t>. </a:t>
            </a:r>
            <a:r>
              <a:rPr lang="ko-KR" altLang="ko-KR" sz="1600" kern="100">
                <a:latin typeface="맑은 고딕" panose="020B0503020000020004" pitchFamily="50" charset="-127"/>
                <a:cs typeface="Times New Roman" panose="02020603050405020304" pitchFamily="18" charset="0"/>
              </a:rPr>
              <a:t>반면에 </a:t>
            </a:r>
            <a:r>
              <a:rPr lang="en-US" altLang="ko-KR" sz="1600" kern="100">
                <a:latin typeface="맑은 고딕" panose="020B0503020000020004" pitchFamily="50" charset="-127"/>
                <a:cs typeface="Times New Roman" panose="02020603050405020304" pitchFamily="18" charset="0"/>
              </a:rPr>
              <a:t>labels</a:t>
            </a:r>
            <a:r>
              <a:rPr lang="ko-KR" altLang="ko-KR" sz="1600" kern="100">
                <a:latin typeface="맑은 고딕" panose="020B0503020000020004" pitchFamily="50" charset="-127"/>
                <a:cs typeface="Times New Roman" panose="02020603050405020304" pitchFamily="18" charset="0"/>
              </a:rPr>
              <a:t>는 삭제할 컬럼명을 설정하여 컬럼을 삭제하거나 삭제할 로우를 </a:t>
            </a:r>
            <a:r>
              <a:rPr lang="en-US" altLang="ko-KR" sz="1600" kern="100">
                <a:latin typeface="맑은 고딕" panose="020B0503020000020004" pitchFamily="50" charset="-127"/>
                <a:cs typeface="Times New Roman" panose="02020603050405020304" pitchFamily="18" charset="0"/>
              </a:rPr>
              <a:t>index</a:t>
            </a:r>
            <a:r>
              <a:rPr lang="ko-KR" altLang="ko-KR" sz="1600" kern="100">
                <a:latin typeface="맑은 고딕" panose="020B0503020000020004" pitchFamily="50" charset="-127"/>
                <a:cs typeface="Times New Roman" panose="02020603050405020304" pitchFamily="18" charset="0"/>
              </a:rPr>
              <a:t>값으로 설정하여 로우를 삭제할 수가 있습니다</a:t>
            </a:r>
            <a:r>
              <a:rPr lang="en-US" altLang="ko-KR" sz="1600" kern="100">
                <a:latin typeface="맑은 고딕" panose="020B0503020000020004" pitchFamily="50" charset="-127"/>
                <a:cs typeface="Times New Roman" panose="02020603050405020304" pitchFamily="18" charset="0"/>
              </a:rPr>
              <a:t>. labels</a:t>
            </a:r>
            <a:r>
              <a:rPr lang="ko-KR" altLang="ko-KR" sz="1600" kern="100">
                <a:latin typeface="맑은 고딕" panose="020B0503020000020004" pitchFamily="50" charset="-127"/>
                <a:cs typeface="Times New Roman" panose="02020603050405020304" pitchFamily="18" charset="0"/>
              </a:rPr>
              <a:t>와 </a:t>
            </a:r>
            <a:r>
              <a:rPr lang="en-US" altLang="ko-KR" sz="1600" kern="100">
                <a:latin typeface="맑은 고딕" panose="020B0503020000020004" pitchFamily="50" charset="-127"/>
                <a:cs typeface="Times New Roman" panose="02020603050405020304" pitchFamily="18" charset="0"/>
              </a:rPr>
              <a:t>columns </a:t>
            </a:r>
            <a:r>
              <a:rPr lang="ko-KR" altLang="ko-KR" sz="1600" kern="100">
                <a:latin typeface="맑은 고딕" panose="020B0503020000020004" pitchFamily="50" charset="-127"/>
                <a:cs typeface="Times New Roman" panose="02020603050405020304" pitchFamily="18" charset="0"/>
              </a:rPr>
              <a:t>인자가 동시에 사용될 수는 없습니다</a:t>
            </a:r>
            <a:r>
              <a:rPr lang="en-US" altLang="ko-KR" sz="1600" kern="100">
                <a:latin typeface="맑은 고딕" panose="020B0503020000020004" pitchFamily="50" charset="-127"/>
                <a:cs typeface="Times New Roman" panose="02020603050405020304" pitchFamily="18" charset="0"/>
              </a:rPr>
              <a:t>. </a:t>
            </a:r>
          </a:p>
          <a:p>
            <a:pPr marL="285750" indent="-285750" algn="just">
              <a:lnSpc>
                <a:spcPct val="150000"/>
              </a:lnSpc>
              <a:spcAft>
                <a:spcPts val="800"/>
              </a:spcAft>
              <a:buFont typeface="Arial" panose="020B0604020202020204" pitchFamily="34" charset="0"/>
              <a:buChar char="•"/>
            </a:pPr>
            <a:r>
              <a:rPr lang="en-US" altLang="ko-KR" sz="1600" kern="100">
                <a:latin typeface="맑은 고딕" panose="020B0503020000020004" pitchFamily="50" charset="-127"/>
                <a:cs typeface="Times New Roman" panose="02020603050405020304" pitchFamily="18" charset="0"/>
              </a:rPr>
              <a:t>axis</a:t>
            </a:r>
            <a:r>
              <a:rPr lang="ko-KR" altLang="ko-KR" sz="1600" kern="100">
                <a:latin typeface="맑은 고딕" panose="020B0503020000020004" pitchFamily="50" charset="-127"/>
                <a:cs typeface="Times New Roman" panose="02020603050405020304" pitchFamily="18" charset="0"/>
              </a:rPr>
              <a:t>는 컬럼을 삭제할지</a:t>
            </a:r>
            <a:r>
              <a:rPr lang="en-US" altLang="ko-KR" sz="1600" kern="100">
                <a:latin typeface="맑은 고딕" panose="020B0503020000020004" pitchFamily="50" charset="-127"/>
                <a:cs typeface="Times New Roman" panose="02020603050405020304" pitchFamily="18" charset="0"/>
              </a:rPr>
              <a:t>, </a:t>
            </a:r>
            <a:r>
              <a:rPr lang="ko-KR" altLang="ko-KR" sz="1600" kern="100">
                <a:latin typeface="맑은 고딕" panose="020B0503020000020004" pitchFamily="50" charset="-127"/>
                <a:cs typeface="Times New Roman" panose="02020603050405020304" pitchFamily="18" charset="0"/>
              </a:rPr>
              <a:t>로우를 삭제할 지를 설정합니다</a:t>
            </a:r>
            <a:r>
              <a:rPr lang="en-US" altLang="ko-KR" sz="1600" kern="100">
                <a:latin typeface="맑은 고딕" panose="020B0503020000020004" pitchFamily="50" charset="-127"/>
                <a:cs typeface="Times New Roman" panose="02020603050405020304" pitchFamily="18" charset="0"/>
              </a:rPr>
              <a:t>.  </a:t>
            </a:r>
            <a:r>
              <a:rPr lang="ko-KR" altLang="ko-KR" sz="1600" kern="100">
                <a:latin typeface="맑은 고딕" panose="020B0503020000020004" pitchFamily="50" charset="-127"/>
                <a:cs typeface="Times New Roman" panose="02020603050405020304" pitchFamily="18" charset="0"/>
              </a:rPr>
              <a:t>숫자값 </a:t>
            </a:r>
            <a:r>
              <a:rPr lang="en-US" altLang="ko-KR" sz="1600" kern="100">
                <a:latin typeface="맑은 고딕" panose="020B0503020000020004" pitchFamily="50" charset="-127"/>
                <a:cs typeface="Times New Roman" panose="02020603050405020304" pitchFamily="18" charset="0"/>
              </a:rPr>
              <a:t>1 </a:t>
            </a:r>
            <a:r>
              <a:rPr lang="ko-KR" altLang="ko-KR" sz="1600" kern="100">
                <a:latin typeface="맑은 고딕" panose="020B0503020000020004" pitchFamily="50" charset="-127"/>
                <a:cs typeface="Times New Roman" panose="02020603050405020304" pitchFamily="18" charset="0"/>
              </a:rPr>
              <a:t>또는 </a:t>
            </a:r>
            <a:r>
              <a:rPr lang="en-US" altLang="ko-KR" sz="1600" kern="100">
                <a:latin typeface="맑은 고딕" panose="020B0503020000020004" pitchFamily="50" charset="-127"/>
                <a:cs typeface="Times New Roman" panose="02020603050405020304" pitchFamily="18" charset="0"/>
              </a:rPr>
              <a:t>0</a:t>
            </a:r>
            <a:r>
              <a:rPr lang="ko-KR" altLang="ko-KR" sz="1600" kern="100">
                <a:latin typeface="맑은 고딕" panose="020B0503020000020004" pitchFamily="50" charset="-127"/>
                <a:cs typeface="Times New Roman" panose="02020603050405020304" pitchFamily="18" charset="0"/>
              </a:rPr>
              <a:t>이나 문자열 </a:t>
            </a:r>
            <a:r>
              <a:rPr lang="en-US" altLang="ko-KR" sz="1600" kern="100">
                <a:latin typeface="맑은 고딕" panose="020B0503020000020004" pitchFamily="50" charset="-127"/>
                <a:cs typeface="Times New Roman" panose="02020603050405020304" pitchFamily="18" charset="0"/>
              </a:rPr>
              <a:t>‘index’ </a:t>
            </a:r>
            <a:r>
              <a:rPr lang="ko-KR" altLang="ko-KR" sz="1600" kern="100">
                <a:latin typeface="맑은 고딕" panose="020B0503020000020004" pitchFamily="50" charset="-127"/>
                <a:cs typeface="Times New Roman" panose="02020603050405020304" pitchFamily="18" charset="0"/>
              </a:rPr>
              <a:t>또는 </a:t>
            </a:r>
            <a:r>
              <a:rPr lang="en-US" altLang="ko-KR" sz="1600" kern="100">
                <a:latin typeface="맑은 고딕" panose="020B0503020000020004" pitchFamily="50" charset="-127"/>
                <a:cs typeface="Times New Roman" panose="02020603050405020304" pitchFamily="18" charset="0"/>
              </a:rPr>
              <a:t>‘columns’</a:t>
            </a:r>
            <a:r>
              <a:rPr lang="ko-KR" altLang="ko-KR" sz="1600" kern="100">
                <a:latin typeface="맑은 고딕" panose="020B0503020000020004" pitchFamily="50" charset="-127"/>
                <a:cs typeface="Times New Roman" panose="02020603050405020304" pitchFamily="18" charset="0"/>
              </a:rPr>
              <a:t>가 될 수 있습니다</a:t>
            </a:r>
            <a:r>
              <a:rPr lang="en-US" altLang="ko-KR" sz="1600" kern="100">
                <a:latin typeface="맑은 고딕" panose="020B0503020000020004" pitchFamily="50" charset="-127"/>
                <a:cs typeface="Times New Roman" panose="02020603050405020304" pitchFamily="18" charset="0"/>
              </a:rPr>
              <a:t>. 1 </a:t>
            </a:r>
            <a:r>
              <a:rPr lang="ko-KR" altLang="ko-KR" sz="1600" kern="100">
                <a:latin typeface="맑은 고딕" panose="020B0503020000020004" pitchFamily="50" charset="-127"/>
                <a:cs typeface="Times New Roman" panose="02020603050405020304" pitchFamily="18" charset="0"/>
              </a:rPr>
              <a:t>또는 문자열 </a:t>
            </a:r>
            <a:r>
              <a:rPr lang="en-US" altLang="ko-KR" sz="1600" kern="100">
                <a:latin typeface="맑은 고딕" panose="020B0503020000020004" pitchFamily="50" charset="-127"/>
                <a:cs typeface="Times New Roman" panose="02020603050405020304" pitchFamily="18" charset="0"/>
              </a:rPr>
              <a:t>‘columns’</a:t>
            </a:r>
            <a:r>
              <a:rPr lang="ko-KR" altLang="ko-KR" sz="1600" kern="100">
                <a:latin typeface="맑은 고딕" panose="020B0503020000020004" pitchFamily="50" charset="-127"/>
                <a:cs typeface="Times New Roman" panose="02020603050405020304" pitchFamily="18" charset="0"/>
              </a:rPr>
              <a:t>인 경우에는 컬럼을</a:t>
            </a:r>
            <a:r>
              <a:rPr lang="en-US" altLang="ko-KR" sz="1600" kern="100">
                <a:latin typeface="맑은 고딕" panose="020B0503020000020004" pitchFamily="50" charset="-127"/>
                <a:cs typeface="Times New Roman" panose="02020603050405020304" pitchFamily="18" charset="0"/>
              </a:rPr>
              <a:t>, 0 </a:t>
            </a:r>
            <a:r>
              <a:rPr lang="ko-KR" altLang="ko-KR" sz="1600" kern="100">
                <a:latin typeface="맑은 고딕" panose="020B0503020000020004" pitchFamily="50" charset="-127"/>
                <a:cs typeface="Times New Roman" panose="02020603050405020304" pitchFamily="18" charset="0"/>
              </a:rPr>
              <a:t>또는 문자열 </a:t>
            </a:r>
            <a:r>
              <a:rPr lang="en-US" altLang="ko-KR" sz="1600" kern="100">
                <a:latin typeface="맑은 고딕" panose="020B0503020000020004" pitchFamily="50" charset="-127"/>
                <a:cs typeface="Times New Roman" panose="02020603050405020304" pitchFamily="18" charset="0"/>
              </a:rPr>
              <a:t>‘index’</a:t>
            </a:r>
            <a:r>
              <a:rPr lang="ko-KR" altLang="ko-KR" sz="1600" kern="100">
                <a:latin typeface="맑은 고딕" panose="020B0503020000020004" pitchFamily="50" charset="-127"/>
                <a:cs typeface="Times New Roman" panose="02020603050405020304" pitchFamily="18" charset="0"/>
              </a:rPr>
              <a:t>인 경우에는 로우를 삭제합니다</a:t>
            </a:r>
            <a:r>
              <a:rPr lang="en-US" altLang="ko-KR" sz="1600" kern="100">
                <a:latin typeface="맑은 고딕" panose="020B0503020000020004" pitchFamily="50" charset="-127"/>
                <a:cs typeface="Times New Roman" panose="02020603050405020304" pitchFamily="18" charset="0"/>
              </a:rPr>
              <a:t>. </a:t>
            </a:r>
            <a:endParaRPr lang="ko-KR" altLang="ko-KR" sz="1600" kern="100">
              <a:latin typeface="맑은 고딕" panose="020B0503020000020004" pitchFamily="50" charset="-127"/>
              <a:cs typeface="Times New Roman" panose="02020603050405020304" pitchFamily="18" charset="0"/>
            </a:endParaRPr>
          </a:p>
        </p:txBody>
      </p:sp>
      <p:sp>
        <p:nvSpPr>
          <p:cNvPr id="6" name="Text Box 40"/>
          <p:cNvSpPr txBox="1"/>
          <p:nvPr/>
        </p:nvSpPr>
        <p:spPr>
          <a:xfrm>
            <a:off x="869877" y="4724779"/>
            <a:ext cx="7220573" cy="576318"/>
          </a:xfrm>
          <a:prstGeom prst="rect">
            <a:avLst/>
          </a:prstGeom>
          <a:solidFill>
            <a:schemeClr val="bg1">
              <a:lumMod val="95000"/>
            </a:schemeClr>
          </a:solidFill>
          <a:ln w="6350">
            <a:solidFill>
              <a:schemeClr val="accent1">
                <a:lumMod val="50000"/>
              </a:schemeClr>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l" latinLnBrk="0">
              <a:lnSpc>
                <a:spcPct val="150000"/>
              </a:lnSpc>
              <a:spcAft>
                <a:spcPts val="0"/>
              </a:spcAft>
            </a:pPr>
            <a:endParaRPr lang="ko-KR" sz="1600" b="1" kern="10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
        <p:nvSpPr>
          <p:cNvPr id="7" name="직사각형 6"/>
          <p:cNvSpPr/>
          <p:nvPr/>
        </p:nvSpPr>
        <p:spPr>
          <a:xfrm>
            <a:off x="869877" y="4877003"/>
            <a:ext cx="6897786" cy="285656"/>
          </a:xfrm>
          <a:prstGeom prst="rect">
            <a:avLst/>
          </a:prstGeom>
        </p:spPr>
        <p:txBody>
          <a:bodyPr wrap="none">
            <a:spAutoFit/>
          </a:bodyPr>
          <a:lstStyle/>
          <a:p>
            <a:pPr latinLnBrk="0">
              <a:lnSpc>
                <a:spcPts val="1400"/>
              </a:lnSpc>
            </a:pPr>
            <a:r>
              <a:rPr lang="en-US" altLang="ko-KR"/>
              <a:t>drop_titanic_df_01 = titanic_df.drop(labels=['Pclass', 'Survived'], axis=1)</a:t>
            </a:r>
            <a:endParaRPr lang="ko-KR" altLang="ko-KR" sz="2000" b="1" kern="100">
              <a:latin typeface="맑은 고딕" panose="020B0503020000020004" pitchFamily="50" charset="-127"/>
              <a:cs typeface="Times New Roman" panose="02020603050405020304" pitchFamily="18" charset="0"/>
            </a:endParaRPr>
          </a:p>
        </p:txBody>
      </p:sp>
      <p:sp>
        <p:nvSpPr>
          <p:cNvPr id="8" name="Text Box 40"/>
          <p:cNvSpPr txBox="1"/>
          <p:nvPr/>
        </p:nvSpPr>
        <p:spPr>
          <a:xfrm>
            <a:off x="869877" y="5691352"/>
            <a:ext cx="7220573" cy="576318"/>
          </a:xfrm>
          <a:prstGeom prst="rect">
            <a:avLst/>
          </a:prstGeom>
          <a:solidFill>
            <a:schemeClr val="bg1">
              <a:lumMod val="95000"/>
            </a:schemeClr>
          </a:solidFill>
          <a:ln w="6350">
            <a:solidFill>
              <a:schemeClr val="accent1">
                <a:lumMod val="50000"/>
              </a:schemeClr>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latinLnBrk="0"/>
            <a:r>
              <a:rPr lang="en-US" altLang="ko-KR"/>
              <a:t>drop_titanic_df_02 = titanic_df.drop(columns=['Pclass', 'Survived'])</a:t>
            </a:r>
            <a:endParaRPr lang="ko-KR" altLang="ko-KR"/>
          </a:p>
        </p:txBody>
      </p:sp>
      <p:sp>
        <p:nvSpPr>
          <p:cNvPr id="9" name="TextBox 8"/>
          <p:cNvSpPr txBox="1"/>
          <p:nvPr/>
        </p:nvSpPr>
        <p:spPr>
          <a:xfrm>
            <a:off x="8557591" y="4877003"/>
            <a:ext cx="937757" cy="270843"/>
          </a:xfrm>
          <a:prstGeom prst="rect">
            <a:avLst/>
          </a:prstGeom>
          <a:noFill/>
        </p:spPr>
        <p:txBody>
          <a:bodyPr wrap="none" lIns="0" tIns="0" rIns="0" bIns="0" rtlCol="0">
            <a:spAutoFit/>
          </a:bodyPr>
          <a:lstStyle/>
          <a:p>
            <a:pPr>
              <a:lnSpc>
                <a:spcPct val="110000"/>
              </a:lnSpc>
            </a:pPr>
            <a:r>
              <a:rPr lang="en-US" altLang="ko-KR" sz="1600"/>
              <a:t>labels </a:t>
            </a:r>
            <a:r>
              <a:rPr lang="ko-KR" altLang="en-US" sz="1600"/>
              <a:t>사용</a:t>
            </a:r>
          </a:p>
        </p:txBody>
      </p:sp>
      <p:sp>
        <p:nvSpPr>
          <p:cNvPr id="10" name="TextBox 9"/>
          <p:cNvSpPr txBox="1"/>
          <p:nvPr/>
        </p:nvSpPr>
        <p:spPr>
          <a:xfrm>
            <a:off x="8557591" y="5844089"/>
            <a:ext cx="1155637" cy="270843"/>
          </a:xfrm>
          <a:prstGeom prst="rect">
            <a:avLst/>
          </a:prstGeom>
          <a:noFill/>
        </p:spPr>
        <p:txBody>
          <a:bodyPr wrap="none" lIns="0" tIns="0" rIns="0" bIns="0" rtlCol="0">
            <a:spAutoFit/>
          </a:bodyPr>
          <a:lstStyle/>
          <a:p>
            <a:pPr>
              <a:lnSpc>
                <a:spcPct val="110000"/>
              </a:lnSpc>
            </a:pPr>
            <a:r>
              <a:rPr lang="en-US" altLang="ko-KR" sz="1600"/>
              <a:t>columns </a:t>
            </a:r>
            <a:r>
              <a:rPr lang="ko-KR" altLang="en-US" sz="1600"/>
              <a:t>사용</a:t>
            </a:r>
          </a:p>
        </p:txBody>
      </p:sp>
    </p:spTree>
    <p:extLst>
      <p:ext uri="{BB962C8B-B14F-4D97-AF65-F5344CB8AC3E}">
        <p14:creationId xmlns:p14="http://schemas.microsoft.com/office/powerpoint/2010/main" val="2777868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TeradataML </a:t>
            </a:r>
            <a:r>
              <a:rPr lang="ko-KR" altLang="en-US"/>
              <a:t>패키지 개요</a:t>
            </a:r>
          </a:p>
        </p:txBody>
      </p:sp>
      <p:pic>
        <p:nvPicPr>
          <p:cNvPr id="5" name="그림 4"/>
          <p:cNvPicPr>
            <a:picLocks noChangeAspect="1"/>
          </p:cNvPicPr>
          <p:nvPr/>
        </p:nvPicPr>
        <p:blipFill>
          <a:blip r:embed="rId2"/>
          <a:stretch>
            <a:fillRect/>
          </a:stretch>
        </p:blipFill>
        <p:spPr>
          <a:xfrm>
            <a:off x="2049869" y="3754215"/>
            <a:ext cx="2107667" cy="1658407"/>
          </a:xfrm>
          <a:prstGeom prst="rect">
            <a:avLst/>
          </a:prstGeom>
        </p:spPr>
      </p:pic>
      <p:sp>
        <p:nvSpPr>
          <p:cNvPr id="11" name="TextBox 10"/>
          <p:cNvSpPr txBox="1"/>
          <p:nvPr/>
        </p:nvSpPr>
        <p:spPr>
          <a:xfrm>
            <a:off x="181418" y="1175204"/>
            <a:ext cx="11775356" cy="1477328"/>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ko-KR" altLang="en-US" sz="1600"/>
              <a:t>파이썬 환경 기반의 오픈 소스 </a:t>
            </a:r>
            <a:r>
              <a:rPr lang="en-US" altLang="ko-KR" sz="1600"/>
              <a:t>Machine Learning Package</a:t>
            </a:r>
            <a:r>
              <a:rPr lang="ko-KR" altLang="en-US" sz="1600"/>
              <a:t>를 사용하는 </a:t>
            </a:r>
            <a:r>
              <a:rPr lang="en-US" altLang="ko-KR" sz="1600"/>
              <a:t>ML Developer</a:t>
            </a:r>
            <a:r>
              <a:rPr lang="ko-KR" altLang="en-US" sz="1600"/>
              <a:t>가 쉽게 </a:t>
            </a:r>
            <a:r>
              <a:rPr lang="en-US" altLang="ko-KR" sz="1600"/>
              <a:t>Teradata Vantage Analytics </a:t>
            </a:r>
            <a:r>
              <a:rPr lang="ko-KR" altLang="en-US" sz="1600"/>
              <a:t>를 활용하여 </a:t>
            </a:r>
            <a:r>
              <a:rPr lang="en-US" altLang="ko-KR" sz="1600"/>
              <a:t>ML Application</a:t>
            </a:r>
            <a:r>
              <a:rPr lang="ko-KR" altLang="en-US" sz="1600"/>
              <a:t>을 구현 할 수 있도록 지원하는 기반 </a:t>
            </a:r>
            <a:r>
              <a:rPr lang="en-US" altLang="ko-KR" sz="1600"/>
              <a:t>Library</a:t>
            </a:r>
          </a:p>
          <a:p>
            <a:pPr marL="285750" indent="-285750">
              <a:lnSpc>
                <a:spcPct val="150000"/>
              </a:lnSpc>
              <a:buFont typeface="Arial" panose="020B0604020202020204" pitchFamily="34" charset="0"/>
              <a:buChar char="•"/>
            </a:pPr>
            <a:r>
              <a:rPr lang="en-US" altLang="ko-KR" sz="1600"/>
              <a:t>Pandas</a:t>
            </a:r>
            <a:r>
              <a:rPr lang="ko-KR" altLang="en-US" sz="1600"/>
              <a:t>와 </a:t>
            </a:r>
            <a:r>
              <a:rPr lang="en-US" altLang="ko-KR" sz="1600"/>
              <a:t>Scikit-Learn</a:t>
            </a:r>
            <a:r>
              <a:rPr lang="ko-KR" altLang="en-US" sz="1600"/>
              <a:t>과 유사한 </a:t>
            </a:r>
            <a:r>
              <a:rPr lang="en-US" altLang="ko-KR" sz="1600"/>
              <a:t>API</a:t>
            </a:r>
            <a:r>
              <a:rPr lang="ko-KR" altLang="en-US" sz="1600"/>
              <a:t>를 제공할 뿐만 아니라</a:t>
            </a:r>
            <a:r>
              <a:rPr lang="en-US" altLang="ko-KR" sz="1600"/>
              <a:t>, Teradata Vantage</a:t>
            </a:r>
            <a:r>
              <a:rPr lang="ko-KR" altLang="en-US" sz="1600"/>
              <a:t>가 가지는 강력한 </a:t>
            </a:r>
            <a:r>
              <a:rPr lang="en-US" altLang="ko-KR" sz="1600"/>
              <a:t>Analytics </a:t>
            </a:r>
            <a:r>
              <a:rPr lang="ko-KR" altLang="en-US" sz="1600"/>
              <a:t>및 데이터 조작 기능을 파이썬 기반으로 적용할 수 있도록 지원</a:t>
            </a:r>
          </a:p>
        </p:txBody>
      </p:sp>
      <p:pic>
        <p:nvPicPr>
          <p:cNvPr id="12" name="Picture 8" descr="Image result for python logo">
            <a:extLst>
              <a:ext uri="{FF2B5EF4-FFF2-40B4-BE49-F238E27FC236}">
                <a16:creationId xmlns:a16="http://schemas.microsoft.com/office/drawing/2014/main" id="{21A0B678-9B55-4657-978C-D3EB60FE5D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68107" y="4317175"/>
            <a:ext cx="1081494" cy="108149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그룹 5"/>
          <p:cNvGrpSpPr/>
          <p:nvPr/>
        </p:nvGrpSpPr>
        <p:grpSpPr>
          <a:xfrm>
            <a:off x="7674252" y="2961860"/>
            <a:ext cx="3762897" cy="3101009"/>
            <a:chOff x="7674252" y="2961860"/>
            <a:chExt cx="3762897" cy="3101009"/>
          </a:xfrm>
        </p:grpSpPr>
        <p:pic>
          <p:nvPicPr>
            <p:cNvPr id="3" name="그림 2"/>
            <p:cNvPicPr>
              <a:picLocks noChangeAspect="1"/>
            </p:cNvPicPr>
            <p:nvPr/>
          </p:nvPicPr>
          <p:blipFill>
            <a:blip r:embed="rId4"/>
            <a:stretch>
              <a:fillRect/>
            </a:stretch>
          </p:blipFill>
          <p:spPr>
            <a:xfrm>
              <a:off x="7674252" y="3061251"/>
              <a:ext cx="3762897" cy="1560443"/>
            </a:xfrm>
            <a:prstGeom prst="rect">
              <a:avLst/>
            </a:prstGeom>
          </p:spPr>
        </p:pic>
        <p:sp>
          <p:nvSpPr>
            <p:cNvPr id="4" name="직사각형 3"/>
            <p:cNvSpPr/>
            <p:nvPr/>
          </p:nvSpPr>
          <p:spPr>
            <a:xfrm>
              <a:off x="7674252" y="2961860"/>
              <a:ext cx="3666296" cy="417443"/>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b="1">
                  <a:solidFill>
                    <a:schemeClr val="tx1"/>
                  </a:solidFill>
                  <a:latin typeface="+mn-ea"/>
                </a:rPr>
                <a:t>Teradata Vantage Analytics</a:t>
              </a:r>
              <a:endParaRPr lang="ko-KR" altLang="en-US" b="1" dirty="0">
                <a:solidFill>
                  <a:schemeClr val="tx1"/>
                </a:solidFill>
                <a:latin typeface="+mn-ea"/>
              </a:endParaRPr>
            </a:p>
          </p:txBody>
        </p:sp>
        <p:sp>
          <p:nvSpPr>
            <p:cNvPr id="26" name="Oval 33">
              <a:extLst>
                <a:ext uri="{FF2B5EF4-FFF2-40B4-BE49-F238E27FC236}">
                  <a16:creationId xmlns:a16="http://schemas.microsoft.com/office/drawing/2014/main" id="{961354B1-716D-4C87-8908-3EACA84B5040}"/>
                </a:ext>
              </a:extLst>
            </p:cNvPr>
            <p:cNvSpPr/>
            <p:nvPr/>
          </p:nvSpPr>
          <p:spPr>
            <a:xfrm>
              <a:off x="7674252" y="4756958"/>
              <a:ext cx="3762897" cy="1305911"/>
            </a:xfrm>
            <a:prstGeom prst="roundRect">
              <a:avLst/>
            </a:prstGeom>
            <a:solidFill>
              <a:srgbClr val="F3753F"/>
            </a:solidFill>
            <a:ln w="25400">
              <a:solidFill>
                <a:srgbClr val="FFFFFF"/>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mn-ea"/>
                <a:cs typeface="+mn-cs"/>
              </a:endParaRPr>
            </a:p>
          </p:txBody>
        </p:sp>
        <p:grpSp>
          <p:nvGrpSpPr>
            <p:cNvPr id="27" name="Group 34">
              <a:extLst>
                <a:ext uri="{FF2B5EF4-FFF2-40B4-BE49-F238E27FC236}">
                  <a16:creationId xmlns:a16="http://schemas.microsoft.com/office/drawing/2014/main" id="{8393D737-3E15-4424-9862-5C5A48934D57}"/>
                </a:ext>
              </a:extLst>
            </p:cNvPr>
            <p:cNvGrpSpPr>
              <a:grpSpLocks noChangeAspect="1"/>
            </p:cNvGrpSpPr>
            <p:nvPr/>
          </p:nvGrpSpPr>
          <p:grpSpPr>
            <a:xfrm>
              <a:off x="9191588" y="5251304"/>
              <a:ext cx="502237" cy="502237"/>
              <a:chOff x="4263390" y="3230118"/>
              <a:chExt cx="320040" cy="320040"/>
            </a:xfrm>
            <a:solidFill>
              <a:srgbClr val="394951"/>
            </a:solidFill>
          </p:grpSpPr>
          <p:sp>
            <p:nvSpPr>
              <p:cNvPr id="28"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9"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0"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1"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2"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3"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4"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5"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6"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7"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grpSp>
          <p:nvGrpSpPr>
            <p:cNvPr id="39" name="Group 34">
              <a:extLst>
                <a:ext uri="{FF2B5EF4-FFF2-40B4-BE49-F238E27FC236}">
                  <a16:creationId xmlns:a16="http://schemas.microsoft.com/office/drawing/2014/main" id="{8393D737-3E15-4424-9862-5C5A48934D57}"/>
                </a:ext>
              </a:extLst>
            </p:cNvPr>
            <p:cNvGrpSpPr>
              <a:grpSpLocks noChangeAspect="1"/>
            </p:cNvGrpSpPr>
            <p:nvPr/>
          </p:nvGrpSpPr>
          <p:grpSpPr>
            <a:xfrm>
              <a:off x="7969075" y="5251304"/>
              <a:ext cx="502237" cy="502237"/>
              <a:chOff x="4263390" y="3230118"/>
              <a:chExt cx="320040" cy="320040"/>
            </a:xfrm>
            <a:solidFill>
              <a:srgbClr val="394951"/>
            </a:solidFill>
          </p:grpSpPr>
          <p:sp>
            <p:nvSpPr>
              <p:cNvPr id="40"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1"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2"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3"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4"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5"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6"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7"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8"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9"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sp>
          <p:nvSpPr>
            <p:cNvPr id="50" name="TextBox 49">
              <a:extLst>
                <a:ext uri="{FF2B5EF4-FFF2-40B4-BE49-F238E27FC236}">
                  <a16:creationId xmlns:a16="http://schemas.microsoft.com/office/drawing/2014/main" id="{724E5EE2-AA1A-4FA2-A25A-BB872534CB82}"/>
                </a:ext>
              </a:extLst>
            </p:cNvPr>
            <p:cNvSpPr txBox="1"/>
            <p:nvPr/>
          </p:nvSpPr>
          <p:spPr>
            <a:xfrm>
              <a:off x="8571638" y="4857922"/>
              <a:ext cx="1526893" cy="369332"/>
            </a:xfrm>
            <a:prstGeom prst="rect">
              <a:avLst/>
            </a:prstGeom>
            <a:noFill/>
          </p:spPr>
          <p:txBody>
            <a:bodyPr wrap="none" rtlCol="0">
              <a:spAutoFit/>
            </a:bodyPr>
            <a:lstStyle/>
            <a:p>
              <a:pPr algn="ctr" latinLnBrk="0">
                <a:defRPr/>
              </a:pPr>
              <a:r>
                <a:rPr lang="en-US" b="1">
                  <a:solidFill>
                    <a:srgbClr val="FFFFFF"/>
                  </a:solidFill>
                  <a:latin typeface="+mn-ea"/>
                </a:rPr>
                <a:t>Teradata DB</a:t>
              </a:r>
            </a:p>
          </p:txBody>
        </p:sp>
        <p:grpSp>
          <p:nvGrpSpPr>
            <p:cNvPr id="51" name="Group 34">
              <a:extLst>
                <a:ext uri="{FF2B5EF4-FFF2-40B4-BE49-F238E27FC236}">
                  <a16:creationId xmlns:a16="http://schemas.microsoft.com/office/drawing/2014/main" id="{8393D737-3E15-4424-9862-5C5A48934D57}"/>
                </a:ext>
              </a:extLst>
            </p:cNvPr>
            <p:cNvGrpSpPr>
              <a:grpSpLocks noChangeAspect="1"/>
            </p:cNvGrpSpPr>
            <p:nvPr/>
          </p:nvGrpSpPr>
          <p:grpSpPr>
            <a:xfrm>
              <a:off x="8572983" y="5251304"/>
              <a:ext cx="502237" cy="502237"/>
              <a:chOff x="4263390" y="3230118"/>
              <a:chExt cx="320040" cy="320040"/>
            </a:xfrm>
            <a:solidFill>
              <a:srgbClr val="394951"/>
            </a:solidFill>
          </p:grpSpPr>
          <p:sp>
            <p:nvSpPr>
              <p:cNvPr id="52"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3"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4"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5"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6"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7"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8"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9"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0"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1"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grpSp>
          <p:nvGrpSpPr>
            <p:cNvPr id="76" name="Group 34">
              <a:extLst>
                <a:ext uri="{FF2B5EF4-FFF2-40B4-BE49-F238E27FC236}">
                  <a16:creationId xmlns:a16="http://schemas.microsoft.com/office/drawing/2014/main" id="{8393D737-3E15-4424-9862-5C5A48934D57}"/>
                </a:ext>
              </a:extLst>
            </p:cNvPr>
            <p:cNvGrpSpPr>
              <a:grpSpLocks noChangeAspect="1"/>
            </p:cNvGrpSpPr>
            <p:nvPr/>
          </p:nvGrpSpPr>
          <p:grpSpPr>
            <a:xfrm>
              <a:off x="9828767" y="5253333"/>
              <a:ext cx="502237" cy="502237"/>
              <a:chOff x="4263390" y="3230118"/>
              <a:chExt cx="320040" cy="320040"/>
            </a:xfrm>
            <a:solidFill>
              <a:srgbClr val="394951"/>
            </a:solidFill>
          </p:grpSpPr>
          <p:sp>
            <p:nvSpPr>
              <p:cNvPr id="77"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78"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79"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80"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81"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82"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83"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84"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85"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86"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grpSp>
          <p:nvGrpSpPr>
            <p:cNvPr id="87" name="Group 34">
              <a:extLst>
                <a:ext uri="{FF2B5EF4-FFF2-40B4-BE49-F238E27FC236}">
                  <a16:creationId xmlns:a16="http://schemas.microsoft.com/office/drawing/2014/main" id="{8393D737-3E15-4424-9862-5C5A48934D57}"/>
                </a:ext>
              </a:extLst>
            </p:cNvPr>
            <p:cNvGrpSpPr>
              <a:grpSpLocks noChangeAspect="1"/>
            </p:cNvGrpSpPr>
            <p:nvPr/>
          </p:nvGrpSpPr>
          <p:grpSpPr>
            <a:xfrm>
              <a:off x="10432675" y="5253333"/>
              <a:ext cx="502237" cy="502237"/>
              <a:chOff x="4263390" y="3230118"/>
              <a:chExt cx="320040" cy="320040"/>
            </a:xfrm>
            <a:solidFill>
              <a:srgbClr val="394951"/>
            </a:solidFill>
          </p:grpSpPr>
          <p:sp>
            <p:nvSpPr>
              <p:cNvPr id="88"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89"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90"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91"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92"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93"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94"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95"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96"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97"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grpSp>
      <p:sp>
        <p:nvSpPr>
          <p:cNvPr id="98" name="TextBox 97"/>
          <p:cNvSpPr txBox="1"/>
          <p:nvPr/>
        </p:nvSpPr>
        <p:spPr>
          <a:xfrm>
            <a:off x="4630638" y="3501490"/>
            <a:ext cx="3170946" cy="609398"/>
          </a:xfrm>
          <a:prstGeom prst="rect">
            <a:avLst/>
          </a:prstGeom>
          <a:noFill/>
        </p:spPr>
        <p:txBody>
          <a:bodyPr wrap="square" lIns="0" tIns="0" rIns="0" bIns="0" rtlCol="0">
            <a:spAutoFit/>
          </a:bodyPr>
          <a:lstStyle/>
          <a:p>
            <a:pPr algn="ctr">
              <a:lnSpc>
                <a:spcPct val="110000"/>
              </a:lnSpc>
            </a:pPr>
            <a:r>
              <a:rPr lang="en-US" altLang="ko-KR" b="1">
                <a:latin typeface="+mn-ea"/>
              </a:rPr>
              <a:t>Teradata</a:t>
            </a:r>
            <a:r>
              <a:rPr lang="en-US" altLang="ko-KR" b="1"/>
              <a:t> Python </a:t>
            </a:r>
          </a:p>
          <a:p>
            <a:pPr algn="ctr">
              <a:lnSpc>
                <a:spcPct val="110000"/>
              </a:lnSpc>
            </a:pPr>
            <a:r>
              <a:rPr lang="en-US" altLang="ko-KR" b="1"/>
              <a:t>Machine Learning/Analytics </a:t>
            </a:r>
          </a:p>
        </p:txBody>
      </p:sp>
      <p:sp>
        <p:nvSpPr>
          <p:cNvPr id="100" name="이등변 삼각형 99"/>
          <p:cNvSpPr/>
          <p:nvPr/>
        </p:nvSpPr>
        <p:spPr>
          <a:xfrm rot="5400000">
            <a:off x="3863818" y="4133846"/>
            <a:ext cx="1730152" cy="914400"/>
          </a:xfrm>
          <a:prstGeom prst="triangle">
            <a:avLst/>
          </a:prstGeom>
          <a:gradFill flip="none" rotWithShape="1">
            <a:gsLst>
              <a:gs pos="0">
                <a:schemeClr val="bg1">
                  <a:lumMod val="50000"/>
                </a:schemeClr>
              </a:gs>
              <a:gs pos="81000">
                <a:schemeClr val="bg1">
                  <a:lumMod val="75000"/>
                </a:schemeClr>
              </a:gs>
              <a:gs pos="100000">
                <a:schemeClr val="bg1"/>
              </a:gs>
            </a:gsLst>
            <a:lin ang="5400000" scaled="1"/>
            <a:tileRect/>
          </a:gra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Tree>
    <p:extLst>
      <p:ext uri="{BB962C8B-B14F-4D97-AF65-F5344CB8AC3E}">
        <p14:creationId xmlns:p14="http://schemas.microsoft.com/office/powerpoint/2010/main" val="237763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31949" y="305102"/>
            <a:ext cx="11275737" cy="531610"/>
          </a:xfrm>
        </p:spPr>
        <p:txBody>
          <a:bodyPr/>
          <a:lstStyle/>
          <a:p>
            <a:r>
              <a:rPr lang="en-US" altLang="ko-KR"/>
              <a:t>Pandas DataFrame</a:t>
            </a:r>
            <a:r>
              <a:rPr lang="ko-KR" altLang="en-US"/>
              <a:t>으로 변환 시 메모리 절감 방안</a:t>
            </a:r>
          </a:p>
        </p:txBody>
      </p:sp>
      <p:sp>
        <p:nvSpPr>
          <p:cNvPr id="3" name="내용 개체 틀 2"/>
          <p:cNvSpPr>
            <a:spLocks noGrp="1"/>
          </p:cNvSpPr>
          <p:nvPr>
            <p:ph idx="1"/>
          </p:nvPr>
        </p:nvSpPr>
        <p:spPr>
          <a:xfrm>
            <a:off x="531289" y="1282149"/>
            <a:ext cx="11129420" cy="1023729"/>
          </a:xfrm>
        </p:spPr>
        <p:txBody>
          <a:bodyPr>
            <a:normAutofit/>
          </a:bodyPr>
          <a:lstStyle/>
          <a:p>
            <a:pPr marL="0" indent="0">
              <a:lnSpc>
                <a:spcPct val="150000"/>
              </a:lnSpc>
              <a:buNone/>
            </a:pPr>
            <a:r>
              <a:rPr lang="ko-KR" altLang="en-US" sz="2000"/>
              <a:t>대용량 테이블</a:t>
            </a:r>
            <a:r>
              <a:rPr lang="en-US" altLang="ko-KR" sz="2000"/>
              <a:t>/</a:t>
            </a:r>
            <a:r>
              <a:rPr lang="ko-KR" altLang="en-US" sz="2000"/>
              <a:t>데이터를 기반으로 생성된 </a:t>
            </a:r>
            <a:r>
              <a:rPr lang="en-US" altLang="ko-KR" sz="2000"/>
              <a:t>TeradataML DataFrame</a:t>
            </a:r>
            <a:r>
              <a:rPr lang="ko-KR" altLang="en-US" sz="2000"/>
              <a:t>을 </a:t>
            </a:r>
            <a:r>
              <a:rPr lang="en-US" altLang="ko-KR" sz="2000"/>
              <a:t>Pandas DataFrame</a:t>
            </a:r>
            <a:r>
              <a:rPr lang="ko-KR" altLang="en-US" sz="2000"/>
              <a:t>으로 변환 시 메모리를 많이 사용한다면</a:t>
            </a:r>
            <a:r>
              <a:rPr lang="en-US" altLang="ko-KR" sz="2000"/>
              <a:t>?</a:t>
            </a:r>
            <a:endParaRPr lang="ko-KR" altLang="en-US" sz="2000"/>
          </a:p>
        </p:txBody>
      </p:sp>
      <p:sp>
        <p:nvSpPr>
          <p:cNvPr id="4" name="TextBox 3"/>
          <p:cNvSpPr txBox="1"/>
          <p:nvPr/>
        </p:nvSpPr>
        <p:spPr>
          <a:xfrm>
            <a:off x="412020" y="2405269"/>
            <a:ext cx="11495059" cy="1661993"/>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ko-KR" altLang="en-US"/>
              <a:t>테이블의 컬럼 타입을 </a:t>
            </a:r>
            <a:r>
              <a:rPr lang="en-US" altLang="ko-KR"/>
              <a:t>Pandas DataFrame</a:t>
            </a:r>
            <a:r>
              <a:rPr lang="ko-KR" altLang="en-US"/>
              <a:t>의 컬럼 타입으로 매핑 시 메모리 최적화 방식으로 매핑하기 어려움</a:t>
            </a:r>
            <a:r>
              <a:rPr lang="en-US" altLang="ko-KR"/>
              <a:t>.</a:t>
            </a:r>
          </a:p>
          <a:p>
            <a:pPr marL="285750" indent="-285750">
              <a:lnSpc>
                <a:spcPct val="150000"/>
              </a:lnSpc>
              <a:buFont typeface="Arial" panose="020B0604020202020204" pitchFamily="34" charset="0"/>
              <a:buChar char="•"/>
            </a:pPr>
            <a:r>
              <a:rPr lang="en-US" altLang="ko-KR"/>
              <a:t>Pandas DataFrame </a:t>
            </a:r>
            <a:r>
              <a:rPr lang="ko-KR" altLang="en-US"/>
              <a:t>변환 시 만약 메모리를 많이 소모한다면</a:t>
            </a:r>
            <a:r>
              <a:rPr lang="en-US" altLang="ko-KR"/>
              <a:t>(</a:t>
            </a:r>
            <a:r>
              <a:rPr lang="ko-KR" altLang="en-US"/>
              <a:t>수십 </a:t>
            </a:r>
            <a:r>
              <a:rPr lang="en-US" altLang="ko-KR"/>
              <a:t>GB </a:t>
            </a:r>
            <a:r>
              <a:rPr lang="ko-KR" altLang="en-US"/>
              <a:t>이상</a:t>
            </a:r>
            <a:r>
              <a:rPr lang="en-US" altLang="ko-KR"/>
              <a:t>) </a:t>
            </a:r>
            <a:r>
              <a:rPr lang="ko-KR" altLang="en-US"/>
              <a:t>먼저 </a:t>
            </a:r>
            <a:r>
              <a:rPr lang="en-US" altLang="ko-KR"/>
              <a:t>TeradataML DataFrame</a:t>
            </a:r>
            <a:r>
              <a:rPr lang="ko-KR" altLang="en-US"/>
              <a:t>을 </a:t>
            </a:r>
            <a:r>
              <a:rPr lang="en-US" altLang="ko-KR"/>
              <a:t>csv </a:t>
            </a:r>
            <a:r>
              <a:rPr lang="ko-KR" altLang="en-US"/>
              <a:t>파일 형태로 내린 다음에 </a:t>
            </a:r>
            <a:r>
              <a:rPr lang="en-US" altLang="ko-KR"/>
              <a:t>Pandas</a:t>
            </a:r>
            <a:r>
              <a:rPr lang="ko-KR" altLang="en-US"/>
              <a:t>의</a:t>
            </a:r>
            <a:r>
              <a:rPr lang="en-US" altLang="ko-KR"/>
              <a:t> read_csv( ) </a:t>
            </a:r>
            <a:r>
              <a:rPr lang="ko-KR" altLang="en-US"/>
              <a:t>함수를 적용하되 인자를 반드시 </a:t>
            </a:r>
            <a:r>
              <a:rPr lang="en-US" altLang="ko-KR"/>
              <a:t>engine=‘c’ </a:t>
            </a:r>
            <a:r>
              <a:rPr lang="ko-KR" altLang="en-US"/>
              <a:t>를 부여함</a:t>
            </a:r>
            <a:r>
              <a:rPr lang="en-US" altLang="ko-KR"/>
              <a:t>.  </a:t>
            </a:r>
            <a:r>
              <a:rPr lang="ko-KR" altLang="en-US"/>
              <a:t>이 경우 </a:t>
            </a:r>
            <a:r>
              <a:rPr lang="en-US" altLang="ko-KR"/>
              <a:t>50% </a:t>
            </a:r>
            <a:r>
              <a:rPr lang="ko-KR" altLang="en-US"/>
              <a:t>정도의 메모리 감소가 가능 </a:t>
            </a:r>
            <a:r>
              <a:rPr lang="en-US" altLang="ko-KR"/>
              <a:t> </a:t>
            </a:r>
            <a:endParaRPr lang="ko-KR" altLang="en-US"/>
          </a:p>
        </p:txBody>
      </p:sp>
      <p:sp>
        <p:nvSpPr>
          <p:cNvPr id="5" name="TextBox 4"/>
          <p:cNvSpPr txBox="1"/>
          <p:nvPr/>
        </p:nvSpPr>
        <p:spPr>
          <a:xfrm>
            <a:off x="1133061" y="4552122"/>
            <a:ext cx="1967948" cy="270843"/>
          </a:xfrm>
          <a:prstGeom prst="rect">
            <a:avLst/>
          </a:prstGeom>
          <a:noFill/>
        </p:spPr>
        <p:txBody>
          <a:bodyPr wrap="square" lIns="0" tIns="0" rIns="0" bIns="0" rtlCol="0">
            <a:spAutoFit/>
          </a:bodyPr>
          <a:lstStyle/>
          <a:p>
            <a:pPr algn="ctr">
              <a:lnSpc>
                <a:spcPct val="110000"/>
              </a:lnSpc>
            </a:pPr>
            <a:r>
              <a:rPr lang="ko-KR" altLang="en-US" sz="1600" b="1"/>
              <a:t>기존 </a:t>
            </a:r>
          </a:p>
        </p:txBody>
      </p:sp>
      <p:sp>
        <p:nvSpPr>
          <p:cNvPr id="6" name="TextBox 5"/>
          <p:cNvSpPr txBox="1"/>
          <p:nvPr/>
        </p:nvSpPr>
        <p:spPr>
          <a:xfrm>
            <a:off x="7722704" y="4552122"/>
            <a:ext cx="1967948" cy="255263"/>
          </a:xfrm>
          <a:prstGeom prst="rect">
            <a:avLst/>
          </a:prstGeom>
          <a:noFill/>
        </p:spPr>
        <p:txBody>
          <a:bodyPr wrap="square" lIns="0" tIns="0" rIns="0" bIns="0" rtlCol="0">
            <a:spAutoFit/>
          </a:bodyPr>
          <a:lstStyle/>
          <a:p>
            <a:pPr algn="ctr">
              <a:lnSpc>
                <a:spcPct val="110000"/>
              </a:lnSpc>
            </a:pPr>
            <a:r>
              <a:rPr lang="ko-KR" altLang="en-US" sz="1600" b="1"/>
              <a:t>변경 </a:t>
            </a:r>
          </a:p>
        </p:txBody>
      </p:sp>
      <p:sp>
        <p:nvSpPr>
          <p:cNvPr id="7" name="TextBox 6"/>
          <p:cNvSpPr txBox="1"/>
          <p:nvPr/>
        </p:nvSpPr>
        <p:spPr>
          <a:xfrm>
            <a:off x="993913" y="5036982"/>
            <a:ext cx="3508076" cy="415498"/>
          </a:xfrm>
          <a:prstGeom prst="rect">
            <a:avLst/>
          </a:prstGeom>
          <a:noFill/>
        </p:spPr>
        <p:txBody>
          <a:bodyPr wrap="none" lIns="0" tIns="0" rIns="0" bIns="0" rtlCol="0">
            <a:spAutoFit/>
          </a:bodyPr>
          <a:lstStyle/>
          <a:p>
            <a:pPr>
              <a:lnSpc>
                <a:spcPct val="150000"/>
              </a:lnSpc>
            </a:pPr>
            <a:r>
              <a:rPr lang="en-US" altLang="ko-KR"/>
              <a:t>pandas_df = big_tera_df.to_pandas( )</a:t>
            </a:r>
            <a:endParaRPr lang="ko-KR" altLang="en-US"/>
          </a:p>
        </p:txBody>
      </p:sp>
      <p:sp>
        <p:nvSpPr>
          <p:cNvPr id="8" name="TextBox 7"/>
          <p:cNvSpPr txBox="1"/>
          <p:nvPr/>
        </p:nvSpPr>
        <p:spPr>
          <a:xfrm>
            <a:off x="6897756" y="5036982"/>
            <a:ext cx="4914038" cy="830997"/>
          </a:xfrm>
          <a:prstGeom prst="rect">
            <a:avLst/>
          </a:prstGeom>
          <a:noFill/>
        </p:spPr>
        <p:txBody>
          <a:bodyPr wrap="none" lIns="0" tIns="0" rIns="0" bIns="0" rtlCol="0">
            <a:spAutoFit/>
          </a:bodyPr>
          <a:lstStyle/>
          <a:p>
            <a:pPr>
              <a:lnSpc>
                <a:spcPct val="150000"/>
              </a:lnSpc>
            </a:pPr>
            <a:r>
              <a:rPr lang="en-US" altLang="ko-KR"/>
              <a:t>big_tera_df.to_csv(‘big_result.csv’)</a:t>
            </a:r>
          </a:p>
          <a:p>
            <a:pPr>
              <a:lnSpc>
                <a:spcPct val="150000"/>
              </a:lnSpc>
            </a:pPr>
            <a:r>
              <a:rPr lang="en-US" altLang="ko-KR"/>
              <a:t>pandas_df = pd.read_csv(‘big_result.csv’, </a:t>
            </a:r>
            <a:r>
              <a:rPr lang="en-US" altLang="ko-KR">
                <a:solidFill>
                  <a:srgbClr val="C00000"/>
                </a:solidFill>
              </a:rPr>
              <a:t>engine=‘c’)</a:t>
            </a:r>
            <a:endParaRPr lang="ko-KR" altLang="en-US">
              <a:solidFill>
                <a:srgbClr val="C00000"/>
              </a:solidFill>
            </a:endParaRPr>
          </a:p>
        </p:txBody>
      </p:sp>
    </p:spTree>
    <p:extLst>
      <p:ext uri="{BB962C8B-B14F-4D97-AF65-F5344CB8AC3E}">
        <p14:creationId xmlns:p14="http://schemas.microsoft.com/office/powerpoint/2010/main" val="61468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SQL </a:t>
            </a:r>
            <a:r>
              <a:rPr lang="ko-KR" altLang="en-US"/>
              <a:t>활용과 결합된 </a:t>
            </a:r>
            <a:r>
              <a:rPr lang="en-US" altLang="ko-KR"/>
              <a:t>DataFrame</a:t>
            </a:r>
            <a:endParaRPr lang="ko-KR" altLang="en-US"/>
          </a:p>
        </p:txBody>
      </p:sp>
      <p:sp>
        <p:nvSpPr>
          <p:cNvPr id="16" name="모서리가 둥근 직사각형 96">
            <a:extLst>
              <a:ext uri="{FF2B5EF4-FFF2-40B4-BE49-F238E27FC236}">
                <a16:creationId xmlns:a16="http://schemas.microsoft.com/office/drawing/2014/main" id="{82EB584A-8BE3-1891-87CB-09F9E7154AE8}"/>
              </a:ext>
            </a:extLst>
          </p:cNvPr>
          <p:cNvSpPr/>
          <p:nvPr/>
        </p:nvSpPr>
        <p:spPr>
          <a:xfrm>
            <a:off x="7388086" y="2697913"/>
            <a:ext cx="3763618" cy="349328"/>
          </a:xfrm>
          <a:prstGeom prst="roundRect">
            <a:avLst>
              <a:gd name="adj" fmla="val 50000"/>
            </a:avLst>
          </a:prstGeom>
          <a:solidFill>
            <a:srgbClr val="FFFFFF"/>
          </a:solidFill>
        </p:spPr>
        <p:txBody>
          <a:bodyPr wrap="square" lIns="0" tIns="0" r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en-US" b="1" kern="0">
                <a:ln>
                  <a:solidFill>
                    <a:srgbClr val="FFFFFF">
                      <a:lumMod val="85000"/>
                      <a:alpha val="0"/>
                    </a:srgbClr>
                  </a:solidFill>
                </a:ln>
                <a:solidFill>
                  <a:srgbClr val="232846"/>
                </a:solidFill>
                <a:latin typeface="맑은 고딕" panose="020B0503020000020004" pitchFamily="50" charset="-127"/>
              </a:rPr>
              <a:t>Teradataml </a:t>
            </a:r>
            <a:r>
              <a:rPr lang="ko-KR" altLang="en-US" b="1" kern="0">
                <a:ln>
                  <a:solidFill>
                    <a:srgbClr val="FFFFFF">
                      <a:lumMod val="85000"/>
                      <a:alpha val="0"/>
                    </a:srgbClr>
                  </a:solidFill>
                </a:ln>
                <a:solidFill>
                  <a:srgbClr val="232846"/>
                </a:solidFill>
                <a:latin typeface="맑은 고딕" panose="020B0503020000020004" pitchFamily="50" charset="-127"/>
              </a:rPr>
              <a:t>기반 </a:t>
            </a:r>
            <a:r>
              <a:rPr lang="en-US" altLang="ko-KR" b="1" kern="0">
                <a:ln>
                  <a:solidFill>
                    <a:srgbClr val="FFFFFF">
                      <a:lumMod val="85000"/>
                      <a:alpha val="0"/>
                    </a:srgbClr>
                  </a:solidFill>
                </a:ln>
                <a:solidFill>
                  <a:srgbClr val="232846"/>
                </a:solidFill>
                <a:latin typeface="맑은 고딕" panose="020B0503020000020004" pitchFamily="50" charset="-127"/>
              </a:rPr>
              <a:t>AI/ML </a:t>
            </a:r>
            <a:r>
              <a:rPr lang="ko-KR" altLang="en-US" b="1" kern="0">
                <a:ln>
                  <a:solidFill>
                    <a:srgbClr val="FFFFFF">
                      <a:lumMod val="85000"/>
                      <a:alpha val="0"/>
                    </a:srgbClr>
                  </a:solidFill>
                </a:ln>
                <a:solidFill>
                  <a:srgbClr val="232846"/>
                </a:solidFill>
                <a:latin typeface="맑은 고딕" panose="020B0503020000020004" pitchFamily="50" charset="-127"/>
              </a:rPr>
              <a:t>학습</a:t>
            </a:r>
            <a:r>
              <a:rPr lang="en-US" altLang="ko-KR" b="1" kern="0">
                <a:ln>
                  <a:solidFill>
                    <a:srgbClr val="FFFFFF">
                      <a:lumMod val="85000"/>
                      <a:alpha val="0"/>
                    </a:srgbClr>
                  </a:solidFill>
                </a:ln>
                <a:solidFill>
                  <a:srgbClr val="232846"/>
                </a:solidFill>
                <a:latin typeface="맑은 고딕" panose="020B0503020000020004" pitchFamily="50" charset="-127"/>
              </a:rPr>
              <a:t>/</a:t>
            </a:r>
            <a:r>
              <a:rPr lang="ko-KR" altLang="en-US" b="1" kern="0">
                <a:ln>
                  <a:solidFill>
                    <a:srgbClr val="FFFFFF">
                      <a:lumMod val="85000"/>
                      <a:alpha val="0"/>
                    </a:srgbClr>
                  </a:solidFill>
                </a:ln>
                <a:solidFill>
                  <a:srgbClr val="232846"/>
                </a:solidFill>
                <a:latin typeface="맑은 고딕" panose="020B0503020000020004" pitchFamily="50" charset="-127"/>
              </a:rPr>
              <a:t>평가</a:t>
            </a:r>
            <a:endParaRPr kumimoji="0" lang="ko-Kore-KR" altLang="en-US" b="1" i="0" u="none" strike="noStrike" kern="0" cap="none" spc="0" normalizeH="0" baseline="0" noProof="0" dirty="0">
              <a:ln>
                <a:solidFill>
                  <a:srgbClr val="FFFFFF">
                    <a:lumMod val="85000"/>
                    <a:alpha val="0"/>
                  </a:srgbClr>
                </a:solidFill>
              </a:ln>
              <a:solidFill>
                <a:srgbClr val="232846"/>
              </a:solidFill>
              <a:effectLst/>
              <a:uLnTx/>
              <a:uFillTx/>
              <a:ea typeface="맑은 고딕" panose="020B0503020000020004" pitchFamily="50" charset="-127"/>
            </a:endParaRPr>
          </a:p>
        </p:txBody>
      </p:sp>
      <p:sp>
        <p:nvSpPr>
          <p:cNvPr id="17" name="TextBox 16">
            <a:extLst>
              <a:ext uri="{FF2B5EF4-FFF2-40B4-BE49-F238E27FC236}">
                <a16:creationId xmlns:a16="http://schemas.microsoft.com/office/drawing/2014/main" id="{638567C3-8825-770D-A003-7EA333528D65}"/>
              </a:ext>
            </a:extLst>
          </p:cNvPr>
          <p:cNvSpPr txBox="1"/>
          <p:nvPr/>
        </p:nvSpPr>
        <p:spPr>
          <a:xfrm>
            <a:off x="7868341" y="3267998"/>
            <a:ext cx="1933853" cy="474166"/>
          </a:xfrm>
          <a:prstGeom prst="rect">
            <a:avLst/>
          </a:prstGeom>
          <a:solidFill>
            <a:srgbClr val="232846"/>
          </a:solidFill>
          <a:ln w="9525" cap="flat" cmpd="sng" algn="ctr">
            <a:noFill/>
            <a:prstDash val="solid"/>
            <a:miter lim="800000"/>
          </a:ln>
          <a:effectLst/>
        </p:spPr>
        <p:txBody>
          <a:bodyPr wrap="square" lIns="108000" tIns="72000" rIns="108000" bIns="72000" rtlCol="0" anchor="ctr">
            <a:normAutofit/>
          </a:bodyPr>
          <a:lstStyle>
            <a:defPPr>
              <a:defRPr lang="en-US"/>
            </a:defPPr>
            <a:lvl1pPr algn="ctr" defTabSz="914400">
              <a:defRPr sz="1050" b="1">
                <a:ln>
                  <a:solidFill>
                    <a:sysClr val="windowText" lastClr="000000">
                      <a:lumMod val="75000"/>
                      <a:lumOff val="25000"/>
                      <a:alpha val="0"/>
                    </a:sysClr>
                  </a:solidFill>
                </a:ln>
                <a:solidFill>
                  <a:schemeClr val="accent6"/>
                </a:solidFill>
                <a:latin typeface="맑은 고딕" panose="020B0503020000020004" pitchFamily="50" charset="-127"/>
                <a:ea typeface="맑은 고딕" panose="020B0503020000020004" pitchFamily="50" charset="-127"/>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ko-KR" altLang="en-US" sz="1600" b="1" i="0" u="none" strike="noStrike" kern="0" cap="none" spc="0" normalizeH="0" baseline="0" noProof="0">
                <a:ln>
                  <a:solidFill>
                    <a:srgbClr val="FFFFFF">
                      <a:lumMod val="85000"/>
                      <a:alpha val="0"/>
                    </a:srgbClr>
                  </a:solidFill>
                </a:ln>
                <a:solidFill>
                  <a:srgbClr val="FFFFFF"/>
                </a:solidFill>
                <a:effectLst/>
                <a:uLnTx/>
                <a:uFillTx/>
                <a:latin typeface="맑은 고딕" panose="020B0503020000020004" pitchFamily="50" charset="-127"/>
                <a:ea typeface="맑은 고딕" panose="020B0503020000020004" pitchFamily="50" charset="-127"/>
              </a:rPr>
              <a:t>데이터 인코딩</a:t>
            </a:r>
            <a:endParaRPr kumimoji="0" lang="ko-kr" altLang="en-US" sz="1600" b="1" i="0" u="none" strike="noStrike" kern="0" cap="none" spc="0" normalizeH="0" baseline="0" noProof="0">
              <a:ln>
                <a:solidFill>
                  <a:srgbClr val="FFFFFF">
                    <a:lumMod val="85000"/>
                    <a:alpha val="0"/>
                  </a:srgbClr>
                </a:solidFill>
              </a:ln>
              <a:solidFill>
                <a:srgbClr val="FFFFFF"/>
              </a:solidFill>
              <a:effectLst/>
              <a:uLnTx/>
              <a:uFillTx/>
              <a:latin typeface="맑은 고딕" panose="020B0503020000020004" pitchFamily="50" charset="-127"/>
              <a:ea typeface="맑은 고딕" panose="020B0503020000020004" pitchFamily="50" charset="-127"/>
            </a:endParaRPr>
          </a:p>
        </p:txBody>
      </p:sp>
      <p:sp>
        <p:nvSpPr>
          <p:cNvPr id="21" name="모서리가 둥근 직사각형 95">
            <a:extLst>
              <a:ext uri="{FF2B5EF4-FFF2-40B4-BE49-F238E27FC236}">
                <a16:creationId xmlns:a16="http://schemas.microsoft.com/office/drawing/2014/main" id="{1293ED62-3D26-1D9E-59E4-109D31E06A72}"/>
              </a:ext>
            </a:extLst>
          </p:cNvPr>
          <p:cNvSpPr/>
          <p:nvPr/>
        </p:nvSpPr>
        <p:spPr>
          <a:xfrm>
            <a:off x="1168055" y="2697913"/>
            <a:ext cx="2715591" cy="349328"/>
          </a:xfrm>
          <a:prstGeom prst="roundRect">
            <a:avLst>
              <a:gd name="adj" fmla="val 50000"/>
            </a:avLst>
          </a:prstGeom>
          <a:solidFill>
            <a:srgbClr val="FFFFFF"/>
          </a:solidFill>
        </p:spPr>
        <p:txBody>
          <a:bodyPr wrap="square" lIns="0" tIns="0" rIns="0" bIns="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ko-KR" b="1" i="0" u="none" strike="noStrike" kern="0" cap="none" spc="0" normalizeH="0" baseline="0" noProof="0">
                <a:ln>
                  <a:solidFill>
                    <a:srgbClr val="FFFFFF">
                      <a:lumMod val="85000"/>
                      <a:alpha val="0"/>
                    </a:srgbClr>
                  </a:solidFill>
                </a:ln>
                <a:solidFill>
                  <a:srgbClr val="232846"/>
                </a:solidFill>
                <a:effectLst/>
                <a:uLnTx/>
                <a:uFillTx/>
                <a:latin typeface="맑은 고딕" panose="020B0503020000020004" pitchFamily="50" charset="-127"/>
              </a:rPr>
              <a:t>SQL </a:t>
            </a:r>
            <a:r>
              <a:rPr kumimoji="0" lang="ko-KR" altLang="en-US" b="1" i="0" u="none" strike="noStrike" kern="0" cap="none" spc="0" normalizeH="0" baseline="0" noProof="0">
                <a:ln>
                  <a:solidFill>
                    <a:srgbClr val="FFFFFF">
                      <a:lumMod val="85000"/>
                      <a:alpha val="0"/>
                    </a:srgbClr>
                  </a:solidFill>
                </a:ln>
                <a:solidFill>
                  <a:srgbClr val="232846"/>
                </a:solidFill>
                <a:effectLst/>
                <a:uLnTx/>
                <a:uFillTx/>
                <a:latin typeface="맑은 고딕" panose="020B0503020000020004" pitchFamily="50" charset="-127"/>
              </a:rPr>
              <a:t>기반의 데이터 처리</a:t>
            </a:r>
            <a:endParaRPr kumimoji="0" lang="ko-Kore-KR" altLang="en-US" b="1" i="0" u="none" strike="noStrike" kern="0" cap="none" spc="0" normalizeH="0" baseline="0" noProof="0" dirty="0">
              <a:ln>
                <a:solidFill>
                  <a:srgbClr val="FFFFFF">
                    <a:lumMod val="85000"/>
                    <a:alpha val="0"/>
                  </a:srgbClr>
                </a:solidFill>
              </a:ln>
              <a:solidFill>
                <a:srgbClr val="232846"/>
              </a:solidFill>
              <a:effectLst/>
              <a:uLnTx/>
              <a:uFillTx/>
              <a:ea typeface="맑은 고딕" panose="020B0503020000020004" pitchFamily="50" charset="-127"/>
            </a:endParaRPr>
          </a:p>
        </p:txBody>
      </p:sp>
      <p:sp>
        <p:nvSpPr>
          <p:cNvPr id="22" name="TextBox 21">
            <a:extLst>
              <a:ext uri="{FF2B5EF4-FFF2-40B4-BE49-F238E27FC236}">
                <a16:creationId xmlns:a16="http://schemas.microsoft.com/office/drawing/2014/main" id="{A3F7D2BE-B946-2085-944C-2CF54A221F70}"/>
              </a:ext>
            </a:extLst>
          </p:cNvPr>
          <p:cNvSpPr txBox="1"/>
          <p:nvPr/>
        </p:nvSpPr>
        <p:spPr>
          <a:xfrm>
            <a:off x="1545240" y="3244951"/>
            <a:ext cx="1933853" cy="474166"/>
          </a:xfrm>
          <a:prstGeom prst="rect">
            <a:avLst/>
          </a:prstGeom>
          <a:solidFill>
            <a:srgbClr val="232846"/>
          </a:solidFill>
          <a:ln w="9525" cap="flat" cmpd="sng" algn="ctr">
            <a:noFill/>
            <a:prstDash val="solid"/>
            <a:miter lim="800000"/>
          </a:ln>
          <a:effectLst/>
        </p:spPr>
        <p:txBody>
          <a:bodyPr wrap="square" lIns="108000" tIns="72000" rIns="108000" bIns="72000" rtlCol="0" anchor="ctr">
            <a:noAutofit/>
          </a:bodyPr>
          <a:lstStyle>
            <a:defPPr>
              <a:defRPr lang="en-US"/>
            </a:defPPr>
            <a:lvl1pPr algn="ctr" defTabSz="914400">
              <a:defRPr sz="1050" b="1">
                <a:ln>
                  <a:solidFill>
                    <a:sysClr val="windowText" lastClr="000000">
                      <a:lumMod val="75000"/>
                      <a:lumOff val="25000"/>
                      <a:alpha val="0"/>
                    </a:sysClr>
                  </a:solidFill>
                </a:ln>
                <a:solidFill>
                  <a:schemeClr val="accent6"/>
                </a:solidFill>
                <a:latin typeface="맑은 고딕" panose="020B0503020000020004" pitchFamily="50" charset="-127"/>
                <a:ea typeface="맑은 고딕" panose="020B0503020000020004" pitchFamily="50" charset="-127"/>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ko-KR" altLang="en-US" sz="1600" kern="0">
                <a:ln>
                  <a:solidFill>
                    <a:srgbClr val="FFFFFF">
                      <a:lumMod val="85000"/>
                      <a:alpha val="0"/>
                    </a:srgbClr>
                  </a:solidFill>
                </a:ln>
                <a:solidFill>
                  <a:srgbClr val="FFFFFF"/>
                </a:solidFill>
              </a:rPr>
              <a:t>데이터 이해</a:t>
            </a:r>
            <a:endParaRPr kumimoji="0" lang="ko-kr" altLang="en-US" sz="1600" b="1" i="0" u="none" strike="noStrike" kern="0" cap="none" spc="0" normalizeH="0" baseline="0" noProof="0" dirty="0">
              <a:ln>
                <a:solidFill>
                  <a:srgbClr val="FFFFFF">
                    <a:lumMod val="85000"/>
                    <a:alpha val="0"/>
                  </a:srgbClr>
                </a:solidFill>
              </a:ln>
              <a:solidFill>
                <a:srgbClr val="FFFFFF"/>
              </a:solidFill>
              <a:effectLst/>
              <a:uLnTx/>
              <a:uFillTx/>
            </a:endParaRPr>
          </a:p>
        </p:txBody>
      </p:sp>
      <p:sp>
        <p:nvSpPr>
          <p:cNvPr id="23" name="TextBox 22">
            <a:extLst>
              <a:ext uri="{FF2B5EF4-FFF2-40B4-BE49-F238E27FC236}">
                <a16:creationId xmlns:a16="http://schemas.microsoft.com/office/drawing/2014/main" id="{C81AAE3E-8D58-A24B-5F54-74273B948978}"/>
              </a:ext>
            </a:extLst>
          </p:cNvPr>
          <p:cNvSpPr txBox="1"/>
          <p:nvPr/>
        </p:nvSpPr>
        <p:spPr>
          <a:xfrm>
            <a:off x="1545239" y="4141732"/>
            <a:ext cx="1933853" cy="474166"/>
          </a:xfrm>
          <a:prstGeom prst="rect">
            <a:avLst/>
          </a:prstGeom>
          <a:solidFill>
            <a:srgbClr val="232846"/>
          </a:solidFill>
          <a:ln w="9525" cap="flat" cmpd="sng" algn="ctr">
            <a:noFill/>
            <a:prstDash val="solid"/>
            <a:miter lim="800000"/>
          </a:ln>
          <a:effectLst/>
        </p:spPr>
        <p:txBody>
          <a:bodyPr wrap="square" lIns="108000" tIns="72000" rIns="108000" bIns="72000" rtlCol="0" anchor="ctr">
            <a:noAutofit/>
          </a:bodyPr>
          <a:lstStyle>
            <a:defPPr>
              <a:defRPr lang="en-US"/>
            </a:defPPr>
            <a:lvl1pPr algn="ctr" defTabSz="914400">
              <a:defRPr sz="1050" b="1">
                <a:ln>
                  <a:solidFill>
                    <a:sysClr val="windowText" lastClr="000000">
                      <a:lumMod val="75000"/>
                      <a:lumOff val="25000"/>
                      <a:alpha val="0"/>
                    </a:sysClr>
                  </a:solidFill>
                </a:ln>
                <a:solidFill>
                  <a:schemeClr val="accent6"/>
                </a:solidFill>
                <a:latin typeface="맑은 고딕" panose="020B0503020000020004" pitchFamily="50" charset="-127"/>
                <a:ea typeface="맑은 고딕" panose="020B0503020000020004" pitchFamily="50" charset="-127"/>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ko-kr" altLang="en-US" sz="1600" b="1" i="0" u="none" strike="noStrike" kern="0" cap="none" spc="0" normalizeH="0" baseline="0" noProof="0">
                <a:ln>
                  <a:solidFill>
                    <a:srgbClr val="FFFFFF">
                      <a:lumMod val="85000"/>
                      <a:alpha val="0"/>
                    </a:srgbClr>
                  </a:solidFill>
                </a:ln>
                <a:solidFill>
                  <a:srgbClr val="FFFFFF"/>
                </a:solidFill>
                <a:effectLst/>
                <a:uLnTx/>
                <a:uFillTx/>
                <a:latin typeface="맑은 고딕" panose="020B0503020000020004" pitchFamily="50" charset="-127"/>
                <a:ea typeface="맑은 고딕" panose="020B0503020000020004" pitchFamily="50" charset="-127"/>
              </a:rPr>
              <a:t>데이터</a:t>
            </a:r>
            <a:r>
              <a:rPr kumimoji="0" lang="en-US" altLang="ko-KR" sz="1600" b="1" i="0" u="none" strike="noStrike" kern="0" cap="none" spc="0" normalizeH="0" baseline="0" noProof="0">
                <a:ln>
                  <a:solidFill>
                    <a:srgbClr val="FFFFFF">
                      <a:lumMod val="85000"/>
                      <a:alpha val="0"/>
                    </a:srgbClr>
                  </a:solidFill>
                </a:ln>
                <a:solidFill>
                  <a:srgbClr val="FFFFFF"/>
                </a:solidFill>
                <a:effectLst/>
                <a:uLnTx/>
                <a:uFillTx/>
                <a:latin typeface="맑은 고딕" panose="020B0503020000020004" pitchFamily="50" charset="-127"/>
                <a:ea typeface="맑은 고딕" panose="020B0503020000020004" pitchFamily="50" charset="-127"/>
              </a:rPr>
              <a:t>  </a:t>
            </a:r>
            <a:r>
              <a:rPr kumimoji="0" lang="ko-KR" altLang="en-US" sz="1600" b="1" i="0" u="none" strike="noStrike" kern="0" cap="none" spc="0" normalizeH="0" baseline="0" noProof="0">
                <a:ln>
                  <a:solidFill>
                    <a:srgbClr val="FFFFFF">
                      <a:lumMod val="85000"/>
                      <a:alpha val="0"/>
                    </a:srgbClr>
                  </a:solidFill>
                </a:ln>
                <a:solidFill>
                  <a:srgbClr val="FFFFFF"/>
                </a:solidFill>
                <a:effectLst/>
                <a:uLnTx/>
                <a:uFillTx/>
                <a:latin typeface="맑은 고딕" panose="020B0503020000020004" pitchFamily="50" charset="-127"/>
                <a:ea typeface="맑은 고딕" panose="020B0503020000020004" pitchFamily="50" charset="-127"/>
              </a:rPr>
              <a:t>추출</a:t>
            </a:r>
            <a:endParaRPr kumimoji="0" lang="ko-kr" altLang="en-US" sz="1600" b="1" i="0" u="none" strike="noStrike" kern="0" cap="none" spc="0" normalizeH="0" baseline="0" noProof="0" dirty="0">
              <a:ln>
                <a:solidFill>
                  <a:srgbClr val="FFFFFF">
                    <a:lumMod val="85000"/>
                    <a:alpha val="0"/>
                  </a:srgbClr>
                </a:solidFill>
              </a:ln>
              <a:solidFill>
                <a:srgbClr val="FFFFFF"/>
              </a:solidFill>
              <a:effectLst/>
              <a:uLnTx/>
              <a:uFillTx/>
              <a:latin typeface="맑은 고딕" panose="020B0503020000020004" pitchFamily="50" charset="-127"/>
              <a:ea typeface="맑은 고딕" panose="020B0503020000020004" pitchFamily="50" charset="-127"/>
            </a:endParaRPr>
          </a:p>
        </p:txBody>
      </p:sp>
      <p:sp>
        <p:nvSpPr>
          <p:cNvPr id="24" name="TextBox 23">
            <a:extLst>
              <a:ext uri="{FF2B5EF4-FFF2-40B4-BE49-F238E27FC236}">
                <a16:creationId xmlns:a16="http://schemas.microsoft.com/office/drawing/2014/main" id="{32947FA4-E859-7633-1B7B-9A830EE5F2D1}"/>
              </a:ext>
            </a:extLst>
          </p:cNvPr>
          <p:cNvSpPr txBox="1"/>
          <p:nvPr/>
        </p:nvSpPr>
        <p:spPr>
          <a:xfrm>
            <a:off x="1562676" y="5011319"/>
            <a:ext cx="1933853" cy="474166"/>
          </a:xfrm>
          <a:prstGeom prst="rect">
            <a:avLst/>
          </a:prstGeom>
          <a:solidFill>
            <a:srgbClr val="232846"/>
          </a:solidFill>
          <a:ln w="9525" cap="flat" cmpd="sng" algn="ctr">
            <a:noFill/>
            <a:prstDash val="solid"/>
            <a:miter lim="800000"/>
          </a:ln>
          <a:effectLst/>
        </p:spPr>
        <p:txBody>
          <a:bodyPr wrap="square" lIns="108000" tIns="72000" rIns="108000" bIns="72000" rtlCol="0" anchor="ctr">
            <a:noAutofit/>
          </a:bodyPr>
          <a:lstStyle>
            <a:defPPr>
              <a:defRPr lang="en-US"/>
            </a:defPPr>
            <a:lvl1pPr algn="ctr" defTabSz="914400">
              <a:defRPr sz="1050" b="1">
                <a:ln>
                  <a:solidFill>
                    <a:sysClr val="windowText" lastClr="000000">
                      <a:lumMod val="75000"/>
                      <a:lumOff val="25000"/>
                      <a:alpha val="0"/>
                    </a:sysClr>
                  </a:solidFill>
                </a:ln>
                <a:solidFill>
                  <a:schemeClr val="accent6"/>
                </a:solidFill>
                <a:latin typeface="맑은 고딕" panose="020B0503020000020004" pitchFamily="50" charset="-127"/>
                <a:ea typeface="맑은 고딕" panose="020B0503020000020004" pitchFamily="50" charset="-127"/>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ko-kr" altLang="en-US" sz="1600" b="1" i="0" u="none" strike="noStrike" kern="0" cap="none" spc="0" normalizeH="0" baseline="0" noProof="0">
                <a:ln>
                  <a:solidFill>
                    <a:srgbClr val="FFFFFF">
                      <a:lumMod val="85000"/>
                      <a:alpha val="0"/>
                    </a:srgbClr>
                  </a:solidFill>
                </a:ln>
                <a:solidFill>
                  <a:srgbClr val="FFFFFF"/>
                </a:solidFill>
                <a:effectLst/>
                <a:uLnTx/>
                <a:uFillTx/>
              </a:rPr>
              <a:t>데이터 </a:t>
            </a:r>
            <a:r>
              <a:rPr lang="ko-KR" altLang="en-US" sz="1600" kern="0">
                <a:ln>
                  <a:solidFill>
                    <a:srgbClr val="FFFFFF">
                      <a:lumMod val="85000"/>
                      <a:alpha val="0"/>
                    </a:srgbClr>
                  </a:solidFill>
                </a:ln>
                <a:solidFill>
                  <a:srgbClr val="FFFFFF"/>
                </a:solidFill>
              </a:rPr>
              <a:t>가공</a:t>
            </a:r>
            <a:endParaRPr kumimoji="0" lang="ko-kr" altLang="en-US" sz="1600" b="1" i="0" u="none" strike="noStrike" kern="0" cap="none" spc="0" normalizeH="0" baseline="0" noProof="0">
              <a:ln>
                <a:solidFill>
                  <a:srgbClr val="FFFFFF">
                    <a:lumMod val="85000"/>
                    <a:alpha val="0"/>
                  </a:srgbClr>
                </a:solidFill>
              </a:ln>
              <a:solidFill>
                <a:srgbClr val="FFFFFF"/>
              </a:solidFill>
              <a:effectLst/>
              <a:uLnTx/>
              <a:uFillTx/>
            </a:endParaRPr>
          </a:p>
        </p:txBody>
      </p:sp>
      <p:sp>
        <p:nvSpPr>
          <p:cNvPr id="26" name="TextBox 25">
            <a:extLst>
              <a:ext uri="{FF2B5EF4-FFF2-40B4-BE49-F238E27FC236}">
                <a16:creationId xmlns:a16="http://schemas.microsoft.com/office/drawing/2014/main" id="{638567C3-8825-770D-A003-7EA333528D65}"/>
              </a:ext>
            </a:extLst>
          </p:cNvPr>
          <p:cNvSpPr txBox="1"/>
          <p:nvPr/>
        </p:nvSpPr>
        <p:spPr>
          <a:xfrm>
            <a:off x="7868341" y="4141732"/>
            <a:ext cx="1933853" cy="474166"/>
          </a:xfrm>
          <a:prstGeom prst="rect">
            <a:avLst/>
          </a:prstGeom>
          <a:solidFill>
            <a:srgbClr val="232846"/>
          </a:solidFill>
          <a:ln w="9525" cap="flat" cmpd="sng" algn="ctr">
            <a:noFill/>
            <a:prstDash val="solid"/>
            <a:miter lim="800000"/>
          </a:ln>
          <a:effectLst/>
        </p:spPr>
        <p:txBody>
          <a:bodyPr wrap="square" lIns="108000" tIns="72000" rIns="108000" bIns="72000" rtlCol="0" anchor="ctr">
            <a:normAutofit/>
          </a:bodyPr>
          <a:lstStyle>
            <a:defPPr>
              <a:defRPr lang="en-US"/>
            </a:defPPr>
            <a:lvl1pPr algn="ctr" defTabSz="914400">
              <a:defRPr sz="1050" b="1">
                <a:ln>
                  <a:solidFill>
                    <a:sysClr val="windowText" lastClr="000000">
                      <a:lumMod val="75000"/>
                      <a:lumOff val="25000"/>
                      <a:alpha val="0"/>
                    </a:sysClr>
                  </a:solidFill>
                </a:ln>
                <a:solidFill>
                  <a:schemeClr val="accent6"/>
                </a:solidFill>
                <a:latin typeface="맑은 고딕" panose="020B0503020000020004" pitchFamily="50" charset="-127"/>
                <a:ea typeface="맑은 고딕" panose="020B0503020000020004" pitchFamily="50" charset="-127"/>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ko-KR" altLang="en-US" sz="1600" b="1" i="0" u="none" strike="noStrike" kern="0" cap="none" spc="0" normalizeH="0" baseline="0" noProof="0">
                <a:ln>
                  <a:solidFill>
                    <a:srgbClr val="FFFFFF">
                      <a:lumMod val="85000"/>
                      <a:alpha val="0"/>
                    </a:srgbClr>
                  </a:solidFill>
                </a:ln>
                <a:solidFill>
                  <a:srgbClr val="FFFFFF"/>
                </a:solidFill>
                <a:effectLst/>
                <a:uLnTx/>
                <a:uFillTx/>
              </a:rPr>
              <a:t>모델 학습</a:t>
            </a:r>
            <a:r>
              <a:rPr lang="en-US" altLang="ko-KR" sz="1600" kern="0">
                <a:ln>
                  <a:solidFill>
                    <a:srgbClr val="FFFFFF">
                      <a:lumMod val="85000"/>
                      <a:alpha val="0"/>
                    </a:srgbClr>
                  </a:solidFill>
                </a:ln>
                <a:solidFill>
                  <a:srgbClr val="FFFFFF"/>
                </a:solidFill>
              </a:rPr>
              <a:t>/</a:t>
            </a:r>
            <a:r>
              <a:rPr lang="ko-KR" altLang="en-US" sz="1600" kern="0">
                <a:ln>
                  <a:solidFill>
                    <a:srgbClr val="FFFFFF">
                      <a:lumMod val="85000"/>
                      <a:alpha val="0"/>
                    </a:srgbClr>
                  </a:solidFill>
                </a:ln>
                <a:solidFill>
                  <a:srgbClr val="FFFFFF"/>
                </a:solidFill>
              </a:rPr>
              <a:t>예측</a:t>
            </a:r>
            <a:endParaRPr kumimoji="0" lang="ko-kr" altLang="en-US" sz="1600" b="1" i="0" u="none" strike="noStrike" kern="0" cap="none" spc="0" normalizeH="0" baseline="0" noProof="0">
              <a:ln>
                <a:solidFill>
                  <a:srgbClr val="FFFFFF">
                    <a:lumMod val="85000"/>
                    <a:alpha val="0"/>
                  </a:srgbClr>
                </a:solidFill>
              </a:ln>
              <a:solidFill>
                <a:srgbClr val="FFFFFF"/>
              </a:solidFill>
              <a:effectLst/>
              <a:uLnTx/>
              <a:uFillTx/>
            </a:endParaRPr>
          </a:p>
        </p:txBody>
      </p:sp>
      <p:sp>
        <p:nvSpPr>
          <p:cNvPr id="27" name="TextBox 26">
            <a:extLst>
              <a:ext uri="{FF2B5EF4-FFF2-40B4-BE49-F238E27FC236}">
                <a16:creationId xmlns:a16="http://schemas.microsoft.com/office/drawing/2014/main" id="{638567C3-8825-770D-A003-7EA333528D65}"/>
              </a:ext>
            </a:extLst>
          </p:cNvPr>
          <p:cNvSpPr txBox="1"/>
          <p:nvPr/>
        </p:nvSpPr>
        <p:spPr>
          <a:xfrm>
            <a:off x="7868341" y="5011319"/>
            <a:ext cx="1933853" cy="474166"/>
          </a:xfrm>
          <a:prstGeom prst="rect">
            <a:avLst/>
          </a:prstGeom>
          <a:solidFill>
            <a:srgbClr val="232846"/>
          </a:solidFill>
          <a:ln w="9525" cap="flat" cmpd="sng" algn="ctr">
            <a:noFill/>
            <a:prstDash val="solid"/>
            <a:miter lim="800000"/>
          </a:ln>
          <a:effectLst/>
        </p:spPr>
        <p:txBody>
          <a:bodyPr wrap="square" lIns="108000" tIns="72000" rIns="108000" bIns="72000" rtlCol="0" anchor="ctr">
            <a:normAutofit/>
          </a:bodyPr>
          <a:lstStyle>
            <a:defPPr>
              <a:defRPr lang="en-US"/>
            </a:defPPr>
            <a:lvl1pPr algn="ctr" defTabSz="914400">
              <a:defRPr sz="1050" b="1">
                <a:ln>
                  <a:solidFill>
                    <a:sysClr val="windowText" lastClr="000000">
                      <a:lumMod val="75000"/>
                      <a:lumOff val="25000"/>
                      <a:alpha val="0"/>
                    </a:sysClr>
                  </a:solidFill>
                </a:ln>
                <a:solidFill>
                  <a:schemeClr val="accent6"/>
                </a:solidFill>
                <a:latin typeface="맑은 고딕" panose="020B0503020000020004" pitchFamily="50" charset="-127"/>
                <a:ea typeface="맑은 고딕" panose="020B0503020000020004" pitchFamily="50" charset="-127"/>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ko-KR" altLang="en-US" sz="1600" b="1" i="0" u="none" strike="noStrike" kern="0" cap="none" spc="0" normalizeH="0" baseline="0" noProof="0">
                <a:ln>
                  <a:solidFill>
                    <a:srgbClr val="FFFFFF">
                      <a:lumMod val="85000"/>
                      <a:alpha val="0"/>
                    </a:srgbClr>
                  </a:solidFill>
                </a:ln>
                <a:solidFill>
                  <a:srgbClr val="FFFFFF"/>
                </a:solidFill>
                <a:effectLst/>
                <a:uLnTx/>
                <a:uFillTx/>
                <a:latin typeface="맑은 고딕" panose="020B0503020000020004" pitchFamily="50" charset="-127"/>
                <a:ea typeface="맑은 고딕" panose="020B0503020000020004" pitchFamily="50" charset="-127"/>
              </a:rPr>
              <a:t>평가</a:t>
            </a:r>
            <a:endParaRPr kumimoji="0" lang="ko-kr" altLang="en-US" sz="1600" b="1" i="0" u="none" strike="noStrike" kern="0" cap="none" spc="0" normalizeH="0" baseline="0" noProof="0">
              <a:ln>
                <a:solidFill>
                  <a:srgbClr val="FFFFFF">
                    <a:lumMod val="85000"/>
                    <a:alpha val="0"/>
                  </a:srgbClr>
                </a:solidFill>
              </a:ln>
              <a:solidFill>
                <a:srgbClr val="FFFFFF"/>
              </a:solidFill>
              <a:effectLst/>
              <a:uLnTx/>
              <a:uFillTx/>
              <a:latin typeface="맑은 고딕" panose="020B0503020000020004" pitchFamily="50" charset="-127"/>
              <a:ea typeface="맑은 고딕" panose="020B0503020000020004" pitchFamily="50" charset="-127"/>
            </a:endParaRPr>
          </a:p>
        </p:txBody>
      </p:sp>
      <p:sp>
        <p:nvSpPr>
          <p:cNvPr id="29" name="아래로 구부러진 화살표 28"/>
          <p:cNvSpPr/>
          <p:nvPr/>
        </p:nvSpPr>
        <p:spPr>
          <a:xfrm>
            <a:off x="4621696" y="3647295"/>
            <a:ext cx="1759226" cy="731520"/>
          </a:xfrm>
          <a:prstGeom prst="curvedDownArrow">
            <a:avLst/>
          </a:prstGeom>
          <a:solidFill>
            <a:schemeClr val="bg1">
              <a:lumMod val="85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30" name="TextBox 29"/>
          <p:cNvSpPr txBox="1"/>
          <p:nvPr/>
        </p:nvSpPr>
        <p:spPr>
          <a:xfrm>
            <a:off x="4292613" y="4625154"/>
            <a:ext cx="2779644" cy="1246495"/>
          </a:xfrm>
          <a:prstGeom prst="rect">
            <a:avLst/>
          </a:prstGeom>
          <a:noFill/>
        </p:spPr>
        <p:txBody>
          <a:bodyPr wrap="square" lIns="0" tIns="0" rIns="0" bIns="0" rtlCol="0">
            <a:spAutoFit/>
          </a:bodyPr>
          <a:lstStyle/>
          <a:p>
            <a:pPr>
              <a:lnSpc>
                <a:spcPct val="150000"/>
              </a:lnSpc>
            </a:pPr>
            <a:r>
              <a:rPr lang="en-US" altLang="ko-KR"/>
              <a:t>SQL</a:t>
            </a:r>
            <a:r>
              <a:rPr lang="ko-KR" altLang="en-US"/>
              <a:t>로 데이터 전처리 후</a:t>
            </a:r>
            <a:endParaRPr lang="en-US" altLang="ko-KR"/>
          </a:p>
          <a:p>
            <a:pPr>
              <a:lnSpc>
                <a:spcPct val="150000"/>
              </a:lnSpc>
            </a:pPr>
            <a:r>
              <a:rPr lang="ko-KR" altLang="en-US"/>
              <a:t>모델 학습을 위하여 </a:t>
            </a:r>
            <a:endParaRPr lang="en-US" altLang="ko-KR"/>
          </a:p>
          <a:p>
            <a:pPr>
              <a:lnSpc>
                <a:spcPct val="150000"/>
              </a:lnSpc>
            </a:pPr>
            <a:r>
              <a:rPr lang="en-US" altLang="ko-KR"/>
              <a:t>TeradataML DataFrame</a:t>
            </a:r>
            <a:r>
              <a:rPr lang="ko-KR" altLang="en-US"/>
              <a:t> 생성</a:t>
            </a:r>
          </a:p>
        </p:txBody>
      </p:sp>
      <p:sp>
        <p:nvSpPr>
          <p:cNvPr id="31" name="TextBox 30"/>
          <p:cNvSpPr txBox="1"/>
          <p:nvPr/>
        </p:nvSpPr>
        <p:spPr>
          <a:xfrm>
            <a:off x="531950" y="1034422"/>
            <a:ext cx="11285676" cy="1246495"/>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altLang="ko-KR" b="1"/>
              <a:t>SQL</a:t>
            </a:r>
            <a:r>
              <a:rPr lang="ko-KR" altLang="en-US" b="1"/>
              <a:t>은 강력한 데이터 처리</a:t>
            </a:r>
            <a:r>
              <a:rPr lang="en-US" altLang="ko-KR" b="1"/>
              <a:t>/</a:t>
            </a:r>
            <a:r>
              <a:rPr lang="ko-KR" altLang="en-US" b="1"/>
              <a:t>가공</a:t>
            </a:r>
            <a:r>
              <a:rPr lang="en-US" altLang="ko-KR" b="1"/>
              <a:t>/</a:t>
            </a:r>
            <a:r>
              <a:rPr lang="ko-KR" altLang="en-US" b="1"/>
              <a:t>변환</a:t>
            </a:r>
            <a:r>
              <a:rPr lang="en-US" altLang="ko-KR" b="1"/>
              <a:t> </a:t>
            </a:r>
            <a:r>
              <a:rPr lang="ko-KR" altLang="en-US" b="1"/>
              <a:t>기능을 제공</a:t>
            </a:r>
            <a:r>
              <a:rPr lang="en-US" altLang="ko-KR" b="1"/>
              <a:t>. </a:t>
            </a:r>
          </a:p>
          <a:p>
            <a:pPr marL="285750" indent="-285750">
              <a:lnSpc>
                <a:spcPct val="150000"/>
              </a:lnSpc>
              <a:buFont typeface="Arial" panose="020B0604020202020204" pitchFamily="34" charset="0"/>
              <a:buChar char="•"/>
            </a:pPr>
            <a:r>
              <a:rPr lang="ko-KR" altLang="en-US" b="1"/>
              <a:t>여러 테이블간의 조인 및 복잡한 </a:t>
            </a:r>
            <a:r>
              <a:rPr lang="en-US" altLang="ko-KR" b="1"/>
              <a:t>Group By, Case when</a:t>
            </a:r>
            <a:r>
              <a:rPr lang="ko-KR" altLang="en-US" b="1"/>
              <a:t>의 사용</a:t>
            </a:r>
            <a:r>
              <a:rPr lang="en-US" altLang="ko-KR" b="1"/>
              <a:t>, </a:t>
            </a:r>
            <a:r>
              <a:rPr lang="ko-KR" altLang="en-US" b="1"/>
              <a:t>다양한 </a:t>
            </a:r>
            <a:r>
              <a:rPr lang="en-US" altLang="ko-KR" b="1"/>
              <a:t>Analytic Function(Window Function) </a:t>
            </a:r>
            <a:r>
              <a:rPr lang="ko-KR" altLang="en-US" b="1"/>
              <a:t>들을 활용하여 복잡한 업무에 사용되는 데이터들을 </a:t>
            </a:r>
            <a:r>
              <a:rPr lang="en-US" altLang="ko-KR" b="1"/>
              <a:t>Pandas </a:t>
            </a:r>
            <a:r>
              <a:rPr lang="ko-KR" altLang="en-US" b="1"/>
              <a:t>보다 쉽게 가공할 수 있음</a:t>
            </a:r>
            <a:endParaRPr lang="en-US" altLang="ko-KR" b="1"/>
          </a:p>
        </p:txBody>
      </p:sp>
      <p:sp>
        <p:nvSpPr>
          <p:cNvPr id="32" name="TextBox 31">
            <a:extLst>
              <a:ext uri="{FF2B5EF4-FFF2-40B4-BE49-F238E27FC236}">
                <a16:creationId xmlns:a16="http://schemas.microsoft.com/office/drawing/2014/main" id="{32947FA4-E859-7633-1B7B-9A830EE5F2D1}"/>
              </a:ext>
            </a:extLst>
          </p:cNvPr>
          <p:cNvSpPr txBox="1"/>
          <p:nvPr/>
        </p:nvSpPr>
        <p:spPr>
          <a:xfrm>
            <a:off x="1562676" y="5871649"/>
            <a:ext cx="1933853" cy="474166"/>
          </a:xfrm>
          <a:prstGeom prst="rect">
            <a:avLst/>
          </a:prstGeom>
          <a:solidFill>
            <a:srgbClr val="232846"/>
          </a:solidFill>
          <a:ln w="9525" cap="flat" cmpd="sng" algn="ctr">
            <a:noFill/>
            <a:prstDash val="solid"/>
            <a:miter lim="800000"/>
          </a:ln>
          <a:effectLst/>
        </p:spPr>
        <p:txBody>
          <a:bodyPr wrap="square" lIns="108000" tIns="72000" rIns="108000" bIns="72000" rtlCol="0" anchor="ctr">
            <a:noAutofit/>
          </a:bodyPr>
          <a:lstStyle>
            <a:defPPr>
              <a:defRPr lang="en-US"/>
            </a:defPPr>
            <a:lvl1pPr algn="ctr" defTabSz="914400">
              <a:defRPr sz="1050" b="1">
                <a:ln>
                  <a:solidFill>
                    <a:sysClr val="windowText" lastClr="000000">
                      <a:lumMod val="75000"/>
                      <a:lumOff val="25000"/>
                      <a:alpha val="0"/>
                    </a:sysClr>
                  </a:solidFill>
                </a:ln>
                <a:solidFill>
                  <a:schemeClr val="accent6"/>
                </a:solidFill>
                <a:latin typeface="맑은 고딕" panose="020B0503020000020004" pitchFamily="50" charset="-127"/>
                <a:ea typeface="맑은 고딕" panose="020B0503020000020004" pitchFamily="50" charset="-127"/>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lang="ko-KR" altLang="en-US" sz="1600" kern="0">
                <a:ln>
                  <a:solidFill>
                    <a:srgbClr val="FFFFFF">
                      <a:lumMod val="85000"/>
                      <a:alpha val="0"/>
                    </a:srgbClr>
                  </a:solidFill>
                </a:ln>
                <a:solidFill>
                  <a:srgbClr val="FFFFFF"/>
                </a:solidFill>
              </a:rPr>
              <a:t>학습 </a:t>
            </a:r>
            <a:r>
              <a:rPr lang="en-US" altLang="ko-KR" sz="1600" kern="0">
                <a:ln>
                  <a:solidFill>
                    <a:srgbClr val="FFFFFF">
                      <a:lumMod val="85000"/>
                      <a:alpha val="0"/>
                    </a:srgbClr>
                  </a:solidFill>
                </a:ln>
                <a:solidFill>
                  <a:srgbClr val="FFFFFF"/>
                </a:solidFill>
              </a:rPr>
              <a:t>Feature </a:t>
            </a:r>
            <a:r>
              <a:rPr lang="ko-KR" altLang="en-US" sz="1600" kern="0">
                <a:ln>
                  <a:solidFill>
                    <a:srgbClr val="FFFFFF">
                      <a:lumMod val="85000"/>
                      <a:alpha val="0"/>
                    </a:srgbClr>
                  </a:solidFill>
                </a:ln>
                <a:solidFill>
                  <a:srgbClr val="FFFFFF"/>
                </a:solidFill>
              </a:rPr>
              <a:t>생성</a:t>
            </a:r>
            <a:endParaRPr kumimoji="0" lang="ko-kr" altLang="en-US" sz="1600" b="1" i="0" u="none" strike="noStrike" kern="0" cap="none" spc="0" normalizeH="0" baseline="0" noProof="0">
              <a:ln>
                <a:solidFill>
                  <a:srgbClr val="FFFFFF">
                    <a:lumMod val="85000"/>
                    <a:alpha val="0"/>
                  </a:srgbClr>
                </a:solidFill>
              </a:ln>
              <a:solidFill>
                <a:srgbClr val="FFFFFF"/>
              </a:solidFill>
              <a:effectLst/>
              <a:uLnTx/>
              <a:uFillTx/>
            </a:endParaRPr>
          </a:p>
        </p:txBody>
      </p:sp>
      <p:sp>
        <p:nvSpPr>
          <p:cNvPr id="33" name="직사각형 32"/>
          <p:cNvSpPr/>
          <p:nvPr/>
        </p:nvSpPr>
        <p:spPr>
          <a:xfrm>
            <a:off x="7195813" y="6108732"/>
            <a:ext cx="3955891" cy="369332"/>
          </a:xfrm>
          <a:prstGeom prst="rect">
            <a:avLst/>
          </a:prstGeom>
        </p:spPr>
        <p:txBody>
          <a:bodyPr wrap="none">
            <a:spAutoFit/>
          </a:bodyPr>
          <a:lstStyle/>
          <a:p>
            <a:r>
              <a:rPr lang="en-US" altLang="ko-KR"/>
              <a:t>Teradata Vantage Analytics </a:t>
            </a:r>
            <a:r>
              <a:rPr lang="ko-KR" altLang="en-US"/>
              <a:t>활용의 중심</a:t>
            </a:r>
          </a:p>
        </p:txBody>
      </p:sp>
    </p:spTree>
    <p:extLst>
      <p:ext uri="{BB962C8B-B14F-4D97-AF65-F5344CB8AC3E}">
        <p14:creationId xmlns:p14="http://schemas.microsoft.com/office/powerpoint/2010/main" val="24841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SQL </a:t>
            </a:r>
            <a:r>
              <a:rPr lang="ko-KR" altLang="en-US"/>
              <a:t>활용</a:t>
            </a:r>
            <a:r>
              <a:rPr lang="en-US" altLang="ko-KR"/>
              <a:t>, </a:t>
            </a:r>
            <a:r>
              <a:rPr lang="ko-KR" altLang="en-US"/>
              <a:t>중요합니다</a:t>
            </a:r>
            <a:r>
              <a:rPr lang="en-US" altLang="ko-KR"/>
              <a:t>.</a:t>
            </a:r>
            <a:endParaRPr lang="ko-KR" altLang="en-US"/>
          </a:p>
        </p:txBody>
      </p:sp>
      <p:sp>
        <p:nvSpPr>
          <p:cNvPr id="3" name="내용 개체 틀 2"/>
          <p:cNvSpPr>
            <a:spLocks noGrp="1"/>
          </p:cNvSpPr>
          <p:nvPr>
            <p:ph idx="1"/>
          </p:nvPr>
        </p:nvSpPr>
        <p:spPr>
          <a:xfrm>
            <a:off x="531289" y="1524001"/>
            <a:ext cx="11129420" cy="2014329"/>
          </a:xfrm>
        </p:spPr>
        <p:txBody>
          <a:bodyPr>
            <a:normAutofit/>
          </a:bodyPr>
          <a:lstStyle/>
          <a:p>
            <a:pPr>
              <a:lnSpc>
                <a:spcPct val="150000"/>
              </a:lnSpc>
            </a:pPr>
            <a:r>
              <a:rPr lang="ko-KR" altLang="en-US" sz="1800"/>
              <a:t>최적 </a:t>
            </a:r>
            <a:r>
              <a:rPr lang="en-US" altLang="ko-KR" sz="1800"/>
              <a:t>ML </a:t>
            </a:r>
            <a:r>
              <a:rPr lang="ko-KR" altLang="en-US" sz="1800"/>
              <a:t>모델을 위해서는 좋은 피처들로 학습 데이터를 구성하는 것이 중요</a:t>
            </a:r>
            <a:r>
              <a:rPr lang="en-US" altLang="ko-KR" sz="1800"/>
              <a:t> </a:t>
            </a:r>
          </a:p>
          <a:p>
            <a:pPr>
              <a:lnSpc>
                <a:spcPct val="150000"/>
              </a:lnSpc>
            </a:pPr>
            <a:r>
              <a:rPr lang="ko-KR" altLang="en-US" sz="1800"/>
              <a:t>다양한 연관 관계를 가지는 테이블들을 조인등으로 연결하고</a:t>
            </a:r>
            <a:r>
              <a:rPr lang="en-US" altLang="ko-KR" sz="1800"/>
              <a:t> </a:t>
            </a:r>
            <a:r>
              <a:rPr lang="ko-KR" altLang="en-US" sz="1800"/>
              <a:t>이렇게 연결된 데이터들을</a:t>
            </a:r>
            <a:r>
              <a:rPr lang="en-US" altLang="ko-KR" sz="1800"/>
              <a:t> Group by</a:t>
            </a:r>
            <a:r>
              <a:rPr lang="ko-KR" altLang="en-US" sz="1800"/>
              <a:t> </a:t>
            </a:r>
            <a:r>
              <a:rPr lang="en-US" altLang="ko-KR" sz="1800"/>
              <a:t>, Window Function </a:t>
            </a:r>
            <a:r>
              <a:rPr lang="ko-KR" altLang="en-US" sz="1800"/>
              <a:t>등으로 다양하게 데이터를 추출</a:t>
            </a:r>
            <a:r>
              <a:rPr lang="en-US" altLang="ko-KR" sz="1800"/>
              <a:t>/</a:t>
            </a:r>
            <a:r>
              <a:rPr lang="ko-KR" altLang="en-US" sz="1800"/>
              <a:t>가공하여 보다 좋은 피처들을 추출하기 위해서는 </a:t>
            </a:r>
            <a:r>
              <a:rPr lang="en-US" altLang="ko-KR" sz="1800"/>
              <a:t>SQL </a:t>
            </a:r>
            <a:r>
              <a:rPr lang="ko-KR" altLang="en-US" sz="1800"/>
              <a:t>사용을 좀 더 적극적으로 수행하는 것이 필요</a:t>
            </a:r>
            <a:r>
              <a:rPr lang="en-US" altLang="ko-KR" sz="1800"/>
              <a:t>. </a:t>
            </a:r>
          </a:p>
        </p:txBody>
      </p:sp>
    </p:spTree>
    <p:extLst>
      <p:ext uri="{BB962C8B-B14F-4D97-AF65-F5344CB8AC3E}">
        <p14:creationId xmlns:p14="http://schemas.microsoft.com/office/powerpoint/2010/main" val="272892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91678" y="3289852"/>
            <a:ext cx="6728792" cy="574453"/>
          </a:xfrm>
          <a:prstGeom prst="rect">
            <a:avLst/>
          </a:prstGeom>
          <a:noFill/>
        </p:spPr>
        <p:txBody>
          <a:bodyPr wrap="square" lIns="0" tIns="0" rIns="0" bIns="0" rtlCol="0">
            <a:spAutoFit/>
          </a:bodyPr>
          <a:lstStyle/>
          <a:p>
            <a:pPr algn="ctr">
              <a:lnSpc>
                <a:spcPct val="110000"/>
              </a:lnSpc>
            </a:pPr>
            <a:r>
              <a:rPr lang="ko-KR" altLang="en-US" sz="3600" b="1"/>
              <a:t>감사합니다</a:t>
            </a:r>
            <a:r>
              <a:rPr lang="en-US" altLang="ko-KR" sz="3600" b="1"/>
              <a:t>.</a:t>
            </a:r>
            <a:endParaRPr lang="ko-KR" altLang="en-US" sz="3600" b="1"/>
          </a:p>
        </p:txBody>
      </p:sp>
    </p:spTree>
    <p:extLst>
      <p:ext uri="{BB962C8B-B14F-4D97-AF65-F5344CB8AC3E}">
        <p14:creationId xmlns:p14="http://schemas.microsoft.com/office/powerpoint/2010/main" val="182125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TeradataML - Teradata Vantage Analytics </a:t>
            </a:r>
            <a:r>
              <a:rPr lang="ko-KR" altLang="en-US"/>
              <a:t>활용의 중심</a:t>
            </a:r>
          </a:p>
        </p:txBody>
      </p:sp>
      <p:sp>
        <p:nvSpPr>
          <p:cNvPr id="4" name="TextBox 3"/>
          <p:cNvSpPr txBox="1"/>
          <p:nvPr/>
        </p:nvSpPr>
        <p:spPr>
          <a:xfrm>
            <a:off x="317671" y="1103243"/>
            <a:ext cx="12092990" cy="1246495"/>
          </a:xfrm>
          <a:prstGeom prst="rect">
            <a:avLst/>
          </a:prstGeom>
          <a:noFill/>
        </p:spPr>
        <p:txBody>
          <a:bodyPr wrap="none" lIns="0" tIns="0" rIns="0" bIns="0" rtlCol="0">
            <a:spAutoFit/>
          </a:bodyPr>
          <a:lstStyle/>
          <a:p>
            <a:pPr marL="285750" indent="-285750">
              <a:lnSpc>
                <a:spcPct val="150000"/>
              </a:lnSpc>
              <a:buFont typeface="Arial" panose="020B0604020202020204" pitchFamily="34" charset="0"/>
              <a:buChar char="•"/>
            </a:pPr>
            <a:r>
              <a:rPr lang="ko-KR" altLang="en-US">
                <a:latin typeface="+mn-ea"/>
              </a:rPr>
              <a:t>기존 파이썬 오픈소스 </a:t>
            </a:r>
            <a:r>
              <a:rPr lang="en-US" altLang="ko-KR">
                <a:latin typeface="+mn-ea"/>
              </a:rPr>
              <a:t>ML</a:t>
            </a:r>
            <a:r>
              <a:rPr lang="ko-KR" altLang="en-US">
                <a:latin typeface="+mn-ea"/>
              </a:rPr>
              <a:t>에서 활용되는 다양한 패키지와 손쉬운 연동</a:t>
            </a:r>
            <a:endParaRPr lang="en-US" altLang="ko-KR">
              <a:latin typeface="+mn-ea"/>
            </a:endParaRPr>
          </a:p>
          <a:p>
            <a:pPr marL="285750" indent="-285750">
              <a:lnSpc>
                <a:spcPct val="150000"/>
              </a:lnSpc>
              <a:buFont typeface="Arial" panose="020B0604020202020204" pitchFamily="34" charset="0"/>
              <a:buChar char="•"/>
            </a:pPr>
            <a:r>
              <a:rPr lang="en-US" altLang="ko-KR">
                <a:latin typeface="+mn-ea"/>
              </a:rPr>
              <a:t>Pandas</a:t>
            </a:r>
            <a:r>
              <a:rPr lang="ko-KR" altLang="en-US">
                <a:latin typeface="+mn-ea"/>
              </a:rPr>
              <a:t>나 사이킷런</a:t>
            </a:r>
            <a:r>
              <a:rPr lang="en-US" altLang="ko-KR">
                <a:latin typeface="+mn-ea"/>
              </a:rPr>
              <a:t>(?), </a:t>
            </a:r>
            <a:r>
              <a:rPr lang="ko-KR" altLang="en-US">
                <a:latin typeface="+mn-ea"/>
              </a:rPr>
              <a:t>기타 오픈 소스 패키지의 </a:t>
            </a:r>
            <a:r>
              <a:rPr lang="en-US" altLang="ko-KR">
                <a:latin typeface="+mn-ea"/>
              </a:rPr>
              <a:t>API</a:t>
            </a:r>
            <a:r>
              <a:rPr lang="ko-KR" altLang="en-US">
                <a:latin typeface="+mn-ea"/>
              </a:rPr>
              <a:t>와 유사한 </a:t>
            </a:r>
            <a:r>
              <a:rPr lang="en-US" altLang="ko-KR">
                <a:latin typeface="+mn-ea"/>
              </a:rPr>
              <a:t>Teradata </a:t>
            </a:r>
            <a:r>
              <a:rPr lang="ko-KR" altLang="en-US">
                <a:latin typeface="+mn-ea"/>
              </a:rPr>
              <a:t>전용의 데이터 가공</a:t>
            </a:r>
            <a:r>
              <a:rPr lang="en-US" altLang="ko-KR">
                <a:latin typeface="+mn-ea"/>
              </a:rPr>
              <a:t>, </a:t>
            </a:r>
            <a:r>
              <a:rPr lang="ko-KR" altLang="en-US">
                <a:latin typeface="+mn-ea"/>
              </a:rPr>
              <a:t>분석 </a:t>
            </a:r>
            <a:r>
              <a:rPr lang="en-US" altLang="ko-KR">
                <a:latin typeface="+mn-ea"/>
              </a:rPr>
              <a:t>, AI/ML API </a:t>
            </a:r>
            <a:r>
              <a:rPr lang="ko-KR" altLang="en-US">
                <a:latin typeface="+mn-ea"/>
              </a:rPr>
              <a:t>제공</a:t>
            </a:r>
            <a:endParaRPr lang="en-US" altLang="ko-KR">
              <a:latin typeface="+mn-ea"/>
            </a:endParaRPr>
          </a:p>
          <a:p>
            <a:pPr marL="285750" indent="-285750">
              <a:lnSpc>
                <a:spcPct val="150000"/>
              </a:lnSpc>
              <a:buFont typeface="Arial" panose="020B0604020202020204" pitchFamily="34" charset="0"/>
              <a:buChar char="•"/>
            </a:pPr>
            <a:r>
              <a:rPr lang="ko-KR" altLang="en-US">
                <a:latin typeface="+mn-ea"/>
              </a:rPr>
              <a:t>기존 </a:t>
            </a:r>
            <a:r>
              <a:rPr lang="en-US" altLang="ko-KR">
                <a:latin typeface="+mn-ea"/>
              </a:rPr>
              <a:t>Teradata Vantage</a:t>
            </a:r>
            <a:r>
              <a:rPr lang="ko-KR" altLang="en-US">
                <a:latin typeface="+mn-ea"/>
              </a:rPr>
              <a:t>의 </a:t>
            </a:r>
            <a:r>
              <a:rPr lang="en-US" altLang="ko-KR">
                <a:latin typeface="+mn-ea"/>
              </a:rPr>
              <a:t>IN-DB</a:t>
            </a:r>
            <a:r>
              <a:rPr lang="ko-KR" altLang="en-US">
                <a:latin typeface="+mn-ea"/>
              </a:rPr>
              <a:t>로 적용되던 </a:t>
            </a:r>
            <a:r>
              <a:rPr lang="en-US" altLang="ko-KR">
                <a:latin typeface="+mn-ea"/>
              </a:rPr>
              <a:t>Analytics,  ML </a:t>
            </a:r>
            <a:r>
              <a:rPr lang="ko-KR" altLang="en-US">
                <a:latin typeface="+mn-ea"/>
              </a:rPr>
              <a:t>모델 학습</a:t>
            </a:r>
            <a:r>
              <a:rPr lang="en-US" altLang="ko-KR">
                <a:latin typeface="+mn-ea"/>
              </a:rPr>
              <a:t>/</a:t>
            </a:r>
            <a:r>
              <a:rPr lang="ko-KR" altLang="en-US">
                <a:latin typeface="+mn-ea"/>
              </a:rPr>
              <a:t>예측</a:t>
            </a:r>
            <a:r>
              <a:rPr lang="en-US" altLang="ko-KR">
                <a:latin typeface="+mn-ea"/>
              </a:rPr>
              <a:t>/</a:t>
            </a:r>
            <a:r>
              <a:rPr lang="ko-KR" altLang="en-US">
                <a:latin typeface="+mn-ea"/>
              </a:rPr>
              <a:t>평가 모듈이 </a:t>
            </a:r>
            <a:r>
              <a:rPr lang="en-US" altLang="ko-KR">
                <a:latin typeface="+mn-ea"/>
              </a:rPr>
              <a:t>TeradataML</a:t>
            </a:r>
            <a:r>
              <a:rPr lang="ko-KR" altLang="en-US">
                <a:latin typeface="+mn-ea"/>
              </a:rPr>
              <a:t>로 통합</a:t>
            </a:r>
            <a:r>
              <a:rPr lang="en-US" altLang="ko-KR">
                <a:latin typeface="+mn-ea"/>
              </a:rPr>
              <a:t> </a:t>
            </a:r>
            <a:r>
              <a:rPr lang="ko-KR" altLang="en-US">
                <a:latin typeface="+mn-ea"/>
              </a:rPr>
              <a:t> </a:t>
            </a:r>
          </a:p>
        </p:txBody>
      </p:sp>
      <p:sp>
        <p:nvSpPr>
          <p:cNvPr id="5" name="직사각형 4"/>
          <p:cNvSpPr/>
          <p:nvPr/>
        </p:nvSpPr>
        <p:spPr>
          <a:xfrm>
            <a:off x="7046844" y="3020600"/>
            <a:ext cx="4830417" cy="2031325"/>
          </a:xfrm>
          <a:prstGeom prst="rect">
            <a:avLst/>
          </a:prstGeom>
          <a:ln>
            <a:solidFill>
              <a:schemeClr val="bg1">
                <a:lumMod val="85000"/>
              </a:schemeClr>
            </a:solidFill>
          </a:ln>
        </p:spPr>
        <p:txBody>
          <a:bodyPr wrap="square">
            <a:spAutoFit/>
          </a:bodyPr>
          <a:lstStyle/>
          <a:p>
            <a:pPr latinLnBrk="0"/>
            <a:r>
              <a:rPr lang="en-US" altLang="ko-KR" sz="1400"/>
              <a:t>from teradataml import XGBoost</a:t>
            </a:r>
            <a:endParaRPr lang="ko-KR" altLang="ko-KR" sz="1400"/>
          </a:p>
          <a:p>
            <a:pPr latinLnBrk="0"/>
            <a:r>
              <a:rPr lang="en-US" altLang="ko-KR" sz="1400"/>
              <a:t>  </a:t>
            </a:r>
            <a:endParaRPr lang="ko-KR" altLang="ko-KR" sz="1400"/>
          </a:p>
          <a:p>
            <a:pPr latinLnBrk="0"/>
            <a:r>
              <a:rPr lang="en-US" altLang="ko-KR" sz="1400"/>
              <a:t>XGBoost_out = XGBoost(data=train_df,</a:t>
            </a:r>
            <a:endParaRPr lang="ko-KR" altLang="ko-KR" sz="1400"/>
          </a:p>
          <a:p>
            <a:pPr latinLnBrk="0"/>
            <a:r>
              <a:rPr lang="en-US" altLang="ko-KR" sz="1400"/>
              <a:t>                    input_columns=train_input_columns,</a:t>
            </a:r>
            <a:endParaRPr lang="ko-KR" altLang="ko-KR" sz="1400"/>
          </a:p>
          <a:p>
            <a:pPr latinLnBrk="0"/>
            <a:r>
              <a:rPr lang="en-US" altLang="ko-KR" sz="1400"/>
              <a:t>                    response_column = 'Survived',</a:t>
            </a:r>
            <a:endParaRPr lang="ko-KR" altLang="ko-KR" sz="1400"/>
          </a:p>
          <a:p>
            <a:pPr latinLnBrk="0"/>
            <a:r>
              <a:rPr lang="en-US" altLang="ko-KR" sz="1400"/>
              <a:t>                    max_depth=6, lambda1 = 10.0,</a:t>
            </a:r>
            <a:endParaRPr lang="ko-KR" altLang="ko-KR" sz="1400"/>
          </a:p>
          <a:p>
            <a:pPr latinLnBrk="0"/>
            <a:r>
              <a:rPr lang="en-US" altLang="ko-KR" sz="1400"/>
              <a:t>                    model_type='Classification', seed=-1,</a:t>
            </a:r>
            <a:endParaRPr lang="ko-KR" altLang="ko-KR" sz="1400"/>
          </a:p>
          <a:p>
            <a:pPr latinLnBrk="0"/>
            <a:r>
              <a:rPr lang="en-US" altLang="ko-KR" sz="1400"/>
              <a:t>                    shrinkage_factor=0.1, iter_num=100,  </a:t>
            </a:r>
          </a:p>
          <a:p>
            <a:pPr latinLnBrk="0"/>
            <a:r>
              <a:rPr lang="en-US" altLang="ko-KR" sz="1400"/>
              <a:t>                    learning_rate=0.1)</a:t>
            </a:r>
            <a:endParaRPr lang="ko-KR" altLang="ko-KR" sz="1400"/>
          </a:p>
        </p:txBody>
      </p:sp>
      <p:sp>
        <p:nvSpPr>
          <p:cNvPr id="6" name="직사각형 5"/>
          <p:cNvSpPr/>
          <p:nvPr/>
        </p:nvSpPr>
        <p:spPr>
          <a:xfrm>
            <a:off x="531950" y="3020600"/>
            <a:ext cx="4267200" cy="3108543"/>
          </a:xfrm>
          <a:prstGeom prst="rect">
            <a:avLst/>
          </a:prstGeom>
          <a:ln>
            <a:solidFill>
              <a:schemeClr val="bg1">
                <a:lumMod val="75000"/>
              </a:schemeClr>
            </a:solidFill>
          </a:ln>
        </p:spPr>
        <p:txBody>
          <a:bodyPr wrap="square">
            <a:spAutoFit/>
          </a:bodyPr>
          <a:lstStyle/>
          <a:p>
            <a:r>
              <a:rPr lang="ko-KR" altLang="en-US" sz="1400"/>
              <a:t>SELECT * FROM TD_XGBoost (</a:t>
            </a:r>
          </a:p>
          <a:p>
            <a:r>
              <a:rPr lang="ko-KR" altLang="en-US" sz="1400"/>
              <a:t>ON diabetes_sample PARTITION BY ANY</a:t>
            </a:r>
          </a:p>
          <a:p>
            <a:r>
              <a:rPr lang="ko-KR" altLang="en-US" sz="1400"/>
              <a:t>OUT TABLE MetaInformationTable(xgb_out)</a:t>
            </a:r>
          </a:p>
          <a:p>
            <a:r>
              <a:rPr lang="ko-KR" altLang="en-US" sz="1400"/>
              <a:t>USING</a:t>
            </a:r>
          </a:p>
          <a:p>
            <a:r>
              <a:rPr lang="ko-KR" altLang="en-US" sz="1400"/>
              <a:t>ResponseColumn('response')</a:t>
            </a:r>
          </a:p>
          <a:p>
            <a:r>
              <a:rPr lang="ko-KR" altLang="en-US" sz="1400"/>
              <a:t>InputColumns('[2:4]')</a:t>
            </a:r>
          </a:p>
          <a:p>
            <a:r>
              <a:rPr lang="ko-KR" altLang="en-US" sz="1400"/>
              <a:t>MaxDepth(3) MinNodeSize(1) NumParallelTrees(2) ModelType('CLASSIFICATION') Seed(1)</a:t>
            </a:r>
          </a:p>
          <a:p>
            <a:r>
              <a:rPr lang="ko-KR" altLang="en-US" sz="1400"/>
              <a:t>RegularizationLambda(1)</a:t>
            </a:r>
          </a:p>
          <a:p>
            <a:r>
              <a:rPr lang="ko-KR" altLang="en-US" sz="1400"/>
              <a:t>LearningRate(0.5)</a:t>
            </a:r>
          </a:p>
          <a:p>
            <a:r>
              <a:rPr lang="ko-KR" altLang="en-US" sz="1400"/>
              <a:t>NumBoostRounds(2)</a:t>
            </a:r>
          </a:p>
          <a:p>
            <a:r>
              <a:rPr lang="ko-KR" altLang="en-US" sz="1400"/>
              <a:t>MinImpurity(0)</a:t>
            </a:r>
          </a:p>
          <a:p>
            <a:r>
              <a:rPr lang="ko-KR" altLang="en-US" sz="1400"/>
              <a:t>ColumnSampling(1.0) </a:t>
            </a:r>
          </a:p>
          <a:p>
            <a:r>
              <a:rPr lang="ko-KR" altLang="en-US" sz="1400"/>
              <a:t>) AS dt;</a:t>
            </a:r>
          </a:p>
        </p:txBody>
      </p:sp>
      <p:sp>
        <p:nvSpPr>
          <p:cNvPr id="7" name="TextBox 6"/>
          <p:cNvSpPr txBox="1"/>
          <p:nvPr/>
        </p:nvSpPr>
        <p:spPr>
          <a:xfrm>
            <a:off x="1970776" y="2715901"/>
            <a:ext cx="1423659" cy="289438"/>
          </a:xfrm>
          <a:prstGeom prst="rect">
            <a:avLst/>
          </a:prstGeom>
          <a:noFill/>
        </p:spPr>
        <p:txBody>
          <a:bodyPr wrap="none" lIns="0" tIns="0" rIns="0" bIns="0" rtlCol="0">
            <a:spAutoFit/>
          </a:bodyPr>
          <a:lstStyle/>
          <a:p>
            <a:pPr>
              <a:lnSpc>
                <a:spcPct val="110000"/>
              </a:lnSpc>
            </a:pPr>
            <a:r>
              <a:rPr lang="en-US" altLang="ko-KR" b="1"/>
              <a:t>IN-DB XGBoost</a:t>
            </a:r>
            <a:endParaRPr lang="ko-KR" altLang="en-US" b="1"/>
          </a:p>
        </p:txBody>
      </p:sp>
      <p:sp>
        <p:nvSpPr>
          <p:cNvPr id="8" name="TextBox 7"/>
          <p:cNvSpPr txBox="1"/>
          <p:nvPr/>
        </p:nvSpPr>
        <p:spPr>
          <a:xfrm>
            <a:off x="8332875" y="2735508"/>
            <a:ext cx="1990610" cy="289438"/>
          </a:xfrm>
          <a:prstGeom prst="rect">
            <a:avLst/>
          </a:prstGeom>
          <a:noFill/>
        </p:spPr>
        <p:txBody>
          <a:bodyPr wrap="none" lIns="0" tIns="0" rIns="0" bIns="0" rtlCol="0">
            <a:spAutoFit/>
          </a:bodyPr>
          <a:lstStyle/>
          <a:p>
            <a:pPr>
              <a:lnSpc>
                <a:spcPct val="110000"/>
              </a:lnSpc>
            </a:pPr>
            <a:r>
              <a:rPr lang="en-US" altLang="ko-KR" b="1"/>
              <a:t>TeradataML XGBoost</a:t>
            </a:r>
            <a:endParaRPr lang="ko-KR" altLang="en-US" b="1"/>
          </a:p>
        </p:txBody>
      </p:sp>
    </p:spTree>
    <p:extLst>
      <p:ext uri="{BB962C8B-B14F-4D97-AF65-F5344CB8AC3E}">
        <p14:creationId xmlns:p14="http://schemas.microsoft.com/office/powerpoint/2010/main" val="270983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Teradataml DataFrame VS Pandas DataFrame</a:t>
            </a:r>
            <a:endParaRPr lang="ko-KR" altLang="en-US"/>
          </a:p>
        </p:txBody>
      </p:sp>
      <p:sp>
        <p:nvSpPr>
          <p:cNvPr id="4" name="직사각형 3"/>
          <p:cNvSpPr/>
          <p:nvPr/>
        </p:nvSpPr>
        <p:spPr>
          <a:xfrm>
            <a:off x="2574234" y="2776994"/>
            <a:ext cx="2007705" cy="950180"/>
          </a:xfrm>
          <a:prstGeom prst="rect">
            <a:avLst/>
          </a:prstGeom>
          <a:solidFill>
            <a:schemeClr val="bg1">
              <a:lumMod val="6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b="1">
                <a:solidFill>
                  <a:schemeClr val="bg1"/>
                </a:solidFill>
              </a:rPr>
              <a:t>teradataml</a:t>
            </a:r>
          </a:p>
          <a:p>
            <a:pPr algn="ctr">
              <a:lnSpc>
                <a:spcPct val="90000"/>
              </a:lnSpc>
            </a:pPr>
            <a:r>
              <a:rPr lang="en-US" altLang="ko-KR" b="1">
                <a:solidFill>
                  <a:schemeClr val="bg1"/>
                </a:solidFill>
              </a:rPr>
              <a:t>DataFrame</a:t>
            </a:r>
            <a:endParaRPr lang="ko-KR" altLang="en-US" b="1" dirty="0">
              <a:solidFill>
                <a:schemeClr val="bg1"/>
              </a:solidFill>
            </a:endParaRPr>
          </a:p>
        </p:txBody>
      </p:sp>
      <p:sp>
        <p:nvSpPr>
          <p:cNvPr id="5" name="직사각형 4"/>
          <p:cNvSpPr/>
          <p:nvPr/>
        </p:nvSpPr>
        <p:spPr>
          <a:xfrm>
            <a:off x="2574234" y="4407011"/>
            <a:ext cx="2007705" cy="950180"/>
          </a:xfrm>
          <a:prstGeom prst="rect">
            <a:avLst/>
          </a:prstGeom>
          <a:noFill/>
          <a:ln w="19050">
            <a:solidFill>
              <a:schemeClr val="tx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a:solidFill>
                  <a:schemeClr val="tx1"/>
                </a:solidFill>
              </a:rPr>
              <a:t>Teradata DB </a:t>
            </a:r>
          </a:p>
          <a:p>
            <a:pPr algn="ctr">
              <a:lnSpc>
                <a:spcPct val="90000"/>
              </a:lnSpc>
            </a:pPr>
            <a:r>
              <a:rPr lang="en-US" altLang="ko-KR">
                <a:solidFill>
                  <a:schemeClr val="tx1"/>
                </a:solidFill>
              </a:rPr>
              <a:t>Table/View </a:t>
            </a:r>
            <a:r>
              <a:rPr lang="ko-KR" altLang="en-US">
                <a:solidFill>
                  <a:schemeClr val="tx1"/>
                </a:solidFill>
              </a:rPr>
              <a:t>등</a:t>
            </a:r>
            <a:endParaRPr lang="ko-KR" altLang="en-US" dirty="0">
              <a:solidFill>
                <a:schemeClr val="tx1"/>
              </a:solidFill>
            </a:endParaRPr>
          </a:p>
        </p:txBody>
      </p:sp>
      <p:sp>
        <p:nvSpPr>
          <p:cNvPr id="6" name="위쪽/아래쪽 화살표 5"/>
          <p:cNvSpPr/>
          <p:nvPr/>
        </p:nvSpPr>
        <p:spPr>
          <a:xfrm>
            <a:off x="3284788" y="3584838"/>
            <a:ext cx="586596" cy="871268"/>
          </a:xfrm>
          <a:prstGeom prst="upDownArrow">
            <a:avLst/>
          </a:prstGeom>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7" name="직사각형 6"/>
          <p:cNvSpPr/>
          <p:nvPr/>
        </p:nvSpPr>
        <p:spPr>
          <a:xfrm>
            <a:off x="7691120" y="2776994"/>
            <a:ext cx="2007705" cy="950180"/>
          </a:xfrm>
          <a:prstGeom prst="rect">
            <a:avLst/>
          </a:prstGeom>
          <a:solidFill>
            <a:schemeClr val="tx1">
              <a:lumMod val="20000"/>
              <a:lumOff val="80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a:solidFill>
                  <a:schemeClr val="tx1"/>
                </a:solidFill>
              </a:rPr>
              <a:t>pandas</a:t>
            </a:r>
          </a:p>
          <a:p>
            <a:pPr algn="ctr">
              <a:lnSpc>
                <a:spcPct val="90000"/>
              </a:lnSpc>
            </a:pPr>
            <a:r>
              <a:rPr lang="en-US" altLang="ko-KR">
                <a:solidFill>
                  <a:schemeClr val="tx1"/>
                </a:solidFill>
              </a:rPr>
              <a:t>DataFrame</a:t>
            </a:r>
            <a:endParaRPr lang="ko-KR" altLang="en-US" dirty="0">
              <a:solidFill>
                <a:schemeClr val="tx1"/>
              </a:solidFill>
            </a:endParaRPr>
          </a:p>
        </p:txBody>
      </p:sp>
      <p:sp>
        <p:nvSpPr>
          <p:cNvPr id="8" name="직사각형 7"/>
          <p:cNvSpPr/>
          <p:nvPr/>
        </p:nvSpPr>
        <p:spPr>
          <a:xfrm>
            <a:off x="7691120" y="4407011"/>
            <a:ext cx="2007705" cy="950180"/>
          </a:xfrm>
          <a:prstGeom prst="rect">
            <a:avLst/>
          </a:prstGeom>
          <a:noFill/>
          <a:ln w="19050">
            <a:solidFill>
              <a:schemeClr val="tx1"/>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a:solidFill>
                  <a:schemeClr val="tx1"/>
                </a:solidFill>
              </a:rPr>
              <a:t>Numpy Array</a:t>
            </a:r>
            <a:endParaRPr lang="ko-KR" altLang="en-US" dirty="0">
              <a:solidFill>
                <a:schemeClr val="tx1"/>
              </a:solidFill>
            </a:endParaRPr>
          </a:p>
        </p:txBody>
      </p:sp>
      <p:sp>
        <p:nvSpPr>
          <p:cNvPr id="10" name="직사각형 9"/>
          <p:cNvSpPr/>
          <p:nvPr/>
        </p:nvSpPr>
        <p:spPr>
          <a:xfrm>
            <a:off x="2246243" y="2405269"/>
            <a:ext cx="2643810" cy="3220279"/>
          </a:xfrm>
          <a:prstGeom prst="rect">
            <a:avLst/>
          </a:prstGeom>
          <a:noFill/>
          <a:ln w="19050">
            <a:solidFill>
              <a:schemeClr val="bg1">
                <a:lumMod val="7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11" name="직사각형 10"/>
          <p:cNvSpPr/>
          <p:nvPr/>
        </p:nvSpPr>
        <p:spPr>
          <a:xfrm>
            <a:off x="7373067" y="2405269"/>
            <a:ext cx="2643810" cy="3220279"/>
          </a:xfrm>
          <a:prstGeom prst="rect">
            <a:avLst/>
          </a:prstGeom>
          <a:noFill/>
          <a:ln w="19050">
            <a:solidFill>
              <a:schemeClr val="bg1">
                <a:lumMod val="75000"/>
              </a:schemeClr>
            </a:solidFill>
            <a:prstDash val="sysDot"/>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12" name="TextBox 11"/>
          <p:cNvSpPr txBox="1"/>
          <p:nvPr/>
        </p:nvSpPr>
        <p:spPr>
          <a:xfrm>
            <a:off x="2708412" y="2026859"/>
            <a:ext cx="1739348" cy="327078"/>
          </a:xfrm>
          <a:prstGeom prst="rect">
            <a:avLst/>
          </a:prstGeom>
          <a:noFill/>
        </p:spPr>
        <p:txBody>
          <a:bodyPr wrap="none" lIns="0" tIns="0" rIns="0" bIns="0" rtlCol="0">
            <a:noAutofit/>
          </a:bodyPr>
          <a:lstStyle/>
          <a:p>
            <a:pPr>
              <a:lnSpc>
                <a:spcPct val="110000"/>
              </a:lnSpc>
            </a:pPr>
            <a:r>
              <a:rPr lang="en-US" altLang="ko-KR" sz="2000"/>
              <a:t>TDML Dataframe</a:t>
            </a:r>
            <a:endParaRPr lang="ko-KR" altLang="en-US" sz="2000"/>
          </a:p>
        </p:txBody>
      </p:sp>
      <p:sp>
        <p:nvSpPr>
          <p:cNvPr id="13" name="TextBox 12"/>
          <p:cNvSpPr txBox="1"/>
          <p:nvPr/>
        </p:nvSpPr>
        <p:spPr>
          <a:xfrm>
            <a:off x="7898155" y="2026859"/>
            <a:ext cx="1739348" cy="327078"/>
          </a:xfrm>
          <a:prstGeom prst="rect">
            <a:avLst/>
          </a:prstGeom>
          <a:noFill/>
        </p:spPr>
        <p:txBody>
          <a:bodyPr wrap="none" lIns="0" tIns="0" rIns="0" bIns="0" rtlCol="0">
            <a:noAutofit/>
          </a:bodyPr>
          <a:lstStyle/>
          <a:p>
            <a:pPr>
              <a:lnSpc>
                <a:spcPct val="110000"/>
              </a:lnSpc>
            </a:pPr>
            <a:r>
              <a:rPr lang="en-US" altLang="ko-KR" sz="2000"/>
              <a:t>Pandas Dataframe</a:t>
            </a:r>
            <a:endParaRPr lang="ko-KR" altLang="en-US" sz="2000"/>
          </a:p>
        </p:txBody>
      </p:sp>
      <p:sp>
        <p:nvSpPr>
          <p:cNvPr id="14" name="TextBox 13"/>
          <p:cNvSpPr txBox="1"/>
          <p:nvPr/>
        </p:nvSpPr>
        <p:spPr>
          <a:xfrm>
            <a:off x="278296" y="1262270"/>
            <a:ext cx="11767930" cy="556403"/>
          </a:xfrm>
          <a:prstGeom prst="rect">
            <a:avLst/>
          </a:prstGeom>
          <a:noFill/>
        </p:spPr>
        <p:txBody>
          <a:bodyPr wrap="square" lIns="0" tIns="0" rIns="0" bIns="0" rtlCol="0">
            <a:spAutoFit/>
          </a:bodyPr>
          <a:lstStyle/>
          <a:p>
            <a:pPr>
              <a:lnSpc>
                <a:spcPct val="110000"/>
              </a:lnSpc>
            </a:pPr>
            <a:r>
              <a:rPr lang="en-US" altLang="ko-KR" sz="1600"/>
              <a:t>Teradataml DataFrame</a:t>
            </a:r>
            <a:r>
              <a:rPr lang="ko-KR" altLang="en-US" sz="1600"/>
              <a:t>은 기본적으로 </a:t>
            </a:r>
            <a:r>
              <a:rPr lang="en-US" altLang="ko-KR" sz="1600"/>
              <a:t>Teradata DB(DB</a:t>
            </a:r>
            <a:r>
              <a:rPr lang="ko-KR" altLang="en-US" sz="1600"/>
              <a:t>가 관리하는 다양한 오브젝트</a:t>
            </a:r>
            <a:r>
              <a:rPr lang="en-US" altLang="ko-KR" sz="1600"/>
              <a:t>, </a:t>
            </a:r>
            <a:r>
              <a:rPr lang="ko-KR" altLang="en-US" sz="1600"/>
              <a:t>특히 </a:t>
            </a:r>
            <a:r>
              <a:rPr lang="en-US" altLang="ko-KR" sz="1600"/>
              <a:t>View/Table)</a:t>
            </a:r>
            <a:r>
              <a:rPr lang="ko-KR" altLang="en-US" sz="1600"/>
              <a:t>를 기반으로</a:t>
            </a:r>
            <a:r>
              <a:rPr lang="en-US" altLang="ko-KR" sz="1600"/>
              <a:t>, Pandas Dataframe</a:t>
            </a:r>
            <a:r>
              <a:rPr lang="ko-KR" altLang="en-US" sz="1600"/>
              <a:t>은 </a:t>
            </a:r>
            <a:r>
              <a:rPr lang="en-US" altLang="ko-KR" sz="1600"/>
              <a:t>numpy array</a:t>
            </a:r>
            <a:r>
              <a:rPr lang="ko-KR" altLang="en-US" sz="1600"/>
              <a:t>를 기반으로 하고 있음</a:t>
            </a:r>
            <a:r>
              <a:rPr lang="en-US" altLang="ko-KR" sz="1600"/>
              <a:t>. </a:t>
            </a:r>
            <a:endParaRPr lang="ko-KR" altLang="en-US" sz="1600"/>
          </a:p>
        </p:txBody>
      </p:sp>
      <p:sp>
        <p:nvSpPr>
          <p:cNvPr id="3" name="TextBox 2"/>
          <p:cNvSpPr txBox="1"/>
          <p:nvPr/>
        </p:nvSpPr>
        <p:spPr>
          <a:xfrm>
            <a:off x="5699760" y="3545840"/>
            <a:ext cx="863600" cy="609398"/>
          </a:xfrm>
          <a:prstGeom prst="rect">
            <a:avLst/>
          </a:prstGeom>
          <a:noFill/>
        </p:spPr>
        <p:txBody>
          <a:bodyPr wrap="square" lIns="0" tIns="0" rIns="0" bIns="0" rtlCol="0">
            <a:spAutoFit/>
          </a:bodyPr>
          <a:lstStyle/>
          <a:p>
            <a:pPr algn="ctr">
              <a:lnSpc>
                <a:spcPct val="110000"/>
              </a:lnSpc>
            </a:pPr>
            <a:r>
              <a:rPr lang="en-US" altLang="ko-KR" sz="3600" b="1"/>
              <a:t>VS</a:t>
            </a:r>
            <a:endParaRPr lang="ko-KR" altLang="en-US" sz="3600" b="1"/>
          </a:p>
        </p:txBody>
      </p:sp>
      <p:sp>
        <p:nvSpPr>
          <p:cNvPr id="15" name="위쪽/아래쪽 화살표 14"/>
          <p:cNvSpPr/>
          <p:nvPr/>
        </p:nvSpPr>
        <p:spPr>
          <a:xfrm>
            <a:off x="8474531" y="3584838"/>
            <a:ext cx="586596" cy="871268"/>
          </a:xfrm>
          <a:prstGeom prst="upDownArrow">
            <a:avLst/>
          </a:prstGeom>
          <a:ln/>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9" name="TextBox 8"/>
          <p:cNvSpPr txBox="1"/>
          <p:nvPr/>
        </p:nvSpPr>
        <p:spPr>
          <a:xfrm>
            <a:off x="2037523" y="5997273"/>
            <a:ext cx="8865704" cy="338554"/>
          </a:xfrm>
          <a:prstGeom prst="rect">
            <a:avLst/>
          </a:prstGeom>
          <a:noFill/>
        </p:spPr>
        <p:txBody>
          <a:bodyPr wrap="square" lIns="0" tIns="0" rIns="0" bIns="0" rtlCol="0">
            <a:spAutoFit/>
          </a:bodyPr>
          <a:lstStyle/>
          <a:p>
            <a:pPr>
              <a:lnSpc>
                <a:spcPct val="110000"/>
              </a:lnSpc>
            </a:pPr>
            <a:r>
              <a:rPr lang="en-US" altLang="ko-KR" sz="2000" b="1"/>
              <a:t>Teradataml DataFrame</a:t>
            </a:r>
            <a:r>
              <a:rPr lang="ko-KR" altLang="en-US" sz="2000" b="1"/>
              <a:t>은 내부적으로  </a:t>
            </a:r>
            <a:r>
              <a:rPr lang="en-US" altLang="ko-KR" sz="2000" b="1"/>
              <a:t>DB</a:t>
            </a:r>
            <a:r>
              <a:rPr lang="ko-KR" altLang="en-US" sz="2000" b="1"/>
              <a:t>와 </a:t>
            </a:r>
            <a:r>
              <a:rPr lang="en-US" altLang="ko-KR" sz="2000" b="1"/>
              <a:t>SQL </a:t>
            </a:r>
            <a:r>
              <a:rPr lang="ko-KR" altLang="en-US" sz="2000" b="1"/>
              <a:t>기반한 데이터 처리 수행</a:t>
            </a:r>
          </a:p>
        </p:txBody>
      </p:sp>
    </p:spTree>
    <p:extLst>
      <p:ext uri="{BB962C8B-B14F-4D97-AF65-F5344CB8AC3E}">
        <p14:creationId xmlns:p14="http://schemas.microsoft.com/office/powerpoint/2010/main" val="113450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Pandas </a:t>
            </a:r>
            <a:r>
              <a:rPr lang="en-US" altLang="ko-KR" dirty="0" err="1"/>
              <a:t>DataFrame</a:t>
            </a:r>
            <a:r>
              <a:rPr lang="ko-KR" altLang="en-US"/>
              <a:t>과 </a:t>
            </a:r>
            <a:r>
              <a:rPr lang="en-US" altLang="ko-KR"/>
              <a:t>TeradataML DataFrame</a:t>
            </a:r>
            <a:r>
              <a:rPr lang="ko-KR" altLang="en-US"/>
              <a:t> </a:t>
            </a:r>
            <a:r>
              <a:rPr lang="ko-KR" altLang="en-US" dirty="0"/>
              <a:t>비교</a:t>
            </a:r>
          </a:p>
        </p:txBody>
      </p:sp>
      <p:pic>
        <p:nvPicPr>
          <p:cNvPr id="4" name="그림 3"/>
          <p:cNvPicPr>
            <a:picLocks noChangeAspect="1"/>
          </p:cNvPicPr>
          <p:nvPr/>
        </p:nvPicPr>
        <p:blipFill>
          <a:blip r:embed="rId2"/>
          <a:stretch>
            <a:fillRect/>
          </a:stretch>
        </p:blipFill>
        <p:spPr>
          <a:xfrm>
            <a:off x="609590" y="1899879"/>
            <a:ext cx="4505875" cy="2190286"/>
          </a:xfrm>
          <a:prstGeom prst="rect">
            <a:avLst/>
          </a:prstGeom>
        </p:spPr>
      </p:pic>
      <p:sp>
        <p:nvSpPr>
          <p:cNvPr id="6" name="TextBox 5"/>
          <p:cNvSpPr txBox="1"/>
          <p:nvPr/>
        </p:nvSpPr>
        <p:spPr>
          <a:xfrm>
            <a:off x="799371" y="1475117"/>
            <a:ext cx="3867520" cy="424762"/>
          </a:xfrm>
          <a:prstGeom prst="rect">
            <a:avLst/>
          </a:prstGeom>
          <a:noFill/>
        </p:spPr>
        <p:txBody>
          <a:bodyPr wrap="square" lIns="0" tIns="0" rIns="0" bIns="0" rtlCol="0">
            <a:noAutofit/>
          </a:bodyPr>
          <a:lstStyle/>
          <a:p>
            <a:pPr algn="ctr">
              <a:lnSpc>
                <a:spcPct val="110000"/>
              </a:lnSpc>
            </a:pPr>
            <a:r>
              <a:rPr lang="en-US" altLang="ko-KR" b="1" dirty="0"/>
              <a:t>Pandas </a:t>
            </a:r>
            <a:r>
              <a:rPr lang="en-US" altLang="ko-KR" b="1" dirty="0" err="1"/>
              <a:t>DataFrame</a:t>
            </a:r>
            <a:endParaRPr lang="ko-KR" altLang="en-US" b="1" dirty="0"/>
          </a:p>
        </p:txBody>
      </p:sp>
      <p:sp>
        <p:nvSpPr>
          <p:cNvPr id="8" name="TextBox 7"/>
          <p:cNvSpPr txBox="1"/>
          <p:nvPr/>
        </p:nvSpPr>
        <p:spPr>
          <a:xfrm>
            <a:off x="612476" y="4356340"/>
            <a:ext cx="4779033" cy="1742536"/>
          </a:xfrm>
          <a:prstGeom prst="rect">
            <a:avLst/>
          </a:prstGeom>
          <a:noFill/>
        </p:spPr>
        <p:txBody>
          <a:bodyPr wrap="square" lIns="0" tIns="0" rIns="0" bIns="0" rtlCol="0">
            <a:noAutofit/>
          </a:bodyPr>
          <a:lstStyle/>
          <a:p>
            <a:pPr marL="285750" indent="-285750">
              <a:lnSpc>
                <a:spcPct val="150000"/>
              </a:lnSpc>
              <a:buFont typeface="Arial" panose="020B0604020202020204" pitchFamily="34" charset="0"/>
              <a:buChar char="•"/>
            </a:pPr>
            <a:r>
              <a:rPr lang="en-US" altLang="ko-KR" sz="1400" dirty="0" err="1"/>
              <a:t>numpy</a:t>
            </a:r>
            <a:r>
              <a:rPr lang="en-US" altLang="ko-KR" sz="1400" dirty="0"/>
              <a:t> </a:t>
            </a:r>
            <a:r>
              <a:rPr lang="ko-KR" altLang="en-US" sz="1400" dirty="0"/>
              <a:t>의 </a:t>
            </a:r>
            <a:r>
              <a:rPr lang="en-US" altLang="ko-KR" sz="1400" dirty="0" err="1"/>
              <a:t>ndarray</a:t>
            </a:r>
            <a:r>
              <a:rPr lang="ko-KR" altLang="en-US" sz="1400" dirty="0"/>
              <a:t>를 기반으로 </a:t>
            </a:r>
            <a:r>
              <a:rPr lang="en-US" altLang="ko-KR" sz="1400" dirty="0"/>
              <a:t>2</a:t>
            </a:r>
            <a:r>
              <a:rPr lang="ko-KR" altLang="en-US" sz="1400" dirty="0"/>
              <a:t>차원 </a:t>
            </a:r>
            <a:r>
              <a:rPr lang="en-US" altLang="ko-KR" sz="1400" dirty="0"/>
              <a:t>Tabular </a:t>
            </a:r>
            <a:r>
              <a:rPr lang="ko-KR" altLang="en-US" sz="1400" dirty="0"/>
              <a:t>데이터의 분석을 쉽고 빠르게 처리하기 위해서 만들어짐</a:t>
            </a:r>
            <a:r>
              <a:rPr lang="en-US" altLang="ko-KR" sz="1400" dirty="0"/>
              <a:t>. </a:t>
            </a:r>
          </a:p>
          <a:p>
            <a:pPr marL="285750" indent="-285750">
              <a:lnSpc>
                <a:spcPct val="150000"/>
              </a:lnSpc>
              <a:buFont typeface="Arial" panose="020B0604020202020204" pitchFamily="34" charset="0"/>
              <a:buChar char="•"/>
            </a:pPr>
            <a:r>
              <a:rPr lang="en-US" altLang="ko-KR" sz="1400" b="1" dirty="0" err="1">
                <a:solidFill>
                  <a:srgbClr val="FF0000"/>
                </a:solidFill>
              </a:rPr>
              <a:t>numpy</a:t>
            </a:r>
            <a:r>
              <a:rPr lang="ko-KR" altLang="en-US" sz="1400" b="1" dirty="0">
                <a:solidFill>
                  <a:srgbClr val="FF0000"/>
                </a:solidFill>
              </a:rPr>
              <a:t>의 </a:t>
            </a:r>
            <a:r>
              <a:rPr lang="en-US" altLang="ko-KR" sz="1400" b="1" dirty="0">
                <a:solidFill>
                  <a:srgbClr val="FF0000"/>
                </a:solidFill>
              </a:rPr>
              <a:t>API</a:t>
            </a:r>
            <a:r>
              <a:rPr lang="ko-KR" altLang="en-US" sz="1400" b="1" dirty="0">
                <a:solidFill>
                  <a:srgbClr val="FF0000"/>
                </a:solidFill>
              </a:rPr>
              <a:t>와 어느 정도 호환성을 유지하는 </a:t>
            </a:r>
            <a:r>
              <a:rPr lang="en-US" altLang="ko-KR" sz="1400" b="1" dirty="0">
                <a:solidFill>
                  <a:srgbClr val="FF0000"/>
                </a:solidFill>
              </a:rPr>
              <a:t>API </a:t>
            </a:r>
            <a:r>
              <a:rPr lang="ko-KR" altLang="en-US" sz="1400" b="1" dirty="0">
                <a:solidFill>
                  <a:srgbClr val="FF0000"/>
                </a:solidFill>
              </a:rPr>
              <a:t>설계</a:t>
            </a:r>
            <a:endParaRPr lang="en-US" altLang="ko-KR" sz="1400" b="1" dirty="0">
              <a:solidFill>
                <a:srgbClr val="FF0000"/>
              </a:solidFill>
            </a:endParaRPr>
          </a:p>
          <a:p>
            <a:pPr marL="285750" indent="-285750">
              <a:lnSpc>
                <a:spcPct val="150000"/>
              </a:lnSpc>
              <a:buFont typeface="Arial" panose="020B0604020202020204" pitchFamily="34" charset="0"/>
              <a:buChar char="•"/>
            </a:pPr>
            <a:r>
              <a:rPr lang="en-US" altLang="ko-KR" sz="1400" dirty="0" err="1"/>
              <a:t>numpy</a:t>
            </a:r>
            <a:r>
              <a:rPr lang="ko-KR" altLang="en-US" sz="1400" dirty="0"/>
              <a:t>의 </a:t>
            </a:r>
            <a:r>
              <a:rPr lang="en-US" altLang="ko-KR" sz="1400" dirty="0"/>
              <a:t>SIMD </a:t>
            </a:r>
            <a:r>
              <a:rPr lang="ko-KR" altLang="en-US" sz="1400" dirty="0"/>
              <a:t>프로세싱으로 매우 빠른 처리</a:t>
            </a:r>
            <a:endParaRPr lang="en-US" altLang="ko-KR" sz="1400" dirty="0"/>
          </a:p>
          <a:p>
            <a:pPr marL="285750" indent="-285750">
              <a:lnSpc>
                <a:spcPct val="150000"/>
              </a:lnSpc>
              <a:buFont typeface="Arial" panose="020B0604020202020204" pitchFamily="34" charset="0"/>
              <a:buChar char="•"/>
            </a:pPr>
            <a:r>
              <a:rPr lang="ko-KR" altLang="en-US" sz="1400" dirty="0"/>
              <a:t>병렬 </a:t>
            </a:r>
            <a:r>
              <a:rPr lang="en-US" altLang="ko-KR" sz="1400" dirty="0"/>
              <a:t>CPU </a:t>
            </a:r>
            <a:r>
              <a:rPr lang="ko-KR" altLang="en-US" sz="1400" dirty="0"/>
              <a:t>처리가 안됨</a:t>
            </a:r>
            <a:r>
              <a:rPr lang="en-US" altLang="ko-KR" sz="1400" dirty="0"/>
              <a:t>.</a:t>
            </a:r>
          </a:p>
          <a:p>
            <a:pPr marL="285750" indent="-285750">
              <a:lnSpc>
                <a:spcPct val="150000"/>
              </a:lnSpc>
              <a:buFont typeface="Arial" panose="020B0604020202020204" pitchFamily="34" charset="0"/>
              <a:buChar char="•"/>
            </a:pPr>
            <a:r>
              <a:rPr lang="ko-KR" altLang="en-US" sz="1400" dirty="0"/>
              <a:t>단일 서버의 메모리 용량 이상 데이터를 처리 할 수 없음</a:t>
            </a:r>
          </a:p>
        </p:txBody>
      </p:sp>
      <p:sp>
        <p:nvSpPr>
          <p:cNvPr id="9" name="TextBox 8"/>
          <p:cNvSpPr txBox="1"/>
          <p:nvPr/>
        </p:nvSpPr>
        <p:spPr>
          <a:xfrm>
            <a:off x="6779637" y="4490122"/>
            <a:ext cx="4779033" cy="2087592"/>
          </a:xfrm>
          <a:prstGeom prst="rect">
            <a:avLst/>
          </a:prstGeom>
          <a:noFill/>
        </p:spPr>
        <p:txBody>
          <a:bodyPr wrap="square" lIns="0" tIns="0" rIns="0" bIns="0" rtlCol="0">
            <a:noAutofit/>
          </a:bodyPr>
          <a:lstStyle/>
          <a:p>
            <a:pPr marL="285750" indent="-285750">
              <a:lnSpc>
                <a:spcPct val="150000"/>
              </a:lnSpc>
              <a:buFont typeface="Arial" panose="020B0604020202020204" pitchFamily="34" charset="0"/>
              <a:buChar char="•"/>
            </a:pPr>
            <a:r>
              <a:rPr lang="en-US" altLang="ko-KR" sz="1400" b="1">
                <a:solidFill>
                  <a:srgbClr val="FF0000"/>
                </a:solidFill>
              </a:rPr>
              <a:t>Pandas API</a:t>
            </a:r>
            <a:r>
              <a:rPr lang="ko-KR" altLang="en-US" sz="1400" b="1">
                <a:solidFill>
                  <a:srgbClr val="FF0000"/>
                </a:solidFill>
              </a:rPr>
              <a:t>와 유사하지만 내부적으로는 </a:t>
            </a:r>
            <a:r>
              <a:rPr lang="en-US" altLang="ko-KR" sz="1400" b="1">
                <a:solidFill>
                  <a:srgbClr val="FF0000"/>
                </a:solidFill>
              </a:rPr>
              <a:t>DB</a:t>
            </a:r>
            <a:r>
              <a:rPr lang="ko-KR" altLang="en-US" sz="1400" b="1">
                <a:solidFill>
                  <a:srgbClr val="FF0000"/>
                </a:solidFill>
              </a:rPr>
              <a:t>와 </a:t>
            </a:r>
            <a:r>
              <a:rPr lang="en-US" altLang="ko-KR" sz="1400" b="1">
                <a:solidFill>
                  <a:srgbClr val="FF0000"/>
                </a:solidFill>
              </a:rPr>
              <a:t>SQL </a:t>
            </a:r>
            <a:r>
              <a:rPr lang="ko-KR" altLang="en-US" sz="1400" b="1">
                <a:solidFill>
                  <a:srgbClr val="FF0000"/>
                </a:solidFill>
              </a:rPr>
              <a:t>기반으로 수행됨</a:t>
            </a:r>
            <a:r>
              <a:rPr lang="en-US" altLang="ko-KR" sz="1400" b="1">
                <a:solidFill>
                  <a:srgbClr val="FF0000"/>
                </a:solidFill>
              </a:rPr>
              <a:t>. </a:t>
            </a:r>
          </a:p>
          <a:p>
            <a:pPr marL="285750" indent="-285750">
              <a:lnSpc>
                <a:spcPct val="150000"/>
              </a:lnSpc>
              <a:buFont typeface="Arial" panose="020B0604020202020204" pitchFamily="34" charset="0"/>
              <a:buChar char="•"/>
            </a:pPr>
            <a:r>
              <a:rPr lang="en-US" altLang="ko-KR" sz="1400"/>
              <a:t>Teradata DB</a:t>
            </a:r>
            <a:r>
              <a:rPr lang="ko-KR" altLang="en-US" sz="1400"/>
              <a:t>의 강력한 분산</a:t>
            </a:r>
            <a:r>
              <a:rPr lang="en-US" altLang="ko-KR" sz="1400"/>
              <a:t>/</a:t>
            </a:r>
            <a:r>
              <a:rPr lang="ko-KR" altLang="en-US" sz="1400"/>
              <a:t>병렬 데이터 처리 성능으로 대용량의 데이터를 매우 빠르게 처리할 수 있음</a:t>
            </a:r>
            <a:r>
              <a:rPr lang="en-US" altLang="ko-KR" sz="1400"/>
              <a:t>. </a:t>
            </a:r>
          </a:p>
          <a:p>
            <a:pPr marL="285750" indent="-285750">
              <a:lnSpc>
                <a:spcPct val="150000"/>
              </a:lnSpc>
              <a:buFont typeface="Arial" panose="020B0604020202020204" pitchFamily="34" charset="0"/>
              <a:buChar char="•"/>
            </a:pPr>
            <a:r>
              <a:rPr lang="en-US" altLang="ko-KR" sz="1400"/>
              <a:t>Table</a:t>
            </a:r>
            <a:r>
              <a:rPr lang="ko-KR" altLang="en-US" sz="1400"/>
              <a:t>이나 </a:t>
            </a:r>
            <a:r>
              <a:rPr lang="en-US" altLang="ko-KR" sz="1400"/>
              <a:t>View, Query</a:t>
            </a:r>
            <a:r>
              <a:rPr lang="ko-KR" altLang="en-US" sz="1400"/>
              <a:t>를 기반으로 </a:t>
            </a:r>
            <a:r>
              <a:rPr lang="en-US" altLang="ko-KR" sz="1400"/>
              <a:t>DataFrame </a:t>
            </a:r>
            <a:r>
              <a:rPr lang="ko-KR" altLang="en-US" sz="1400"/>
              <a:t>생성하며</a:t>
            </a:r>
            <a:r>
              <a:rPr lang="en-US" altLang="ko-KR" sz="1400"/>
              <a:t>, DataFrame</a:t>
            </a:r>
            <a:r>
              <a:rPr lang="ko-KR" altLang="en-US" sz="1400"/>
              <a:t>의 데이터는 메모리로 올라가지 않음</a:t>
            </a:r>
            <a:endParaRPr lang="ko-KR" altLang="en-US" sz="1400" dirty="0"/>
          </a:p>
        </p:txBody>
      </p:sp>
      <p:grpSp>
        <p:nvGrpSpPr>
          <p:cNvPr id="12" name="그룹 11"/>
          <p:cNvGrpSpPr/>
          <p:nvPr/>
        </p:nvGrpSpPr>
        <p:grpSpPr>
          <a:xfrm>
            <a:off x="7014639" y="1255331"/>
            <a:ext cx="3762897" cy="3101009"/>
            <a:chOff x="7674252" y="2961860"/>
            <a:chExt cx="3762897" cy="3101009"/>
          </a:xfrm>
        </p:grpSpPr>
        <p:pic>
          <p:nvPicPr>
            <p:cNvPr id="13" name="그림 12"/>
            <p:cNvPicPr>
              <a:picLocks noChangeAspect="1"/>
            </p:cNvPicPr>
            <p:nvPr/>
          </p:nvPicPr>
          <p:blipFill>
            <a:blip r:embed="rId3"/>
            <a:stretch>
              <a:fillRect/>
            </a:stretch>
          </p:blipFill>
          <p:spPr>
            <a:xfrm>
              <a:off x="7674252" y="3061251"/>
              <a:ext cx="3762897" cy="1560443"/>
            </a:xfrm>
            <a:prstGeom prst="rect">
              <a:avLst/>
            </a:prstGeom>
          </p:spPr>
        </p:pic>
        <p:sp>
          <p:nvSpPr>
            <p:cNvPr id="14" name="직사각형 13"/>
            <p:cNvSpPr/>
            <p:nvPr/>
          </p:nvSpPr>
          <p:spPr>
            <a:xfrm>
              <a:off x="7674252" y="2961860"/>
              <a:ext cx="3666296" cy="417443"/>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b="1">
                  <a:solidFill>
                    <a:schemeClr val="tx1"/>
                  </a:solidFill>
                  <a:latin typeface="+mn-ea"/>
                </a:rPr>
                <a:t>TeradataML DataFrame</a:t>
              </a:r>
              <a:endParaRPr lang="ko-KR" altLang="en-US" b="1" dirty="0">
                <a:solidFill>
                  <a:schemeClr val="tx1"/>
                </a:solidFill>
                <a:latin typeface="+mn-ea"/>
              </a:endParaRPr>
            </a:p>
          </p:txBody>
        </p:sp>
        <p:sp>
          <p:nvSpPr>
            <p:cNvPr id="15" name="Oval 33">
              <a:extLst>
                <a:ext uri="{FF2B5EF4-FFF2-40B4-BE49-F238E27FC236}">
                  <a16:creationId xmlns:a16="http://schemas.microsoft.com/office/drawing/2014/main" id="{961354B1-716D-4C87-8908-3EACA84B5040}"/>
                </a:ext>
              </a:extLst>
            </p:cNvPr>
            <p:cNvSpPr/>
            <p:nvPr/>
          </p:nvSpPr>
          <p:spPr>
            <a:xfrm>
              <a:off x="7674252" y="4756958"/>
              <a:ext cx="3762897" cy="1305911"/>
            </a:xfrm>
            <a:prstGeom prst="roundRect">
              <a:avLst/>
            </a:prstGeom>
            <a:solidFill>
              <a:srgbClr val="F3753F"/>
            </a:solidFill>
            <a:ln w="25400">
              <a:solidFill>
                <a:srgbClr val="FFFFFF"/>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mn-ea"/>
                <a:cs typeface="+mn-cs"/>
              </a:endParaRPr>
            </a:p>
          </p:txBody>
        </p:sp>
        <p:grpSp>
          <p:nvGrpSpPr>
            <p:cNvPr id="16" name="Group 34">
              <a:extLst>
                <a:ext uri="{FF2B5EF4-FFF2-40B4-BE49-F238E27FC236}">
                  <a16:creationId xmlns:a16="http://schemas.microsoft.com/office/drawing/2014/main" id="{8393D737-3E15-4424-9862-5C5A48934D57}"/>
                </a:ext>
              </a:extLst>
            </p:cNvPr>
            <p:cNvGrpSpPr>
              <a:grpSpLocks noChangeAspect="1"/>
            </p:cNvGrpSpPr>
            <p:nvPr/>
          </p:nvGrpSpPr>
          <p:grpSpPr>
            <a:xfrm>
              <a:off x="9191588" y="5251304"/>
              <a:ext cx="502237" cy="502237"/>
              <a:chOff x="4263390" y="3230118"/>
              <a:chExt cx="320040" cy="320040"/>
            </a:xfrm>
            <a:solidFill>
              <a:srgbClr val="394951"/>
            </a:solidFill>
          </p:grpSpPr>
          <p:sp>
            <p:nvSpPr>
              <p:cNvPr id="62"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3"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4"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5"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6"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7"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8"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9"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70"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71"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grpSp>
          <p:nvGrpSpPr>
            <p:cNvPr id="17" name="Group 34">
              <a:extLst>
                <a:ext uri="{FF2B5EF4-FFF2-40B4-BE49-F238E27FC236}">
                  <a16:creationId xmlns:a16="http://schemas.microsoft.com/office/drawing/2014/main" id="{8393D737-3E15-4424-9862-5C5A48934D57}"/>
                </a:ext>
              </a:extLst>
            </p:cNvPr>
            <p:cNvGrpSpPr>
              <a:grpSpLocks noChangeAspect="1"/>
            </p:cNvGrpSpPr>
            <p:nvPr/>
          </p:nvGrpSpPr>
          <p:grpSpPr>
            <a:xfrm>
              <a:off x="7969075" y="5251304"/>
              <a:ext cx="502237" cy="502237"/>
              <a:chOff x="4263390" y="3230118"/>
              <a:chExt cx="320040" cy="320040"/>
            </a:xfrm>
            <a:solidFill>
              <a:srgbClr val="394951"/>
            </a:solidFill>
          </p:grpSpPr>
          <p:sp>
            <p:nvSpPr>
              <p:cNvPr id="52"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3"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4"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5"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6"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7"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8"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9"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0"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1"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sp>
          <p:nvSpPr>
            <p:cNvPr id="18" name="TextBox 17">
              <a:extLst>
                <a:ext uri="{FF2B5EF4-FFF2-40B4-BE49-F238E27FC236}">
                  <a16:creationId xmlns:a16="http://schemas.microsoft.com/office/drawing/2014/main" id="{724E5EE2-AA1A-4FA2-A25A-BB872534CB82}"/>
                </a:ext>
              </a:extLst>
            </p:cNvPr>
            <p:cNvSpPr txBox="1"/>
            <p:nvPr/>
          </p:nvSpPr>
          <p:spPr>
            <a:xfrm>
              <a:off x="8571638" y="4857922"/>
              <a:ext cx="1526893" cy="369332"/>
            </a:xfrm>
            <a:prstGeom prst="rect">
              <a:avLst/>
            </a:prstGeom>
            <a:noFill/>
          </p:spPr>
          <p:txBody>
            <a:bodyPr wrap="none" rtlCol="0">
              <a:spAutoFit/>
            </a:bodyPr>
            <a:lstStyle/>
            <a:p>
              <a:pPr algn="ctr" latinLnBrk="0">
                <a:defRPr/>
              </a:pPr>
              <a:r>
                <a:rPr lang="en-US" b="1">
                  <a:solidFill>
                    <a:srgbClr val="FFFFFF"/>
                  </a:solidFill>
                  <a:latin typeface="+mn-ea"/>
                </a:rPr>
                <a:t>Teradata DB</a:t>
              </a:r>
            </a:p>
          </p:txBody>
        </p:sp>
        <p:grpSp>
          <p:nvGrpSpPr>
            <p:cNvPr id="19" name="Group 34">
              <a:extLst>
                <a:ext uri="{FF2B5EF4-FFF2-40B4-BE49-F238E27FC236}">
                  <a16:creationId xmlns:a16="http://schemas.microsoft.com/office/drawing/2014/main" id="{8393D737-3E15-4424-9862-5C5A48934D57}"/>
                </a:ext>
              </a:extLst>
            </p:cNvPr>
            <p:cNvGrpSpPr>
              <a:grpSpLocks noChangeAspect="1"/>
            </p:cNvGrpSpPr>
            <p:nvPr/>
          </p:nvGrpSpPr>
          <p:grpSpPr>
            <a:xfrm>
              <a:off x="8572983" y="5251304"/>
              <a:ext cx="502237" cy="502237"/>
              <a:chOff x="4263390" y="3230118"/>
              <a:chExt cx="320040" cy="320040"/>
            </a:xfrm>
            <a:solidFill>
              <a:srgbClr val="394951"/>
            </a:solidFill>
          </p:grpSpPr>
          <p:sp>
            <p:nvSpPr>
              <p:cNvPr id="42"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3"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4"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5"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6"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7"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8"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9"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0"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1"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grpSp>
          <p:nvGrpSpPr>
            <p:cNvPr id="20" name="Group 34">
              <a:extLst>
                <a:ext uri="{FF2B5EF4-FFF2-40B4-BE49-F238E27FC236}">
                  <a16:creationId xmlns:a16="http://schemas.microsoft.com/office/drawing/2014/main" id="{8393D737-3E15-4424-9862-5C5A48934D57}"/>
                </a:ext>
              </a:extLst>
            </p:cNvPr>
            <p:cNvGrpSpPr>
              <a:grpSpLocks noChangeAspect="1"/>
            </p:cNvGrpSpPr>
            <p:nvPr/>
          </p:nvGrpSpPr>
          <p:grpSpPr>
            <a:xfrm>
              <a:off x="9828767" y="5253333"/>
              <a:ext cx="502237" cy="502237"/>
              <a:chOff x="4263390" y="3230118"/>
              <a:chExt cx="320040" cy="320040"/>
            </a:xfrm>
            <a:solidFill>
              <a:srgbClr val="394951"/>
            </a:solidFill>
          </p:grpSpPr>
          <p:sp>
            <p:nvSpPr>
              <p:cNvPr id="32"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3"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4"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5"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6"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7"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8"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9"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0"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1"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grpSp>
          <p:nvGrpSpPr>
            <p:cNvPr id="21" name="Group 34">
              <a:extLst>
                <a:ext uri="{FF2B5EF4-FFF2-40B4-BE49-F238E27FC236}">
                  <a16:creationId xmlns:a16="http://schemas.microsoft.com/office/drawing/2014/main" id="{8393D737-3E15-4424-9862-5C5A48934D57}"/>
                </a:ext>
              </a:extLst>
            </p:cNvPr>
            <p:cNvGrpSpPr>
              <a:grpSpLocks noChangeAspect="1"/>
            </p:cNvGrpSpPr>
            <p:nvPr/>
          </p:nvGrpSpPr>
          <p:grpSpPr>
            <a:xfrm>
              <a:off x="10432675" y="5253333"/>
              <a:ext cx="502237" cy="502237"/>
              <a:chOff x="4263390" y="3230118"/>
              <a:chExt cx="320040" cy="320040"/>
            </a:xfrm>
            <a:solidFill>
              <a:srgbClr val="394951"/>
            </a:solidFill>
          </p:grpSpPr>
          <p:sp>
            <p:nvSpPr>
              <p:cNvPr id="22"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3"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4"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5"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6"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7"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8"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9"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0"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1"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grpSp>
    </p:spTree>
    <p:extLst>
      <p:ext uri="{BB962C8B-B14F-4D97-AF65-F5344CB8AC3E}">
        <p14:creationId xmlns:p14="http://schemas.microsoft.com/office/powerpoint/2010/main" val="388520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685800" y="3733269"/>
            <a:ext cx="11201400" cy="874643"/>
          </a:xfrm>
          <a:prstGeom prst="rect">
            <a:avLst/>
          </a:prstGeom>
          <a:solidFill>
            <a:schemeClr val="bg1">
              <a:lumMod val="95000"/>
            </a:schemeClr>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2" name="제목 1"/>
          <p:cNvSpPr>
            <a:spLocks noGrp="1"/>
          </p:cNvSpPr>
          <p:nvPr>
            <p:ph type="title"/>
          </p:nvPr>
        </p:nvSpPr>
        <p:spPr/>
        <p:txBody>
          <a:bodyPr/>
          <a:lstStyle/>
          <a:p>
            <a:r>
              <a:rPr lang="ko-KR" altLang="en-US"/>
              <a:t>주피터 노트북에서 </a:t>
            </a:r>
            <a:r>
              <a:rPr lang="en-US" altLang="ko-KR"/>
              <a:t>TeradataDB </a:t>
            </a:r>
            <a:r>
              <a:rPr lang="ko-KR" altLang="en-US"/>
              <a:t>접속</a:t>
            </a:r>
          </a:p>
        </p:txBody>
      </p:sp>
      <p:sp>
        <p:nvSpPr>
          <p:cNvPr id="3" name="내용 개체 틀 2"/>
          <p:cNvSpPr>
            <a:spLocks noGrp="1"/>
          </p:cNvSpPr>
          <p:nvPr>
            <p:ph idx="1"/>
          </p:nvPr>
        </p:nvSpPr>
        <p:spPr>
          <a:xfrm>
            <a:off x="888437" y="3733269"/>
            <a:ext cx="11129420" cy="755374"/>
          </a:xfrm>
        </p:spPr>
        <p:txBody>
          <a:bodyPr anchor="ctr">
            <a:normAutofit/>
          </a:bodyPr>
          <a:lstStyle/>
          <a:p>
            <a:pPr marL="0" indent="0">
              <a:buNone/>
            </a:pPr>
            <a:r>
              <a:rPr lang="en-US" altLang="ko-KR" sz="1800" b="1"/>
              <a:t>eng = create_context(host = ‘DB IP ADDRESS’, username=‘</a:t>
            </a:r>
            <a:r>
              <a:rPr lang="ko-KR" altLang="en-US" sz="1800" b="1"/>
              <a:t>사용자명</a:t>
            </a:r>
            <a:r>
              <a:rPr lang="en-US" altLang="ko-KR" sz="1800" b="1"/>
              <a:t>', password = password, database=‘modelops’)</a:t>
            </a:r>
            <a:endParaRPr lang="ko-KR" altLang="en-US" sz="1800" b="1"/>
          </a:p>
        </p:txBody>
      </p:sp>
      <p:sp>
        <p:nvSpPr>
          <p:cNvPr id="4" name="TextBox 3"/>
          <p:cNvSpPr txBox="1"/>
          <p:nvPr/>
        </p:nvSpPr>
        <p:spPr>
          <a:xfrm>
            <a:off x="531289" y="1361661"/>
            <a:ext cx="11128759" cy="1846659"/>
          </a:xfrm>
          <a:prstGeom prst="rect">
            <a:avLst/>
          </a:prstGeom>
          <a:noFill/>
        </p:spPr>
        <p:txBody>
          <a:bodyPr wrap="square" lIns="0" tIns="0" rIns="0" bIns="0" rtlCol="0">
            <a:spAutoFit/>
          </a:bodyPr>
          <a:lstStyle/>
          <a:p>
            <a:pPr marL="285750" indent="-285750">
              <a:lnSpc>
                <a:spcPct val="150000"/>
              </a:lnSpc>
              <a:buFont typeface="Arial" panose="020B0604020202020204" pitchFamily="34" charset="0"/>
              <a:buChar char="•"/>
            </a:pPr>
            <a:r>
              <a:rPr lang="en-US" altLang="ko-KR" sz="1600"/>
              <a:t>Teradataml</a:t>
            </a:r>
            <a:r>
              <a:rPr lang="ko-KR" altLang="en-US" sz="1600"/>
              <a:t>에서 제공하는 </a:t>
            </a:r>
            <a:r>
              <a:rPr lang="en-US" altLang="ko-KR" sz="1600" b="1">
                <a:solidFill>
                  <a:srgbClr val="0070C0"/>
                </a:solidFill>
              </a:rPr>
              <a:t>create_context( ) </a:t>
            </a:r>
            <a:r>
              <a:rPr lang="ko-KR" altLang="en-US" sz="1600"/>
              <a:t>함수를 이용하여 </a:t>
            </a:r>
            <a:r>
              <a:rPr lang="en-US" altLang="ko-KR" sz="1600"/>
              <a:t>Connection </a:t>
            </a:r>
            <a:r>
              <a:rPr lang="ko-KR" altLang="en-US" sz="1600"/>
              <a:t>정보를 안전하게 </a:t>
            </a:r>
            <a:r>
              <a:rPr lang="en-US" altLang="ko-KR" sz="1600"/>
              <a:t>Wrapping</a:t>
            </a:r>
            <a:r>
              <a:rPr lang="ko-KR" altLang="en-US" sz="1600"/>
              <a:t>하여 </a:t>
            </a:r>
            <a:r>
              <a:rPr lang="en-US" altLang="ko-KR" sz="1600"/>
              <a:t>Teradata DB</a:t>
            </a:r>
            <a:r>
              <a:rPr lang="ko-KR" altLang="en-US" sz="1600"/>
              <a:t>에 접속</a:t>
            </a:r>
            <a:endParaRPr lang="en-US" altLang="ko-KR" sz="1600"/>
          </a:p>
          <a:p>
            <a:pPr marL="285750" indent="-285750">
              <a:lnSpc>
                <a:spcPct val="150000"/>
              </a:lnSpc>
              <a:buFont typeface="Arial" panose="020B0604020202020204" pitchFamily="34" charset="0"/>
              <a:buChar char="•"/>
            </a:pPr>
            <a:r>
              <a:rPr lang="ko-KR" altLang="en-US" sz="1600"/>
              <a:t>개별 사용자들은 </a:t>
            </a:r>
            <a:r>
              <a:rPr lang="en-US" altLang="ko-KR" sz="1600"/>
              <a:t>DB</a:t>
            </a:r>
            <a:r>
              <a:rPr lang="ko-KR" altLang="en-US" sz="1600"/>
              <a:t>에 </a:t>
            </a:r>
            <a:r>
              <a:rPr lang="en-US" altLang="ko-KR" sz="1600"/>
              <a:t>User</a:t>
            </a:r>
            <a:r>
              <a:rPr lang="ko-KR" altLang="en-US" sz="1600"/>
              <a:t>로 등록되고</a:t>
            </a:r>
            <a:r>
              <a:rPr lang="en-US" altLang="ko-KR" sz="1600"/>
              <a:t>, User</a:t>
            </a:r>
            <a:r>
              <a:rPr lang="ko-KR" altLang="en-US" sz="1600"/>
              <a:t>명과 패스워드를 이용하여 </a:t>
            </a:r>
            <a:r>
              <a:rPr lang="en-US" altLang="ko-KR" sz="1600"/>
              <a:t>DB</a:t>
            </a:r>
            <a:r>
              <a:rPr lang="ko-KR" altLang="en-US" sz="1600"/>
              <a:t>접속</a:t>
            </a:r>
            <a:endParaRPr lang="en-US" altLang="ko-KR" sz="1600"/>
          </a:p>
          <a:p>
            <a:pPr marL="285750" indent="-285750">
              <a:lnSpc>
                <a:spcPct val="150000"/>
              </a:lnSpc>
              <a:buFont typeface="Arial" panose="020B0604020202020204" pitchFamily="34" charset="0"/>
              <a:buChar char="•"/>
            </a:pPr>
            <a:r>
              <a:rPr lang="ko-KR" altLang="en-US" sz="1600" b="1"/>
              <a:t>개별 사용자들은 자신이 </a:t>
            </a:r>
            <a:r>
              <a:rPr lang="en-US" altLang="ko-KR" sz="1600" b="1"/>
              <a:t>View</a:t>
            </a:r>
            <a:r>
              <a:rPr lang="ko-KR" altLang="en-US" sz="1600" b="1"/>
              <a:t>나 </a:t>
            </a:r>
            <a:r>
              <a:rPr lang="en-US" altLang="ko-KR" sz="1600" b="1"/>
              <a:t>Table</a:t>
            </a:r>
            <a:r>
              <a:rPr lang="ko-KR" altLang="en-US" sz="1600" b="1"/>
              <a:t>등의 </a:t>
            </a:r>
            <a:r>
              <a:rPr lang="en-US" altLang="ko-KR" sz="1600" b="1"/>
              <a:t>Object</a:t>
            </a:r>
            <a:r>
              <a:rPr lang="ko-KR" altLang="en-US" sz="1600" b="1"/>
              <a:t>를 생성할 수 있는 </a:t>
            </a:r>
            <a:r>
              <a:rPr lang="en-US" altLang="ko-KR" sz="1600" b="1"/>
              <a:t>DB</a:t>
            </a:r>
            <a:r>
              <a:rPr lang="ko-KR" altLang="en-US" sz="1600" b="1"/>
              <a:t>로 접속해야 함</a:t>
            </a:r>
            <a:r>
              <a:rPr lang="en-US" altLang="ko-KR" sz="1600"/>
              <a:t>.  </a:t>
            </a:r>
            <a:r>
              <a:rPr lang="ko-KR" altLang="en-US" sz="1600"/>
              <a:t>만약</a:t>
            </a:r>
            <a:r>
              <a:rPr lang="en-US" altLang="ko-KR" sz="1600"/>
              <a:t> create_context( ) </a:t>
            </a:r>
            <a:r>
              <a:rPr lang="ko-KR" altLang="en-US" sz="1600"/>
              <a:t>내에 </a:t>
            </a:r>
            <a:r>
              <a:rPr lang="en-US" altLang="ko-KR" sz="1600"/>
              <a:t>database </a:t>
            </a:r>
            <a:r>
              <a:rPr lang="ko-KR" altLang="en-US" sz="1600"/>
              <a:t>명을 지정하지 않으면 </a:t>
            </a:r>
            <a:r>
              <a:rPr lang="en-US" altLang="ko-KR" sz="1600"/>
              <a:t>Default database</a:t>
            </a:r>
            <a:r>
              <a:rPr lang="ko-KR" altLang="en-US" sz="1600"/>
              <a:t>로 접속 할 수 있으며</a:t>
            </a:r>
            <a:r>
              <a:rPr lang="en-US" altLang="ko-KR" sz="1600"/>
              <a:t>, </a:t>
            </a:r>
            <a:r>
              <a:rPr lang="ko-KR" altLang="en-US" sz="1600"/>
              <a:t>이 경우 </a:t>
            </a:r>
            <a:r>
              <a:rPr lang="en-US" altLang="ko-KR" sz="1600"/>
              <a:t>DataFrame </a:t>
            </a:r>
            <a:r>
              <a:rPr lang="ko-KR" altLang="en-US" sz="1600"/>
              <a:t>생성 시 </a:t>
            </a:r>
            <a:r>
              <a:rPr lang="en-US" altLang="ko-KR" sz="1600"/>
              <a:t>View</a:t>
            </a:r>
            <a:r>
              <a:rPr lang="ko-KR" altLang="en-US" sz="1600"/>
              <a:t>등의 생성 권한을 얻지 못할 수 있음</a:t>
            </a:r>
            <a:r>
              <a:rPr lang="en-US" altLang="ko-KR" sz="1600"/>
              <a:t>. </a:t>
            </a:r>
            <a:r>
              <a:rPr lang="ko-KR" altLang="en-US" sz="1600"/>
              <a:t> </a:t>
            </a:r>
            <a:endParaRPr lang="en-US" altLang="ko-KR" sz="1600"/>
          </a:p>
        </p:txBody>
      </p:sp>
    </p:spTree>
    <p:extLst>
      <p:ext uri="{BB962C8B-B14F-4D97-AF65-F5344CB8AC3E}">
        <p14:creationId xmlns:p14="http://schemas.microsoft.com/office/powerpoint/2010/main" val="1055288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직사각형 71"/>
          <p:cNvSpPr/>
          <p:nvPr/>
        </p:nvSpPr>
        <p:spPr>
          <a:xfrm>
            <a:off x="1396525" y="3883962"/>
            <a:ext cx="9650896" cy="2275566"/>
          </a:xfrm>
          <a:prstGeom prst="rect">
            <a:avLst/>
          </a:prstGeom>
          <a:solidFill>
            <a:schemeClr val="bg1">
              <a:lumMod val="85000"/>
            </a:schemeClr>
          </a:solidFill>
          <a:ln w="190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2" name="제목 1"/>
          <p:cNvSpPr>
            <a:spLocks noGrp="1"/>
          </p:cNvSpPr>
          <p:nvPr>
            <p:ph type="title"/>
          </p:nvPr>
        </p:nvSpPr>
        <p:spPr/>
        <p:txBody>
          <a:bodyPr/>
          <a:lstStyle/>
          <a:p>
            <a:r>
              <a:rPr lang="ko-KR" altLang="en-US"/>
              <a:t>주피터 노트북에서 </a:t>
            </a:r>
            <a:r>
              <a:rPr lang="en-US" altLang="ko-KR"/>
              <a:t>TeradataDB </a:t>
            </a:r>
            <a:r>
              <a:rPr lang="ko-KR" altLang="en-US"/>
              <a:t>접속</a:t>
            </a:r>
          </a:p>
        </p:txBody>
      </p:sp>
      <p:pic>
        <p:nvPicPr>
          <p:cNvPr id="4" name="그림 3"/>
          <p:cNvPicPr>
            <a:picLocks noChangeAspect="1"/>
          </p:cNvPicPr>
          <p:nvPr/>
        </p:nvPicPr>
        <p:blipFill>
          <a:blip r:embed="rId2" cstate="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177993" y="2371798"/>
            <a:ext cx="898177" cy="898177"/>
          </a:xfrm>
          <a:prstGeom prst="rect">
            <a:avLst/>
          </a:prstGeom>
        </p:spPr>
      </p:pic>
      <p:pic>
        <p:nvPicPr>
          <p:cNvPr id="5" name="그림 4"/>
          <p:cNvPicPr>
            <a:picLocks noChangeAspect="1"/>
          </p:cNvPicPr>
          <p:nvPr/>
        </p:nvPicPr>
        <p:blipFill>
          <a:blip r:embed="rId3" cstate="print">
            <a:duotone>
              <a:prstClr val="black"/>
              <a:schemeClr val="accent3">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5305843" y="2416650"/>
            <a:ext cx="898176" cy="898176"/>
          </a:xfrm>
          <a:prstGeom prst="rect">
            <a:avLst/>
          </a:prstGeom>
        </p:spPr>
      </p:pic>
      <p:pic>
        <p:nvPicPr>
          <p:cNvPr id="6" name="그림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09265" y="2391677"/>
            <a:ext cx="898176" cy="898176"/>
          </a:xfrm>
          <a:prstGeom prst="rect">
            <a:avLst/>
          </a:prstGeom>
        </p:spPr>
      </p:pic>
      <p:pic>
        <p:nvPicPr>
          <p:cNvPr id="7" name="그림 6"/>
          <p:cNvPicPr>
            <a:picLocks noChangeAspect="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7067121" y="2434457"/>
            <a:ext cx="898176" cy="898176"/>
          </a:xfrm>
          <a:prstGeom prst="rect">
            <a:avLst/>
          </a:prstGeom>
        </p:spPr>
      </p:pic>
      <p:sp>
        <p:nvSpPr>
          <p:cNvPr id="12" name="Oval 33">
            <a:extLst>
              <a:ext uri="{FF2B5EF4-FFF2-40B4-BE49-F238E27FC236}">
                <a16:creationId xmlns:a16="http://schemas.microsoft.com/office/drawing/2014/main" id="{961354B1-716D-4C87-8908-3EACA84B5040}"/>
              </a:ext>
            </a:extLst>
          </p:cNvPr>
          <p:cNvSpPr/>
          <p:nvPr/>
        </p:nvSpPr>
        <p:spPr>
          <a:xfrm>
            <a:off x="4202400" y="5426023"/>
            <a:ext cx="3762897" cy="1084108"/>
          </a:xfrm>
          <a:prstGeom prst="roundRect">
            <a:avLst/>
          </a:prstGeom>
          <a:solidFill>
            <a:srgbClr val="F3753F"/>
          </a:solidFill>
          <a:ln w="25400">
            <a:solidFill>
              <a:srgbClr val="FFFFFF"/>
            </a:solidFill>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mn-ea"/>
              <a:cs typeface="+mn-cs"/>
            </a:endParaRPr>
          </a:p>
        </p:txBody>
      </p:sp>
      <p:grpSp>
        <p:nvGrpSpPr>
          <p:cNvPr id="13" name="Group 34">
            <a:extLst>
              <a:ext uri="{FF2B5EF4-FFF2-40B4-BE49-F238E27FC236}">
                <a16:creationId xmlns:a16="http://schemas.microsoft.com/office/drawing/2014/main" id="{8393D737-3E15-4424-9862-5C5A48934D57}"/>
              </a:ext>
            </a:extLst>
          </p:cNvPr>
          <p:cNvGrpSpPr>
            <a:grpSpLocks noChangeAspect="1"/>
          </p:cNvGrpSpPr>
          <p:nvPr/>
        </p:nvGrpSpPr>
        <p:grpSpPr>
          <a:xfrm>
            <a:off x="5719736" y="5920368"/>
            <a:ext cx="502237" cy="502237"/>
            <a:chOff x="4263390" y="3230118"/>
            <a:chExt cx="320040" cy="320040"/>
          </a:xfrm>
          <a:solidFill>
            <a:srgbClr val="394951"/>
          </a:solidFill>
        </p:grpSpPr>
        <p:sp>
          <p:nvSpPr>
            <p:cNvPr id="59"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0"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1"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2"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3"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4"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5"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6"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7"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68"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grpSp>
        <p:nvGrpSpPr>
          <p:cNvPr id="14" name="Group 34">
            <a:extLst>
              <a:ext uri="{FF2B5EF4-FFF2-40B4-BE49-F238E27FC236}">
                <a16:creationId xmlns:a16="http://schemas.microsoft.com/office/drawing/2014/main" id="{8393D737-3E15-4424-9862-5C5A48934D57}"/>
              </a:ext>
            </a:extLst>
          </p:cNvPr>
          <p:cNvGrpSpPr>
            <a:grpSpLocks noChangeAspect="1"/>
          </p:cNvGrpSpPr>
          <p:nvPr/>
        </p:nvGrpSpPr>
        <p:grpSpPr>
          <a:xfrm>
            <a:off x="4497223" y="5920368"/>
            <a:ext cx="502237" cy="502237"/>
            <a:chOff x="4263390" y="3230118"/>
            <a:chExt cx="320040" cy="320040"/>
          </a:xfrm>
          <a:solidFill>
            <a:srgbClr val="394951"/>
          </a:solidFill>
        </p:grpSpPr>
        <p:sp>
          <p:nvSpPr>
            <p:cNvPr id="49"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0"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1"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2"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3"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4"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5"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6"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7"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58"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sp>
        <p:nvSpPr>
          <p:cNvPr id="15" name="TextBox 14">
            <a:extLst>
              <a:ext uri="{FF2B5EF4-FFF2-40B4-BE49-F238E27FC236}">
                <a16:creationId xmlns:a16="http://schemas.microsoft.com/office/drawing/2014/main" id="{724E5EE2-AA1A-4FA2-A25A-BB872534CB82}"/>
              </a:ext>
            </a:extLst>
          </p:cNvPr>
          <p:cNvSpPr txBox="1"/>
          <p:nvPr/>
        </p:nvSpPr>
        <p:spPr>
          <a:xfrm>
            <a:off x="5099786" y="5526986"/>
            <a:ext cx="1526893" cy="369332"/>
          </a:xfrm>
          <a:prstGeom prst="rect">
            <a:avLst/>
          </a:prstGeom>
          <a:noFill/>
        </p:spPr>
        <p:txBody>
          <a:bodyPr wrap="none" rtlCol="0">
            <a:spAutoFit/>
          </a:bodyPr>
          <a:lstStyle/>
          <a:p>
            <a:pPr algn="ctr" latinLnBrk="0">
              <a:defRPr/>
            </a:pPr>
            <a:r>
              <a:rPr lang="en-US" b="1">
                <a:solidFill>
                  <a:srgbClr val="FFFFFF"/>
                </a:solidFill>
                <a:latin typeface="+mn-ea"/>
              </a:rPr>
              <a:t>Teradata DB</a:t>
            </a:r>
          </a:p>
        </p:txBody>
      </p:sp>
      <p:grpSp>
        <p:nvGrpSpPr>
          <p:cNvPr id="16" name="Group 34">
            <a:extLst>
              <a:ext uri="{FF2B5EF4-FFF2-40B4-BE49-F238E27FC236}">
                <a16:creationId xmlns:a16="http://schemas.microsoft.com/office/drawing/2014/main" id="{8393D737-3E15-4424-9862-5C5A48934D57}"/>
              </a:ext>
            </a:extLst>
          </p:cNvPr>
          <p:cNvGrpSpPr>
            <a:grpSpLocks noChangeAspect="1"/>
          </p:cNvGrpSpPr>
          <p:nvPr/>
        </p:nvGrpSpPr>
        <p:grpSpPr>
          <a:xfrm>
            <a:off x="5101131" y="5920368"/>
            <a:ext cx="502237" cy="502237"/>
            <a:chOff x="4263390" y="3230118"/>
            <a:chExt cx="320040" cy="320040"/>
          </a:xfrm>
          <a:solidFill>
            <a:srgbClr val="394951"/>
          </a:solidFill>
        </p:grpSpPr>
        <p:sp>
          <p:nvSpPr>
            <p:cNvPr id="39"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0"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1"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2"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3"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4"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5"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6"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7"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48"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grpSp>
        <p:nvGrpSpPr>
          <p:cNvPr id="17" name="Group 34">
            <a:extLst>
              <a:ext uri="{FF2B5EF4-FFF2-40B4-BE49-F238E27FC236}">
                <a16:creationId xmlns:a16="http://schemas.microsoft.com/office/drawing/2014/main" id="{8393D737-3E15-4424-9862-5C5A48934D57}"/>
              </a:ext>
            </a:extLst>
          </p:cNvPr>
          <p:cNvGrpSpPr>
            <a:grpSpLocks noChangeAspect="1"/>
          </p:cNvGrpSpPr>
          <p:nvPr/>
        </p:nvGrpSpPr>
        <p:grpSpPr>
          <a:xfrm>
            <a:off x="6356915" y="5922397"/>
            <a:ext cx="502237" cy="502237"/>
            <a:chOff x="4263390" y="3230118"/>
            <a:chExt cx="320040" cy="320040"/>
          </a:xfrm>
          <a:solidFill>
            <a:srgbClr val="394951"/>
          </a:solidFill>
        </p:grpSpPr>
        <p:sp>
          <p:nvSpPr>
            <p:cNvPr id="29"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0"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1"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2"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3"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4"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5"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6"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7"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38"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grpSp>
        <p:nvGrpSpPr>
          <p:cNvPr id="18" name="Group 34">
            <a:extLst>
              <a:ext uri="{FF2B5EF4-FFF2-40B4-BE49-F238E27FC236}">
                <a16:creationId xmlns:a16="http://schemas.microsoft.com/office/drawing/2014/main" id="{8393D737-3E15-4424-9862-5C5A48934D57}"/>
              </a:ext>
            </a:extLst>
          </p:cNvPr>
          <p:cNvGrpSpPr>
            <a:grpSpLocks noChangeAspect="1"/>
          </p:cNvGrpSpPr>
          <p:nvPr/>
        </p:nvGrpSpPr>
        <p:grpSpPr>
          <a:xfrm>
            <a:off x="6960823" y="5922397"/>
            <a:ext cx="502237" cy="502237"/>
            <a:chOff x="4263390" y="3230118"/>
            <a:chExt cx="320040" cy="320040"/>
          </a:xfrm>
          <a:solidFill>
            <a:srgbClr val="394951"/>
          </a:solidFill>
        </p:grpSpPr>
        <p:sp>
          <p:nvSpPr>
            <p:cNvPr id="19" name="Freeform 19">
              <a:extLst>
                <a:ext uri="{FF2B5EF4-FFF2-40B4-BE49-F238E27FC236}">
                  <a16:creationId xmlns:a16="http://schemas.microsoft.com/office/drawing/2014/main" id="{B7B1E95F-B860-4314-B94B-8C33B624CA41}"/>
                </a:ext>
              </a:extLst>
            </p:cNvPr>
            <p:cNvSpPr/>
            <p:nvPr/>
          </p:nvSpPr>
          <p:spPr>
            <a:xfrm>
              <a:off x="4263390" y="3230118"/>
              <a:ext cx="320040" cy="320040"/>
            </a:xfrm>
            <a:custGeom>
              <a:avLst/>
              <a:gdLst>
                <a:gd name="connsiteX0" fmla="*/ 285750 w 320040"/>
                <a:gd name="connsiteY0" fmla="*/ 11430 h 320040"/>
                <a:gd name="connsiteX1" fmla="*/ 41910 w 320040"/>
                <a:gd name="connsiteY1" fmla="*/ 11430 h 320040"/>
                <a:gd name="connsiteX2" fmla="*/ 11430 w 320040"/>
                <a:gd name="connsiteY2" fmla="*/ 41910 h 320040"/>
                <a:gd name="connsiteX3" fmla="*/ 11430 w 320040"/>
                <a:gd name="connsiteY3" fmla="*/ 285750 h 320040"/>
                <a:gd name="connsiteX4" fmla="*/ 41910 w 320040"/>
                <a:gd name="connsiteY4" fmla="*/ 316230 h 320040"/>
                <a:gd name="connsiteX5" fmla="*/ 285750 w 320040"/>
                <a:gd name="connsiteY5" fmla="*/ 316230 h 320040"/>
                <a:gd name="connsiteX6" fmla="*/ 316230 w 320040"/>
                <a:gd name="connsiteY6" fmla="*/ 285750 h 320040"/>
                <a:gd name="connsiteX7" fmla="*/ 316230 w 320040"/>
                <a:gd name="connsiteY7" fmla="*/ 41910 h 320040"/>
                <a:gd name="connsiteX8" fmla="*/ 285750 w 320040"/>
                <a:gd name="connsiteY8" fmla="*/ 11430 h 320040"/>
                <a:gd name="connsiteX9" fmla="*/ 285750 w 320040"/>
                <a:gd name="connsiteY9" fmla="*/ 285750 h 320040"/>
                <a:gd name="connsiteX10" fmla="*/ 41910 w 320040"/>
                <a:gd name="connsiteY10" fmla="*/ 285750 h 320040"/>
                <a:gd name="connsiteX11" fmla="*/ 41910 w 320040"/>
                <a:gd name="connsiteY11" fmla="*/ 224790 h 320040"/>
                <a:gd name="connsiteX12" fmla="*/ 285750 w 320040"/>
                <a:gd name="connsiteY12" fmla="*/ 224790 h 320040"/>
                <a:gd name="connsiteX13" fmla="*/ 285750 w 320040"/>
                <a:gd name="connsiteY13" fmla="*/ 285750 h 320040"/>
                <a:gd name="connsiteX14" fmla="*/ 285750 w 320040"/>
                <a:gd name="connsiteY14" fmla="*/ 194310 h 320040"/>
                <a:gd name="connsiteX15" fmla="*/ 41910 w 320040"/>
                <a:gd name="connsiteY15" fmla="*/ 194310 h 320040"/>
                <a:gd name="connsiteX16" fmla="*/ 41910 w 320040"/>
                <a:gd name="connsiteY16" fmla="*/ 133350 h 320040"/>
                <a:gd name="connsiteX17" fmla="*/ 285750 w 320040"/>
                <a:gd name="connsiteY17" fmla="*/ 133350 h 320040"/>
                <a:gd name="connsiteX18" fmla="*/ 285750 w 320040"/>
                <a:gd name="connsiteY18" fmla="*/ 194310 h 320040"/>
                <a:gd name="connsiteX19" fmla="*/ 285750 w 320040"/>
                <a:gd name="connsiteY19" fmla="*/ 102870 h 320040"/>
                <a:gd name="connsiteX20" fmla="*/ 41910 w 320040"/>
                <a:gd name="connsiteY20" fmla="*/ 102870 h 320040"/>
                <a:gd name="connsiteX21" fmla="*/ 41910 w 320040"/>
                <a:gd name="connsiteY21" fmla="*/ 41910 h 320040"/>
                <a:gd name="connsiteX22" fmla="*/ 285750 w 320040"/>
                <a:gd name="connsiteY22" fmla="*/ 41910 h 320040"/>
                <a:gd name="connsiteX23" fmla="*/ 285750 w 320040"/>
                <a:gd name="connsiteY23" fmla="*/ 10287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0040" h="320040">
                  <a:moveTo>
                    <a:pt x="285750" y="11430"/>
                  </a:moveTo>
                  <a:lnTo>
                    <a:pt x="41910" y="11430"/>
                  </a:lnTo>
                  <a:cubicBezTo>
                    <a:pt x="25146" y="11430"/>
                    <a:pt x="11430" y="25146"/>
                    <a:pt x="11430" y="41910"/>
                  </a:cubicBezTo>
                  <a:lnTo>
                    <a:pt x="11430" y="285750"/>
                  </a:lnTo>
                  <a:cubicBezTo>
                    <a:pt x="11430" y="302514"/>
                    <a:pt x="25146" y="316230"/>
                    <a:pt x="41910" y="316230"/>
                  </a:cubicBezTo>
                  <a:lnTo>
                    <a:pt x="285750" y="316230"/>
                  </a:lnTo>
                  <a:cubicBezTo>
                    <a:pt x="302514" y="316230"/>
                    <a:pt x="316230" y="302514"/>
                    <a:pt x="316230" y="285750"/>
                  </a:cubicBezTo>
                  <a:lnTo>
                    <a:pt x="316230" y="41910"/>
                  </a:lnTo>
                  <a:cubicBezTo>
                    <a:pt x="316230" y="25146"/>
                    <a:pt x="302514" y="11430"/>
                    <a:pt x="285750" y="11430"/>
                  </a:cubicBezTo>
                  <a:close/>
                  <a:moveTo>
                    <a:pt x="285750" y="285750"/>
                  </a:moveTo>
                  <a:lnTo>
                    <a:pt x="41910" y="285750"/>
                  </a:lnTo>
                  <a:lnTo>
                    <a:pt x="41910" y="224790"/>
                  </a:lnTo>
                  <a:lnTo>
                    <a:pt x="285750" y="224790"/>
                  </a:lnTo>
                  <a:lnTo>
                    <a:pt x="285750" y="285750"/>
                  </a:lnTo>
                  <a:close/>
                  <a:moveTo>
                    <a:pt x="285750" y="194310"/>
                  </a:moveTo>
                  <a:lnTo>
                    <a:pt x="41910" y="194310"/>
                  </a:lnTo>
                  <a:lnTo>
                    <a:pt x="41910" y="133350"/>
                  </a:lnTo>
                  <a:lnTo>
                    <a:pt x="285750" y="133350"/>
                  </a:lnTo>
                  <a:lnTo>
                    <a:pt x="285750" y="194310"/>
                  </a:lnTo>
                  <a:close/>
                  <a:moveTo>
                    <a:pt x="285750" y="102870"/>
                  </a:moveTo>
                  <a:lnTo>
                    <a:pt x="41910" y="102870"/>
                  </a:lnTo>
                  <a:lnTo>
                    <a:pt x="41910" y="41910"/>
                  </a:lnTo>
                  <a:lnTo>
                    <a:pt x="285750" y="41910"/>
                  </a:lnTo>
                  <a:lnTo>
                    <a:pt x="285750" y="10287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0" name="Freeform 20">
              <a:extLst>
                <a:ext uri="{FF2B5EF4-FFF2-40B4-BE49-F238E27FC236}">
                  <a16:creationId xmlns:a16="http://schemas.microsoft.com/office/drawing/2014/main" id="{1C4C630B-ECF9-4881-912D-D5DA4438EEDF}"/>
                </a:ext>
              </a:extLst>
            </p:cNvPr>
            <p:cNvSpPr/>
            <p:nvPr/>
          </p:nvSpPr>
          <p:spPr>
            <a:xfrm>
              <a:off x="4309110" y="327583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1" name="Freeform 21">
              <a:extLst>
                <a:ext uri="{FF2B5EF4-FFF2-40B4-BE49-F238E27FC236}">
                  <a16:creationId xmlns:a16="http://schemas.microsoft.com/office/drawing/2014/main" id="{5EC7B856-22A6-4D9B-B01C-7C99F69B176C}"/>
                </a:ext>
              </a:extLst>
            </p:cNvPr>
            <p:cNvSpPr/>
            <p:nvPr/>
          </p:nvSpPr>
          <p:spPr>
            <a:xfrm>
              <a:off x="4309110" y="336727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2" name="Freeform 22">
              <a:extLst>
                <a:ext uri="{FF2B5EF4-FFF2-40B4-BE49-F238E27FC236}">
                  <a16:creationId xmlns:a16="http://schemas.microsoft.com/office/drawing/2014/main" id="{0545E5B8-7646-4CDE-BCC3-FFD6DE882C30}"/>
                </a:ext>
              </a:extLst>
            </p:cNvPr>
            <p:cNvSpPr/>
            <p:nvPr/>
          </p:nvSpPr>
          <p:spPr>
            <a:xfrm>
              <a:off x="4309110" y="3458718"/>
              <a:ext cx="91440" cy="45720"/>
            </a:xfrm>
            <a:custGeom>
              <a:avLst/>
              <a:gdLst>
                <a:gd name="connsiteX0" fmla="*/ 11430 w 91440"/>
                <a:gd name="connsiteY0" fmla="*/ 11430 h 45720"/>
                <a:gd name="connsiteX1" fmla="*/ 87630 w 91440"/>
                <a:gd name="connsiteY1" fmla="*/ 11430 h 45720"/>
                <a:gd name="connsiteX2" fmla="*/ 87630 w 91440"/>
                <a:gd name="connsiteY2" fmla="*/ 41910 h 45720"/>
                <a:gd name="connsiteX3" fmla="*/ 11430 w 9144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91440" h="45720">
                  <a:moveTo>
                    <a:pt x="11430" y="11430"/>
                  </a:moveTo>
                  <a:lnTo>
                    <a:pt x="87630" y="11430"/>
                  </a:lnTo>
                  <a:lnTo>
                    <a:pt x="87630" y="41910"/>
                  </a:lnTo>
                  <a:lnTo>
                    <a:pt x="11430" y="41910"/>
                  </a:ln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3" name="Freeform 23">
              <a:extLst>
                <a:ext uri="{FF2B5EF4-FFF2-40B4-BE49-F238E27FC236}">
                  <a16:creationId xmlns:a16="http://schemas.microsoft.com/office/drawing/2014/main" id="{403DD2D9-B521-4933-9E15-56F6FAB08353}"/>
                </a:ext>
              </a:extLst>
            </p:cNvPr>
            <p:cNvSpPr/>
            <p:nvPr/>
          </p:nvSpPr>
          <p:spPr>
            <a:xfrm>
              <a:off x="444627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4" name="Freeform 24">
              <a:extLst>
                <a:ext uri="{FF2B5EF4-FFF2-40B4-BE49-F238E27FC236}">
                  <a16:creationId xmlns:a16="http://schemas.microsoft.com/office/drawing/2014/main" id="{A2E8875F-90FC-4009-8DEC-1C3FEE3CB5C4}"/>
                </a:ext>
              </a:extLst>
            </p:cNvPr>
            <p:cNvSpPr/>
            <p:nvPr/>
          </p:nvSpPr>
          <p:spPr>
            <a:xfrm>
              <a:off x="4491990" y="327583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5" name="Freeform 25">
              <a:extLst>
                <a:ext uri="{FF2B5EF4-FFF2-40B4-BE49-F238E27FC236}">
                  <a16:creationId xmlns:a16="http://schemas.microsoft.com/office/drawing/2014/main" id="{C071C9E8-284E-410A-9FDD-920E8C0CFBCB}"/>
                </a:ext>
              </a:extLst>
            </p:cNvPr>
            <p:cNvSpPr/>
            <p:nvPr/>
          </p:nvSpPr>
          <p:spPr>
            <a:xfrm>
              <a:off x="444627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6" name="Freeform 26">
              <a:extLst>
                <a:ext uri="{FF2B5EF4-FFF2-40B4-BE49-F238E27FC236}">
                  <a16:creationId xmlns:a16="http://schemas.microsoft.com/office/drawing/2014/main" id="{31AB96CA-E7E6-4D50-BB6E-1EBE81B76F7B}"/>
                </a:ext>
              </a:extLst>
            </p:cNvPr>
            <p:cNvSpPr/>
            <p:nvPr/>
          </p:nvSpPr>
          <p:spPr>
            <a:xfrm>
              <a:off x="4491990" y="336727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7" name="Freeform 27">
              <a:extLst>
                <a:ext uri="{FF2B5EF4-FFF2-40B4-BE49-F238E27FC236}">
                  <a16:creationId xmlns:a16="http://schemas.microsoft.com/office/drawing/2014/main" id="{D9E26633-F0A6-42BA-BC5B-0930C4F7FDE8}"/>
                </a:ext>
              </a:extLst>
            </p:cNvPr>
            <p:cNvSpPr/>
            <p:nvPr/>
          </p:nvSpPr>
          <p:spPr>
            <a:xfrm>
              <a:off x="444627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sp>
          <p:nvSpPr>
            <p:cNvPr id="28" name="Freeform 28">
              <a:extLst>
                <a:ext uri="{FF2B5EF4-FFF2-40B4-BE49-F238E27FC236}">
                  <a16:creationId xmlns:a16="http://schemas.microsoft.com/office/drawing/2014/main" id="{EEC2D9F6-9744-41D0-8FBA-833BB37717D2}"/>
                </a:ext>
              </a:extLst>
            </p:cNvPr>
            <p:cNvSpPr/>
            <p:nvPr/>
          </p:nvSpPr>
          <p:spPr>
            <a:xfrm>
              <a:off x="4491990" y="3458718"/>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solidFill>
              <a:srgbClr val="FFFFFF"/>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B767D"/>
                </a:solidFill>
                <a:effectLst/>
                <a:uLnTx/>
                <a:uFillTx/>
                <a:latin typeface="Arial" panose="020B0604020202020204"/>
              </a:endParaRPr>
            </a:p>
          </p:txBody>
        </p:sp>
      </p:grpSp>
      <p:sp>
        <p:nvSpPr>
          <p:cNvPr id="69" name="모서리가 둥근 직사각형 68"/>
          <p:cNvSpPr/>
          <p:nvPr/>
        </p:nvSpPr>
        <p:spPr>
          <a:xfrm>
            <a:off x="2006595" y="4384270"/>
            <a:ext cx="2000845" cy="1041753"/>
          </a:xfrm>
          <a:prstGeom prst="roundRect">
            <a:avLst/>
          </a:prstGeom>
          <a:solidFill>
            <a:schemeClr val="accent3">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70" name="모서리가 둥근 직사각형 69"/>
          <p:cNvSpPr/>
          <p:nvPr/>
        </p:nvSpPr>
        <p:spPr>
          <a:xfrm>
            <a:off x="5432837" y="4366465"/>
            <a:ext cx="1779104" cy="970003"/>
          </a:xfrm>
          <a:prstGeom prst="roundRect">
            <a:avLst/>
          </a:prstGeom>
          <a:solidFill>
            <a:schemeClr val="accent3">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71" name="모서리가 둥근 직사각형 70"/>
          <p:cNvSpPr/>
          <p:nvPr/>
        </p:nvSpPr>
        <p:spPr>
          <a:xfrm>
            <a:off x="8930828" y="4384270"/>
            <a:ext cx="1779104" cy="970003"/>
          </a:xfrm>
          <a:prstGeom prst="roundRect">
            <a:avLst/>
          </a:prstGeom>
          <a:solidFill>
            <a:schemeClr val="accent3">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a:solidFill>
                  <a:schemeClr val="tx1"/>
                </a:solidFill>
              </a:rPr>
              <a:t>?</a:t>
            </a:r>
            <a:endParaRPr lang="ko-KR" altLang="en-US" dirty="0">
              <a:solidFill>
                <a:schemeClr val="tx1"/>
              </a:solidFill>
            </a:endParaRPr>
          </a:p>
        </p:txBody>
      </p:sp>
      <p:sp>
        <p:nvSpPr>
          <p:cNvPr id="73" name="TextBox 72"/>
          <p:cNvSpPr txBox="1"/>
          <p:nvPr/>
        </p:nvSpPr>
        <p:spPr>
          <a:xfrm>
            <a:off x="2076171" y="4104861"/>
            <a:ext cx="1709530" cy="270843"/>
          </a:xfrm>
          <a:prstGeom prst="rect">
            <a:avLst/>
          </a:prstGeom>
          <a:noFill/>
        </p:spPr>
        <p:txBody>
          <a:bodyPr wrap="square" lIns="0" tIns="0" rIns="0" bIns="0" rtlCol="0">
            <a:spAutoFit/>
          </a:bodyPr>
          <a:lstStyle/>
          <a:p>
            <a:pPr algn="ctr">
              <a:lnSpc>
                <a:spcPct val="110000"/>
              </a:lnSpc>
            </a:pPr>
            <a:r>
              <a:rPr lang="en-US" altLang="ko-KR" sz="1600" b="1"/>
              <a:t>dsl_test DB</a:t>
            </a:r>
            <a:endParaRPr lang="ko-KR" altLang="en-US" sz="1600" b="1"/>
          </a:p>
        </p:txBody>
      </p:sp>
      <p:sp>
        <p:nvSpPr>
          <p:cNvPr id="74" name="TextBox 73"/>
          <p:cNvSpPr txBox="1"/>
          <p:nvPr/>
        </p:nvSpPr>
        <p:spPr>
          <a:xfrm>
            <a:off x="5391193" y="4071200"/>
            <a:ext cx="1820748" cy="270843"/>
          </a:xfrm>
          <a:prstGeom prst="rect">
            <a:avLst/>
          </a:prstGeom>
          <a:noFill/>
        </p:spPr>
        <p:txBody>
          <a:bodyPr wrap="square" lIns="0" tIns="0" rIns="0" bIns="0" rtlCol="0">
            <a:spAutoFit/>
          </a:bodyPr>
          <a:lstStyle/>
          <a:p>
            <a:pPr algn="ctr">
              <a:lnSpc>
                <a:spcPct val="110000"/>
              </a:lnSpc>
            </a:pPr>
            <a:r>
              <a:rPr lang="en-US" altLang="ko-KR" sz="1600" b="1"/>
              <a:t>model_ops</a:t>
            </a:r>
            <a:r>
              <a:rPr lang="ko-KR" altLang="en-US" sz="1600" b="1"/>
              <a:t> </a:t>
            </a:r>
            <a:r>
              <a:rPr lang="en-US" altLang="ko-KR" sz="1600" b="1"/>
              <a:t>DB</a:t>
            </a:r>
            <a:endParaRPr lang="ko-KR" altLang="en-US" sz="1600" b="1"/>
          </a:p>
        </p:txBody>
      </p:sp>
      <p:sp>
        <p:nvSpPr>
          <p:cNvPr id="75" name="TextBox 74"/>
          <p:cNvSpPr txBox="1"/>
          <p:nvPr/>
        </p:nvSpPr>
        <p:spPr>
          <a:xfrm>
            <a:off x="9000343" y="4084793"/>
            <a:ext cx="1640073" cy="257250"/>
          </a:xfrm>
          <a:prstGeom prst="rect">
            <a:avLst/>
          </a:prstGeom>
          <a:noFill/>
        </p:spPr>
        <p:txBody>
          <a:bodyPr wrap="square" lIns="0" tIns="0" rIns="0" bIns="0" rtlCol="0">
            <a:spAutoFit/>
          </a:bodyPr>
          <a:lstStyle/>
          <a:p>
            <a:pPr algn="ctr">
              <a:lnSpc>
                <a:spcPct val="110000"/>
              </a:lnSpc>
            </a:pPr>
            <a:r>
              <a:rPr lang="en-US" altLang="ko-KR" sz="1600"/>
              <a:t>PD01Q</a:t>
            </a:r>
            <a:r>
              <a:rPr lang="ko-KR" altLang="en-US" sz="1600"/>
              <a:t> </a:t>
            </a:r>
            <a:r>
              <a:rPr lang="en-US" altLang="ko-KR" sz="1600" b="1"/>
              <a:t>DB</a:t>
            </a:r>
            <a:endParaRPr lang="ko-KR" altLang="en-US" sz="1600" b="1"/>
          </a:p>
        </p:txBody>
      </p:sp>
      <p:sp>
        <p:nvSpPr>
          <p:cNvPr id="76" name="직사각형 75"/>
          <p:cNvSpPr/>
          <p:nvPr/>
        </p:nvSpPr>
        <p:spPr>
          <a:xfrm>
            <a:off x="962169" y="1606238"/>
            <a:ext cx="2088853" cy="738664"/>
          </a:xfrm>
          <a:prstGeom prst="rect">
            <a:avLst/>
          </a:prstGeom>
        </p:spPr>
        <p:txBody>
          <a:bodyPr wrap="square">
            <a:spAutoFit/>
          </a:bodyPr>
          <a:lstStyle/>
          <a:p>
            <a:r>
              <a:rPr lang="en-US" altLang="ko-KR" sz="1400" b="1"/>
              <a:t>create_context(</a:t>
            </a:r>
          </a:p>
          <a:p>
            <a:r>
              <a:rPr lang="en-US" altLang="ko-KR" sz="1400" b="1"/>
              <a:t>username=‘A', </a:t>
            </a:r>
          </a:p>
          <a:p>
            <a:r>
              <a:rPr lang="en-US" altLang="ko-KR" sz="1400" b="1"/>
              <a:t>datababase=‘dsl_test’)</a:t>
            </a:r>
            <a:endParaRPr lang="ko-KR" altLang="en-US" sz="1400" b="1"/>
          </a:p>
        </p:txBody>
      </p:sp>
      <p:sp>
        <p:nvSpPr>
          <p:cNvPr id="77" name="직사각형 76"/>
          <p:cNvSpPr/>
          <p:nvPr/>
        </p:nvSpPr>
        <p:spPr>
          <a:xfrm>
            <a:off x="2838859" y="1606238"/>
            <a:ext cx="2088853" cy="738664"/>
          </a:xfrm>
          <a:prstGeom prst="rect">
            <a:avLst/>
          </a:prstGeom>
        </p:spPr>
        <p:txBody>
          <a:bodyPr wrap="square">
            <a:spAutoFit/>
          </a:bodyPr>
          <a:lstStyle/>
          <a:p>
            <a:r>
              <a:rPr lang="en-US" altLang="ko-KR" sz="1400" b="1"/>
              <a:t>create_context(</a:t>
            </a:r>
          </a:p>
          <a:p>
            <a:r>
              <a:rPr lang="en-US" altLang="ko-KR" sz="1400" b="1"/>
              <a:t>username=‘B', </a:t>
            </a:r>
          </a:p>
          <a:p>
            <a:r>
              <a:rPr lang="en-US" altLang="ko-KR" sz="1400" b="1"/>
              <a:t>datababase=‘dsl_test’)</a:t>
            </a:r>
            <a:endParaRPr lang="ko-KR" altLang="en-US" sz="1400" b="1"/>
          </a:p>
        </p:txBody>
      </p:sp>
      <p:sp>
        <p:nvSpPr>
          <p:cNvPr id="78" name="직사각형 77"/>
          <p:cNvSpPr/>
          <p:nvPr/>
        </p:nvSpPr>
        <p:spPr>
          <a:xfrm>
            <a:off x="4855964" y="1606238"/>
            <a:ext cx="2088853" cy="738664"/>
          </a:xfrm>
          <a:prstGeom prst="rect">
            <a:avLst/>
          </a:prstGeom>
        </p:spPr>
        <p:txBody>
          <a:bodyPr wrap="square">
            <a:spAutoFit/>
          </a:bodyPr>
          <a:lstStyle/>
          <a:p>
            <a:r>
              <a:rPr lang="en-US" altLang="ko-KR" sz="1400" b="1"/>
              <a:t>create_context(</a:t>
            </a:r>
          </a:p>
          <a:p>
            <a:r>
              <a:rPr lang="en-US" altLang="ko-KR" sz="1400" b="1"/>
              <a:t>username=‘C', </a:t>
            </a:r>
          </a:p>
          <a:p>
            <a:r>
              <a:rPr lang="en-US" altLang="ko-KR" sz="1400" b="1"/>
              <a:t>datababase=‘model_ops’)</a:t>
            </a:r>
            <a:endParaRPr lang="ko-KR" altLang="en-US" sz="1400" b="1"/>
          </a:p>
        </p:txBody>
      </p:sp>
      <p:sp>
        <p:nvSpPr>
          <p:cNvPr id="79" name="직사각형 78"/>
          <p:cNvSpPr/>
          <p:nvPr/>
        </p:nvSpPr>
        <p:spPr>
          <a:xfrm>
            <a:off x="7176067" y="1596929"/>
            <a:ext cx="2088853" cy="738664"/>
          </a:xfrm>
          <a:prstGeom prst="rect">
            <a:avLst/>
          </a:prstGeom>
        </p:spPr>
        <p:txBody>
          <a:bodyPr wrap="square">
            <a:spAutoFit/>
          </a:bodyPr>
          <a:lstStyle/>
          <a:p>
            <a:r>
              <a:rPr lang="en-US" altLang="ko-KR" sz="1400" b="1"/>
              <a:t>create_context(</a:t>
            </a:r>
          </a:p>
          <a:p>
            <a:r>
              <a:rPr lang="en-US" altLang="ko-KR" sz="1400" b="1"/>
              <a:t>username=‘D', </a:t>
            </a:r>
          </a:p>
          <a:p>
            <a:r>
              <a:rPr lang="en-US" altLang="ko-KR" sz="1400" b="1"/>
              <a:t>datababase=‘model_ops’)</a:t>
            </a:r>
            <a:endParaRPr lang="ko-KR" altLang="en-US" sz="1400" b="1"/>
          </a:p>
        </p:txBody>
      </p:sp>
      <p:pic>
        <p:nvPicPr>
          <p:cNvPr id="80" name="그림 79"/>
          <p:cNvPicPr>
            <a:picLocks noChangeAspect="1"/>
          </p:cNvPicPr>
          <p:nvPr/>
        </p:nvPicPr>
        <p:blipFill>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9581721" y="2434457"/>
            <a:ext cx="898176" cy="898176"/>
          </a:xfrm>
          <a:prstGeom prst="rect">
            <a:avLst/>
          </a:prstGeom>
        </p:spPr>
      </p:pic>
      <p:sp>
        <p:nvSpPr>
          <p:cNvPr id="81" name="직사각형 80"/>
          <p:cNvSpPr/>
          <p:nvPr/>
        </p:nvSpPr>
        <p:spPr>
          <a:xfrm>
            <a:off x="2156792" y="4799574"/>
            <a:ext cx="774961" cy="44434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a:solidFill>
                  <a:schemeClr val="tx1"/>
                </a:solidFill>
              </a:rPr>
              <a:t>Table</a:t>
            </a:r>
            <a:endParaRPr lang="ko-KR" altLang="en-US" dirty="0">
              <a:solidFill>
                <a:schemeClr val="tx1"/>
              </a:solidFill>
            </a:endParaRPr>
          </a:p>
        </p:txBody>
      </p:sp>
      <p:sp>
        <p:nvSpPr>
          <p:cNvPr id="82" name="직사각형 81"/>
          <p:cNvSpPr/>
          <p:nvPr/>
        </p:nvSpPr>
        <p:spPr>
          <a:xfrm>
            <a:off x="3010739" y="4799574"/>
            <a:ext cx="774961" cy="44434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a:solidFill>
                  <a:schemeClr val="tx1"/>
                </a:solidFill>
              </a:rPr>
              <a:t>View</a:t>
            </a:r>
            <a:endParaRPr lang="ko-KR" altLang="en-US" dirty="0">
              <a:solidFill>
                <a:schemeClr val="tx1"/>
              </a:solidFill>
            </a:endParaRPr>
          </a:p>
        </p:txBody>
      </p:sp>
      <p:sp>
        <p:nvSpPr>
          <p:cNvPr id="83" name="직사각형 82"/>
          <p:cNvSpPr/>
          <p:nvPr/>
        </p:nvSpPr>
        <p:spPr>
          <a:xfrm>
            <a:off x="5506294" y="4685569"/>
            <a:ext cx="774961" cy="44434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a:solidFill>
                  <a:schemeClr val="tx1"/>
                </a:solidFill>
              </a:rPr>
              <a:t>Table</a:t>
            </a:r>
            <a:endParaRPr lang="ko-KR" altLang="en-US" dirty="0">
              <a:solidFill>
                <a:schemeClr val="tx1"/>
              </a:solidFill>
            </a:endParaRPr>
          </a:p>
        </p:txBody>
      </p:sp>
      <p:sp>
        <p:nvSpPr>
          <p:cNvPr id="84" name="직사각형 83"/>
          <p:cNvSpPr/>
          <p:nvPr/>
        </p:nvSpPr>
        <p:spPr>
          <a:xfrm>
            <a:off x="6360241" y="4685569"/>
            <a:ext cx="774961" cy="444343"/>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r>
              <a:rPr lang="en-US" altLang="ko-KR">
                <a:solidFill>
                  <a:schemeClr val="tx1"/>
                </a:solidFill>
              </a:rPr>
              <a:t>View</a:t>
            </a:r>
            <a:endParaRPr lang="ko-KR" altLang="en-US" dirty="0">
              <a:solidFill>
                <a:schemeClr val="tx1"/>
              </a:solidFill>
            </a:endParaRPr>
          </a:p>
        </p:txBody>
      </p:sp>
      <p:cxnSp>
        <p:nvCxnSpPr>
          <p:cNvPr id="86" name="직선 화살표 연결선 85"/>
          <p:cNvCxnSpPr>
            <a:stCxn id="4" idx="2"/>
            <a:endCxn id="73" idx="0"/>
          </p:cNvCxnSpPr>
          <p:nvPr/>
        </p:nvCxnSpPr>
        <p:spPr>
          <a:xfrm>
            <a:off x="1627082" y="3269975"/>
            <a:ext cx="1303854" cy="834886"/>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88" name="직선 화살표 연결선 87"/>
          <p:cNvCxnSpPr>
            <a:stCxn id="6" idx="2"/>
          </p:cNvCxnSpPr>
          <p:nvPr/>
        </p:nvCxnSpPr>
        <p:spPr>
          <a:xfrm flipH="1">
            <a:off x="3007017" y="3289853"/>
            <a:ext cx="551336" cy="791683"/>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a:stCxn id="5" idx="2"/>
          </p:cNvCxnSpPr>
          <p:nvPr/>
        </p:nvCxnSpPr>
        <p:spPr>
          <a:xfrm>
            <a:off x="5754931" y="3314826"/>
            <a:ext cx="526324" cy="756374"/>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2" name="직선 화살표 연결선 91"/>
          <p:cNvCxnSpPr>
            <a:stCxn id="7" idx="2"/>
          </p:cNvCxnSpPr>
          <p:nvPr/>
        </p:nvCxnSpPr>
        <p:spPr>
          <a:xfrm flipH="1">
            <a:off x="6428663" y="3332633"/>
            <a:ext cx="1087546" cy="738567"/>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4" name="직선 화살표 연결선 93"/>
          <p:cNvCxnSpPr>
            <a:stCxn id="80" idx="2"/>
          </p:cNvCxnSpPr>
          <p:nvPr/>
        </p:nvCxnSpPr>
        <p:spPr>
          <a:xfrm>
            <a:off x="10030809" y="3332633"/>
            <a:ext cx="0" cy="691961"/>
          </a:xfrm>
          <a:prstGeom prst="straightConnector1">
            <a:avLst/>
          </a:prstGeom>
          <a:ln w="1905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9665505" y="1596929"/>
            <a:ext cx="2088853" cy="523220"/>
          </a:xfrm>
          <a:prstGeom prst="rect">
            <a:avLst/>
          </a:prstGeom>
        </p:spPr>
        <p:txBody>
          <a:bodyPr wrap="square">
            <a:spAutoFit/>
          </a:bodyPr>
          <a:lstStyle/>
          <a:p>
            <a:r>
              <a:rPr lang="en-US" altLang="ko-KR" sz="1400" b="1"/>
              <a:t>create_context(</a:t>
            </a:r>
          </a:p>
          <a:p>
            <a:r>
              <a:rPr lang="en-US" altLang="ko-KR" sz="1400" b="1"/>
              <a:t>username=‘E)</a:t>
            </a:r>
            <a:endParaRPr lang="ko-KR" altLang="en-US" sz="1400" b="1"/>
          </a:p>
        </p:txBody>
      </p:sp>
      <p:sp>
        <p:nvSpPr>
          <p:cNvPr id="96" name="TextBox 95"/>
          <p:cNvSpPr txBox="1"/>
          <p:nvPr/>
        </p:nvSpPr>
        <p:spPr>
          <a:xfrm>
            <a:off x="1479674" y="3180283"/>
            <a:ext cx="139462" cy="304699"/>
          </a:xfrm>
          <a:prstGeom prst="rect">
            <a:avLst/>
          </a:prstGeom>
          <a:noFill/>
        </p:spPr>
        <p:txBody>
          <a:bodyPr wrap="none" lIns="0" tIns="0" rIns="0" bIns="0" rtlCol="0">
            <a:spAutoFit/>
          </a:bodyPr>
          <a:lstStyle/>
          <a:p>
            <a:pPr>
              <a:lnSpc>
                <a:spcPct val="110000"/>
              </a:lnSpc>
            </a:pPr>
            <a:r>
              <a:rPr lang="en-US" altLang="ko-KR" b="1"/>
              <a:t>A</a:t>
            </a:r>
            <a:endParaRPr lang="ko-KR" altLang="en-US" b="1"/>
          </a:p>
        </p:txBody>
      </p:sp>
      <p:sp>
        <p:nvSpPr>
          <p:cNvPr id="97" name="TextBox 96"/>
          <p:cNvSpPr txBox="1"/>
          <p:nvPr/>
        </p:nvSpPr>
        <p:spPr>
          <a:xfrm>
            <a:off x="3614917" y="3180283"/>
            <a:ext cx="129844" cy="289438"/>
          </a:xfrm>
          <a:prstGeom prst="rect">
            <a:avLst/>
          </a:prstGeom>
          <a:noFill/>
        </p:spPr>
        <p:txBody>
          <a:bodyPr wrap="none" lIns="0" tIns="0" rIns="0" bIns="0" rtlCol="0">
            <a:spAutoFit/>
          </a:bodyPr>
          <a:lstStyle/>
          <a:p>
            <a:pPr>
              <a:lnSpc>
                <a:spcPct val="110000"/>
              </a:lnSpc>
            </a:pPr>
            <a:r>
              <a:rPr lang="en-US" altLang="ko-KR" b="1"/>
              <a:t>B</a:t>
            </a:r>
            <a:endParaRPr lang="ko-KR" altLang="en-US" b="1"/>
          </a:p>
        </p:txBody>
      </p:sp>
      <p:sp>
        <p:nvSpPr>
          <p:cNvPr id="98" name="TextBox 97"/>
          <p:cNvSpPr txBox="1"/>
          <p:nvPr/>
        </p:nvSpPr>
        <p:spPr>
          <a:xfrm>
            <a:off x="5605575" y="3266343"/>
            <a:ext cx="204698" cy="289438"/>
          </a:xfrm>
          <a:prstGeom prst="rect">
            <a:avLst/>
          </a:prstGeom>
          <a:noFill/>
        </p:spPr>
        <p:txBody>
          <a:bodyPr wrap="square" lIns="0" tIns="0" rIns="0" bIns="0" rtlCol="0">
            <a:spAutoFit/>
          </a:bodyPr>
          <a:lstStyle/>
          <a:p>
            <a:pPr>
              <a:lnSpc>
                <a:spcPct val="110000"/>
              </a:lnSpc>
            </a:pPr>
            <a:r>
              <a:rPr lang="en-US" altLang="ko-KR" b="1"/>
              <a:t>C</a:t>
            </a:r>
            <a:endParaRPr lang="ko-KR" altLang="en-US" b="1"/>
          </a:p>
        </p:txBody>
      </p:sp>
      <p:sp>
        <p:nvSpPr>
          <p:cNvPr id="99" name="TextBox 98"/>
          <p:cNvSpPr txBox="1"/>
          <p:nvPr/>
        </p:nvSpPr>
        <p:spPr>
          <a:xfrm>
            <a:off x="7565139" y="3266343"/>
            <a:ext cx="204698" cy="289438"/>
          </a:xfrm>
          <a:prstGeom prst="rect">
            <a:avLst/>
          </a:prstGeom>
          <a:noFill/>
        </p:spPr>
        <p:txBody>
          <a:bodyPr wrap="square" lIns="0" tIns="0" rIns="0" bIns="0" rtlCol="0">
            <a:spAutoFit/>
          </a:bodyPr>
          <a:lstStyle/>
          <a:p>
            <a:pPr>
              <a:lnSpc>
                <a:spcPct val="110000"/>
              </a:lnSpc>
            </a:pPr>
            <a:r>
              <a:rPr lang="en-US" altLang="ko-KR" b="1"/>
              <a:t>D</a:t>
            </a:r>
            <a:endParaRPr lang="ko-KR" altLang="en-US" b="1"/>
          </a:p>
        </p:txBody>
      </p:sp>
      <p:sp>
        <p:nvSpPr>
          <p:cNvPr id="100" name="TextBox 99"/>
          <p:cNvSpPr txBox="1"/>
          <p:nvPr/>
        </p:nvSpPr>
        <p:spPr>
          <a:xfrm>
            <a:off x="10123920" y="3266343"/>
            <a:ext cx="204698" cy="289438"/>
          </a:xfrm>
          <a:prstGeom prst="rect">
            <a:avLst/>
          </a:prstGeom>
          <a:noFill/>
        </p:spPr>
        <p:txBody>
          <a:bodyPr wrap="square" lIns="0" tIns="0" rIns="0" bIns="0" rtlCol="0">
            <a:spAutoFit/>
          </a:bodyPr>
          <a:lstStyle/>
          <a:p>
            <a:pPr>
              <a:lnSpc>
                <a:spcPct val="110000"/>
              </a:lnSpc>
            </a:pPr>
            <a:r>
              <a:rPr lang="en-US" altLang="ko-KR" b="1"/>
              <a:t>E</a:t>
            </a:r>
            <a:endParaRPr lang="ko-KR" altLang="en-US" b="1"/>
          </a:p>
        </p:txBody>
      </p:sp>
    </p:spTree>
    <p:extLst>
      <p:ext uri="{BB962C8B-B14F-4D97-AF65-F5344CB8AC3E}">
        <p14:creationId xmlns:p14="http://schemas.microsoft.com/office/powerpoint/2010/main" val="1947124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46675F8-2400-F375-7092-30CE7D060EDD}"/>
              </a:ext>
            </a:extLst>
          </p:cNvPr>
          <p:cNvSpPr>
            <a:spLocks noGrp="1"/>
          </p:cNvSpPr>
          <p:nvPr>
            <p:ph type="title"/>
          </p:nvPr>
        </p:nvSpPr>
        <p:spPr/>
        <p:txBody>
          <a:bodyPr/>
          <a:lstStyle/>
          <a:p>
            <a:r>
              <a:rPr lang="en-US" altLang="ko-KR" dirty="0" err="1"/>
              <a:t>SQLAlchemy</a:t>
            </a:r>
            <a:r>
              <a:rPr lang="en-US" altLang="ko-KR" dirty="0"/>
              <a:t> </a:t>
            </a:r>
            <a:r>
              <a:rPr lang="ko-KR" altLang="en-US" dirty="0"/>
              <a:t>개요</a:t>
            </a:r>
          </a:p>
        </p:txBody>
      </p:sp>
      <p:pic>
        <p:nvPicPr>
          <p:cNvPr id="7" name="그림 6">
            <a:extLst>
              <a:ext uri="{FF2B5EF4-FFF2-40B4-BE49-F238E27FC236}">
                <a16:creationId xmlns:a16="http://schemas.microsoft.com/office/drawing/2014/main" id="{61028B43-654D-2AE8-509C-FD662174B29B}"/>
              </a:ext>
            </a:extLst>
          </p:cNvPr>
          <p:cNvPicPr>
            <a:picLocks noChangeAspect="1"/>
          </p:cNvPicPr>
          <p:nvPr/>
        </p:nvPicPr>
        <p:blipFill>
          <a:blip r:embed="rId2"/>
          <a:stretch>
            <a:fillRect/>
          </a:stretch>
        </p:blipFill>
        <p:spPr>
          <a:xfrm>
            <a:off x="6693137" y="2084439"/>
            <a:ext cx="5377189" cy="3701298"/>
          </a:xfrm>
          <a:prstGeom prst="rect">
            <a:avLst/>
          </a:prstGeom>
        </p:spPr>
      </p:pic>
      <p:pic>
        <p:nvPicPr>
          <p:cNvPr id="9" name="그림 8">
            <a:extLst>
              <a:ext uri="{FF2B5EF4-FFF2-40B4-BE49-F238E27FC236}">
                <a16:creationId xmlns:a16="http://schemas.microsoft.com/office/drawing/2014/main" id="{8C0AC01A-58D0-5C81-8CC5-DA72E0245572}"/>
              </a:ext>
            </a:extLst>
          </p:cNvPr>
          <p:cNvPicPr>
            <a:picLocks noChangeAspect="1"/>
          </p:cNvPicPr>
          <p:nvPr/>
        </p:nvPicPr>
        <p:blipFill>
          <a:blip r:embed="rId3"/>
          <a:stretch>
            <a:fillRect/>
          </a:stretch>
        </p:blipFill>
        <p:spPr>
          <a:xfrm>
            <a:off x="7993625" y="1478934"/>
            <a:ext cx="3127273" cy="705276"/>
          </a:xfrm>
          <a:prstGeom prst="rect">
            <a:avLst/>
          </a:prstGeom>
        </p:spPr>
      </p:pic>
      <p:sp>
        <p:nvSpPr>
          <p:cNvPr id="10" name="TextBox 9">
            <a:extLst>
              <a:ext uri="{FF2B5EF4-FFF2-40B4-BE49-F238E27FC236}">
                <a16:creationId xmlns:a16="http://schemas.microsoft.com/office/drawing/2014/main" id="{C6168A25-B643-F0B1-3F9A-5ACD36E72238}"/>
              </a:ext>
            </a:extLst>
          </p:cNvPr>
          <p:cNvSpPr txBox="1"/>
          <p:nvPr/>
        </p:nvSpPr>
        <p:spPr>
          <a:xfrm>
            <a:off x="9988536" y="5262115"/>
            <a:ext cx="1475340" cy="257250"/>
          </a:xfrm>
          <a:prstGeom prst="rect">
            <a:avLst/>
          </a:prstGeom>
          <a:solidFill>
            <a:schemeClr val="bg1"/>
          </a:solidFill>
        </p:spPr>
        <p:txBody>
          <a:bodyPr wrap="none" lIns="0" tIns="0" rIns="0" bIns="0" rtlCol="0">
            <a:spAutoFit/>
          </a:bodyPr>
          <a:lstStyle/>
          <a:p>
            <a:pPr>
              <a:lnSpc>
                <a:spcPct val="110000"/>
              </a:lnSpc>
            </a:pPr>
            <a:r>
              <a:rPr lang="en-US" altLang="ko-KR" sz="1600" b="1" dirty="0">
                <a:solidFill>
                  <a:schemeClr val="bg2">
                    <a:lumMod val="10000"/>
                  </a:schemeClr>
                </a:solidFill>
              </a:rPr>
              <a:t>Python</a:t>
            </a:r>
            <a:r>
              <a:rPr lang="ko-KR" altLang="en-US" sz="1600" b="1" dirty="0">
                <a:solidFill>
                  <a:schemeClr val="bg2">
                    <a:lumMod val="10000"/>
                  </a:schemeClr>
                </a:solidFill>
              </a:rPr>
              <a:t> </a:t>
            </a:r>
            <a:r>
              <a:rPr lang="en-US" altLang="ko-KR" sz="1600" b="1" dirty="0">
                <a:solidFill>
                  <a:schemeClr val="bg2">
                    <a:lumMod val="10000"/>
                  </a:schemeClr>
                </a:solidFill>
              </a:rPr>
              <a:t>DB</a:t>
            </a:r>
            <a:r>
              <a:rPr lang="ko-KR" altLang="en-US" sz="1600" b="1" dirty="0">
                <a:solidFill>
                  <a:schemeClr val="bg2">
                    <a:lumMod val="10000"/>
                  </a:schemeClr>
                </a:solidFill>
              </a:rPr>
              <a:t> </a:t>
            </a:r>
            <a:r>
              <a:rPr lang="en-US" altLang="ko-KR" sz="1600" b="1" dirty="0">
                <a:solidFill>
                  <a:schemeClr val="bg2">
                    <a:lumMod val="10000"/>
                  </a:schemeClr>
                </a:solidFill>
              </a:rPr>
              <a:t>Driver</a:t>
            </a:r>
            <a:endParaRPr lang="ko-KR" altLang="en-US" sz="1600" b="1" dirty="0">
              <a:solidFill>
                <a:schemeClr val="bg2">
                  <a:lumMod val="10000"/>
                </a:schemeClr>
              </a:solidFill>
            </a:endParaRPr>
          </a:p>
        </p:txBody>
      </p:sp>
      <p:sp>
        <p:nvSpPr>
          <p:cNvPr id="11" name="TextBox 10">
            <a:extLst>
              <a:ext uri="{FF2B5EF4-FFF2-40B4-BE49-F238E27FC236}">
                <a16:creationId xmlns:a16="http://schemas.microsoft.com/office/drawing/2014/main" id="{32586E31-5E6B-CA28-DBC7-838600BBAC1D}"/>
              </a:ext>
            </a:extLst>
          </p:cNvPr>
          <p:cNvSpPr txBox="1"/>
          <p:nvPr/>
        </p:nvSpPr>
        <p:spPr>
          <a:xfrm>
            <a:off x="273623" y="2184210"/>
            <a:ext cx="6419514" cy="2177776"/>
          </a:xfrm>
          <a:prstGeom prst="rect">
            <a:avLst/>
          </a:prstGeom>
          <a:noFill/>
        </p:spPr>
        <p:txBody>
          <a:bodyPr wrap="none" lIns="0" tIns="0" rIns="0" bIns="0" rtlCol="0">
            <a:spAutoFit/>
          </a:bodyPr>
          <a:lstStyle/>
          <a:p>
            <a:pPr marL="285750" indent="-285750">
              <a:lnSpc>
                <a:spcPct val="150000"/>
              </a:lnSpc>
              <a:buFont typeface="Arial" panose="020B0604020202020204" pitchFamily="34" charset="0"/>
              <a:buChar char="•"/>
            </a:pPr>
            <a:r>
              <a:rPr lang="en-US" altLang="ko-KR" sz="1600" dirty="0"/>
              <a:t>Python </a:t>
            </a:r>
            <a:r>
              <a:rPr lang="ko-KR" altLang="en-US" sz="1600" dirty="0"/>
              <a:t>생태계에서 </a:t>
            </a:r>
            <a:r>
              <a:rPr lang="en-US" altLang="ko-KR" sz="1600" dirty="0"/>
              <a:t>DB Interface</a:t>
            </a:r>
            <a:r>
              <a:rPr lang="ko-KR" altLang="en-US" sz="1600" dirty="0"/>
              <a:t>를 위해 주로 사용되는 패키지</a:t>
            </a:r>
            <a:endParaRPr lang="en-US" altLang="ko-KR" sz="1600" dirty="0"/>
          </a:p>
          <a:p>
            <a:pPr marL="285750" indent="-285750">
              <a:lnSpc>
                <a:spcPct val="150000"/>
              </a:lnSpc>
              <a:buFont typeface="Arial" panose="020B0604020202020204" pitchFamily="34" charset="0"/>
              <a:buChar char="•"/>
            </a:pPr>
            <a:r>
              <a:rPr lang="ko-KR" altLang="en-US" sz="1600" dirty="0"/>
              <a:t>주요 기능으로 </a:t>
            </a:r>
            <a:r>
              <a:rPr lang="en-US" altLang="ko-KR" sz="1600" dirty="0"/>
              <a:t>ORM</a:t>
            </a:r>
            <a:r>
              <a:rPr lang="ko-KR" altLang="en-US" sz="1600" dirty="0"/>
              <a:t>과 </a:t>
            </a:r>
            <a:r>
              <a:rPr lang="en-US" altLang="ko-KR" sz="1600" dirty="0"/>
              <a:t>Connection Pooling</a:t>
            </a:r>
            <a:r>
              <a:rPr lang="ko-KR" altLang="en-US" sz="1600" dirty="0"/>
              <a:t>을 제공</a:t>
            </a:r>
            <a:endParaRPr lang="en-US" altLang="ko-KR" sz="1600" dirty="0"/>
          </a:p>
          <a:p>
            <a:pPr marL="285750" indent="-285750">
              <a:lnSpc>
                <a:spcPct val="150000"/>
              </a:lnSpc>
              <a:buFont typeface="Arial" panose="020B0604020202020204" pitchFamily="34" charset="0"/>
              <a:buChar char="•"/>
            </a:pPr>
            <a:r>
              <a:rPr lang="ko-KR" altLang="en-US" sz="1600" dirty="0"/>
              <a:t>개별 </a:t>
            </a:r>
            <a:r>
              <a:rPr lang="en-US" altLang="ko-KR" sz="1600" dirty="0"/>
              <a:t>DB </a:t>
            </a:r>
            <a:r>
              <a:rPr lang="ko-KR" altLang="en-US" sz="1600" dirty="0"/>
              <a:t>별 </a:t>
            </a:r>
            <a:r>
              <a:rPr lang="en-US" altLang="ko-KR" sz="1600" dirty="0"/>
              <a:t>Python Driver</a:t>
            </a:r>
            <a:r>
              <a:rPr lang="ko-KR" altLang="en-US" sz="1600" dirty="0"/>
              <a:t>를 </a:t>
            </a:r>
            <a:r>
              <a:rPr lang="en-US" altLang="ko-KR" sz="1600" dirty="0"/>
              <a:t>Wrapping</a:t>
            </a:r>
            <a:r>
              <a:rPr lang="ko-KR" altLang="en-US" sz="1600" dirty="0"/>
              <a:t>하여 공통의 </a:t>
            </a:r>
            <a:r>
              <a:rPr lang="en-US" altLang="ko-KR" sz="1600" dirty="0"/>
              <a:t>DB Interface API </a:t>
            </a:r>
            <a:r>
              <a:rPr lang="ko-KR" altLang="en-US" sz="1600" dirty="0"/>
              <a:t>제공</a:t>
            </a:r>
            <a:endParaRPr lang="en-US" altLang="ko-KR" sz="1600" dirty="0"/>
          </a:p>
          <a:p>
            <a:pPr marL="285750" indent="-285750">
              <a:lnSpc>
                <a:spcPct val="150000"/>
              </a:lnSpc>
              <a:buFont typeface="Arial" panose="020B0604020202020204" pitchFamily="34" charset="0"/>
              <a:buChar char="•"/>
            </a:pPr>
            <a:r>
              <a:rPr lang="en-US" altLang="ko-KR" sz="1600" dirty="0"/>
              <a:t>Python</a:t>
            </a:r>
            <a:r>
              <a:rPr lang="ko-KR" altLang="en-US" sz="1600" dirty="0"/>
              <a:t> 생태계의 다양한 </a:t>
            </a:r>
            <a:r>
              <a:rPr lang="en-US" altLang="ko-KR" sz="1600" dirty="0"/>
              <a:t>DB</a:t>
            </a:r>
            <a:r>
              <a:rPr lang="ko-KR" altLang="en-US" sz="1600" dirty="0"/>
              <a:t> 연동 </a:t>
            </a:r>
            <a:r>
              <a:rPr lang="en-US" altLang="ko-KR" sz="1600" dirty="0"/>
              <a:t>Application</a:t>
            </a:r>
            <a:r>
              <a:rPr lang="ko-KR" altLang="en-US" sz="1600" dirty="0"/>
              <a:t>들이 </a:t>
            </a:r>
            <a:r>
              <a:rPr lang="en-US" altLang="ko-KR" sz="1600" dirty="0" err="1"/>
              <a:t>SQLAlchemy</a:t>
            </a:r>
            <a:r>
              <a:rPr lang="ko-KR" altLang="en-US" sz="1600" dirty="0"/>
              <a:t>를 활용</a:t>
            </a:r>
            <a:endParaRPr lang="en-US" altLang="ko-KR" sz="1600" dirty="0"/>
          </a:p>
          <a:p>
            <a:pPr marL="285750" indent="-285750">
              <a:lnSpc>
                <a:spcPct val="150000"/>
              </a:lnSpc>
              <a:buFont typeface="Arial" panose="020B0604020202020204" pitchFamily="34" charset="0"/>
              <a:buChar char="•"/>
            </a:pPr>
            <a:r>
              <a:rPr lang="en-US" altLang="ko-KR" sz="1600" dirty="0" err="1"/>
              <a:t>Teradataml</a:t>
            </a:r>
            <a:r>
              <a:rPr lang="ko-KR" altLang="en-US" sz="1600" dirty="0"/>
              <a:t>의 </a:t>
            </a:r>
            <a:r>
              <a:rPr lang="en-US" altLang="ko-KR" sz="1600" dirty="0" err="1"/>
              <a:t>create_context</a:t>
            </a:r>
            <a:r>
              <a:rPr lang="en-US" altLang="ko-KR" sz="1600" dirty="0"/>
              <a:t>()</a:t>
            </a:r>
            <a:r>
              <a:rPr lang="ko-KR" altLang="en-US" sz="1600" dirty="0"/>
              <a:t>도 </a:t>
            </a:r>
            <a:r>
              <a:rPr lang="en-US" altLang="ko-KR" sz="1600" dirty="0" err="1"/>
              <a:t>SQLAlchemy</a:t>
            </a:r>
            <a:r>
              <a:rPr lang="ko-KR" altLang="en-US" sz="1600" dirty="0"/>
              <a:t>를 활용</a:t>
            </a:r>
            <a:r>
              <a:rPr lang="en-US" altLang="ko-KR" sz="1600" dirty="0"/>
              <a:t>. </a:t>
            </a:r>
          </a:p>
          <a:p>
            <a:pPr marL="285750" indent="-285750">
              <a:lnSpc>
                <a:spcPct val="150000"/>
              </a:lnSpc>
              <a:buFont typeface="Arial" panose="020B0604020202020204" pitchFamily="34" charset="0"/>
              <a:buChar char="•"/>
            </a:pPr>
            <a:endParaRPr lang="ko-KR" altLang="en-US" sz="1600" dirty="0"/>
          </a:p>
        </p:txBody>
      </p:sp>
      <p:sp>
        <p:nvSpPr>
          <p:cNvPr id="12" name="TextBox 11">
            <a:extLst>
              <a:ext uri="{FF2B5EF4-FFF2-40B4-BE49-F238E27FC236}">
                <a16:creationId xmlns:a16="http://schemas.microsoft.com/office/drawing/2014/main" id="{2A64B671-854D-EB0C-C451-C1FEE03DA556}"/>
              </a:ext>
            </a:extLst>
          </p:cNvPr>
          <p:cNvSpPr txBox="1"/>
          <p:nvPr/>
        </p:nvSpPr>
        <p:spPr>
          <a:xfrm>
            <a:off x="9488129" y="5889523"/>
            <a:ext cx="702500" cy="257250"/>
          </a:xfrm>
          <a:prstGeom prst="rect">
            <a:avLst/>
          </a:prstGeom>
          <a:noFill/>
        </p:spPr>
        <p:txBody>
          <a:bodyPr wrap="none" lIns="0" tIns="0" rIns="0" bIns="0" rtlCol="0">
            <a:spAutoFit/>
          </a:bodyPr>
          <a:lstStyle/>
          <a:p>
            <a:pPr>
              <a:lnSpc>
                <a:spcPct val="110000"/>
              </a:lnSpc>
            </a:pPr>
            <a:r>
              <a:rPr lang="en-US" altLang="ko-KR" sz="1600" dirty="0" err="1"/>
              <a:t>teradata</a:t>
            </a:r>
            <a:endParaRPr lang="ko-KR" altLang="en-US" sz="1600" dirty="0"/>
          </a:p>
        </p:txBody>
      </p:sp>
      <p:sp>
        <p:nvSpPr>
          <p:cNvPr id="13" name="TextBox 12">
            <a:extLst>
              <a:ext uri="{FF2B5EF4-FFF2-40B4-BE49-F238E27FC236}">
                <a16:creationId xmlns:a16="http://schemas.microsoft.com/office/drawing/2014/main" id="{B83998E4-686A-AADC-0AFA-FB4D9B1B87D9}"/>
              </a:ext>
            </a:extLst>
          </p:cNvPr>
          <p:cNvSpPr txBox="1"/>
          <p:nvPr/>
        </p:nvSpPr>
        <p:spPr>
          <a:xfrm>
            <a:off x="10402529" y="5889523"/>
            <a:ext cx="484813" cy="257250"/>
          </a:xfrm>
          <a:prstGeom prst="rect">
            <a:avLst/>
          </a:prstGeom>
          <a:noFill/>
        </p:spPr>
        <p:txBody>
          <a:bodyPr wrap="none" lIns="0" tIns="0" rIns="0" bIns="0" rtlCol="0">
            <a:spAutoFit/>
          </a:bodyPr>
          <a:lstStyle/>
          <a:p>
            <a:pPr>
              <a:lnSpc>
                <a:spcPct val="110000"/>
              </a:lnSpc>
            </a:pPr>
            <a:r>
              <a:rPr lang="en-US" altLang="ko-KR" sz="1600" dirty="0" err="1"/>
              <a:t>mysql</a:t>
            </a:r>
            <a:endParaRPr lang="ko-KR" altLang="en-US" sz="1600" dirty="0"/>
          </a:p>
        </p:txBody>
      </p:sp>
      <p:sp>
        <p:nvSpPr>
          <p:cNvPr id="14" name="TextBox 13">
            <a:extLst>
              <a:ext uri="{FF2B5EF4-FFF2-40B4-BE49-F238E27FC236}">
                <a16:creationId xmlns:a16="http://schemas.microsoft.com/office/drawing/2014/main" id="{03E0521F-FAAE-5173-61D7-E32F13114168}"/>
              </a:ext>
            </a:extLst>
          </p:cNvPr>
          <p:cNvSpPr txBox="1"/>
          <p:nvPr/>
        </p:nvSpPr>
        <p:spPr>
          <a:xfrm>
            <a:off x="11099242" y="5889523"/>
            <a:ext cx="865430" cy="257250"/>
          </a:xfrm>
          <a:prstGeom prst="rect">
            <a:avLst/>
          </a:prstGeom>
          <a:noFill/>
        </p:spPr>
        <p:txBody>
          <a:bodyPr wrap="none" lIns="0" tIns="0" rIns="0" bIns="0" rtlCol="0">
            <a:spAutoFit/>
          </a:bodyPr>
          <a:lstStyle/>
          <a:p>
            <a:pPr>
              <a:lnSpc>
                <a:spcPct val="110000"/>
              </a:lnSpc>
            </a:pPr>
            <a:r>
              <a:rPr lang="en-US" altLang="ko-KR" sz="1600" dirty="0" err="1"/>
              <a:t>postgresql</a:t>
            </a:r>
            <a:endParaRPr lang="ko-KR" altLang="en-US" sz="1600" dirty="0"/>
          </a:p>
        </p:txBody>
      </p:sp>
      <p:sp>
        <p:nvSpPr>
          <p:cNvPr id="15" name="원통형 14">
            <a:extLst>
              <a:ext uri="{FF2B5EF4-FFF2-40B4-BE49-F238E27FC236}">
                <a16:creationId xmlns:a16="http://schemas.microsoft.com/office/drawing/2014/main" id="{0A2AF026-60E9-DC94-5CC1-D015B024A05F}"/>
              </a:ext>
            </a:extLst>
          </p:cNvPr>
          <p:cNvSpPr/>
          <p:nvPr/>
        </p:nvSpPr>
        <p:spPr>
          <a:xfrm>
            <a:off x="9557261" y="6250559"/>
            <a:ext cx="658761" cy="405880"/>
          </a:xfrm>
          <a:prstGeom prst="can">
            <a:avLst/>
          </a:prstGeom>
          <a:solidFill>
            <a:schemeClr val="bg1">
              <a:lumMod val="85000"/>
            </a:schemeClr>
          </a:solidFill>
          <a:ln w="190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16" name="원통형 15">
            <a:extLst>
              <a:ext uri="{FF2B5EF4-FFF2-40B4-BE49-F238E27FC236}">
                <a16:creationId xmlns:a16="http://schemas.microsoft.com/office/drawing/2014/main" id="{9477E1B5-D9B2-F754-0C3A-03B9DC3C6A12}"/>
              </a:ext>
            </a:extLst>
          </p:cNvPr>
          <p:cNvSpPr/>
          <p:nvPr/>
        </p:nvSpPr>
        <p:spPr>
          <a:xfrm>
            <a:off x="10345050" y="6250559"/>
            <a:ext cx="658761" cy="405880"/>
          </a:xfrm>
          <a:prstGeom prst="can">
            <a:avLst/>
          </a:prstGeom>
          <a:solidFill>
            <a:schemeClr val="bg1">
              <a:lumMod val="85000"/>
            </a:schemeClr>
          </a:solidFill>
          <a:ln w="190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
        <p:nvSpPr>
          <p:cNvPr id="17" name="원통형 16">
            <a:extLst>
              <a:ext uri="{FF2B5EF4-FFF2-40B4-BE49-F238E27FC236}">
                <a16:creationId xmlns:a16="http://schemas.microsoft.com/office/drawing/2014/main" id="{28EC8779-AAB1-A16B-CDB8-67E79AA215DD}"/>
              </a:ext>
            </a:extLst>
          </p:cNvPr>
          <p:cNvSpPr/>
          <p:nvPr/>
        </p:nvSpPr>
        <p:spPr>
          <a:xfrm>
            <a:off x="11120898" y="6250559"/>
            <a:ext cx="658761" cy="405880"/>
          </a:xfrm>
          <a:prstGeom prst="can">
            <a:avLst/>
          </a:prstGeom>
          <a:solidFill>
            <a:schemeClr val="bg1">
              <a:lumMod val="85000"/>
            </a:schemeClr>
          </a:solidFill>
          <a:ln w="19050">
            <a:solidFill>
              <a:schemeClr val="bg1">
                <a:lumMod val="8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pPr>
            <a:endParaRPr lang="ko-KR" altLang="en-US" dirty="0">
              <a:solidFill>
                <a:schemeClr val="tx1"/>
              </a:solidFill>
            </a:endParaRPr>
          </a:p>
        </p:txBody>
      </p:sp>
    </p:spTree>
    <p:extLst>
      <p:ext uri="{BB962C8B-B14F-4D97-AF65-F5344CB8AC3E}">
        <p14:creationId xmlns:p14="http://schemas.microsoft.com/office/powerpoint/2010/main" val="3116513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a:t>DataFrame </a:t>
            </a:r>
            <a:r>
              <a:rPr lang="ko-KR" altLang="en-US"/>
              <a:t>생성 방식</a:t>
            </a:r>
          </a:p>
        </p:txBody>
      </p:sp>
      <p:graphicFrame>
        <p:nvGraphicFramePr>
          <p:cNvPr id="4" name="내용 개체 틀 3"/>
          <p:cNvGraphicFramePr>
            <a:graphicFrameLocks noGrp="1"/>
          </p:cNvGraphicFramePr>
          <p:nvPr>
            <p:ph idx="1"/>
            <p:extLst>
              <p:ext uri="{D42A27DB-BD31-4B8C-83A1-F6EECF244321}">
                <p14:modId xmlns:p14="http://schemas.microsoft.com/office/powerpoint/2010/main" val="3509699343"/>
              </p:ext>
            </p:extLst>
          </p:nvPr>
        </p:nvGraphicFramePr>
        <p:xfrm>
          <a:off x="99391" y="1166191"/>
          <a:ext cx="11926957" cy="4857222"/>
        </p:xfrm>
        <a:graphic>
          <a:graphicData uri="http://schemas.openxmlformats.org/drawingml/2006/table">
            <a:tbl>
              <a:tblPr firstRow="1" bandRow="1">
                <a:tableStyleId>{5940675A-B579-460E-94D1-54222C63F5DA}</a:tableStyleId>
              </a:tblPr>
              <a:tblGrid>
                <a:gridCol w="3200962">
                  <a:extLst>
                    <a:ext uri="{9D8B030D-6E8A-4147-A177-3AD203B41FA5}">
                      <a16:colId xmlns:a16="http://schemas.microsoft.com/office/drawing/2014/main" val="4121615303"/>
                    </a:ext>
                  </a:extLst>
                </a:gridCol>
                <a:gridCol w="8725995">
                  <a:extLst>
                    <a:ext uri="{9D8B030D-6E8A-4147-A177-3AD203B41FA5}">
                      <a16:colId xmlns:a16="http://schemas.microsoft.com/office/drawing/2014/main" val="1098454233"/>
                    </a:ext>
                  </a:extLst>
                </a:gridCol>
              </a:tblGrid>
              <a:tr h="470622">
                <a:tc>
                  <a:txBody>
                    <a:bodyPr/>
                    <a:lstStyle/>
                    <a:p>
                      <a:pPr algn="ctr" latinLnBrk="1"/>
                      <a:r>
                        <a:rPr lang="en-US" altLang="ko-KR" sz="1800" b="1"/>
                        <a:t>DataFrame</a:t>
                      </a:r>
                      <a:r>
                        <a:rPr lang="en-US" altLang="ko-KR" sz="1800" b="1" baseline="0"/>
                        <a:t> </a:t>
                      </a:r>
                      <a:r>
                        <a:rPr lang="ko-KR" altLang="en-US" sz="1800" b="1" baseline="0"/>
                        <a:t>생성 방식</a:t>
                      </a:r>
                      <a:endParaRPr lang="ko-KR" altLang="en-US" sz="1800" b="1"/>
                    </a:p>
                  </a:txBody>
                  <a:tcPr>
                    <a:lnL w="12700" cmpd="sng">
                      <a:noFill/>
                    </a:lnL>
                    <a:lnR w="12700" cap="flat" cmpd="sng" algn="ctr">
                      <a:solidFill>
                        <a:schemeClr val="tx1"/>
                      </a:solidFill>
                      <a:prstDash val="sysDash"/>
                      <a:round/>
                      <a:headEnd type="none" w="med" len="med"/>
                      <a:tailEnd type="none" w="med" len="med"/>
                    </a:lnR>
                    <a:lnT w="12700" cmpd="sng">
                      <a:noFill/>
                    </a:lnT>
                    <a:lnB w="12700" cap="flat" cmpd="sng" algn="ctr">
                      <a:solidFill>
                        <a:schemeClr val="tx1"/>
                      </a:solidFill>
                      <a:prstDash val="sysDash"/>
                      <a:round/>
                      <a:headEnd type="none" w="med" len="med"/>
                      <a:tailEnd type="none" w="med" len="med"/>
                    </a:lnB>
                    <a:solidFill>
                      <a:schemeClr val="bg1">
                        <a:lumMod val="85000"/>
                      </a:schemeClr>
                    </a:solidFill>
                  </a:tcPr>
                </a:tc>
                <a:tc>
                  <a:txBody>
                    <a:bodyPr/>
                    <a:lstStyle/>
                    <a:p>
                      <a:pPr algn="ctr" latinLnBrk="1"/>
                      <a:r>
                        <a:rPr lang="ko-KR" altLang="en-US" sz="1800" b="1"/>
                        <a:t>설명</a:t>
                      </a:r>
                    </a:p>
                  </a:txBody>
                  <a:tcPr>
                    <a:lnL w="12700" cap="flat" cmpd="sng" algn="ctr">
                      <a:solidFill>
                        <a:schemeClr val="tx1"/>
                      </a:solidFill>
                      <a:prstDash val="sysDash"/>
                      <a:round/>
                      <a:headEnd type="none" w="med" len="med"/>
                      <a:tailEnd type="none" w="med" len="med"/>
                    </a:lnL>
                    <a:lnR w="12700" cmpd="sng">
                      <a:noFill/>
                    </a:lnR>
                    <a:lnT w="12700" cmpd="sng">
                      <a:noFill/>
                    </a:lnT>
                    <a:lnB w="12700" cap="flat" cmpd="sng" algn="ctr">
                      <a:solidFill>
                        <a:schemeClr val="tx1"/>
                      </a:solidFill>
                      <a:prstDash val="sysDash"/>
                      <a:round/>
                      <a:headEnd type="none" w="med" len="med"/>
                      <a:tailEnd type="none" w="med" len="med"/>
                    </a:lnB>
                    <a:solidFill>
                      <a:schemeClr val="bg1">
                        <a:lumMod val="85000"/>
                      </a:schemeClr>
                    </a:solidFill>
                  </a:tcPr>
                </a:tc>
                <a:extLst>
                  <a:ext uri="{0D108BD9-81ED-4DB2-BD59-A6C34878D82A}">
                    <a16:rowId xmlns:a16="http://schemas.microsoft.com/office/drawing/2014/main" val="2165890518"/>
                  </a:ext>
                </a:extLst>
              </a:tr>
              <a:tr h="1044394">
                <a:tc>
                  <a:txBody>
                    <a:bodyPr/>
                    <a:lstStyle/>
                    <a:p>
                      <a:pPr latinLnBrk="1">
                        <a:lnSpc>
                          <a:spcPct val="150000"/>
                        </a:lnSpc>
                      </a:pPr>
                      <a:r>
                        <a:rPr lang="en-US" altLang="ko-KR" sz="1800" b="1" kern="1200">
                          <a:effectLst/>
                        </a:rPr>
                        <a:t>DataFrame </a:t>
                      </a:r>
                      <a:r>
                        <a:rPr lang="ko-KR" altLang="ko-KR" sz="1800" b="1" kern="1200">
                          <a:effectLst/>
                        </a:rPr>
                        <a:t>생성자 방식</a:t>
                      </a:r>
                      <a:endParaRPr lang="ko-KR" altLang="en-US" sz="1800" b="1"/>
                    </a:p>
                  </a:txBody>
                  <a:tcPr anchor="ctr">
                    <a:lnL w="12700" cmpd="sng">
                      <a:noFill/>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600" kern="1200">
                          <a:effectLst/>
                        </a:rPr>
                        <a:t>titanic_df = DataFrame(table_name=“titanic”) </a:t>
                      </a:r>
                      <a:r>
                        <a:rPr lang="ko-KR" altLang="ko-KR" sz="1600" kern="1200">
                          <a:effectLst/>
                        </a:rPr>
                        <a:t>과 같은 방식으로 </a:t>
                      </a:r>
                      <a:r>
                        <a:rPr lang="en-US" altLang="ko-KR" sz="1600" kern="1200">
                          <a:effectLst/>
                        </a:rPr>
                        <a:t>DataFrame</a:t>
                      </a:r>
                      <a:r>
                        <a:rPr lang="ko-KR" altLang="ko-KR" sz="1600" kern="1200">
                          <a:effectLst/>
                        </a:rPr>
                        <a:t>을 생성하며 주요 인자</a:t>
                      </a:r>
                      <a:r>
                        <a:rPr lang="ko-KR" altLang="en-US" sz="1600" kern="1200">
                          <a:effectLst/>
                        </a:rPr>
                        <a:t>인</a:t>
                      </a:r>
                      <a:r>
                        <a:rPr lang="ko-KR" altLang="ko-KR" sz="1600" kern="1200">
                          <a:effectLst/>
                        </a:rPr>
                        <a:t> </a:t>
                      </a:r>
                      <a:r>
                        <a:rPr lang="en-US" altLang="ko-KR" sz="1600" kern="1200">
                          <a:effectLst/>
                        </a:rPr>
                        <a:t>table_name</a:t>
                      </a:r>
                      <a:r>
                        <a:rPr lang="ko-KR" altLang="en-US" sz="1600" kern="1200">
                          <a:effectLst/>
                        </a:rPr>
                        <a:t>에</a:t>
                      </a:r>
                      <a:r>
                        <a:rPr lang="en-US" altLang="ko-KR" sz="1600" kern="1200">
                          <a:effectLst/>
                        </a:rPr>
                        <a:t> </a:t>
                      </a:r>
                      <a:r>
                        <a:rPr lang="ko-KR" altLang="en-US" sz="1600" kern="1200" baseline="0">
                          <a:effectLst/>
                        </a:rPr>
                        <a:t>기반 </a:t>
                      </a:r>
                      <a:r>
                        <a:rPr lang="en-US" altLang="ko-KR" sz="1600" kern="1200">
                          <a:effectLst/>
                        </a:rPr>
                        <a:t>table</a:t>
                      </a:r>
                      <a:r>
                        <a:rPr lang="ko-KR" altLang="en-US" sz="1600" kern="1200">
                          <a:effectLst/>
                        </a:rPr>
                        <a:t>또는 </a:t>
                      </a:r>
                      <a:r>
                        <a:rPr lang="en-US" altLang="ko-KR" sz="1600" kern="1200">
                          <a:effectLst/>
                        </a:rPr>
                        <a:t>View</a:t>
                      </a:r>
                      <a:r>
                        <a:rPr lang="ko-KR" altLang="en-US" sz="1600" kern="1200" baseline="0">
                          <a:effectLst/>
                        </a:rPr>
                        <a:t> 명을 입력해 줍니다</a:t>
                      </a:r>
                      <a:r>
                        <a:rPr lang="en-US" altLang="ko-KR" sz="1600" kern="1200" baseline="0">
                          <a:effectLst/>
                        </a:rPr>
                        <a:t>.</a:t>
                      </a:r>
                      <a:r>
                        <a:rPr lang="ko-KR" altLang="en-US" sz="1600" kern="1200" baseline="0">
                          <a:effectLst/>
                        </a:rPr>
                        <a:t> </a:t>
                      </a:r>
                      <a:r>
                        <a:rPr lang="ko-KR" altLang="en-US" sz="1600" kern="1200">
                          <a:effectLst/>
                        </a:rPr>
                        <a:t> </a:t>
                      </a:r>
                      <a:r>
                        <a:rPr lang="en-US" altLang="ko-KR" sz="1600" kern="1200">
                          <a:effectLst/>
                        </a:rPr>
                        <a:t>Schema</a:t>
                      </a:r>
                      <a:r>
                        <a:rPr lang="ko-KR" altLang="ko-KR" sz="1600" kern="1200">
                          <a:effectLst/>
                        </a:rPr>
                        <a:t>명은 인자로 지정할 수 없기에 </a:t>
                      </a:r>
                      <a:r>
                        <a:rPr lang="en-US" altLang="ko-KR" sz="1600" kern="1200">
                          <a:effectLst/>
                        </a:rPr>
                        <a:t>create_context()</a:t>
                      </a:r>
                      <a:r>
                        <a:rPr lang="ko-KR" altLang="ko-KR" sz="1600" kern="1200">
                          <a:effectLst/>
                        </a:rPr>
                        <a:t>로 접속된 </a:t>
                      </a:r>
                      <a:r>
                        <a:rPr lang="en-US" altLang="ko-KR" sz="1600" kern="1200">
                          <a:effectLst/>
                        </a:rPr>
                        <a:t>schema </a:t>
                      </a:r>
                      <a:r>
                        <a:rPr lang="ko-KR" altLang="ko-KR" sz="1600" kern="1200">
                          <a:effectLst/>
                        </a:rPr>
                        <a:t>만이 적용됩니다</a:t>
                      </a:r>
                      <a:r>
                        <a:rPr lang="en-US" altLang="ko-KR" sz="1600" kern="1200">
                          <a:effectLst/>
                        </a:rPr>
                        <a:t>. </a:t>
                      </a:r>
                      <a:endParaRPr lang="ko-KR" altLang="en-US" sz="1600"/>
                    </a:p>
                  </a:txBody>
                  <a:tcPr>
                    <a:lnL w="12700" cap="flat" cmpd="sng" algn="ctr">
                      <a:solidFill>
                        <a:schemeClr val="tx1"/>
                      </a:solidFill>
                      <a:prstDash val="sysDash"/>
                      <a:round/>
                      <a:headEnd type="none" w="med" len="med"/>
                      <a:tailEnd type="none" w="med" len="med"/>
                    </a:lnL>
                    <a:lnR w="12700" cmpd="sng">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36156556"/>
                  </a:ext>
                </a:extLst>
              </a:tr>
              <a:tr h="1044394">
                <a:tc>
                  <a:txBody>
                    <a:bodyPr/>
                    <a:lstStyle/>
                    <a:p>
                      <a:pPr latinLnBrk="1">
                        <a:lnSpc>
                          <a:spcPct val="150000"/>
                        </a:lnSpc>
                      </a:pPr>
                      <a:r>
                        <a:rPr lang="en-US" altLang="ko-KR" sz="1800" b="1" kern="1200">
                          <a:effectLst/>
                        </a:rPr>
                        <a:t>DataFrame.from_table() </a:t>
                      </a:r>
                      <a:r>
                        <a:rPr lang="ko-KR" altLang="ko-KR" sz="1800" b="1" kern="1200">
                          <a:effectLst/>
                        </a:rPr>
                        <a:t>함수</a:t>
                      </a:r>
                      <a:endParaRPr lang="ko-KR" altLang="en-US" sz="1800" b="1"/>
                    </a:p>
                  </a:txBody>
                  <a:tcPr anchor="ctr">
                    <a:lnL w="12700" cmpd="sng">
                      <a:noFill/>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lumMod val="95000"/>
                      </a:schemeClr>
                    </a:solidFill>
                  </a:tcPr>
                </a:tc>
                <a:tc>
                  <a:txBody>
                    <a:bodyPr/>
                    <a:lstStyle/>
                    <a:p>
                      <a:pPr latinLnBrk="1">
                        <a:lnSpc>
                          <a:spcPct val="150000"/>
                        </a:lnSpc>
                      </a:pPr>
                      <a:r>
                        <a:rPr lang="en-US" altLang="ko-KR" sz="1600" kern="1200">
                          <a:effectLst/>
                        </a:rPr>
                        <a:t>titanic_df = DataFrame.from_table(table_name=”titanic”)</a:t>
                      </a:r>
                      <a:r>
                        <a:rPr lang="ko-KR" altLang="ko-KR" sz="1600" kern="1200">
                          <a:effectLst/>
                        </a:rPr>
                        <a:t>과 같은 방식으로 생성할 수 있습니다</a:t>
                      </a:r>
                      <a:r>
                        <a:rPr lang="en-US" altLang="ko-KR" sz="1600" kern="1200">
                          <a:effectLst/>
                        </a:rPr>
                        <a:t>. DataFrame</a:t>
                      </a:r>
                      <a:r>
                        <a:rPr lang="en-US" altLang="ko-KR" sz="1600" kern="1200" baseline="0">
                          <a:effectLst/>
                        </a:rPr>
                        <a:t> </a:t>
                      </a:r>
                      <a:r>
                        <a:rPr lang="ko-KR" altLang="en-US" sz="1600" kern="1200" baseline="0">
                          <a:effectLst/>
                        </a:rPr>
                        <a:t>생성자 방식과 동일하며</a:t>
                      </a:r>
                      <a:r>
                        <a:rPr lang="en-US" altLang="ko-KR" sz="1600" kern="1200" baseline="0">
                          <a:effectLst/>
                        </a:rPr>
                        <a:t>, table </a:t>
                      </a:r>
                      <a:r>
                        <a:rPr lang="ko-KR" altLang="en-US" sz="1600" kern="1200" baseline="0">
                          <a:effectLst/>
                        </a:rPr>
                        <a:t>뿐만 아니라 </a:t>
                      </a:r>
                      <a:r>
                        <a:rPr lang="en-US" altLang="ko-KR" sz="1600" kern="1200" baseline="0">
                          <a:effectLst/>
                        </a:rPr>
                        <a:t>view</a:t>
                      </a:r>
                      <a:r>
                        <a:rPr lang="ko-KR" altLang="en-US" sz="1600" kern="1200" baseline="0">
                          <a:effectLst/>
                        </a:rPr>
                        <a:t>명을 </a:t>
                      </a:r>
                      <a:r>
                        <a:rPr lang="en-US" altLang="ko-KR" sz="1600" kern="1200" baseline="0">
                          <a:effectLst/>
                        </a:rPr>
                        <a:t>table_name</a:t>
                      </a:r>
                      <a:r>
                        <a:rPr lang="ko-KR" altLang="en-US" sz="1600" kern="1200" baseline="0">
                          <a:effectLst/>
                        </a:rPr>
                        <a:t>에 지정할 수 있습니다</a:t>
                      </a:r>
                      <a:r>
                        <a:rPr lang="en-US" altLang="ko-KR" sz="1600" kern="1200" baseline="0">
                          <a:effectLst/>
                        </a:rPr>
                        <a:t>.</a:t>
                      </a:r>
                      <a:endParaRPr lang="ko-KR" altLang="en-US" sz="1600"/>
                    </a:p>
                  </a:txBody>
                  <a:tcPr>
                    <a:lnL w="12700" cap="flat" cmpd="sng" algn="ctr">
                      <a:solidFill>
                        <a:schemeClr val="tx1"/>
                      </a:solidFill>
                      <a:prstDash val="sysDash"/>
                      <a:round/>
                      <a:headEnd type="none" w="med" len="med"/>
                      <a:tailEnd type="none" w="med" len="med"/>
                    </a:lnL>
                    <a:lnR w="12700" cmpd="sng">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766166503"/>
                  </a:ext>
                </a:extLst>
              </a:tr>
              <a:tr h="1044394">
                <a:tc>
                  <a:txBody>
                    <a:bodyPr/>
                    <a:lstStyle/>
                    <a:p>
                      <a:pPr latinLnBrk="1">
                        <a:lnSpc>
                          <a:spcPct val="150000"/>
                        </a:lnSpc>
                      </a:pPr>
                      <a:r>
                        <a:rPr lang="en-US" altLang="ko-KR" sz="1800" b="1" kern="1200">
                          <a:effectLst/>
                        </a:rPr>
                        <a:t>DataFrame.from_query() </a:t>
                      </a:r>
                      <a:r>
                        <a:rPr lang="ko-KR" altLang="ko-KR" sz="1800" b="1" kern="1200">
                          <a:effectLst/>
                        </a:rPr>
                        <a:t>함수</a:t>
                      </a:r>
                      <a:endParaRPr lang="ko-KR" altLang="en-US" sz="1800" b="1"/>
                    </a:p>
                  </a:txBody>
                  <a:tcPr anchor="ctr">
                    <a:lnL w="12700" cmpd="sng">
                      <a:noFill/>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en-US" altLang="ko-KR" sz="1600" kern="1200">
                          <a:effectLst/>
                        </a:rPr>
                        <a:t>titanic_df = DataFrame.from_query(“select PassengerId, Pclass from titanic)</a:t>
                      </a:r>
                      <a:r>
                        <a:rPr lang="ko-KR" altLang="ko-KR" sz="1600" kern="1200">
                          <a:effectLst/>
                        </a:rPr>
                        <a:t>과 같은 방식으로 </a:t>
                      </a:r>
                      <a:r>
                        <a:rPr lang="en-US" altLang="ko-KR" sz="1600" kern="1200">
                          <a:effectLst/>
                        </a:rPr>
                        <a:t>SQL</a:t>
                      </a:r>
                      <a:r>
                        <a:rPr lang="ko-KR" altLang="ko-KR" sz="1600" kern="1200">
                          <a:effectLst/>
                        </a:rPr>
                        <a:t>을 지정하여 생성할 수 있습니다</a:t>
                      </a:r>
                      <a:r>
                        <a:rPr lang="en-US" altLang="ko-KR" sz="1600" kern="1200">
                          <a:effectLst/>
                        </a:rPr>
                        <a:t>. Table</a:t>
                      </a:r>
                      <a:r>
                        <a:rPr lang="ko-KR" altLang="ko-KR" sz="1600" kern="1200">
                          <a:effectLst/>
                        </a:rPr>
                        <a:t>의 일부 컬럼이나 특정 조건으로 필터링하여 </a:t>
                      </a:r>
                      <a:r>
                        <a:rPr lang="en-US" altLang="ko-KR" sz="1600" kern="1200">
                          <a:effectLst/>
                        </a:rPr>
                        <a:t>DataFrame</a:t>
                      </a:r>
                      <a:r>
                        <a:rPr lang="ko-KR" altLang="ko-KR" sz="1600" kern="1200">
                          <a:effectLst/>
                        </a:rPr>
                        <a:t>을 생성할 때 효과적인 방법입니다</a:t>
                      </a:r>
                      <a:r>
                        <a:rPr lang="en-US" altLang="ko-KR" sz="1600" kern="1200">
                          <a:effectLst/>
                        </a:rPr>
                        <a:t>. </a:t>
                      </a:r>
                      <a:endParaRPr lang="ko-KR" altLang="ko-KR" sz="1600" kern="1200">
                        <a:solidFill>
                          <a:schemeClr val="dk1"/>
                        </a:solidFill>
                        <a:effectLst/>
                        <a:latin typeface="+mn-lt"/>
                        <a:ea typeface="+mn-ea"/>
                        <a:cs typeface="+mn-cs"/>
                      </a:endParaRPr>
                    </a:p>
                  </a:txBody>
                  <a:tcPr>
                    <a:lnL w="12700" cap="flat" cmpd="sng" algn="ctr">
                      <a:solidFill>
                        <a:schemeClr val="tx1"/>
                      </a:solidFill>
                      <a:prstDash val="sysDash"/>
                      <a:round/>
                      <a:headEnd type="none" w="med" len="med"/>
                      <a:tailEnd type="none" w="med" len="med"/>
                    </a:lnL>
                    <a:lnR w="12700" cmpd="sng">
                      <a:noFill/>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239310034"/>
                  </a:ext>
                </a:extLst>
              </a:tr>
              <a:tr h="1044394">
                <a:tc>
                  <a:txBody>
                    <a:bodyPr/>
                    <a:lstStyle/>
                    <a:p>
                      <a:pPr latinLnBrk="1">
                        <a:lnSpc>
                          <a:spcPct val="150000"/>
                        </a:lnSpc>
                      </a:pPr>
                      <a:r>
                        <a:rPr lang="en-US" altLang="ko-KR" sz="1800" b="1" kern="1200">
                          <a:effectLst/>
                        </a:rPr>
                        <a:t>DataFrame</a:t>
                      </a:r>
                      <a:r>
                        <a:rPr lang="ko-KR" altLang="ko-KR" sz="1800" b="1" kern="1200">
                          <a:effectLst/>
                        </a:rPr>
                        <a:t>에 </a:t>
                      </a:r>
                      <a:r>
                        <a:rPr lang="en-US" altLang="ko-KR" sz="1800" b="1" kern="1200">
                          <a:effectLst/>
                        </a:rPr>
                        <a:t>in_schema </a:t>
                      </a:r>
                      <a:r>
                        <a:rPr lang="ko-KR" altLang="ko-KR" sz="1800" b="1" kern="1200">
                          <a:effectLst/>
                        </a:rPr>
                        <a:t>객체를 인자로 적용하여 생성</a:t>
                      </a:r>
                      <a:endParaRPr lang="ko-KR" altLang="en-US" sz="1800" b="1"/>
                    </a:p>
                  </a:txBody>
                  <a:tcPr anchor="ctr">
                    <a:lnL w="12700" cmpd="sng">
                      <a:noFill/>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mpd="sng">
                      <a:noFill/>
                    </a:lnB>
                    <a:solidFill>
                      <a:schemeClr val="bg1">
                        <a:lumMod val="95000"/>
                      </a:schemeClr>
                    </a:solidFill>
                  </a:tcPr>
                </a:tc>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r>
                        <a:rPr lang="ko-KR" altLang="ko-KR" sz="1600" kern="1200">
                          <a:effectLst/>
                        </a:rPr>
                        <a:t>기존 </a:t>
                      </a:r>
                      <a:r>
                        <a:rPr lang="en-US" altLang="ko-KR" sz="1600" kern="1200">
                          <a:effectLst/>
                        </a:rPr>
                        <a:t>DataFrame</a:t>
                      </a:r>
                      <a:r>
                        <a:rPr lang="ko-KR" altLang="ko-KR" sz="1600" kern="1200">
                          <a:effectLst/>
                        </a:rPr>
                        <a:t>은 접속된 </a:t>
                      </a:r>
                      <a:r>
                        <a:rPr lang="en-US" altLang="ko-KR" sz="1600" kern="1200">
                          <a:effectLst/>
                        </a:rPr>
                        <a:t>schema</a:t>
                      </a:r>
                      <a:r>
                        <a:rPr lang="ko-KR" altLang="ko-KR" sz="1600" kern="1200">
                          <a:effectLst/>
                        </a:rPr>
                        <a:t>의 </a:t>
                      </a:r>
                      <a:r>
                        <a:rPr lang="en-US" altLang="ko-KR" sz="1600" kern="1200">
                          <a:effectLst/>
                        </a:rPr>
                        <a:t>Table</a:t>
                      </a:r>
                      <a:r>
                        <a:rPr lang="ko-KR" altLang="ko-KR" sz="1600" kern="1200">
                          <a:effectLst/>
                        </a:rPr>
                        <a:t>로만 </a:t>
                      </a:r>
                      <a:r>
                        <a:rPr lang="en-US" altLang="ko-KR" sz="1600" kern="1200">
                          <a:effectLst/>
                        </a:rPr>
                        <a:t>DataFrame </a:t>
                      </a:r>
                      <a:r>
                        <a:rPr lang="ko-KR" altLang="ko-KR" sz="1600" kern="1200">
                          <a:effectLst/>
                        </a:rPr>
                        <a:t>생성이 가능하였는데</a:t>
                      </a:r>
                      <a:r>
                        <a:rPr lang="en-US" altLang="ko-KR" sz="1600" kern="1200">
                          <a:effectLst/>
                        </a:rPr>
                        <a:t>, in_schema </a:t>
                      </a:r>
                      <a:r>
                        <a:rPr lang="ko-KR" altLang="ko-KR" sz="1600" kern="1200">
                          <a:effectLst/>
                        </a:rPr>
                        <a:t>객체에 </a:t>
                      </a:r>
                      <a:r>
                        <a:rPr lang="en-US" altLang="ko-KR" sz="1600" kern="1200">
                          <a:effectLst/>
                        </a:rPr>
                        <a:t>schema_name</a:t>
                      </a:r>
                      <a:r>
                        <a:rPr lang="ko-KR" altLang="ko-KR" sz="1600" kern="1200">
                          <a:effectLst/>
                        </a:rPr>
                        <a:t>을 입력하여 다른 </a:t>
                      </a:r>
                      <a:r>
                        <a:rPr lang="en-US" altLang="ko-KR" sz="1600" kern="1200">
                          <a:effectLst/>
                        </a:rPr>
                        <a:t>Schema</a:t>
                      </a:r>
                      <a:r>
                        <a:rPr lang="ko-KR" altLang="ko-KR" sz="1600" kern="1200">
                          <a:effectLst/>
                        </a:rPr>
                        <a:t>의 </a:t>
                      </a:r>
                      <a:r>
                        <a:rPr lang="en-US" altLang="ko-KR" sz="1600" kern="1200">
                          <a:effectLst/>
                        </a:rPr>
                        <a:t>Table</a:t>
                      </a:r>
                      <a:r>
                        <a:rPr lang="ko-KR" altLang="ko-KR" sz="1600" kern="1200">
                          <a:effectLst/>
                        </a:rPr>
                        <a:t>을 참조하여 </a:t>
                      </a:r>
                      <a:r>
                        <a:rPr lang="en-US" altLang="ko-KR" sz="1600" kern="1200">
                          <a:effectLst/>
                        </a:rPr>
                        <a:t>DataFrame</a:t>
                      </a:r>
                      <a:r>
                        <a:rPr lang="ko-KR" altLang="ko-KR" sz="1600" kern="1200">
                          <a:effectLst/>
                        </a:rPr>
                        <a:t>의 생성을 가능하게 합니다</a:t>
                      </a:r>
                      <a:r>
                        <a:rPr lang="en-US" altLang="ko-KR" sz="1600" kern="1200">
                          <a:effectLst/>
                        </a:rPr>
                        <a:t>. </a:t>
                      </a:r>
                      <a:endParaRPr lang="ko-KR" altLang="ko-KR" sz="1600" kern="1200">
                        <a:solidFill>
                          <a:schemeClr val="dk1"/>
                        </a:solidFill>
                        <a:effectLst/>
                        <a:latin typeface="+mn-lt"/>
                        <a:ea typeface="+mn-ea"/>
                        <a:cs typeface="+mn-cs"/>
                      </a:endParaRPr>
                    </a:p>
                  </a:txBody>
                  <a:tcPr>
                    <a:lnL w="12700" cap="flat" cmpd="sng" algn="ctr">
                      <a:solidFill>
                        <a:schemeClr val="tx1"/>
                      </a:solidFill>
                      <a:prstDash val="sysDash"/>
                      <a:round/>
                      <a:headEnd type="none" w="med" len="med"/>
                      <a:tailEnd type="none" w="med" len="med"/>
                    </a:lnL>
                    <a:lnR w="12700" cmpd="sng">
                      <a:noFill/>
                    </a:lnR>
                    <a:lnT w="12700" cap="flat" cmpd="sng" algn="ctr">
                      <a:solidFill>
                        <a:schemeClr val="tx1"/>
                      </a:solidFill>
                      <a:prstDash val="sysDash"/>
                      <a:round/>
                      <a:headEnd type="none" w="med" len="med"/>
                      <a:tailEnd type="none" w="med" len="med"/>
                    </a:lnT>
                    <a:lnB w="12700" cmpd="sng">
                      <a:noFill/>
                    </a:lnB>
                  </a:tcPr>
                </a:tc>
                <a:extLst>
                  <a:ext uri="{0D108BD9-81ED-4DB2-BD59-A6C34878D82A}">
                    <a16:rowId xmlns:a16="http://schemas.microsoft.com/office/drawing/2014/main" val="2271967801"/>
                  </a:ext>
                </a:extLst>
              </a:tr>
            </a:tbl>
          </a:graphicData>
        </a:graphic>
      </p:graphicFrame>
    </p:spTree>
    <p:extLst>
      <p:ext uri="{BB962C8B-B14F-4D97-AF65-F5344CB8AC3E}">
        <p14:creationId xmlns:p14="http://schemas.microsoft.com/office/powerpoint/2010/main" val="61001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racle_16x9_2014">
  <a:themeElements>
    <a:clrScheme name="Oracle">
      <a:dk1>
        <a:srgbClr val="5F5F5F"/>
      </a:dk1>
      <a:lt1>
        <a:srgbClr val="FFFFFF"/>
      </a:lt1>
      <a:dk2>
        <a:srgbClr val="7F7F7F"/>
      </a:dk2>
      <a:lt2>
        <a:srgbClr val="DCE3E4"/>
      </a:lt2>
      <a:accent1>
        <a:srgbClr val="FF0000"/>
      </a:accent1>
      <a:accent2>
        <a:srgbClr val="8A133B"/>
      </a:accent2>
      <a:accent3>
        <a:srgbClr val="FF7700"/>
      </a:accent3>
      <a:accent4>
        <a:srgbClr val="46575E"/>
      </a:accent4>
      <a:accent5>
        <a:srgbClr val="8DA6B1"/>
      </a:accent5>
      <a:accent6>
        <a:srgbClr val="B0C3C8"/>
      </a:accent6>
      <a:hlink>
        <a:srgbClr val="8DA6B1"/>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90000"/>
          </a:lnSpc>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5"/>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110000"/>
          </a:lnSpc>
          <a:defRPr sz="1600" smtClean="0"/>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23116</TotalTime>
  <Words>2298</Words>
  <Application>Microsoft Office PowerPoint</Application>
  <PresentationFormat>와이드스크린</PresentationFormat>
  <Paragraphs>268</Paragraphs>
  <Slides>23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23</vt:i4>
      </vt:variant>
    </vt:vector>
  </HeadingPairs>
  <TitlesOfParts>
    <vt:vector size="28" baseType="lpstr">
      <vt:lpstr>맑은 고딕</vt:lpstr>
      <vt:lpstr>Arial</vt:lpstr>
      <vt:lpstr>Calibri</vt:lpstr>
      <vt:lpstr>Wingdings</vt:lpstr>
      <vt:lpstr>Oracle_16x9_2014</vt:lpstr>
      <vt:lpstr>PowerPoint 프레젠테이션</vt:lpstr>
      <vt:lpstr>TeradataML 패키지 개요</vt:lpstr>
      <vt:lpstr>TeradataML - Teradata Vantage Analytics 활용의 중심</vt:lpstr>
      <vt:lpstr>Teradataml DataFrame VS Pandas DataFrame</vt:lpstr>
      <vt:lpstr>Pandas DataFrame과 TeradataML DataFrame 비교</vt:lpstr>
      <vt:lpstr>주피터 노트북에서 TeradataDB 접속</vt:lpstr>
      <vt:lpstr>주피터 노트북에서 TeradataDB 접속</vt:lpstr>
      <vt:lpstr>SQLAlchemy 개요</vt:lpstr>
      <vt:lpstr>DataFrame 생성 방식</vt:lpstr>
      <vt:lpstr>DataFrame 생성 프로세스</vt:lpstr>
      <vt:lpstr>SQL에 기반한 DataFrame 데이터 처리 메커니즘</vt:lpstr>
      <vt:lpstr>DataFrame 구성 요소</vt:lpstr>
      <vt:lpstr>DataFrame의 Index</vt:lpstr>
      <vt:lpstr>Index 적용 시 컬럼 선택 유의 사항</vt:lpstr>
      <vt:lpstr>TML Dataframe에서 다양한 포맷으로 변환</vt:lpstr>
      <vt:lpstr>DataFrame 데이터 액세스</vt:lpstr>
      <vt:lpstr>DataFrame 컬럼 레벨 데이터 액세스 </vt:lpstr>
      <vt:lpstr>SQLColumnExpression</vt:lpstr>
      <vt:lpstr>DataFrame 컬럼 Drop</vt:lpstr>
      <vt:lpstr>Pandas DataFrame으로 변환 시 메모리 절감 방안</vt:lpstr>
      <vt:lpstr>SQL 활용과 결합된 DataFrame</vt:lpstr>
      <vt:lpstr>SQL 활용, 중요합니다.</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Windows 사용자</dc:creator>
  <cp:lastModifiedBy>KWON, CHULMIN</cp:lastModifiedBy>
  <cp:revision>544</cp:revision>
  <dcterms:created xsi:type="dcterms:W3CDTF">2020-02-07T12:05:20Z</dcterms:created>
  <dcterms:modified xsi:type="dcterms:W3CDTF">2024-03-20T00:13:43Z</dcterms:modified>
</cp:coreProperties>
</file>