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630" r:id="rId2"/>
    <p:sldId id="639" r:id="rId3"/>
    <p:sldId id="640" r:id="rId4"/>
    <p:sldId id="641" r:id="rId5"/>
    <p:sldId id="642" r:id="rId6"/>
    <p:sldId id="645" r:id="rId7"/>
    <p:sldId id="646" r:id="rId8"/>
    <p:sldId id="647" r:id="rId9"/>
    <p:sldId id="643" r:id="rId10"/>
    <p:sldId id="644" r:id="rId11"/>
    <p:sldId id="628"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86295" autoAdjust="0"/>
  </p:normalViewPr>
  <p:slideViewPr>
    <p:cSldViewPr snapToGrid="0">
      <p:cViewPr varScale="1">
        <p:scale>
          <a:sx n="91" d="100"/>
          <a:sy n="91" d="100"/>
        </p:scale>
        <p:origin x="698"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05CC1-D98F-4F48-912E-B41269563B8F}" type="datetimeFigureOut">
              <a:rPr lang="ko-KR" altLang="en-US" smtClean="0"/>
              <a:t>2024-03-20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F5537-9F75-4C93-BD19-FB4869999212}" type="slidenum">
              <a:rPr lang="ko-KR" altLang="en-US" smtClean="0"/>
              <a:t>‹#›</a:t>
            </a:fld>
            <a:endParaRPr lang="ko-KR" altLang="en-US"/>
          </a:p>
        </p:txBody>
      </p:sp>
    </p:spTree>
    <p:extLst>
      <p:ext uri="{BB962C8B-B14F-4D97-AF65-F5344CB8AC3E}">
        <p14:creationId xmlns:p14="http://schemas.microsoft.com/office/powerpoint/2010/main" val="21059290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1AB1A54-131B-434B-AAD1-AD1F7D7DAA2B}"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26614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ko-KR" altLang="en-US"/>
              <a:t>마스터 제목 스타일 편집</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61604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278020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369983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43399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96457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64808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3" name="Title 2"/>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117321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275078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6717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64403" y="6556248"/>
            <a:ext cx="1226717" cy="182880"/>
          </a:xfrm>
          <a:prstGeom prst="rect">
            <a:avLst/>
          </a:prstGeom>
        </p:spPr>
        <p:txBody>
          <a:bodyPr/>
          <a:lstStyle/>
          <a:p>
            <a:pPr latinLnBrk="0"/>
            <a:fld id="{A52D99EC-ABE5-42A5-B15B-B8C044BE7365}" type="datetime1">
              <a:rPr lang="en-US" smtClean="0">
                <a:solidFill>
                  <a:srgbClr val="5F5F5F"/>
                </a:solidFill>
              </a:rPr>
              <a:pPr latinLnBrk="0"/>
              <a:t>3/20/2024</a:t>
            </a:fld>
            <a:endParaRPr lang="en-US">
              <a:solidFill>
                <a:srgbClr val="5F5F5F"/>
              </a:solidFill>
            </a:endParaRPr>
          </a:p>
        </p:txBody>
      </p:sp>
      <p:sp>
        <p:nvSpPr>
          <p:cNvPr id="4" name="Footer Placeholder 3"/>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5" name="Slide Number Placeholder 4"/>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140430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BCD2CDC6-9352-4ED5-B272-74DDB6DCFEAF}"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4435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24687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6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15767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68677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42648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20814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itle 3"/>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7672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ko-KR" altLang="en-US"/>
              <a:t>마스터 제목 스타일 편집</a:t>
            </a:r>
            <a:endParaRPr dirty="0"/>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Tree>
    <p:extLst>
      <p:ext uri="{BB962C8B-B14F-4D97-AF65-F5344CB8AC3E}">
        <p14:creationId xmlns:p14="http://schemas.microsoft.com/office/powerpoint/2010/main" val="12872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5" name="Date Placeholder 4"/>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43D5EDE7-61B4-4C98-ADE6-D86346041BA3}" type="datetime1">
              <a:rPr lang="en-US" smtClean="0">
                <a:solidFill>
                  <a:srgbClr val="5F5F5F">
                    <a:lumMod val="60000"/>
                    <a:lumOff val="40000"/>
                  </a:srgbClr>
                </a:solidFill>
              </a:rPr>
              <a:pPr latinLnBrk="0"/>
              <a:t>3/20/2024</a:t>
            </a:fld>
            <a:endParaRPr lang="en-US">
              <a:solidFill>
                <a:srgbClr val="5F5F5F">
                  <a:lumMod val="60000"/>
                  <a:lumOff val="40000"/>
                </a:srgbClr>
              </a:solidFill>
            </a:endParaRPr>
          </a:p>
        </p:txBody>
      </p:sp>
      <p:sp>
        <p:nvSpPr>
          <p:cNvPr id="6" name="Footer Placeholder 5"/>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a:t>XX</a:t>
            </a:r>
          </a:p>
        </p:txBody>
      </p:sp>
    </p:spTree>
    <p:extLst>
      <p:ext uri="{BB962C8B-B14F-4D97-AF65-F5344CB8AC3E}">
        <p14:creationId xmlns:p14="http://schemas.microsoft.com/office/powerpoint/2010/main" val="102589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93A56FF2-64EC-4614-951E-8B8E4681BF2B}"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102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7C7481E7-6827-45FD-8717-13B961EEBD99}" type="datetime1">
              <a:rPr lang="en-US" smtClean="0">
                <a:solidFill>
                  <a:srgbClr val="FFFFFF"/>
                </a:solidFill>
              </a:rPr>
              <a:pPr latinLnBrk="0"/>
              <a:t>3/20/2024</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FFFFF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DC1C5"/>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184778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AD051CE8-BCD3-4683-83D4-D0AC55C5EB15}"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0150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56A9802F-4D43-4C32-8177-0644B387545A}"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grpSp>
    </p:spTree>
    <p:extLst>
      <p:ext uri="{BB962C8B-B14F-4D97-AF65-F5344CB8AC3E}">
        <p14:creationId xmlns:p14="http://schemas.microsoft.com/office/powerpoint/2010/main" val="64484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221715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21991926-9D37-40E7-80C4-EC5F27AFCB67}" type="datetimeFigureOut">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endParaRPr lang="en-US">
              <a:solidFill>
                <a:srgbClr val="5F5F5F"/>
              </a:solidFill>
            </a:endParaRP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D4EAF17A-378C-49D5-A479-C71FF9D7F1E7}" type="slidenum">
              <a:rPr lang="en-US" smtClean="0">
                <a:solidFill>
                  <a:srgbClr val="5F5F5F"/>
                </a:solidFill>
              </a:rPr>
              <a:pPr latinLnBrk="0"/>
              <a:t>‹#›</a:t>
            </a:fld>
            <a:endParaRPr lang="en-US">
              <a:solidFill>
                <a:srgbClr val="5F5F5F"/>
              </a:solidFill>
            </a:endParaRPr>
          </a:p>
        </p:txBody>
      </p:sp>
    </p:spTree>
    <p:extLst>
      <p:ext uri="{BB962C8B-B14F-4D97-AF65-F5344CB8AC3E}">
        <p14:creationId xmlns:p14="http://schemas.microsoft.com/office/powerpoint/2010/main" val="16103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ko-KR" altLang="en-US"/>
              <a:t>마스터 제목 스타일 편집</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6D3D3DC0-E8DA-4DFB-93A6-6089D43271B1}"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Tree>
    <p:extLst>
      <p:ext uri="{BB962C8B-B14F-4D97-AF65-F5344CB8AC3E}">
        <p14:creationId xmlns:p14="http://schemas.microsoft.com/office/powerpoint/2010/main" val="31692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85FCE51-BA3E-43B9-8C27-47617E4B4FE5}" type="datetime1">
              <a:rPr lang="en-US" smtClean="0">
                <a:solidFill>
                  <a:srgbClr val="FFFFFF"/>
                </a:solidFill>
              </a:rPr>
              <a:pPr latinLnBrk="0"/>
              <a:t>3/20/2024</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FFFFF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CC0C4"/>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Text Placeholder 12"/>
          <p:cNvSpPr>
            <a:spLocks noGrp="1"/>
          </p:cNvSpPr>
          <p:nvPr>
            <p:ph type="body" sz="quarter" idx="15" hasCustomPrompt="1"/>
          </p:nvPr>
        </p:nvSpPr>
        <p:spPr>
          <a:xfrm>
            <a:off x="9906992" y="228600"/>
            <a:ext cx="1676837"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940139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289" y="1524001"/>
            <a:ext cx="11129420" cy="44196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Tree>
    <p:extLst>
      <p:ext uri="{BB962C8B-B14F-4D97-AF65-F5344CB8AC3E}">
        <p14:creationId xmlns:p14="http://schemas.microsoft.com/office/powerpoint/2010/main" val="250682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289" y="1981200"/>
            <a:ext cx="11129420" cy="3962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2413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16059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a:t>마스터 제목 스타일 편집</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Tree>
    <p:extLst>
      <p:ext uri="{BB962C8B-B14F-4D97-AF65-F5344CB8AC3E}">
        <p14:creationId xmlns:p14="http://schemas.microsoft.com/office/powerpoint/2010/main" val="42828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a:t>마스터 제목 스타일 편집</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19816439-F3A6-4E53-9E59-0015DD1FA257}" type="datetime1">
              <a:rPr lang="en-US" smtClean="0">
                <a:solidFill>
                  <a:srgbClr val="5F5F5F">
                    <a:lumMod val="60000"/>
                    <a:lumOff val="40000"/>
                  </a:srgbClr>
                </a:solidFill>
              </a:rPr>
              <a:pPr latinLnBrk="0"/>
              <a:t>3/20/2024</a:t>
            </a:fld>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284677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2" descr="7777777"/>
          <p:cNvPicPr>
            <a:picLocks noChangeAspect="1" noChangeArrowheads="1"/>
          </p:cNvPicPr>
          <p:nvPr userDrawn="1"/>
        </p:nvPicPr>
        <p:blipFill>
          <a:blip r:embed="rId36" cstate="print"/>
          <a:srcRect t="46555"/>
          <a:stretch>
            <a:fillRect/>
          </a:stretch>
        </p:blipFill>
        <p:spPr bwMode="auto">
          <a:xfrm>
            <a:off x="-3174" y="-28472"/>
            <a:ext cx="12195175" cy="793176"/>
          </a:xfrm>
          <a:prstGeom prst="rect">
            <a:avLst/>
          </a:prstGeom>
          <a:noFill/>
          <a:ln w="9525">
            <a:noFill/>
            <a:miter lim="800000"/>
            <a:headEnd/>
            <a:tailEnd/>
          </a:ln>
        </p:spPr>
      </p:pic>
      <p:sp>
        <p:nvSpPr>
          <p:cNvPr id="2" name="Title Placeholder 1"/>
          <p:cNvSpPr>
            <a:spLocks noGrp="1"/>
          </p:cNvSpPr>
          <p:nvPr>
            <p:ph type="title"/>
          </p:nvPr>
        </p:nvSpPr>
        <p:spPr>
          <a:xfrm>
            <a:off x="531950" y="305102"/>
            <a:ext cx="11128098" cy="531610"/>
          </a:xfrm>
          <a:prstGeom prst="rect">
            <a:avLst/>
          </a:prstGeom>
        </p:spPr>
        <p:txBody>
          <a:bodyPr vert="horz" lIns="0" tIns="0" rIns="0" bIns="0" rtlCol="0" anchor="ctr">
            <a:noAutofit/>
          </a:bodyPr>
          <a:lstStyle/>
          <a:p>
            <a:r>
              <a:rPr lang="ko-KR" altLang="en-US"/>
              <a:t>마스터 제목 스타일 편집</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0" name="Rectangle 9"/>
          <p:cNvSpPr>
            <a:spLocks noChangeArrowheads="1"/>
          </p:cNvSpPr>
          <p:nvPr userDrawn="1"/>
        </p:nvSpPr>
        <p:spPr bwMode="auto">
          <a:xfrm flipV="1">
            <a:off x="3909" y="0"/>
            <a:ext cx="12193220" cy="100112"/>
          </a:xfrm>
          <a:prstGeom prst="rect">
            <a:avLst/>
          </a:prstGeom>
          <a:solidFill>
            <a:srgbClr val="C3004D"/>
          </a:solidFill>
          <a:ln w="9525">
            <a:noFill/>
            <a:miter lim="800000"/>
            <a:headEnd/>
            <a:tailEnd/>
          </a:ln>
        </p:spPr>
        <p:txBody>
          <a:bodyPr rot="10800000" wrap="none" lIns="33057" tIns="33057" rIns="33057" bIns="33057" anchor="ctr"/>
          <a:lstStyle/>
          <a:p>
            <a:pPr marL="0" marR="0" lvl="0" indent="0" algn="ctr" defTabSz="839735" rtl="0" eaLnBrk="1" fontAlgn="auto" latinLnBrk="0" hangingPunct="1">
              <a:lnSpc>
                <a:spcPct val="100000"/>
              </a:lnSpc>
              <a:spcBef>
                <a:spcPts val="0"/>
              </a:spcBef>
              <a:spcAft>
                <a:spcPts val="0"/>
              </a:spcAft>
              <a:buClrTx/>
              <a:buSzTx/>
              <a:buFontTx/>
              <a:buNone/>
              <a:tabLst/>
              <a:defRPr/>
            </a:pPr>
            <a:endParaRPr kumimoji="0" lang="ko-KR" altLang="ko-KR"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
        <p:nvSpPr>
          <p:cNvPr id="21" name="Rectangle 10"/>
          <p:cNvSpPr>
            <a:spLocks noChangeArrowheads="1"/>
          </p:cNvSpPr>
          <p:nvPr userDrawn="1"/>
        </p:nvSpPr>
        <p:spPr bwMode="auto">
          <a:xfrm flipV="1">
            <a:off x="2608" y="969694"/>
            <a:ext cx="12195174" cy="33338"/>
          </a:xfrm>
          <a:prstGeom prst="rect">
            <a:avLst/>
          </a:prstGeom>
          <a:solidFill>
            <a:srgbClr val="BFBFBF"/>
          </a:solidFill>
          <a:ln w="12700" cap="rnd">
            <a:noFill/>
            <a:prstDash val="sysDot"/>
            <a:miter lim="800000"/>
            <a:headEnd/>
            <a:tailEnd/>
          </a:ln>
        </p:spPr>
        <p:txBody>
          <a:bodyPr rot="10800000" wrap="none" lIns="83964" tIns="41982" rIns="83964" bIns="41982" anchor="ctr"/>
          <a:lstStyle/>
          <a:p>
            <a:pPr marL="0" marR="0" lvl="0" indent="0" algn="l" defTabSz="839735" rtl="0" eaLnBrk="1" fontAlgn="auto" latinLnBrk="0" hangingPunct="1">
              <a:lnSpc>
                <a:spcPct val="100000"/>
              </a:lnSpc>
              <a:spcBef>
                <a:spcPts val="0"/>
              </a:spcBef>
              <a:spcAft>
                <a:spcPts val="0"/>
              </a:spcAft>
              <a:buClrTx/>
              <a:buSzTx/>
              <a:buFontTx/>
              <a:buNone/>
              <a:tabLst/>
              <a:defRPr/>
            </a:pPr>
            <a:endParaRPr kumimoji="0" lang="ko-KR" altLang="en-US"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Tree>
    <p:extLst>
      <p:ext uri="{BB962C8B-B14F-4D97-AF65-F5344CB8AC3E}">
        <p14:creationId xmlns:p14="http://schemas.microsoft.com/office/powerpoint/2010/main" val="2832937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1"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21350" y="2587488"/>
            <a:ext cx="11129420" cy="1944756"/>
          </a:xfrm>
        </p:spPr>
        <p:txBody>
          <a:bodyPr>
            <a:normAutofit/>
          </a:bodyPr>
          <a:lstStyle/>
          <a:p>
            <a:pPr marL="0" indent="0" algn="ctr">
              <a:buNone/>
            </a:pPr>
            <a:r>
              <a:rPr lang="en-US" altLang="ko-KR" sz="4400"/>
              <a:t>TeradataML</a:t>
            </a:r>
            <a:r>
              <a:rPr lang="en-US" altLang="ko-KR" sz="4400" dirty="0"/>
              <a:t> Encoding/Scaling </a:t>
            </a:r>
            <a:r>
              <a:rPr lang="ko-KR" altLang="en-US" sz="4400" dirty="0"/>
              <a:t>변환</a:t>
            </a:r>
            <a:r>
              <a:rPr lang="en-US" altLang="ko-KR" sz="4400" dirty="0"/>
              <a:t> </a:t>
            </a:r>
            <a:endParaRPr lang="ko-KR" altLang="en-US" sz="4400" dirty="0"/>
          </a:p>
        </p:txBody>
      </p:sp>
    </p:spTree>
    <p:extLst>
      <p:ext uri="{BB962C8B-B14F-4D97-AF65-F5344CB8AC3E}">
        <p14:creationId xmlns:p14="http://schemas.microsoft.com/office/powerpoint/2010/main" val="200461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사이킷런 피처 스케일링 지원</a:t>
            </a:r>
          </a:p>
        </p:txBody>
      </p:sp>
      <p:sp>
        <p:nvSpPr>
          <p:cNvPr id="3" name="내용 개체 틀 2"/>
          <p:cNvSpPr>
            <a:spLocks noGrp="1"/>
          </p:cNvSpPr>
          <p:nvPr>
            <p:ph idx="1"/>
          </p:nvPr>
        </p:nvSpPr>
        <p:spPr>
          <a:xfrm>
            <a:off x="558549" y="2348881"/>
            <a:ext cx="11126522" cy="2049015"/>
          </a:xfrm>
        </p:spPr>
        <p:txBody>
          <a:bodyPr>
            <a:normAutofit fontScale="92500" lnSpcReduction="10000"/>
          </a:bodyPr>
          <a:lstStyle/>
          <a:p>
            <a:pPr>
              <a:lnSpc>
                <a:spcPct val="150000"/>
              </a:lnSpc>
            </a:pPr>
            <a:r>
              <a:rPr lang="en-US" altLang="ko-KR" sz="2400"/>
              <a:t>StandardScaler: </a:t>
            </a:r>
            <a:r>
              <a:rPr lang="ko-KR" altLang="en-US" sz="2400"/>
              <a:t>평균이 </a:t>
            </a:r>
            <a:r>
              <a:rPr lang="en-US" altLang="ko-KR" sz="2400"/>
              <a:t>0 </a:t>
            </a:r>
            <a:r>
              <a:rPr lang="ko-KR" altLang="en-US" sz="2400"/>
              <a:t>이고</a:t>
            </a:r>
            <a:r>
              <a:rPr lang="en-US" altLang="ko-KR" sz="2400"/>
              <a:t>, </a:t>
            </a:r>
            <a:r>
              <a:rPr lang="ko-KR" altLang="en-US" sz="2400"/>
              <a:t>분산이 </a:t>
            </a:r>
            <a:r>
              <a:rPr lang="en-US" altLang="ko-KR" sz="2400"/>
              <a:t>1</a:t>
            </a:r>
            <a:r>
              <a:rPr lang="ko-KR" altLang="en-US" sz="2400"/>
              <a:t>인 정규 분포 형태로 변환</a:t>
            </a:r>
            <a:endParaRPr lang="en-US" altLang="ko-KR" sz="2400"/>
          </a:p>
          <a:p>
            <a:pPr>
              <a:lnSpc>
                <a:spcPct val="150000"/>
              </a:lnSpc>
            </a:pPr>
            <a:r>
              <a:rPr lang="en-US" altLang="ko-KR" sz="2400"/>
              <a:t>MinMaxScaler: </a:t>
            </a:r>
            <a:r>
              <a:rPr lang="ko-KR" altLang="en-US" sz="2400"/>
              <a:t>데이터값을 </a:t>
            </a:r>
            <a:r>
              <a:rPr lang="en-US" altLang="ko-KR" sz="2400"/>
              <a:t>0</a:t>
            </a:r>
            <a:r>
              <a:rPr lang="ko-KR" altLang="en-US" sz="2400"/>
              <a:t>과 </a:t>
            </a:r>
            <a:r>
              <a:rPr lang="en-US" altLang="ko-KR" sz="2400"/>
              <a:t>1</a:t>
            </a:r>
            <a:r>
              <a:rPr lang="ko-KR" altLang="en-US" sz="2400"/>
              <a:t>사이의 범위 값으로 변환합니다 </a:t>
            </a:r>
            <a:r>
              <a:rPr lang="en-US" altLang="ko-KR" sz="2400"/>
              <a:t>(</a:t>
            </a:r>
            <a:r>
              <a:rPr lang="ko-KR" altLang="en-US" sz="2400"/>
              <a:t>음수 값이 있으면 </a:t>
            </a:r>
            <a:r>
              <a:rPr lang="en-US" altLang="ko-KR" sz="2400"/>
              <a:t>-1</a:t>
            </a:r>
            <a:r>
              <a:rPr lang="ko-KR" altLang="en-US" sz="2400"/>
              <a:t>에서 </a:t>
            </a:r>
            <a:r>
              <a:rPr lang="en-US" altLang="ko-KR" sz="2400"/>
              <a:t>1</a:t>
            </a:r>
            <a:r>
              <a:rPr lang="ko-KR" altLang="en-US" sz="2400"/>
              <a:t>값으로 변환합니다</a:t>
            </a:r>
            <a:r>
              <a:rPr lang="en-US" altLang="ko-KR" sz="2400"/>
              <a:t>)</a:t>
            </a:r>
            <a:r>
              <a:rPr lang="ko-KR" altLang="en-US" sz="2400"/>
              <a:t> </a:t>
            </a:r>
            <a:br>
              <a:rPr lang="ko-KR" altLang="en-US" sz="2400"/>
            </a:br>
            <a:endParaRPr lang="ko-KR" altLang="en-US" sz="2400"/>
          </a:p>
        </p:txBody>
      </p:sp>
    </p:spTree>
    <p:extLst>
      <p:ext uri="{BB962C8B-B14F-4D97-AF65-F5344CB8AC3E}">
        <p14:creationId xmlns:p14="http://schemas.microsoft.com/office/powerpoint/2010/main" val="70845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1678" y="3289852"/>
            <a:ext cx="6728792" cy="574453"/>
          </a:xfrm>
          <a:prstGeom prst="rect">
            <a:avLst/>
          </a:prstGeom>
          <a:noFill/>
        </p:spPr>
        <p:txBody>
          <a:bodyPr wrap="square" lIns="0" tIns="0" rIns="0" bIns="0" rtlCol="0">
            <a:spAutoFit/>
          </a:bodyPr>
          <a:lstStyle/>
          <a:p>
            <a:pPr algn="ctr">
              <a:lnSpc>
                <a:spcPct val="110000"/>
              </a:lnSpc>
            </a:pPr>
            <a:r>
              <a:rPr lang="ko-KR" altLang="en-US" sz="3600" b="1"/>
              <a:t>감사합니다</a:t>
            </a:r>
            <a:r>
              <a:rPr lang="en-US" altLang="ko-KR" sz="3600" b="1"/>
              <a:t>.</a:t>
            </a:r>
            <a:endParaRPr lang="ko-KR" altLang="en-US" sz="3600" b="1"/>
          </a:p>
        </p:txBody>
      </p:sp>
    </p:spTree>
    <p:extLst>
      <p:ext uri="{BB962C8B-B14F-4D97-AF65-F5344CB8AC3E}">
        <p14:creationId xmlns:p14="http://schemas.microsoft.com/office/powerpoint/2010/main" val="182125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데이터 인코딩</a:t>
            </a:r>
          </a:p>
        </p:txBody>
      </p:sp>
      <p:sp>
        <p:nvSpPr>
          <p:cNvPr id="3" name="내용 개체 틀 2"/>
          <p:cNvSpPr>
            <a:spLocks noGrp="1"/>
          </p:cNvSpPr>
          <p:nvPr>
            <p:ph idx="1"/>
          </p:nvPr>
        </p:nvSpPr>
        <p:spPr>
          <a:xfrm>
            <a:off x="503279" y="3212976"/>
            <a:ext cx="11126522" cy="1584176"/>
          </a:xfrm>
        </p:spPr>
        <p:txBody>
          <a:bodyPr>
            <a:normAutofit/>
          </a:bodyPr>
          <a:lstStyle/>
          <a:p>
            <a:pPr>
              <a:lnSpc>
                <a:spcPct val="150000"/>
              </a:lnSpc>
            </a:pPr>
            <a:r>
              <a:rPr lang="ko-KR" altLang="en-US" sz="2400" dirty="0"/>
              <a:t>레이블</a:t>
            </a:r>
            <a:r>
              <a:rPr lang="en-US" altLang="ko-KR" sz="2400" dirty="0"/>
              <a:t>(Label) </a:t>
            </a:r>
            <a:r>
              <a:rPr lang="ko-KR" altLang="en-US" sz="2400" dirty="0" err="1"/>
              <a:t>인코딩</a:t>
            </a:r>
            <a:endParaRPr lang="en-US" altLang="ko-KR" sz="2400" dirty="0"/>
          </a:p>
          <a:p>
            <a:pPr>
              <a:lnSpc>
                <a:spcPct val="150000"/>
              </a:lnSpc>
            </a:pPr>
            <a:r>
              <a:rPr lang="ko-KR" altLang="en-US" sz="2400" dirty="0"/>
              <a:t>원</a:t>
            </a:r>
            <a:r>
              <a:rPr lang="en-US" altLang="ko-KR" sz="2400" dirty="0"/>
              <a:t>-</a:t>
            </a:r>
            <a:r>
              <a:rPr lang="ko-KR" altLang="en-US" sz="2400" dirty="0" err="1"/>
              <a:t>핫</a:t>
            </a:r>
            <a:r>
              <a:rPr lang="en-US" altLang="ko-KR" sz="2400" dirty="0"/>
              <a:t>(One-Hot) </a:t>
            </a:r>
            <a:r>
              <a:rPr lang="ko-KR" altLang="en-US" sz="2400" dirty="0" err="1"/>
              <a:t>인코딩</a:t>
            </a:r>
            <a:endParaRPr lang="ko-KR" altLang="en-US" sz="2400" dirty="0"/>
          </a:p>
        </p:txBody>
      </p:sp>
      <p:sp>
        <p:nvSpPr>
          <p:cNvPr id="4" name="TextBox 3"/>
          <p:cNvSpPr txBox="1"/>
          <p:nvPr/>
        </p:nvSpPr>
        <p:spPr>
          <a:xfrm>
            <a:off x="521331" y="1772816"/>
            <a:ext cx="11323240" cy="432048"/>
          </a:xfrm>
          <a:prstGeom prst="rect">
            <a:avLst/>
          </a:prstGeom>
          <a:noFill/>
        </p:spPr>
        <p:txBody>
          <a:bodyPr wrap="square" lIns="0" tIns="0" rIns="0" bIns="0" rtlCol="0">
            <a:noAutofit/>
          </a:bodyPr>
          <a:lstStyle/>
          <a:p>
            <a:pPr>
              <a:lnSpc>
                <a:spcPct val="150000"/>
              </a:lnSpc>
            </a:pPr>
            <a:r>
              <a:rPr lang="ko-KR" altLang="en-US" dirty="0" err="1"/>
              <a:t>머신러닝</a:t>
            </a:r>
            <a:r>
              <a:rPr lang="ko-KR" altLang="en-US" dirty="0"/>
              <a:t> 알고리즘은 문자열 데이터 속성을 입력 받지 않으며 모든 데이터는 </a:t>
            </a:r>
            <a:r>
              <a:rPr lang="ko-KR" altLang="en-US" dirty="0" err="1"/>
              <a:t>숫자형으로</a:t>
            </a:r>
            <a:r>
              <a:rPr lang="ko-KR" altLang="en-US" dirty="0"/>
              <a:t> 표현되어야 합니다</a:t>
            </a:r>
            <a:r>
              <a:rPr lang="en-US" altLang="ko-KR" dirty="0"/>
              <a:t>. </a:t>
            </a:r>
          </a:p>
          <a:p>
            <a:pPr>
              <a:lnSpc>
                <a:spcPct val="150000"/>
              </a:lnSpc>
            </a:pPr>
            <a:r>
              <a:rPr lang="ko-KR" altLang="en-US" dirty="0"/>
              <a:t>문자형 </a:t>
            </a:r>
            <a:r>
              <a:rPr lang="ko-KR" altLang="en-US" dirty="0" err="1"/>
              <a:t>카테고리형</a:t>
            </a:r>
            <a:r>
              <a:rPr lang="ko-KR" altLang="en-US" dirty="0"/>
              <a:t> 속성은 모두 </a:t>
            </a:r>
            <a:r>
              <a:rPr lang="ko-KR" altLang="en-US" dirty="0" err="1"/>
              <a:t>숫자값으로</a:t>
            </a:r>
            <a:r>
              <a:rPr lang="ko-KR" altLang="en-US" dirty="0"/>
              <a:t> 변환</a:t>
            </a:r>
            <a:r>
              <a:rPr lang="en-US" altLang="ko-KR" dirty="0"/>
              <a:t>/</a:t>
            </a:r>
            <a:r>
              <a:rPr lang="ko-KR" altLang="en-US" dirty="0" err="1"/>
              <a:t>인코딩</a:t>
            </a:r>
            <a:r>
              <a:rPr lang="ko-KR" altLang="en-US" dirty="0"/>
              <a:t> 되어야 합니다</a:t>
            </a:r>
            <a:r>
              <a:rPr lang="en-US" altLang="ko-KR" dirty="0"/>
              <a:t>. </a:t>
            </a:r>
            <a:endParaRPr lang="ko-KR" altLang="en-US" dirty="0"/>
          </a:p>
        </p:txBody>
      </p:sp>
    </p:spTree>
    <p:extLst>
      <p:ext uri="{BB962C8B-B14F-4D97-AF65-F5344CB8AC3E}">
        <p14:creationId xmlns:p14="http://schemas.microsoft.com/office/powerpoint/2010/main" val="329978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레이블</a:t>
            </a:r>
            <a:r>
              <a:rPr lang="en-US" altLang="ko-KR"/>
              <a:t>(Label) </a:t>
            </a:r>
            <a:r>
              <a:rPr lang="ko-KR" altLang="en-US"/>
              <a:t>인코딩</a:t>
            </a:r>
          </a:p>
        </p:txBody>
      </p:sp>
      <p:graphicFrame>
        <p:nvGraphicFramePr>
          <p:cNvPr id="6" name="표 5"/>
          <p:cNvGraphicFramePr>
            <a:graphicFrameLocks noGrp="1"/>
          </p:cNvGraphicFramePr>
          <p:nvPr/>
        </p:nvGraphicFramePr>
        <p:xfrm>
          <a:off x="981795" y="1769006"/>
          <a:ext cx="3096344" cy="3337560"/>
        </p:xfrm>
        <a:graphic>
          <a:graphicData uri="http://schemas.openxmlformats.org/drawingml/2006/table">
            <a:tbl>
              <a:tblPr firstRow="1" bandRow="1">
                <a:tableStyleId>{7E9639D4-E3E2-4D34-9284-5A2195B3D0D7}</a:tableStyleId>
              </a:tblPr>
              <a:tblGrid>
                <a:gridCol w="1512168">
                  <a:extLst>
                    <a:ext uri="{9D8B030D-6E8A-4147-A177-3AD203B41FA5}">
                      <a16:colId xmlns:a16="http://schemas.microsoft.com/office/drawing/2014/main" val="2108564813"/>
                    </a:ext>
                  </a:extLst>
                </a:gridCol>
                <a:gridCol w="1584176">
                  <a:extLst>
                    <a:ext uri="{9D8B030D-6E8A-4147-A177-3AD203B41FA5}">
                      <a16:colId xmlns:a16="http://schemas.microsoft.com/office/drawing/2014/main" val="599314856"/>
                    </a:ext>
                  </a:extLst>
                </a:gridCol>
              </a:tblGrid>
              <a:tr h="370840">
                <a:tc>
                  <a:txBody>
                    <a:bodyPr/>
                    <a:lstStyle/>
                    <a:p>
                      <a:pPr algn="ctr" latinLnBrk="1"/>
                      <a:r>
                        <a:rPr lang="ko-KR" altLang="en-US"/>
                        <a:t>상품 분류</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a:t>가격</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929211958"/>
                  </a:ext>
                </a:extLst>
              </a:tr>
              <a:tr h="370840">
                <a:tc>
                  <a:txBody>
                    <a:bodyPr/>
                    <a:lstStyle/>
                    <a:p>
                      <a:pPr algn="ctr" latinLnBrk="1"/>
                      <a:r>
                        <a:rPr lang="en-US" altLang="ko-KR"/>
                        <a:t>TV</a:t>
                      </a:r>
                      <a:endParaRPr lang="ko-KR"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1,000,000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891345"/>
                  </a:ext>
                </a:extLst>
              </a:tr>
              <a:tr h="370840">
                <a:tc>
                  <a:txBody>
                    <a:bodyPr/>
                    <a:lstStyle/>
                    <a:p>
                      <a:pPr algn="ctr" latinLnBrk="1"/>
                      <a:r>
                        <a:rPr lang="ko-KR" altLang="en-US"/>
                        <a:t>냉장고</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1,500,000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482756"/>
                  </a:ext>
                </a:extLst>
              </a:tr>
              <a:tr h="370840">
                <a:tc>
                  <a:txBody>
                    <a:bodyPr/>
                    <a:lstStyle/>
                    <a:p>
                      <a:pPr algn="ctr" latinLnBrk="1"/>
                      <a:r>
                        <a:rPr lang="ko-KR" altLang="en-US"/>
                        <a:t>전자렌지</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200,000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701229"/>
                  </a:ext>
                </a:extLst>
              </a:tr>
              <a:tr h="370840">
                <a:tc>
                  <a:txBody>
                    <a:bodyPr/>
                    <a:lstStyle/>
                    <a:p>
                      <a:pPr algn="ctr" latinLnBrk="1"/>
                      <a:r>
                        <a:rPr lang="ko-KR" altLang="en-US"/>
                        <a:t>컴퓨터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800,000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1367301"/>
                  </a:ext>
                </a:extLst>
              </a:tr>
              <a:tr h="370840">
                <a:tc>
                  <a:txBody>
                    <a:bodyPr/>
                    <a:lstStyle/>
                    <a:p>
                      <a:pPr algn="ctr" latinLnBrk="1"/>
                      <a:r>
                        <a:rPr lang="ko-KR" altLang="en-US"/>
                        <a:t>선풍기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100,000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03811"/>
                  </a:ext>
                </a:extLst>
              </a:tr>
              <a:tr h="370840">
                <a:tc>
                  <a:txBody>
                    <a:bodyPr/>
                    <a:lstStyle/>
                    <a:p>
                      <a:pPr algn="ctr" latinLnBrk="1"/>
                      <a:r>
                        <a:rPr lang="ko-KR" altLang="en-US"/>
                        <a:t>선풍기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100,000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1464990"/>
                  </a:ext>
                </a:extLst>
              </a:tr>
              <a:tr h="370840">
                <a:tc>
                  <a:txBody>
                    <a:bodyPr/>
                    <a:lstStyle/>
                    <a:p>
                      <a:pPr algn="ctr" latinLnBrk="1"/>
                      <a:r>
                        <a:rPr lang="ko-KR" altLang="en-US"/>
                        <a:t>믹서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a:t>50,000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450643"/>
                  </a:ext>
                </a:extLst>
              </a:tr>
              <a:tr h="370840">
                <a:tc>
                  <a:txBody>
                    <a:bodyPr/>
                    <a:lstStyle/>
                    <a:p>
                      <a:pPr algn="ctr" latinLnBrk="1"/>
                      <a:r>
                        <a:rPr lang="ko-KR" altLang="en-US"/>
                        <a:t>믹서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a:t>50,000</a:t>
                      </a:r>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6936148"/>
                  </a:ext>
                </a:extLst>
              </a:tr>
            </a:tbl>
          </a:graphicData>
        </a:graphic>
      </p:graphicFrame>
      <p:graphicFrame>
        <p:nvGraphicFramePr>
          <p:cNvPr id="8" name="표 7"/>
          <p:cNvGraphicFramePr>
            <a:graphicFrameLocks noGrp="1"/>
          </p:cNvGraphicFramePr>
          <p:nvPr/>
        </p:nvGraphicFramePr>
        <p:xfrm>
          <a:off x="5374283" y="1769006"/>
          <a:ext cx="3096344" cy="3337560"/>
        </p:xfrm>
        <a:graphic>
          <a:graphicData uri="http://schemas.openxmlformats.org/drawingml/2006/table">
            <a:tbl>
              <a:tblPr firstRow="1" bandRow="1">
                <a:tableStyleId>{7E9639D4-E3E2-4D34-9284-5A2195B3D0D7}</a:tableStyleId>
              </a:tblPr>
              <a:tblGrid>
                <a:gridCol w="1512168">
                  <a:extLst>
                    <a:ext uri="{9D8B030D-6E8A-4147-A177-3AD203B41FA5}">
                      <a16:colId xmlns:a16="http://schemas.microsoft.com/office/drawing/2014/main" val="2108564813"/>
                    </a:ext>
                  </a:extLst>
                </a:gridCol>
                <a:gridCol w="1584176">
                  <a:extLst>
                    <a:ext uri="{9D8B030D-6E8A-4147-A177-3AD203B41FA5}">
                      <a16:colId xmlns:a16="http://schemas.microsoft.com/office/drawing/2014/main" val="599314856"/>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kern="1200"/>
                        <a:t>상품 분류</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kern="1200"/>
                        <a:t>가격</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929211958"/>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0</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1,000,000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891345"/>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1</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1,500,000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482756"/>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4</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200,000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701229"/>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5</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800,000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1367301"/>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3</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100,000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03811"/>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3</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100,000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146499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2</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50,000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450643"/>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2</a:t>
                      </a:r>
                      <a:endParaRPr lang="ko-KR"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kern="1200"/>
                        <a:t>50,000</a:t>
                      </a:r>
                      <a:endParaRPr lang="ko-KR"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6936148"/>
                  </a:ext>
                </a:extLst>
              </a:tr>
            </a:tbl>
          </a:graphicData>
        </a:graphic>
      </p:graphicFrame>
      <p:sp>
        <p:nvSpPr>
          <p:cNvPr id="10" name="TextBox 9"/>
          <p:cNvSpPr txBox="1"/>
          <p:nvPr/>
        </p:nvSpPr>
        <p:spPr>
          <a:xfrm>
            <a:off x="911425" y="1306359"/>
            <a:ext cx="3166715" cy="475675"/>
          </a:xfrm>
          <a:prstGeom prst="rect">
            <a:avLst/>
          </a:prstGeom>
          <a:noFill/>
        </p:spPr>
        <p:txBody>
          <a:bodyPr wrap="square" lIns="0" tIns="0" rIns="0" bIns="0" rtlCol="0">
            <a:noAutofit/>
          </a:bodyPr>
          <a:lstStyle/>
          <a:p>
            <a:pPr algn="ctr">
              <a:lnSpc>
                <a:spcPct val="110000"/>
              </a:lnSpc>
            </a:pPr>
            <a:r>
              <a:rPr lang="ko-KR" altLang="en-US" sz="1600"/>
              <a:t>원본 데이터</a:t>
            </a:r>
            <a:endParaRPr lang="ko-KR" altLang="en-US" sz="1600" dirty="0"/>
          </a:p>
        </p:txBody>
      </p:sp>
      <p:sp>
        <p:nvSpPr>
          <p:cNvPr id="11" name="TextBox 10"/>
          <p:cNvSpPr txBox="1"/>
          <p:nvPr/>
        </p:nvSpPr>
        <p:spPr>
          <a:xfrm>
            <a:off x="5302275" y="1293332"/>
            <a:ext cx="3456384" cy="475675"/>
          </a:xfrm>
          <a:prstGeom prst="rect">
            <a:avLst/>
          </a:prstGeom>
          <a:noFill/>
        </p:spPr>
        <p:txBody>
          <a:bodyPr wrap="square" lIns="0" tIns="0" rIns="0" bIns="0" rtlCol="0">
            <a:noAutofit/>
          </a:bodyPr>
          <a:lstStyle/>
          <a:p>
            <a:pPr>
              <a:lnSpc>
                <a:spcPct val="110000"/>
              </a:lnSpc>
            </a:pPr>
            <a:r>
              <a:rPr lang="ko-KR" altLang="en-US" sz="1600"/>
              <a:t>상품 분류를 레이블 인코딩 한 데이터</a:t>
            </a:r>
            <a:endParaRPr lang="ko-KR" altLang="en-US" sz="1600" dirty="0"/>
          </a:p>
        </p:txBody>
      </p:sp>
      <p:sp>
        <p:nvSpPr>
          <p:cNvPr id="12" name="오른쪽 화살표 11"/>
          <p:cNvSpPr/>
          <p:nvPr/>
        </p:nvSpPr>
        <p:spPr>
          <a:xfrm>
            <a:off x="4438179" y="2805499"/>
            <a:ext cx="576064" cy="1512168"/>
          </a:xfrm>
          <a:prstGeom prst="rightArrow">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3" name="직사각형 2"/>
          <p:cNvSpPr/>
          <p:nvPr/>
        </p:nvSpPr>
        <p:spPr>
          <a:xfrm>
            <a:off x="191345" y="5589241"/>
            <a:ext cx="4896544" cy="646331"/>
          </a:xfrm>
          <a:prstGeom prst="rect">
            <a:avLst/>
          </a:prstGeom>
        </p:spPr>
        <p:txBody>
          <a:bodyPr wrap="square">
            <a:spAutoFit/>
          </a:bodyPr>
          <a:lstStyle/>
          <a:p>
            <a:r>
              <a:rPr lang="en-US" altLang="ko-KR">
                <a:solidFill>
                  <a:srgbClr val="242021"/>
                </a:solidFill>
                <a:latin typeface="+mn-ea"/>
              </a:rPr>
              <a:t>[TV, </a:t>
            </a:r>
            <a:r>
              <a:rPr lang="ko-KR" altLang="en-US">
                <a:solidFill>
                  <a:srgbClr val="242021"/>
                </a:solidFill>
                <a:latin typeface="+mn-ea"/>
              </a:rPr>
              <a:t>냉장고</a:t>
            </a:r>
            <a:r>
              <a:rPr lang="en-US" altLang="ko-KR">
                <a:solidFill>
                  <a:srgbClr val="242021"/>
                </a:solidFill>
                <a:latin typeface="+mn-ea"/>
              </a:rPr>
              <a:t>, </a:t>
            </a:r>
            <a:r>
              <a:rPr lang="ko-KR" altLang="en-US">
                <a:solidFill>
                  <a:srgbClr val="242021"/>
                </a:solidFill>
                <a:latin typeface="+mn-ea"/>
              </a:rPr>
              <a:t>전자레인지</a:t>
            </a:r>
            <a:r>
              <a:rPr lang="en-US" altLang="ko-KR">
                <a:solidFill>
                  <a:srgbClr val="242021"/>
                </a:solidFill>
                <a:latin typeface="+mn-ea"/>
              </a:rPr>
              <a:t>, </a:t>
            </a:r>
            <a:r>
              <a:rPr lang="ko-KR" altLang="en-US">
                <a:solidFill>
                  <a:srgbClr val="242021"/>
                </a:solidFill>
                <a:latin typeface="+mn-ea"/>
              </a:rPr>
              <a:t>컴퓨터</a:t>
            </a:r>
            <a:r>
              <a:rPr lang="en-US" altLang="ko-KR">
                <a:solidFill>
                  <a:srgbClr val="242021"/>
                </a:solidFill>
                <a:latin typeface="+mn-ea"/>
              </a:rPr>
              <a:t>, </a:t>
            </a:r>
            <a:r>
              <a:rPr lang="ko-KR" altLang="en-US">
                <a:solidFill>
                  <a:srgbClr val="242021"/>
                </a:solidFill>
                <a:latin typeface="+mn-ea"/>
              </a:rPr>
              <a:t>선풍기</a:t>
            </a:r>
            <a:r>
              <a:rPr lang="en-US" altLang="ko-KR">
                <a:solidFill>
                  <a:srgbClr val="242021"/>
                </a:solidFill>
                <a:latin typeface="+mn-ea"/>
              </a:rPr>
              <a:t>, </a:t>
            </a:r>
            <a:r>
              <a:rPr lang="ko-KR" altLang="en-US">
                <a:solidFill>
                  <a:srgbClr val="242021"/>
                </a:solidFill>
                <a:latin typeface="+mn-ea"/>
              </a:rPr>
              <a:t>믹서</a:t>
            </a:r>
            <a:r>
              <a:rPr lang="en-US" altLang="ko-KR">
                <a:solidFill>
                  <a:srgbClr val="242021"/>
                </a:solidFill>
                <a:latin typeface="+mn-ea"/>
              </a:rPr>
              <a:t>]</a:t>
            </a:r>
            <a:br>
              <a:rPr lang="ko-KR" altLang="en-US">
                <a:latin typeface="+mn-ea"/>
              </a:rPr>
            </a:br>
            <a:endParaRPr lang="ko-KR" altLang="en-US">
              <a:latin typeface="+mn-ea"/>
            </a:endParaRPr>
          </a:p>
        </p:txBody>
      </p:sp>
      <p:sp>
        <p:nvSpPr>
          <p:cNvPr id="14" name="직사각형 13"/>
          <p:cNvSpPr/>
          <p:nvPr/>
        </p:nvSpPr>
        <p:spPr>
          <a:xfrm>
            <a:off x="6215103" y="5589241"/>
            <a:ext cx="2113145" cy="646331"/>
          </a:xfrm>
          <a:prstGeom prst="rect">
            <a:avLst/>
          </a:prstGeom>
        </p:spPr>
        <p:txBody>
          <a:bodyPr wrap="square">
            <a:spAutoFit/>
          </a:bodyPr>
          <a:lstStyle/>
          <a:p>
            <a:r>
              <a:rPr lang="en-US" altLang="ko-KR">
                <a:solidFill>
                  <a:srgbClr val="242021"/>
                </a:solidFill>
                <a:latin typeface="+mn-ea"/>
              </a:rPr>
              <a:t>[0, 1, 4, 5, 3, 2]</a:t>
            </a:r>
            <a:br>
              <a:rPr lang="ko-KR" altLang="en-US">
                <a:latin typeface="+mn-ea"/>
              </a:rPr>
            </a:br>
            <a:endParaRPr lang="ko-KR" altLang="en-US">
              <a:latin typeface="+mn-ea"/>
            </a:endParaRPr>
          </a:p>
        </p:txBody>
      </p:sp>
      <p:sp>
        <p:nvSpPr>
          <p:cNvPr id="15" name="오른쪽 화살표 14"/>
          <p:cNvSpPr/>
          <p:nvPr/>
        </p:nvSpPr>
        <p:spPr>
          <a:xfrm>
            <a:off x="5477022" y="5445224"/>
            <a:ext cx="348949" cy="698698"/>
          </a:xfrm>
          <a:prstGeom prst="rightArrow">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Tree>
    <p:extLst>
      <p:ext uri="{BB962C8B-B14F-4D97-AF65-F5344CB8AC3E}">
        <p14:creationId xmlns:p14="http://schemas.microsoft.com/office/powerpoint/2010/main" val="24774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nvGraphicFramePr>
        <p:xfrm>
          <a:off x="501048" y="2784054"/>
          <a:ext cx="1512168" cy="3337560"/>
        </p:xfrm>
        <a:graphic>
          <a:graphicData uri="http://schemas.openxmlformats.org/drawingml/2006/table">
            <a:tbl>
              <a:tblPr firstRow="1" bandRow="1">
                <a:tableStyleId>{7E9639D4-E3E2-4D34-9284-5A2195B3D0D7}</a:tableStyleId>
              </a:tblPr>
              <a:tblGrid>
                <a:gridCol w="1512168">
                  <a:extLst>
                    <a:ext uri="{9D8B030D-6E8A-4147-A177-3AD203B41FA5}">
                      <a16:colId xmlns:a16="http://schemas.microsoft.com/office/drawing/2014/main" val="2272599674"/>
                    </a:ext>
                  </a:extLst>
                </a:gridCol>
              </a:tblGrid>
              <a:tr h="370840">
                <a:tc>
                  <a:txBody>
                    <a:bodyPr/>
                    <a:lstStyle/>
                    <a:p>
                      <a:pPr algn="ctr" latinLnBrk="1"/>
                      <a:r>
                        <a:rPr lang="ko-KR" altLang="en-US" sz="1400"/>
                        <a:t>상품 분류</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243034687"/>
                  </a:ext>
                </a:extLst>
              </a:tr>
              <a:tr h="370840">
                <a:tc>
                  <a:txBody>
                    <a:bodyPr/>
                    <a:lstStyle/>
                    <a:p>
                      <a:pPr algn="ctr" latinLnBrk="1"/>
                      <a:r>
                        <a:rPr lang="en-US" altLang="ko-KR" sz="1400"/>
                        <a:t>TV</a:t>
                      </a:r>
                      <a:endParaRPr lang="ko-KR" altLang="en-US" sz="14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247290"/>
                  </a:ext>
                </a:extLst>
              </a:tr>
              <a:tr h="370840">
                <a:tc>
                  <a:txBody>
                    <a:bodyPr/>
                    <a:lstStyle/>
                    <a:p>
                      <a:pPr algn="ctr" latinLnBrk="1"/>
                      <a:r>
                        <a:rPr lang="ko-KR" altLang="en-US" sz="1400"/>
                        <a:t>냉장고</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16454"/>
                  </a:ext>
                </a:extLst>
              </a:tr>
              <a:tr h="370840">
                <a:tc>
                  <a:txBody>
                    <a:bodyPr/>
                    <a:lstStyle/>
                    <a:p>
                      <a:pPr algn="ctr" latinLnBrk="1"/>
                      <a:r>
                        <a:rPr lang="ko-KR" altLang="en-US" sz="1400"/>
                        <a:t>전자렌지</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735346"/>
                  </a:ext>
                </a:extLst>
              </a:tr>
              <a:tr h="370840">
                <a:tc>
                  <a:txBody>
                    <a:bodyPr/>
                    <a:lstStyle/>
                    <a:p>
                      <a:pPr algn="ctr" latinLnBrk="1"/>
                      <a:r>
                        <a:rPr lang="ko-KR" altLang="en-US" sz="1400"/>
                        <a:t>컴퓨터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982500"/>
                  </a:ext>
                </a:extLst>
              </a:tr>
              <a:tr h="370840">
                <a:tc>
                  <a:txBody>
                    <a:bodyPr/>
                    <a:lstStyle/>
                    <a:p>
                      <a:pPr algn="ctr" latinLnBrk="1"/>
                      <a:r>
                        <a:rPr lang="ko-KR" altLang="en-US" sz="1400"/>
                        <a:t>선풍기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870950"/>
                  </a:ext>
                </a:extLst>
              </a:tr>
              <a:tr h="370840">
                <a:tc>
                  <a:txBody>
                    <a:bodyPr/>
                    <a:lstStyle/>
                    <a:p>
                      <a:pPr algn="ctr" latinLnBrk="1"/>
                      <a:r>
                        <a:rPr lang="ko-KR" altLang="en-US" sz="1400"/>
                        <a:t>선풍기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902274"/>
                  </a:ext>
                </a:extLst>
              </a:tr>
              <a:tr h="370840">
                <a:tc>
                  <a:txBody>
                    <a:bodyPr/>
                    <a:lstStyle/>
                    <a:p>
                      <a:pPr algn="ctr" latinLnBrk="1"/>
                      <a:r>
                        <a:rPr lang="ko-KR" altLang="en-US" sz="1400"/>
                        <a:t>믹서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82156"/>
                  </a:ext>
                </a:extLst>
              </a:tr>
              <a:tr h="370840">
                <a:tc>
                  <a:txBody>
                    <a:bodyPr/>
                    <a:lstStyle/>
                    <a:p>
                      <a:pPr algn="ctr" latinLnBrk="1"/>
                      <a:r>
                        <a:rPr lang="ko-KR" altLang="en-US" sz="1400"/>
                        <a:t>믹서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3872597"/>
                  </a:ext>
                </a:extLst>
              </a:tr>
            </a:tbl>
          </a:graphicData>
        </a:graphic>
      </p:graphicFrame>
      <p:graphicFrame>
        <p:nvGraphicFramePr>
          <p:cNvPr id="8" name="표 7"/>
          <p:cNvGraphicFramePr>
            <a:graphicFrameLocks noGrp="1"/>
          </p:cNvGraphicFramePr>
          <p:nvPr/>
        </p:nvGraphicFramePr>
        <p:xfrm>
          <a:off x="3111319" y="2763721"/>
          <a:ext cx="8514929" cy="3389326"/>
        </p:xfrm>
        <a:graphic>
          <a:graphicData uri="http://schemas.openxmlformats.org/drawingml/2006/table">
            <a:tbl>
              <a:tblPr firstRow="1" bandRow="1">
                <a:tableStyleId>{7E9639D4-E3E2-4D34-9284-5A2195B3D0D7}</a:tableStyleId>
              </a:tblPr>
              <a:tblGrid>
                <a:gridCol w="1392837">
                  <a:extLst>
                    <a:ext uri="{9D8B030D-6E8A-4147-A177-3AD203B41FA5}">
                      <a16:colId xmlns:a16="http://schemas.microsoft.com/office/drawing/2014/main" val="3790150879"/>
                    </a:ext>
                  </a:extLst>
                </a:gridCol>
                <a:gridCol w="1392837">
                  <a:extLst>
                    <a:ext uri="{9D8B030D-6E8A-4147-A177-3AD203B41FA5}">
                      <a16:colId xmlns:a16="http://schemas.microsoft.com/office/drawing/2014/main" val="3712742801"/>
                    </a:ext>
                  </a:extLst>
                </a:gridCol>
                <a:gridCol w="1392837">
                  <a:extLst>
                    <a:ext uri="{9D8B030D-6E8A-4147-A177-3AD203B41FA5}">
                      <a16:colId xmlns:a16="http://schemas.microsoft.com/office/drawing/2014/main" val="936988262"/>
                    </a:ext>
                  </a:extLst>
                </a:gridCol>
                <a:gridCol w="1392837">
                  <a:extLst>
                    <a:ext uri="{9D8B030D-6E8A-4147-A177-3AD203B41FA5}">
                      <a16:colId xmlns:a16="http://schemas.microsoft.com/office/drawing/2014/main" val="4243321376"/>
                    </a:ext>
                  </a:extLst>
                </a:gridCol>
                <a:gridCol w="1547689">
                  <a:extLst>
                    <a:ext uri="{9D8B030D-6E8A-4147-A177-3AD203B41FA5}">
                      <a16:colId xmlns:a16="http://schemas.microsoft.com/office/drawing/2014/main" val="445533594"/>
                    </a:ext>
                  </a:extLst>
                </a:gridCol>
                <a:gridCol w="1395892">
                  <a:extLst>
                    <a:ext uri="{9D8B030D-6E8A-4147-A177-3AD203B41FA5}">
                      <a16:colId xmlns:a16="http://schemas.microsoft.com/office/drawing/2014/main" val="2511372027"/>
                    </a:ext>
                  </a:extLst>
                </a:gridCol>
              </a:tblGrid>
              <a:tr h="422606">
                <a:tc>
                  <a:txBody>
                    <a:bodyPr/>
                    <a:lstStyle/>
                    <a:p>
                      <a:pPr algn="ctr" latinLnBrk="1"/>
                      <a:r>
                        <a:rPr lang="ko-KR" altLang="en-US" sz="1200"/>
                        <a:t>상품분류</a:t>
                      </a:r>
                      <a:r>
                        <a:rPr lang="en-US" altLang="ko-KR" sz="1200"/>
                        <a:t>_TV</a:t>
                      </a:r>
                      <a:endParaRPr lang="ko-KR" altLang="en-US" sz="120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sz="1200"/>
                        <a:t>상품분류</a:t>
                      </a:r>
                      <a:r>
                        <a:rPr lang="en-US" altLang="ko-KR" sz="1200"/>
                        <a:t>_</a:t>
                      </a:r>
                      <a:r>
                        <a:rPr lang="ko-KR" altLang="en-US" sz="1200"/>
                        <a:t>냉장고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sz="1200"/>
                        <a:t>상품분류</a:t>
                      </a:r>
                      <a:r>
                        <a:rPr lang="en-US" altLang="ko-KR" sz="1200"/>
                        <a:t>_</a:t>
                      </a:r>
                      <a:r>
                        <a:rPr lang="ko-KR" altLang="en-US" sz="1200"/>
                        <a:t>믹서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sz="1200"/>
                        <a:t>상품분류</a:t>
                      </a:r>
                      <a:r>
                        <a:rPr lang="en-US" altLang="ko-KR" sz="1200"/>
                        <a:t>_</a:t>
                      </a:r>
                      <a:r>
                        <a:rPr lang="ko-KR" altLang="en-US" sz="1200"/>
                        <a:t>선풍기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sz="1200"/>
                        <a:t>상품분류</a:t>
                      </a:r>
                      <a:r>
                        <a:rPr lang="en-US" altLang="ko-KR" sz="1200"/>
                        <a:t>_</a:t>
                      </a:r>
                      <a:r>
                        <a:rPr lang="ko-KR" altLang="en-US" sz="1200"/>
                        <a:t>전자렌지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latinLnBrk="1"/>
                      <a:r>
                        <a:rPr lang="ko-KR" altLang="en-US" sz="1200"/>
                        <a:t>상품분류</a:t>
                      </a:r>
                      <a:r>
                        <a:rPr lang="en-US" altLang="ko-KR" sz="1200"/>
                        <a:t>_</a:t>
                      </a:r>
                      <a:r>
                        <a:rPr lang="ko-KR" altLang="en-US" sz="1200"/>
                        <a:t>컴퓨터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993728272"/>
                  </a:ext>
                </a:extLst>
              </a:tr>
              <a:tr h="370840">
                <a:tc>
                  <a:txBody>
                    <a:bodyPr/>
                    <a:lstStyle/>
                    <a:p>
                      <a:pPr algn="ctr" latinLnBrk="1"/>
                      <a:r>
                        <a:rPr lang="en-US" altLang="ko-KR" sz="1400"/>
                        <a:t>1</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8904568"/>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 </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416984"/>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8460462"/>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722300"/>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79606"/>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588446"/>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353879"/>
                  </a:ext>
                </a:extLst>
              </a:tr>
              <a:tr h="370840">
                <a:tc>
                  <a:txBody>
                    <a:bodyPr/>
                    <a:lstStyle/>
                    <a:p>
                      <a:pPr algn="ctr" latinLnBrk="1"/>
                      <a:r>
                        <a:rPr lang="en-US" altLang="ko-KR" sz="1400"/>
                        <a:t>0</a:t>
                      </a:r>
                      <a:endParaRPr lang="ko-KR" altLang="en-US" sz="14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sz="1400"/>
                        <a:t>1</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sz="1400"/>
                        <a:t>0</a:t>
                      </a:r>
                      <a:endParaRPr lang="ko-KR"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074478"/>
                  </a:ext>
                </a:extLst>
              </a:tr>
            </a:tbl>
          </a:graphicData>
        </a:graphic>
      </p:graphicFrame>
      <p:sp>
        <p:nvSpPr>
          <p:cNvPr id="10" name="직사각형 9"/>
          <p:cNvSpPr/>
          <p:nvPr/>
        </p:nvSpPr>
        <p:spPr>
          <a:xfrm>
            <a:off x="4983527" y="3594480"/>
            <a:ext cx="432048" cy="288032"/>
          </a:xfrm>
          <a:prstGeom prst="rect">
            <a:avLst/>
          </a:prstGeom>
          <a:noFill/>
          <a:ln w="19050">
            <a:solidFill>
              <a:srgbClr val="FF0000"/>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cxnSp>
        <p:nvCxnSpPr>
          <p:cNvPr id="13" name="직선 화살표 연결선 12"/>
          <p:cNvCxnSpPr>
            <a:endCxn id="10" idx="1"/>
          </p:cNvCxnSpPr>
          <p:nvPr/>
        </p:nvCxnSpPr>
        <p:spPr>
          <a:xfrm>
            <a:off x="2013217" y="3738496"/>
            <a:ext cx="2970311" cy="0"/>
          </a:xfrm>
          <a:prstGeom prst="straightConnector1">
            <a:avLst/>
          </a:prstGeom>
          <a:ln w="38100">
            <a:solidFill>
              <a:schemeClr val="bg1">
                <a:lumMod val="50000"/>
              </a:schemeClr>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1048" y="2386769"/>
            <a:ext cx="1512169" cy="475675"/>
          </a:xfrm>
          <a:prstGeom prst="rect">
            <a:avLst/>
          </a:prstGeom>
          <a:noFill/>
        </p:spPr>
        <p:txBody>
          <a:bodyPr wrap="square" lIns="0" tIns="0" rIns="0" bIns="0" rtlCol="0">
            <a:noAutofit/>
          </a:bodyPr>
          <a:lstStyle/>
          <a:p>
            <a:pPr algn="ctr">
              <a:lnSpc>
                <a:spcPct val="110000"/>
              </a:lnSpc>
            </a:pPr>
            <a:r>
              <a:rPr lang="ko-KR" altLang="en-US" sz="1600"/>
              <a:t>원본 데이터</a:t>
            </a:r>
            <a:endParaRPr lang="ko-KR" altLang="en-US" sz="1600" dirty="0"/>
          </a:p>
        </p:txBody>
      </p:sp>
      <p:sp>
        <p:nvSpPr>
          <p:cNvPr id="15" name="TextBox 14"/>
          <p:cNvSpPr txBox="1"/>
          <p:nvPr/>
        </p:nvSpPr>
        <p:spPr>
          <a:xfrm>
            <a:off x="4699424" y="2388992"/>
            <a:ext cx="5338716" cy="475675"/>
          </a:xfrm>
          <a:prstGeom prst="rect">
            <a:avLst/>
          </a:prstGeom>
          <a:noFill/>
        </p:spPr>
        <p:txBody>
          <a:bodyPr wrap="square" lIns="0" tIns="0" rIns="0" bIns="0" rtlCol="0">
            <a:noAutofit/>
          </a:bodyPr>
          <a:lstStyle/>
          <a:p>
            <a:pPr algn="ctr">
              <a:lnSpc>
                <a:spcPct val="110000"/>
              </a:lnSpc>
            </a:pPr>
            <a:r>
              <a:rPr lang="ko-KR" altLang="en-US" sz="1600"/>
              <a:t>원</a:t>
            </a:r>
            <a:r>
              <a:rPr lang="en-US" altLang="ko-KR" sz="1600"/>
              <a:t>-</a:t>
            </a:r>
            <a:r>
              <a:rPr lang="ko-KR" altLang="en-US" sz="1600"/>
              <a:t>핫 인코딩</a:t>
            </a:r>
            <a:endParaRPr lang="ko-KR" altLang="en-US" sz="1600" dirty="0"/>
          </a:p>
        </p:txBody>
      </p:sp>
      <p:sp>
        <p:nvSpPr>
          <p:cNvPr id="16" name="오른쪽 화살표 15"/>
          <p:cNvSpPr/>
          <p:nvPr/>
        </p:nvSpPr>
        <p:spPr>
          <a:xfrm>
            <a:off x="2274235" y="3957188"/>
            <a:ext cx="576064" cy="1512168"/>
          </a:xfrm>
          <a:prstGeom prst="rightArrow">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7" name="제목 1"/>
          <p:cNvSpPr>
            <a:spLocks noGrp="1"/>
          </p:cNvSpPr>
          <p:nvPr>
            <p:ph type="title"/>
          </p:nvPr>
        </p:nvSpPr>
        <p:spPr>
          <a:xfrm>
            <a:off x="533400" y="305102"/>
            <a:ext cx="11125200" cy="531610"/>
          </a:xfrm>
        </p:spPr>
        <p:txBody>
          <a:bodyPr/>
          <a:lstStyle/>
          <a:p>
            <a:r>
              <a:rPr lang="ko-KR" altLang="en-US"/>
              <a:t>원</a:t>
            </a:r>
            <a:r>
              <a:rPr lang="en-US" altLang="ko-KR"/>
              <a:t>-</a:t>
            </a:r>
            <a:r>
              <a:rPr lang="ko-KR" altLang="en-US"/>
              <a:t>핫</a:t>
            </a:r>
            <a:r>
              <a:rPr lang="en-US" altLang="ko-KR"/>
              <a:t>(One-Hot) </a:t>
            </a:r>
            <a:r>
              <a:rPr lang="ko-KR" altLang="en-US"/>
              <a:t>인코딩</a:t>
            </a:r>
          </a:p>
        </p:txBody>
      </p:sp>
      <p:sp>
        <p:nvSpPr>
          <p:cNvPr id="3" name="직사각형 2"/>
          <p:cNvSpPr/>
          <p:nvPr/>
        </p:nvSpPr>
        <p:spPr>
          <a:xfrm>
            <a:off x="2013216" y="1882877"/>
            <a:ext cx="7866856" cy="369332"/>
          </a:xfrm>
          <a:prstGeom prst="rect">
            <a:avLst/>
          </a:prstGeom>
          <a:solidFill>
            <a:schemeClr val="bg1">
              <a:lumMod val="95000"/>
            </a:schemeClr>
          </a:solidFill>
        </p:spPr>
        <p:txBody>
          <a:bodyPr wrap="square">
            <a:spAutoFit/>
          </a:bodyPr>
          <a:lstStyle/>
          <a:p>
            <a:r>
              <a:rPr lang="en-US" altLang="ko-KR">
                <a:solidFill>
                  <a:srgbClr val="242021"/>
                </a:solidFill>
                <a:latin typeface="+mn-ea"/>
              </a:rPr>
              <a:t>TV:0, </a:t>
            </a:r>
            <a:r>
              <a:rPr lang="ko-KR" altLang="en-US">
                <a:solidFill>
                  <a:srgbClr val="242021"/>
                </a:solidFill>
                <a:latin typeface="+mn-ea"/>
              </a:rPr>
              <a:t>냉장고</a:t>
            </a:r>
            <a:r>
              <a:rPr lang="en-US" altLang="ko-KR">
                <a:solidFill>
                  <a:srgbClr val="242021"/>
                </a:solidFill>
                <a:latin typeface="+mn-ea"/>
              </a:rPr>
              <a:t>:1, </a:t>
            </a:r>
            <a:r>
              <a:rPr lang="ko-KR" altLang="en-US">
                <a:solidFill>
                  <a:srgbClr val="242021"/>
                </a:solidFill>
                <a:latin typeface="+mn-ea"/>
              </a:rPr>
              <a:t>전자레인지</a:t>
            </a:r>
            <a:r>
              <a:rPr lang="en-US" altLang="ko-KR">
                <a:solidFill>
                  <a:srgbClr val="242021"/>
                </a:solidFill>
                <a:latin typeface="+mn-ea"/>
              </a:rPr>
              <a:t>:4, </a:t>
            </a:r>
            <a:r>
              <a:rPr lang="ko-KR" altLang="en-US">
                <a:solidFill>
                  <a:srgbClr val="242021"/>
                </a:solidFill>
                <a:latin typeface="+mn-ea"/>
              </a:rPr>
              <a:t>컴퓨터</a:t>
            </a:r>
            <a:r>
              <a:rPr lang="en-US" altLang="ko-KR">
                <a:solidFill>
                  <a:srgbClr val="242021"/>
                </a:solidFill>
                <a:latin typeface="+mn-ea"/>
              </a:rPr>
              <a:t>:5, </a:t>
            </a:r>
            <a:r>
              <a:rPr lang="ko-KR" altLang="en-US">
                <a:solidFill>
                  <a:srgbClr val="242021"/>
                </a:solidFill>
                <a:latin typeface="+mn-ea"/>
              </a:rPr>
              <a:t>선풍기</a:t>
            </a:r>
            <a:r>
              <a:rPr lang="en-US" altLang="ko-KR">
                <a:solidFill>
                  <a:srgbClr val="242021"/>
                </a:solidFill>
                <a:latin typeface="+mn-ea"/>
              </a:rPr>
              <a:t>:</a:t>
            </a:r>
            <a:r>
              <a:rPr lang="ko-KR" altLang="en-US">
                <a:solidFill>
                  <a:srgbClr val="242021"/>
                </a:solidFill>
                <a:latin typeface="+mn-ea"/>
              </a:rPr>
              <a:t> </a:t>
            </a:r>
            <a:r>
              <a:rPr lang="en-US" altLang="ko-KR">
                <a:solidFill>
                  <a:srgbClr val="242021"/>
                </a:solidFill>
                <a:latin typeface="+mn-ea"/>
              </a:rPr>
              <a:t>3, </a:t>
            </a:r>
            <a:r>
              <a:rPr lang="ko-KR" altLang="en-US">
                <a:solidFill>
                  <a:srgbClr val="242021"/>
                </a:solidFill>
                <a:latin typeface="+mn-ea"/>
              </a:rPr>
              <a:t>믹서</a:t>
            </a:r>
            <a:r>
              <a:rPr lang="en-US" altLang="ko-KR">
                <a:solidFill>
                  <a:srgbClr val="242021"/>
                </a:solidFill>
                <a:latin typeface="+mn-ea"/>
              </a:rPr>
              <a:t>:2</a:t>
            </a:r>
            <a:r>
              <a:rPr lang="ko-KR" altLang="en-US">
                <a:solidFill>
                  <a:srgbClr val="242021"/>
                </a:solidFill>
                <a:latin typeface="+mn-ea"/>
              </a:rPr>
              <a:t> 를 원</a:t>
            </a:r>
            <a:r>
              <a:rPr lang="en-US" altLang="ko-KR">
                <a:solidFill>
                  <a:srgbClr val="242021"/>
                </a:solidFill>
                <a:latin typeface="+mn-ea"/>
              </a:rPr>
              <a:t>-</a:t>
            </a:r>
            <a:r>
              <a:rPr lang="ko-KR" altLang="en-US">
                <a:solidFill>
                  <a:srgbClr val="242021"/>
                </a:solidFill>
                <a:latin typeface="+mn-ea"/>
              </a:rPr>
              <a:t>핫 인코딩</a:t>
            </a:r>
            <a:r>
              <a:rPr lang="ko-KR" altLang="en-US">
                <a:latin typeface="+mn-ea"/>
              </a:rPr>
              <a:t> </a:t>
            </a:r>
          </a:p>
        </p:txBody>
      </p:sp>
      <p:sp>
        <p:nvSpPr>
          <p:cNvPr id="7" name="직사각형 6"/>
          <p:cNvSpPr/>
          <p:nvPr/>
        </p:nvSpPr>
        <p:spPr>
          <a:xfrm>
            <a:off x="501046" y="1055403"/>
            <a:ext cx="11157554" cy="923330"/>
          </a:xfrm>
          <a:prstGeom prst="rect">
            <a:avLst/>
          </a:prstGeom>
        </p:spPr>
        <p:txBody>
          <a:bodyPr wrap="square">
            <a:spAutoFit/>
          </a:bodyPr>
          <a:lstStyle/>
          <a:p>
            <a:r>
              <a:rPr lang="ko-KR" altLang="en-US">
                <a:solidFill>
                  <a:srgbClr val="242021"/>
                </a:solidFill>
                <a:latin typeface="+mn-ea"/>
              </a:rPr>
              <a:t>원</a:t>
            </a:r>
            <a:r>
              <a:rPr lang="en-US" altLang="ko-KR">
                <a:solidFill>
                  <a:srgbClr val="242021"/>
                </a:solidFill>
                <a:latin typeface="+mn-ea"/>
              </a:rPr>
              <a:t>-</a:t>
            </a:r>
            <a:r>
              <a:rPr lang="ko-KR" altLang="en-US">
                <a:solidFill>
                  <a:srgbClr val="242021"/>
                </a:solidFill>
                <a:latin typeface="+mn-ea"/>
              </a:rPr>
              <a:t>핫 인코딩은 피처 값의 유형에 따라 새로운 피처를 추가해 고유 값에 해당하는 컬럼에만 </a:t>
            </a:r>
            <a:r>
              <a:rPr lang="en-US" altLang="ko-KR">
                <a:solidFill>
                  <a:srgbClr val="242021"/>
                </a:solidFill>
                <a:latin typeface="+mn-ea"/>
              </a:rPr>
              <a:t>1</a:t>
            </a:r>
            <a:r>
              <a:rPr lang="ko-KR" altLang="en-US">
                <a:solidFill>
                  <a:srgbClr val="242021"/>
                </a:solidFill>
                <a:latin typeface="+mn-ea"/>
              </a:rPr>
              <a:t>을 표시하고 나머지 컬럼에는 </a:t>
            </a:r>
            <a:r>
              <a:rPr lang="en-US" altLang="ko-KR">
                <a:solidFill>
                  <a:srgbClr val="242021"/>
                </a:solidFill>
                <a:latin typeface="+mn-ea"/>
              </a:rPr>
              <a:t>0</a:t>
            </a:r>
            <a:r>
              <a:rPr lang="ko-KR" altLang="en-US">
                <a:solidFill>
                  <a:srgbClr val="242021"/>
                </a:solidFill>
                <a:latin typeface="+mn-ea"/>
              </a:rPr>
              <a:t>을 표시하는 방식입니다</a:t>
            </a:r>
            <a:r>
              <a:rPr lang="ko-KR" altLang="en-US">
                <a:latin typeface="+mn-ea"/>
              </a:rPr>
              <a:t> </a:t>
            </a:r>
            <a:br>
              <a:rPr lang="ko-KR" altLang="en-US">
                <a:latin typeface="+mn-ea"/>
              </a:rPr>
            </a:br>
            <a:endParaRPr lang="ko-KR" altLang="en-US">
              <a:latin typeface="+mn-ea"/>
            </a:endParaRPr>
          </a:p>
        </p:txBody>
      </p:sp>
    </p:spTree>
    <p:extLst>
      <p:ext uri="{BB962C8B-B14F-4D97-AF65-F5344CB8AC3E}">
        <p14:creationId xmlns:p14="http://schemas.microsoft.com/office/powerpoint/2010/main" val="293769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TeradataML </a:t>
            </a:r>
            <a:r>
              <a:rPr lang="ko-KR" altLang="en-US"/>
              <a:t>인코딩 </a:t>
            </a:r>
            <a:r>
              <a:rPr lang="ko-KR" altLang="en-US" dirty="0"/>
              <a:t>적용 방법</a:t>
            </a: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279097266"/>
              </p:ext>
            </p:extLst>
          </p:nvPr>
        </p:nvGraphicFramePr>
        <p:xfrm>
          <a:off x="226943" y="1968327"/>
          <a:ext cx="11738111" cy="4695031"/>
        </p:xfrm>
        <a:graphic>
          <a:graphicData uri="http://schemas.openxmlformats.org/drawingml/2006/table">
            <a:tbl>
              <a:tblPr firstRow="1" bandRow="1">
                <a:tableStyleId>{5940675A-B579-460E-94D1-54222C63F5DA}</a:tableStyleId>
              </a:tblPr>
              <a:tblGrid>
                <a:gridCol w="1689960">
                  <a:extLst>
                    <a:ext uri="{9D8B030D-6E8A-4147-A177-3AD203B41FA5}">
                      <a16:colId xmlns:a16="http://schemas.microsoft.com/office/drawing/2014/main" val="1434717426"/>
                    </a:ext>
                  </a:extLst>
                </a:gridCol>
                <a:gridCol w="3787023">
                  <a:extLst>
                    <a:ext uri="{9D8B030D-6E8A-4147-A177-3AD203B41FA5}">
                      <a16:colId xmlns:a16="http://schemas.microsoft.com/office/drawing/2014/main" val="4238342625"/>
                    </a:ext>
                  </a:extLst>
                </a:gridCol>
                <a:gridCol w="6261128">
                  <a:extLst>
                    <a:ext uri="{9D8B030D-6E8A-4147-A177-3AD203B41FA5}">
                      <a16:colId xmlns:a16="http://schemas.microsoft.com/office/drawing/2014/main" val="4035179524"/>
                    </a:ext>
                  </a:extLst>
                </a:gridCol>
              </a:tblGrid>
              <a:tr h="560648">
                <a:tc>
                  <a:txBody>
                    <a:bodyPr/>
                    <a:lstStyle/>
                    <a:p>
                      <a:pPr algn="ctr" latinLnBrk="1"/>
                      <a:r>
                        <a:rPr lang="ko-KR" altLang="en-US"/>
                        <a:t>인코딩 방법</a:t>
                      </a:r>
                      <a:endParaRPr lang="ko-KR" altLang="en-US"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lnSpc>
                          <a:spcPct val="150000"/>
                        </a:lnSpc>
                      </a:pPr>
                      <a:r>
                        <a:rPr lang="ko-KR" altLang="en-US" baseline="0"/>
                        <a:t>내용</a:t>
                      </a:r>
                      <a:endParaRPr lang="en-US" altLang="ko-KR" baseline="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lnSpc>
                          <a:spcPct val="150000"/>
                        </a:lnSpc>
                      </a:pPr>
                      <a:r>
                        <a:rPr lang="ko-KR" altLang="en-US" baseline="0"/>
                        <a:t>예시</a:t>
                      </a:r>
                      <a:endParaRPr lang="en-US" altLang="ko-KR" baseline="0" dirty="0"/>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68832200"/>
                  </a:ext>
                </a:extLst>
              </a:tr>
              <a:tr h="1933695">
                <a:tc>
                  <a:txBody>
                    <a:bodyPr/>
                    <a:lstStyle/>
                    <a:p>
                      <a:pPr algn="ctr" latinLnBrk="1"/>
                      <a:r>
                        <a:rPr lang="ko-KR" altLang="en-US" dirty="0"/>
                        <a:t>레이블 </a:t>
                      </a:r>
                      <a:r>
                        <a:rPr lang="ko-KR" altLang="en-US" dirty="0" err="1"/>
                        <a:t>인코딩</a:t>
                      </a:r>
                      <a:endParaRPr lang="ko-KR" altLang="en-US"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lnSpc>
                          <a:spcPct val="150000"/>
                        </a:lnSpc>
                      </a:pPr>
                      <a:r>
                        <a:rPr lang="en-US" altLang="ko-KR" sz="1600" baseline="0"/>
                        <a:t>LabelEncoder() </a:t>
                      </a:r>
                      <a:r>
                        <a:rPr lang="ko-KR" altLang="en-US" sz="1600" baseline="0"/>
                        <a:t>함수를 통해서 인코딩의 규칙을 기술한 뒤 </a:t>
                      </a:r>
                      <a:r>
                        <a:rPr lang="en-US" altLang="ko-KR" sz="1600" baseline="0"/>
                        <a:t>Vantage Analytics Transform </a:t>
                      </a:r>
                      <a:r>
                        <a:rPr lang="ko-KR" altLang="en-US" sz="1600" baseline="0"/>
                        <a:t>모듈을 활용하여 변환</a:t>
                      </a:r>
                      <a:endParaRPr lang="en-US" altLang="ko-KR" sz="1600" baseline="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0"/>
                      <a:r>
                        <a:rPr lang="en-US" altLang="ko-KR" sz="1600" kern="1200">
                          <a:solidFill>
                            <a:schemeClr val="tx1"/>
                          </a:solidFill>
                          <a:effectLst/>
                          <a:latin typeface="+mn-lt"/>
                          <a:ea typeface="+mn-ea"/>
                          <a:cs typeface="+mn-cs"/>
                        </a:rPr>
                        <a:t>from teradataml import LabelEncoder, valib</a:t>
                      </a:r>
                    </a:p>
                    <a:p>
                      <a:pPr latinLnBrk="0"/>
                      <a:endParaRPr lang="ko-KR" altLang="ko-KR" sz="1600" kern="1200">
                        <a:solidFill>
                          <a:schemeClr val="tx1"/>
                        </a:solidFill>
                        <a:effectLst/>
                        <a:latin typeface="+mn-lt"/>
                        <a:ea typeface="+mn-ea"/>
                        <a:cs typeface="+mn-cs"/>
                      </a:endParaRPr>
                    </a:p>
                    <a:p>
                      <a:pPr latinLnBrk="0"/>
                      <a:r>
                        <a:rPr lang="en-US" altLang="ko-KR" sz="1600" kern="1200">
                          <a:solidFill>
                            <a:schemeClr val="tx1"/>
                          </a:solidFill>
                          <a:effectLst/>
                          <a:latin typeface="+mn-lt"/>
                          <a:ea typeface="+mn-ea"/>
                          <a:cs typeface="+mn-cs"/>
                        </a:rPr>
                        <a:t>label_enc = </a:t>
                      </a:r>
                      <a:r>
                        <a:rPr lang="en-US" altLang="ko-KR" sz="1600" b="1" kern="1200">
                          <a:solidFill>
                            <a:srgbClr val="FF0000"/>
                          </a:solidFill>
                          <a:effectLst/>
                          <a:latin typeface="+mn-lt"/>
                          <a:ea typeface="+mn-ea"/>
                          <a:cs typeface="+mn-cs"/>
                        </a:rPr>
                        <a:t>LabelEncoder</a:t>
                      </a:r>
                      <a:r>
                        <a:rPr lang="en-US" altLang="ko-KR" sz="1600" kern="1200">
                          <a:solidFill>
                            <a:schemeClr val="tx1"/>
                          </a:solidFill>
                          <a:effectLst/>
                          <a:latin typeface="+mn-lt"/>
                          <a:ea typeface="+mn-ea"/>
                          <a:cs typeface="+mn-cs"/>
                        </a:rPr>
                        <a:t>(values={'male':0, 'female': 1}, columns="Sex", datatype="integer")</a:t>
                      </a:r>
                    </a:p>
                    <a:p>
                      <a:pPr latinLnBrk="0"/>
                      <a:r>
                        <a:rPr lang="en-US" altLang="ko-KR" sz="1600" kern="1200">
                          <a:solidFill>
                            <a:schemeClr val="tx1"/>
                          </a:solidFill>
                          <a:effectLst/>
                          <a:latin typeface="+mn-lt"/>
                          <a:ea typeface="+mn-ea"/>
                          <a:cs typeface="+mn-cs"/>
                        </a:rPr>
                        <a:t>valib_transformed = valib.Transform(data=titanic_df,</a:t>
                      </a:r>
                      <a:endParaRPr lang="ko-KR" altLang="ko-KR" sz="1600" kern="1200">
                        <a:solidFill>
                          <a:schemeClr val="tx1"/>
                        </a:solidFill>
                        <a:effectLst/>
                        <a:latin typeface="+mn-lt"/>
                        <a:ea typeface="+mn-ea"/>
                        <a:cs typeface="+mn-cs"/>
                      </a:endParaRPr>
                    </a:p>
                    <a:p>
                      <a:pPr latinLnBrk="0"/>
                      <a:r>
                        <a:rPr lang="en-US" altLang="ko-KR" sz="1600" kern="1200">
                          <a:solidFill>
                            <a:schemeClr val="tx1"/>
                          </a:solidFill>
                          <a:effectLst/>
                          <a:latin typeface="+mn-lt"/>
                          <a:ea typeface="+mn-ea"/>
                          <a:cs typeface="+mn-cs"/>
                        </a:rPr>
                        <a:t>                        label_encode=</a:t>
                      </a:r>
                      <a:r>
                        <a:rPr lang="en-US" altLang="ko-KR" sz="1600" b="1" kern="1200">
                          <a:solidFill>
                            <a:srgbClr val="FF0000"/>
                          </a:solidFill>
                          <a:effectLst/>
                          <a:latin typeface="+mn-lt"/>
                          <a:ea typeface="+mn-ea"/>
                          <a:cs typeface="+mn-cs"/>
                        </a:rPr>
                        <a:t>label_enc</a:t>
                      </a:r>
                      <a:r>
                        <a:rPr lang="en-US" altLang="ko-KR" sz="1600" kern="1200">
                          <a:solidFill>
                            <a:schemeClr val="tx1"/>
                          </a:solidFill>
                          <a:effectLst/>
                          <a:latin typeface="+mn-lt"/>
                          <a:ea typeface="+mn-ea"/>
                          <a:cs typeface="+mn-cs"/>
                        </a:rPr>
                        <a:t>,</a:t>
                      </a:r>
                      <a:r>
                        <a:rPr lang="en-US" altLang="ko-KR" sz="1600" kern="1200" baseline="0">
                          <a:solidFill>
                            <a:schemeClr val="tx1"/>
                          </a:solidFill>
                          <a:effectLst/>
                          <a:latin typeface="+mn-lt"/>
                          <a:ea typeface="+mn-ea"/>
                          <a:cs typeface="+mn-cs"/>
                        </a:rPr>
                        <a:t> …. </a:t>
                      </a:r>
                      <a:r>
                        <a:rPr lang="en-US" altLang="ko-KR" sz="1600" kern="1200">
                          <a:solidFill>
                            <a:schemeClr val="tx1"/>
                          </a:solidFill>
                          <a:effectLst/>
                          <a:latin typeface="+mn-lt"/>
                          <a:ea typeface="+mn-ea"/>
                          <a:cs typeface="+mn-cs"/>
                        </a:rPr>
                        <a:t>)</a:t>
                      </a:r>
                      <a:endParaRPr lang="en-US" altLang="ko-KR" sz="1600" baseline="0" dirty="0"/>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5107372"/>
                  </a:ext>
                </a:extLst>
              </a:tr>
              <a:tr h="2200688">
                <a:tc>
                  <a:txBody>
                    <a:bodyPr/>
                    <a:lstStyle/>
                    <a:p>
                      <a:pPr algn="ctr" latinLnBrk="1"/>
                      <a:r>
                        <a:rPr lang="ko-KR" altLang="en-US" dirty="0"/>
                        <a:t>원</a:t>
                      </a:r>
                      <a:r>
                        <a:rPr lang="en-US" altLang="ko-KR" dirty="0"/>
                        <a:t>-</a:t>
                      </a:r>
                      <a:r>
                        <a:rPr lang="ko-KR" altLang="en-US" dirty="0" err="1"/>
                        <a:t>핫</a:t>
                      </a:r>
                      <a:r>
                        <a:rPr lang="ko-KR" altLang="en-US" dirty="0"/>
                        <a:t> </a:t>
                      </a:r>
                      <a:r>
                        <a:rPr lang="ko-KR" altLang="en-US" dirty="0" err="1"/>
                        <a:t>인코딩</a:t>
                      </a:r>
                      <a:endParaRPr lang="ko-KR" altLang="en-US"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lnSpc>
                          <a:spcPct val="150000"/>
                        </a:lnSpc>
                      </a:pPr>
                      <a:r>
                        <a:rPr lang="en-US" altLang="ko-KR" sz="1600" baseline="0"/>
                        <a:t>OneHotEncoder() </a:t>
                      </a:r>
                      <a:r>
                        <a:rPr lang="ko-KR" altLang="en-US" sz="1600" baseline="0"/>
                        <a:t>함수를 통해서 인코딩의 규칙을 기술한 뒤 </a:t>
                      </a:r>
                      <a:r>
                        <a:rPr lang="en-US" altLang="ko-KR" sz="1600" baseline="0"/>
                        <a:t>Vantage Analytics Transform </a:t>
                      </a:r>
                      <a:r>
                        <a:rPr lang="ko-KR" altLang="en-US" sz="1600" baseline="0"/>
                        <a:t>모듈을 활용하여 변환</a:t>
                      </a:r>
                      <a:endParaRPr lang="en-US" altLang="ko-KR" sz="1600" baseline="0"/>
                    </a:p>
                    <a:p>
                      <a:pPr latinLnBrk="1">
                        <a:lnSpc>
                          <a:spcPct val="150000"/>
                        </a:lnSpc>
                      </a:pPr>
                      <a:endParaRPr lang="en-US" altLang="ko-KR" sz="1600" baseline="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latinLnBrk="0"/>
                      <a:r>
                        <a:rPr lang="en-US" altLang="ko-KR" sz="1600" kern="1200">
                          <a:solidFill>
                            <a:schemeClr val="tx1"/>
                          </a:solidFill>
                          <a:effectLst/>
                          <a:latin typeface="+mn-lt"/>
                          <a:ea typeface="+mn-ea"/>
                          <a:cs typeface="+mn-cs"/>
                        </a:rPr>
                        <a:t>from teradataml import OneHotEncoder, valib</a:t>
                      </a:r>
                    </a:p>
                    <a:p>
                      <a:pPr latinLnBrk="0"/>
                      <a:endParaRPr lang="ko-KR" altLang="ko-KR" sz="1600" kern="1200">
                        <a:solidFill>
                          <a:schemeClr val="tx1"/>
                        </a:solidFill>
                        <a:effectLst/>
                        <a:latin typeface="+mn-lt"/>
                        <a:ea typeface="+mn-ea"/>
                        <a:cs typeface="+mn-cs"/>
                      </a:endParaRPr>
                    </a:p>
                    <a:p>
                      <a:pPr latinLnBrk="0"/>
                      <a:r>
                        <a:rPr lang="en-US" altLang="ko-KR" sz="1600" kern="1200">
                          <a:solidFill>
                            <a:schemeClr val="tx1"/>
                          </a:solidFill>
                          <a:effectLst/>
                          <a:latin typeface="+mn-lt"/>
                          <a:ea typeface="+mn-ea"/>
                          <a:cs typeface="+mn-cs"/>
                        </a:rPr>
                        <a:t>cabin_values = {"A": "Cabin_A", … , "T": "Cabin_T"}</a:t>
                      </a:r>
                      <a:endParaRPr lang="ko-KR" altLang="ko-KR" sz="1600" kern="1200">
                        <a:solidFill>
                          <a:schemeClr val="tx1"/>
                        </a:solidFill>
                        <a:effectLst/>
                        <a:latin typeface="+mn-lt"/>
                        <a:ea typeface="+mn-ea"/>
                        <a:cs typeface="+mn-cs"/>
                      </a:endParaRPr>
                    </a:p>
                    <a:p>
                      <a:pPr latinLnBrk="0"/>
                      <a:r>
                        <a:rPr lang="en-US" altLang="ko-KR" sz="1600" kern="1200">
                          <a:solidFill>
                            <a:schemeClr val="tx1"/>
                          </a:solidFill>
                          <a:effectLst/>
                          <a:latin typeface="+mn-lt"/>
                          <a:ea typeface="+mn-ea"/>
                          <a:cs typeface="+mn-cs"/>
                        </a:rPr>
                        <a:t>cabin_encoder = </a:t>
                      </a:r>
                      <a:r>
                        <a:rPr lang="en-US" altLang="ko-KR" sz="1600" b="1" kern="1200">
                          <a:solidFill>
                            <a:srgbClr val="FF0000"/>
                          </a:solidFill>
                          <a:effectLst/>
                          <a:latin typeface="+mn-lt"/>
                          <a:ea typeface="+mn-ea"/>
                          <a:cs typeface="+mn-cs"/>
                        </a:rPr>
                        <a:t>OneHotEncoder</a:t>
                      </a:r>
                      <a:r>
                        <a:rPr lang="en-US" altLang="ko-KR" sz="1600" kern="1200">
                          <a:solidFill>
                            <a:schemeClr val="tx1"/>
                          </a:solidFill>
                          <a:effectLst/>
                          <a:latin typeface="+mn-lt"/>
                          <a:ea typeface="+mn-ea"/>
                          <a:cs typeface="+mn-cs"/>
                        </a:rPr>
                        <a:t>(columns="Cabin", values=cabin_values)</a:t>
                      </a:r>
                    </a:p>
                    <a:p>
                      <a:pPr latinLnBrk="0"/>
                      <a:r>
                        <a:rPr lang="en-US" altLang="ko-KR" sz="1600" kern="1200">
                          <a:solidFill>
                            <a:schemeClr val="tx1"/>
                          </a:solidFill>
                          <a:effectLst/>
                          <a:latin typeface="+mn-lt"/>
                          <a:ea typeface="+mn-ea"/>
                          <a:cs typeface="+mn-cs"/>
                        </a:rPr>
                        <a:t>valib_transformed = valib.Transform(data=transformed_df,</a:t>
                      </a:r>
                      <a:endParaRPr lang="ko-KR" altLang="ko-KR" sz="1600" kern="1200">
                        <a:solidFill>
                          <a:schemeClr val="tx1"/>
                        </a:solidFill>
                        <a:effectLst/>
                        <a:latin typeface="+mn-lt"/>
                        <a:ea typeface="+mn-ea"/>
                        <a:cs typeface="+mn-cs"/>
                      </a:endParaRPr>
                    </a:p>
                    <a:p>
                      <a:pPr latinLnBrk="0"/>
                      <a:r>
                        <a:rPr lang="en-US" altLang="ko-KR" sz="1600" kern="1200">
                          <a:solidFill>
                            <a:schemeClr val="tx1"/>
                          </a:solidFill>
                          <a:effectLst/>
                          <a:latin typeface="+mn-lt"/>
                          <a:ea typeface="+mn-ea"/>
                          <a:cs typeface="+mn-cs"/>
                        </a:rPr>
                        <a:t>                        retain=Retain('Cabin'), one_hot_encode=</a:t>
                      </a:r>
                      <a:r>
                        <a:rPr lang="en-US" altLang="ko-KR" sz="1600" b="1" kern="1200">
                          <a:solidFill>
                            <a:srgbClr val="FF0000"/>
                          </a:solidFill>
                          <a:effectLst/>
                          <a:latin typeface="+mn-lt"/>
                          <a:ea typeface="+mn-ea"/>
                          <a:cs typeface="+mn-cs"/>
                        </a:rPr>
                        <a:t>cabin_encoder</a:t>
                      </a:r>
                      <a:r>
                        <a:rPr lang="en-US" altLang="ko-KR" sz="1600" kern="1200">
                          <a:solidFill>
                            <a:schemeClr val="tx1"/>
                          </a:solidFill>
                          <a:effectLst/>
                          <a:latin typeface="+mn-lt"/>
                          <a:ea typeface="+mn-ea"/>
                          <a:cs typeface="+mn-cs"/>
                        </a:rPr>
                        <a:t>, …)</a:t>
                      </a:r>
                      <a:endParaRPr lang="en-US" altLang="ko-KR" sz="1600" baseline="0"/>
                    </a:p>
                  </a:txBody>
                  <a:tcPr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6660092"/>
                  </a:ext>
                </a:extLst>
              </a:tr>
            </a:tbl>
          </a:graphicData>
        </a:graphic>
      </p:graphicFrame>
      <p:sp>
        <p:nvSpPr>
          <p:cNvPr id="3" name="TextBox 2"/>
          <p:cNvSpPr txBox="1"/>
          <p:nvPr/>
        </p:nvSpPr>
        <p:spPr>
          <a:xfrm>
            <a:off x="531950" y="1013791"/>
            <a:ext cx="8758744" cy="777457"/>
          </a:xfrm>
          <a:prstGeom prst="rect">
            <a:avLst/>
          </a:prstGeom>
          <a:noFill/>
        </p:spPr>
        <p:txBody>
          <a:bodyPr wrap="none" lIns="0" tIns="0" rIns="0" bIns="0" rtlCol="0">
            <a:spAutoFit/>
          </a:bodyPr>
          <a:lstStyle/>
          <a:p>
            <a:pPr>
              <a:lnSpc>
                <a:spcPct val="150000"/>
              </a:lnSpc>
            </a:pPr>
            <a:r>
              <a:rPr lang="en-US" altLang="ko-KR">
                <a:latin typeface="+mn-ea"/>
              </a:rPr>
              <a:t>Teradata</a:t>
            </a:r>
            <a:r>
              <a:rPr lang="ko-KR" altLang="en-US">
                <a:latin typeface="+mn-ea"/>
              </a:rPr>
              <a:t>는 여러가지 방법으로 데이터를 인코딩 할 수 있는 여러가지 함수들을 제공</a:t>
            </a:r>
            <a:r>
              <a:rPr lang="en-US" altLang="ko-KR">
                <a:latin typeface="+mn-ea"/>
              </a:rPr>
              <a:t>. </a:t>
            </a:r>
          </a:p>
          <a:p>
            <a:pPr>
              <a:lnSpc>
                <a:spcPct val="150000"/>
              </a:lnSpc>
            </a:pPr>
            <a:r>
              <a:rPr lang="ko-KR" altLang="en-US">
                <a:latin typeface="+mn-ea"/>
              </a:rPr>
              <a:t>이들 중 </a:t>
            </a:r>
            <a:r>
              <a:rPr lang="en-US" altLang="ko-KR">
                <a:latin typeface="+mn-ea"/>
              </a:rPr>
              <a:t>Vantage Analytics Transform</a:t>
            </a:r>
            <a:r>
              <a:rPr lang="ko-KR" altLang="en-US">
                <a:latin typeface="+mn-ea"/>
              </a:rPr>
              <a:t> 모듈을 활용하여 변환</a:t>
            </a:r>
          </a:p>
        </p:txBody>
      </p:sp>
    </p:spTree>
    <p:extLst>
      <p:ext uri="{BB962C8B-B14F-4D97-AF65-F5344CB8AC3E}">
        <p14:creationId xmlns:p14="http://schemas.microsoft.com/office/powerpoint/2010/main" val="106960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Vantage Analytics Transform( ) </a:t>
            </a:r>
            <a:r>
              <a:rPr lang="ko-KR" altLang="en-US"/>
              <a:t>활용</a:t>
            </a:r>
          </a:p>
        </p:txBody>
      </p:sp>
      <p:sp>
        <p:nvSpPr>
          <p:cNvPr id="4" name="직사각형 3"/>
          <p:cNvSpPr/>
          <p:nvPr/>
        </p:nvSpPr>
        <p:spPr>
          <a:xfrm>
            <a:off x="531950" y="1910895"/>
            <a:ext cx="6096000" cy="630942"/>
          </a:xfrm>
          <a:prstGeom prst="rect">
            <a:avLst/>
          </a:prstGeom>
        </p:spPr>
        <p:txBody>
          <a:bodyPr>
            <a:spAutoFit/>
          </a:bodyPr>
          <a:lstStyle/>
          <a:p>
            <a:pPr latinLnBrk="0">
              <a:lnSpc>
                <a:spcPts val="1400"/>
              </a:lnSpc>
            </a:pPr>
            <a:r>
              <a:rPr lang="en-US" altLang="ko-KR" kern="100">
                <a:latin typeface="맑은 고딕" panose="020B0503020000020004" pitchFamily="50" charset="-127"/>
                <a:cs typeface="Times New Roman" panose="02020603050405020304" pitchFamily="18" charset="0"/>
              </a:rPr>
              <a:t>from teradataml import configure</a:t>
            </a:r>
            <a:endParaRPr lang="ko-KR" altLang="ko-KR" sz="2000" kern="100">
              <a:latin typeface="맑은 고딕" panose="020B0503020000020004" pitchFamily="50" charset="-127"/>
              <a:cs typeface="Times New Roman" panose="02020603050405020304" pitchFamily="18" charset="0"/>
            </a:endParaRPr>
          </a:p>
          <a:p>
            <a:pPr latinLnBrk="0">
              <a:lnSpc>
                <a:spcPts val="1400"/>
              </a:lnSpc>
            </a:pP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ts val="1400"/>
              </a:lnSpc>
            </a:pPr>
            <a:r>
              <a:rPr lang="en-US" altLang="ko-KR" kern="100">
                <a:latin typeface="맑은 고딕" panose="020B0503020000020004" pitchFamily="50" charset="-127"/>
                <a:cs typeface="Times New Roman" panose="02020603050405020304" pitchFamily="18" charset="0"/>
              </a:rPr>
              <a:t>configure.val_install_location = 'val'</a:t>
            </a:r>
            <a:endParaRPr lang="ko-KR" altLang="ko-KR" sz="2000" kern="100">
              <a:latin typeface="맑은 고딕" panose="020B0503020000020004" pitchFamily="50" charset="-127"/>
              <a:cs typeface="Times New Roman" panose="02020603050405020304" pitchFamily="18" charset="0"/>
            </a:endParaRPr>
          </a:p>
        </p:txBody>
      </p:sp>
      <p:sp>
        <p:nvSpPr>
          <p:cNvPr id="5" name="직사각형 4"/>
          <p:cNvSpPr/>
          <p:nvPr/>
        </p:nvSpPr>
        <p:spPr>
          <a:xfrm>
            <a:off x="407505" y="1719471"/>
            <a:ext cx="5834270" cy="954156"/>
          </a:xfrm>
          <a:prstGeom prst="rect">
            <a:avLst/>
          </a:prstGeom>
          <a:noFill/>
          <a:ln w="1905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6" name="직사각형 5"/>
          <p:cNvSpPr/>
          <p:nvPr/>
        </p:nvSpPr>
        <p:spPr>
          <a:xfrm>
            <a:off x="407504" y="3566596"/>
            <a:ext cx="10242067" cy="2062103"/>
          </a:xfrm>
          <a:prstGeom prst="rect">
            <a:avLst/>
          </a:prstGeom>
        </p:spPr>
        <p:txBody>
          <a:bodyPr wrap="square">
            <a:spAutoFit/>
          </a:bodyPr>
          <a:lstStyle/>
          <a:p>
            <a:pPr marL="342900" lvl="0" indent="-342900" algn="just">
              <a:lnSpc>
                <a:spcPct val="150000"/>
              </a:lnSpc>
              <a:spcAft>
                <a:spcPts val="800"/>
              </a:spcAft>
              <a:buFont typeface="Arial" panose="020B0604020202020204" pitchFamily="34" charset="0"/>
              <a:buChar char="•"/>
            </a:pPr>
            <a:r>
              <a:rPr lang="en-US" altLang="ko-KR" kern="100">
                <a:latin typeface="맑은 고딕" panose="020B0503020000020004" pitchFamily="50" charset="-127"/>
                <a:cs typeface="Times New Roman" panose="02020603050405020304" pitchFamily="18" charset="0"/>
              </a:rPr>
              <a:t>data: </a:t>
            </a:r>
            <a:r>
              <a:rPr lang="ko-KR" altLang="ko-KR" kern="100">
                <a:latin typeface="맑은 고딕" panose="020B0503020000020004" pitchFamily="50" charset="-127"/>
                <a:cs typeface="Times New Roman" panose="02020603050405020304" pitchFamily="18" charset="0"/>
              </a:rPr>
              <a:t>변환을 적용할 </a:t>
            </a:r>
            <a:r>
              <a:rPr lang="en-US" altLang="ko-KR" kern="100">
                <a:latin typeface="맑은 고딕" panose="020B0503020000020004" pitchFamily="50" charset="-127"/>
                <a:cs typeface="Times New Roman" panose="02020603050405020304" pitchFamily="18" charset="0"/>
              </a:rPr>
              <a:t>teradataml DataFrame</a:t>
            </a:r>
            <a:endParaRPr lang="ko-KR" altLang="ko-KR" sz="2000" kern="100">
              <a:latin typeface="맑은 고딕" panose="020B0503020000020004" pitchFamily="50" charset="-127"/>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US" altLang="ko-KR" kern="100">
                <a:latin typeface="맑은 고딕" panose="020B0503020000020004" pitchFamily="50" charset="-127"/>
                <a:cs typeface="Times New Roman" panose="02020603050405020304" pitchFamily="18" charset="0"/>
              </a:rPr>
              <a:t>label_encode: Label Encoding </a:t>
            </a:r>
            <a:r>
              <a:rPr lang="ko-KR" altLang="ko-KR" kern="100">
                <a:latin typeface="맑은 고딕" panose="020B0503020000020004" pitchFamily="50" charset="-127"/>
                <a:cs typeface="Times New Roman" panose="02020603050405020304" pitchFamily="18" charset="0"/>
              </a:rPr>
              <a:t>규칙이 기술된 </a:t>
            </a:r>
            <a:r>
              <a:rPr lang="en-US" altLang="ko-KR" kern="100">
                <a:latin typeface="맑은 고딕" panose="020B0503020000020004" pitchFamily="50" charset="-127"/>
                <a:cs typeface="Times New Roman" panose="02020603050405020304" pitchFamily="18" charset="0"/>
              </a:rPr>
              <a:t>LabelEncoder </a:t>
            </a:r>
            <a:r>
              <a:rPr lang="ko-KR" altLang="ko-KR" kern="100">
                <a:latin typeface="맑은 고딕" panose="020B0503020000020004" pitchFamily="50" charset="-127"/>
                <a:cs typeface="Times New Roman" panose="02020603050405020304" pitchFamily="18" charset="0"/>
              </a:rPr>
              <a:t>객체</a:t>
            </a:r>
            <a:endParaRPr lang="ko-KR" altLang="ko-KR" sz="2000" kern="100">
              <a:latin typeface="맑은 고딕" panose="020B0503020000020004" pitchFamily="50" charset="-127"/>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US" altLang="ko-KR" kern="100">
                <a:latin typeface="맑은 고딕" panose="020B0503020000020004" pitchFamily="50" charset="-127"/>
                <a:cs typeface="Times New Roman" panose="02020603050405020304" pitchFamily="18" charset="0"/>
              </a:rPr>
              <a:t>index_columns: </a:t>
            </a:r>
            <a:r>
              <a:rPr lang="ko-KR" altLang="ko-KR" kern="100">
                <a:latin typeface="맑은 고딕" panose="020B0503020000020004" pitchFamily="50" charset="-127"/>
                <a:cs typeface="Times New Roman" panose="02020603050405020304" pitchFamily="18" charset="0"/>
              </a:rPr>
              <a:t>변환 적용 된</a:t>
            </a:r>
            <a:r>
              <a:rPr lang="en-US" altLang="ko-KR" kern="100">
                <a:latin typeface="맑은 고딕" panose="020B0503020000020004" pitchFamily="50" charset="-127"/>
                <a:cs typeface="Times New Roman" panose="02020603050405020304" pitchFamily="18" charset="0"/>
              </a:rPr>
              <a:t> DataFrame</a:t>
            </a:r>
            <a:r>
              <a:rPr lang="ko-KR" altLang="ko-KR" kern="100">
                <a:latin typeface="맑은 고딕" panose="020B0503020000020004" pitchFamily="50" charset="-127"/>
                <a:cs typeface="Times New Roman" panose="02020603050405020304" pitchFamily="18" charset="0"/>
              </a:rPr>
              <a:t>에 </a:t>
            </a:r>
            <a:r>
              <a:rPr lang="en-US" altLang="ko-KR" kern="100">
                <a:latin typeface="맑은 고딕" panose="020B0503020000020004" pitchFamily="50" charset="-127"/>
                <a:cs typeface="Times New Roman" panose="02020603050405020304" pitchFamily="18" charset="0"/>
              </a:rPr>
              <a:t>Index</a:t>
            </a:r>
            <a:r>
              <a:rPr lang="ko-KR" altLang="ko-KR" kern="100">
                <a:latin typeface="맑은 고딕" panose="020B0503020000020004" pitchFamily="50" charset="-127"/>
                <a:cs typeface="Times New Roman" panose="02020603050405020304" pitchFamily="18" charset="0"/>
              </a:rPr>
              <a:t>로 사용될 컬럼명</a:t>
            </a:r>
            <a:endParaRPr lang="ko-KR" altLang="ko-KR" sz="2000" kern="100">
              <a:latin typeface="맑은 고딕" panose="020B0503020000020004" pitchFamily="50" charset="-127"/>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US" altLang="ko-KR" kern="100">
                <a:latin typeface="맑은 고딕" panose="020B0503020000020004" pitchFamily="50" charset="-127"/>
                <a:cs typeface="Times New Roman" panose="02020603050405020304" pitchFamily="18" charset="0"/>
              </a:rPr>
              <a:t>key_columns: </a:t>
            </a:r>
            <a:r>
              <a:rPr lang="ko-KR" altLang="ko-KR" kern="100">
                <a:latin typeface="맑은 고딕" panose="020B0503020000020004" pitchFamily="50" charset="-127"/>
                <a:cs typeface="Times New Roman" panose="02020603050405020304" pitchFamily="18" charset="0"/>
              </a:rPr>
              <a:t>입력 </a:t>
            </a:r>
            <a:r>
              <a:rPr lang="en-US" altLang="ko-KR" kern="100">
                <a:latin typeface="맑은 고딕" panose="020B0503020000020004" pitchFamily="50" charset="-127"/>
                <a:cs typeface="Times New Roman" panose="02020603050405020304" pitchFamily="18" charset="0"/>
              </a:rPr>
              <a:t>DataFrame</a:t>
            </a:r>
            <a:r>
              <a:rPr lang="ko-KR" altLang="ko-KR" kern="100">
                <a:latin typeface="맑은 고딕" panose="020B0503020000020004" pitchFamily="50" charset="-127"/>
                <a:cs typeface="Times New Roman" panose="02020603050405020304" pitchFamily="18" charset="0"/>
              </a:rPr>
              <a:t>과 변환 적용된 </a:t>
            </a:r>
            <a:r>
              <a:rPr lang="en-US" altLang="ko-KR" kern="100">
                <a:latin typeface="맑은 고딕" panose="020B0503020000020004" pitchFamily="50" charset="-127"/>
                <a:cs typeface="Times New Roman" panose="02020603050405020304" pitchFamily="18" charset="0"/>
              </a:rPr>
              <a:t>DataFrame</a:t>
            </a:r>
            <a:r>
              <a:rPr lang="ko-KR" altLang="ko-KR" kern="100">
                <a:latin typeface="맑은 고딕" panose="020B0503020000020004" pitchFamily="50" charset="-127"/>
                <a:cs typeface="Times New Roman" panose="02020603050405020304" pitchFamily="18" charset="0"/>
              </a:rPr>
              <a:t>에서 적용될 </a:t>
            </a:r>
            <a:r>
              <a:rPr lang="en-US" altLang="ko-KR" kern="100">
                <a:latin typeface="맑은 고딕" panose="020B0503020000020004" pitchFamily="50" charset="-127"/>
                <a:cs typeface="Times New Roman" panose="02020603050405020304" pitchFamily="18" charset="0"/>
              </a:rPr>
              <a:t>Unique </a:t>
            </a:r>
            <a:r>
              <a:rPr lang="ko-KR" altLang="ko-KR" kern="100">
                <a:latin typeface="맑은 고딕" panose="020B0503020000020004" pitchFamily="50" charset="-127"/>
                <a:cs typeface="Times New Roman" panose="02020603050405020304" pitchFamily="18" charset="0"/>
              </a:rPr>
              <a:t>컬럼명</a:t>
            </a:r>
            <a:endParaRPr lang="ko-KR" altLang="ko-KR" sz="2000" kern="100">
              <a:latin typeface="맑은 고딕" panose="020B0503020000020004" pitchFamily="50" charset="-127"/>
              <a:cs typeface="Times New Roman" panose="02020603050405020304" pitchFamily="18" charset="0"/>
            </a:endParaRPr>
          </a:p>
        </p:txBody>
      </p:sp>
      <p:sp>
        <p:nvSpPr>
          <p:cNvPr id="7" name="TextBox 6"/>
          <p:cNvSpPr txBox="1"/>
          <p:nvPr/>
        </p:nvSpPr>
        <p:spPr>
          <a:xfrm>
            <a:off x="407504" y="1314503"/>
            <a:ext cx="2224968" cy="319126"/>
          </a:xfrm>
          <a:prstGeom prst="rect">
            <a:avLst/>
          </a:prstGeom>
          <a:noFill/>
        </p:spPr>
        <p:txBody>
          <a:bodyPr wrap="none" lIns="0" tIns="0" rIns="0" bIns="0" rtlCol="0">
            <a:spAutoFit/>
          </a:bodyPr>
          <a:lstStyle/>
          <a:p>
            <a:pPr>
              <a:lnSpc>
                <a:spcPct val="110000"/>
              </a:lnSpc>
            </a:pPr>
            <a:r>
              <a:rPr lang="ko-KR" altLang="en-US" sz="2000" b="1"/>
              <a:t>아래 환경 설정 필요</a:t>
            </a:r>
          </a:p>
        </p:txBody>
      </p:sp>
      <p:sp>
        <p:nvSpPr>
          <p:cNvPr id="8" name="TextBox 7"/>
          <p:cNvSpPr txBox="1"/>
          <p:nvPr/>
        </p:nvSpPr>
        <p:spPr>
          <a:xfrm>
            <a:off x="531950" y="3130107"/>
            <a:ext cx="2753190" cy="319126"/>
          </a:xfrm>
          <a:prstGeom prst="rect">
            <a:avLst/>
          </a:prstGeom>
          <a:noFill/>
        </p:spPr>
        <p:txBody>
          <a:bodyPr wrap="none" lIns="0" tIns="0" rIns="0" bIns="0" rtlCol="0">
            <a:spAutoFit/>
          </a:bodyPr>
          <a:lstStyle/>
          <a:p>
            <a:pPr>
              <a:lnSpc>
                <a:spcPct val="110000"/>
              </a:lnSpc>
            </a:pPr>
            <a:r>
              <a:rPr lang="en-US" altLang="ko-KR" sz="2000" b="1"/>
              <a:t>Transform( ) </a:t>
            </a:r>
            <a:r>
              <a:rPr lang="ko-KR" altLang="en-US" sz="2000" b="1"/>
              <a:t>의 주요 인자</a:t>
            </a:r>
          </a:p>
        </p:txBody>
      </p:sp>
      <p:sp>
        <p:nvSpPr>
          <p:cNvPr id="9" name="직사각형 8"/>
          <p:cNvSpPr/>
          <p:nvPr/>
        </p:nvSpPr>
        <p:spPr>
          <a:xfrm>
            <a:off x="6543673" y="1099702"/>
            <a:ext cx="5439605" cy="3000821"/>
          </a:xfrm>
          <a:prstGeom prst="rect">
            <a:avLst/>
          </a:prstGeom>
          <a:solidFill>
            <a:schemeClr val="bg1">
              <a:lumMod val="85000"/>
            </a:schemeClr>
          </a:solidFill>
        </p:spPr>
        <p:txBody>
          <a:bodyPr wrap="square">
            <a:spAutoFit/>
          </a:bodyPr>
          <a:lstStyle/>
          <a:p>
            <a:pPr latinLnBrk="0">
              <a:lnSpc>
                <a:spcPct val="150000"/>
              </a:lnSpc>
            </a:pPr>
            <a:r>
              <a:rPr lang="en-US" altLang="ko-KR" kern="100">
                <a:latin typeface="맑은 고딕" panose="020B0503020000020004" pitchFamily="50" charset="-127"/>
                <a:cs typeface="Times New Roman" panose="02020603050405020304" pitchFamily="18" charset="0"/>
              </a:rPr>
              <a:t>from teradataml import valib</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valib_transformed = valib.Transform(</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data=titanic_df,</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label_encode=label_enc,</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index_columns=["PassengerId"],</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key_columns=["PassengerId"]</a:t>
            </a:r>
            <a:r>
              <a:rPr lang="en-US" altLang="ko-KR">
                <a:latin typeface="맑은 고딕" panose="020B0503020000020004" pitchFamily="50" charset="-127"/>
                <a:cs typeface="Times New Roman" panose="02020603050405020304" pitchFamily="18" charset="0"/>
              </a:rPr>
              <a:t>)</a:t>
            </a:r>
            <a:endParaRPr lang="ko-KR" altLang="en-US"/>
          </a:p>
        </p:txBody>
      </p:sp>
      <p:grpSp>
        <p:nvGrpSpPr>
          <p:cNvPr id="11" name="그룹 10"/>
          <p:cNvGrpSpPr/>
          <p:nvPr/>
        </p:nvGrpSpPr>
        <p:grpSpPr>
          <a:xfrm>
            <a:off x="268357" y="5963478"/>
            <a:ext cx="10714382" cy="526774"/>
            <a:chOff x="268357" y="5963478"/>
            <a:chExt cx="10714382" cy="526774"/>
          </a:xfrm>
        </p:grpSpPr>
        <p:sp>
          <p:nvSpPr>
            <p:cNvPr id="10" name="직사각형 9"/>
            <p:cNvSpPr/>
            <p:nvPr/>
          </p:nvSpPr>
          <p:spPr>
            <a:xfrm>
              <a:off x="268357" y="5963478"/>
              <a:ext cx="10714382" cy="526774"/>
            </a:xfrm>
            <a:prstGeom prst="rect">
              <a:avLst/>
            </a:prstGeom>
            <a:solidFill>
              <a:schemeClr val="bg1">
                <a:lumMod val="95000"/>
              </a:schemeClr>
            </a:solidFill>
            <a:ln w="1905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3" name="TextBox 2"/>
            <p:cNvSpPr txBox="1"/>
            <p:nvPr/>
          </p:nvSpPr>
          <p:spPr>
            <a:xfrm>
              <a:off x="398732" y="6083267"/>
              <a:ext cx="10453631" cy="287195"/>
            </a:xfrm>
            <a:prstGeom prst="rect">
              <a:avLst/>
            </a:prstGeom>
            <a:noFill/>
          </p:spPr>
          <p:txBody>
            <a:bodyPr wrap="none" lIns="0" tIns="0" rIns="0" bIns="0" rtlCol="0">
              <a:spAutoFit/>
            </a:bodyPr>
            <a:lstStyle/>
            <a:p>
              <a:pPr>
                <a:lnSpc>
                  <a:spcPct val="110000"/>
                </a:lnSpc>
              </a:pPr>
              <a:r>
                <a:rPr lang="en-US" altLang="ko-KR"/>
                <a:t>LabelEncoder + Transform </a:t>
              </a:r>
              <a:r>
                <a:rPr lang="ko-KR" altLang="en-US"/>
                <a:t>에 </a:t>
              </a:r>
              <a:r>
                <a:rPr lang="en-US" altLang="ko-KR"/>
                <a:t>Retain </a:t>
              </a:r>
              <a:r>
                <a:rPr lang="ko-KR" altLang="en-US"/>
                <a:t>인자를 부여하지 않으면 해당 컬럼만 </a:t>
              </a:r>
              <a:r>
                <a:rPr lang="en-US" altLang="ko-KR"/>
                <a:t>Encoding </a:t>
              </a:r>
              <a:r>
                <a:rPr lang="ko-KR" altLang="en-US"/>
                <a:t>된 </a:t>
              </a:r>
              <a:r>
                <a:rPr lang="en-US" altLang="ko-KR"/>
                <a:t>DataFrame</a:t>
              </a:r>
              <a:r>
                <a:rPr lang="ko-KR" altLang="en-US"/>
                <a:t>이 생성됨</a:t>
              </a:r>
              <a:r>
                <a:rPr lang="en-US" altLang="ko-KR"/>
                <a:t>. </a:t>
              </a:r>
              <a:endParaRPr lang="ko-KR" altLang="en-US"/>
            </a:p>
          </p:txBody>
        </p:sp>
      </p:grpSp>
    </p:spTree>
    <p:extLst>
      <p:ext uri="{BB962C8B-B14F-4D97-AF65-F5344CB8AC3E}">
        <p14:creationId xmlns:p14="http://schemas.microsoft.com/office/powerpoint/2010/main" val="324139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31950" y="305102"/>
            <a:ext cx="11128098" cy="531610"/>
          </a:xfrm>
        </p:spPr>
        <p:txBody>
          <a:bodyPr/>
          <a:lstStyle/>
          <a:p>
            <a:r>
              <a:rPr lang="en-US" altLang="ko-KR" dirty="0"/>
              <a:t>Vantage Analytics Transform( ) </a:t>
            </a:r>
            <a:r>
              <a:rPr lang="ko-KR" altLang="en-US" dirty="0"/>
              <a:t>활용 </a:t>
            </a:r>
            <a:r>
              <a:rPr lang="en-US" altLang="ko-KR" dirty="0"/>
              <a:t>– Retain </a:t>
            </a:r>
            <a:r>
              <a:rPr lang="ko-KR" altLang="en-US" dirty="0"/>
              <a:t>인자 적용</a:t>
            </a:r>
          </a:p>
        </p:txBody>
      </p:sp>
      <p:sp>
        <p:nvSpPr>
          <p:cNvPr id="5" name="직사각형 4"/>
          <p:cNvSpPr/>
          <p:nvPr/>
        </p:nvSpPr>
        <p:spPr>
          <a:xfrm>
            <a:off x="531950" y="1042714"/>
            <a:ext cx="11280913" cy="5493812"/>
          </a:xfrm>
          <a:prstGeom prst="rect">
            <a:avLst/>
          </a:prstGeom>
        </p:spPr>
        <p:txBody>
          <a:bodyPr wrap="square">
            <a:spAutoFit/>
          </a:bodyPr>
          <a:lstStyle/>
          <a:p>
            <a:pPr latinLnBrk="0">
              <a:lnSpc>
                <a:spcPct val="150000"/>
              </a:lnSpc>
            </a:pPr>
            <a:r>
              <a:rPr lang="en-US" altLang="ko-KR" kern="100">
                <a:latin typeface="맑은 고딕" panose="020B0503020000020004" pitchFamily="50" charset="-127"/>
                <a:cs typeface="Times New Roman" panose="02020603050405020304" pitchFamily="18" charset="0"/>
              </a:rPr>
              <a:t>from teradataml import valib, Retain</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valib.Transform()</a:t>
            </a:r>
            <a:r>
              <a:rPr lang="ko-KR" altLang="ko-KR" kern="100">
                <a:latin typeface="맑은 고딕" panose="020B0503020000020004" pitchFamily="50" charset="-127"/>
                <a:cs typeface="Times New Roman" panose="02020603050405020304" pitchFamily="18" charset="0"/>
              </a:rPr>
              <a:t>에서 그대로 보존되어야 할 컬럼들의 리스트를</a:t>
            </a:r>
            <a:r>
              <a:rPr lang="en-US" altLang="ko-KR" kern="100">
                <a:latin typeface="맑은 고딕" panose="020B0503020000020004" pitchFamily="50" charset="-127"/>
                <a:cs typeface="Times New Roman" panose="02020603050405020304" pitchFamily="18" charset="0"/>
              </a:rPr>
              <a:t> Retain </a:t>
            </a:r>
            <a:r>
              <a:rPr lang="ko-KR" altLang="ko-KR" kern="100">
                <a:latin typeface="맑은 고딕" panose="020B0503020000020004" pitchFamily="50" charset="-127"/>
                <a:cs typeface="Times New Roman" panose="02020603050405020304" pitchFamily="18" charset="0"/>
              </a:rPr>
              <a:t>객체로 만들어줘야 하며</a:t>
            </a: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a:t>
            </a:r>
            <a:r>
              <a:rPr lang="ko-KR" altLang="ko-KR" kern="100">
                <a:latin typeface="맑은 고딕" panose="020B0503020000020004" pitchFamily="50" charset="-127"/>
                <a:cs typeface="Times New Roman" panose="02020603050405020304" pitchFamily="18" charset="0"/>
              </a:rPr>
              <a:t>이를 위해</a:t>
            </a:r>
            <a:r>
              <a:rPr lang="en-US" altLang="ko-KR" kern="100">
                <a:latin typeface="맑은 고딕" panose="020B0503020000020004" pitchFamily="50" charset="-127"/>
                <a:cs typeface="Times New Roman" panose="02020603050405020304" pitchFamily="18" charset="0"/>
              </a:rPr>
              <a:t> Retain() </a:t>
            </a:r>
            <a:r>
              <a:rPr lang="ko-KR" altLang="ko-KR" kern="100">
                <a:latin typeface="맑은 고딕" panose="020B0503020000020004" pitchFamily="50" charset="-127"/>
                <a:cs typeface="Times New Roman" panose="02020603050405020304" pitchFamily="18" charset="0"/>
              </a:rPr>
              <a:t>함수를 호출</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retain = </a:t>
            </a:r>
            <a:r>
              <a:rPr lang="en-US" altLang="ko-KR" b="1" kern="100">
                <a:solidFill>
                  <a:srgbClr val="FF0000"/>
                </a:solidFill>
                <a:latin typeface="맑은 고딕" panose="020B0503020000020004" pitchFamily="50" charset="-127"/>
                <a:cs typeface="Times New Roman" panose="02020603050405020304" pitchFamily="18" charset="0"/>
              </a:rPr>
              <a:t>Retain(columns=retain_cols)</a:t>
            </a:r>
            <a:endParaRPr lang="ko-KR" altLang="ko-KR" sz="2000" b="1" kern="100">
              <a:solidFill>
                <a:srgbClr val="FF0000"/>
              </a:solidFill>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#valib.Transform() </a:t>
            </a:r>
            <a:r>
              <a:rPr lang="ko-KR" altLang="ko-KR" kern="100">
                <a:latin typeface="맑은 고딕" panose="020B0503020000020004" pitchFamily="50" charset="-127"/>
                <a:cs typeface="Times New Roman" panose="02020603050405020304" pitchFamily="18" charset="0"/>
              </a:rPr>
              <a:t>함수의 수행 결과는</a:t>
            </a:r>
            <a:r>
              <a:rPr lang="en-US" altLang="ko-KR" kern="100">
                <a:latin typeface="맑은 고딕" panose="020B0503020000020004" pitchFamily="50" charset="-127"/>
                <a:cs typeface="Times New Roman" panose="02020603050405020304" pitchFamily="18" charset="0"/>
              </a:rPr>
              <a:t> Transform </a:t>
            </a:r>
            <a:r>
              <a:rPr lang="ko-KR" altLang="ko-KR" kern="100">
                <a:latin typeface="맑은 고딕" panose="020B0503020000020004" pitchFamily="50" charset="-127"/>
                <a:cs typeface="Times New Roman" panose="02020603050405020304" pitchFamily="18" charset="0"/>
              </a:rPr>
              <a:t>객체임</a:t>
            </a: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valib_transformed = valib.Transform(</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data=titanic_df,</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label_encode=label_enc,</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a:t>
            </a:r>
            <a:r>
              <a:rPr lang="en-US" altLang="ko-KR" b="1" kern="100">
                <a:solidFill>
                  <a:srgbClr val="FF0000"/>
                </a:solidFill>
                <a:latin typeface="맑은 고딕" panose="020B0503020000020004" pitchFamily="50" charset="-127"/>
                <a:cs typeface="Times New Roman" panose="02020603050405020304" pitchFamily="18" charset="0"/>
              </a:rPr>
              <a:t>retain=retain</a:t>
            </a:r>
            <a:r>
              <a:rPr lang="en-US" altLang="ko-KR" kern="100">
                <a:latin typeface="맑은 고딕" panose="020B0503020000020004" pitchFamily="50" charset="-127"/>
                <a:cs typeface="Times New Roman" panose="02020603050405020304" pitchFamily="18" charset="0"/>
              </a:rPr>
              <a:t>,</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index_columns=["PassengerId"],</a:t>
            </a:r>
            <a:endParaRPr lang="ko-KR" altLang="ko-KR" sz="2000" kern="100">
              <a:latin typeface="맑은 고딕" panose="020B0503020000020004" pitchFamily="50" charset="-127"/>
              <a:cs typeface="Times New Roman" panose="02020603050405020304" pitchFamily="18" charset="0"/>
            </a:endParaRPr>
          </a:p>
          <a:p>
            <a:pPr latinLnBrk="0">
              <a:lnSpc>
                <a:spcPct val="150000"/>
              </a:lnSpc>
            </a:pPr>
            <a:r>
              <a:rPr lang="en-US" altLang="ko-KR" kern="100">
                <a:latin typeface="맑은 고딕" panose="020B0503020000020004" pitchFamily="50" charset="-127"/>
                <a:cs typeface="Times New Roman" panose="02020603050405020304" pitchFamily="18" charset="0"/>
              </a:rPr>
              <a:t>                        key_columns=["PassengerId"])</a:t>
            </a:r>
            <a:endParaRPr lang="ko-KR" altLang="ko-KR" sz="2000" kern="10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9612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453F36-DEAC-26CD-644B-21A1057CE7F1}"/>
              </a:ext>
            </a:extLst>
          </p:cNvPr>
          <p:cNvSpPr>
            <a:spLocks noGrp="1"/>
          </p:cNvSpPr>
          <p:nvPr>
            <p:ph type="title"/>
          </p:nvPr>
        </p:nvSpPr>
        <p:spPr>
          <a:xfrm>
            <a:off x="531949" y="305102"/>
            <a:ext cx="11551895" cy="531610"/>
          </a:xfrm>
        </p:spPr>
        <p:txBody>
          <a:bodyPr/>
          <a:lstStyle/>
          <a:p>
            <a:r>
              <a:rPr lang="en-US" altLang="ko-KR" dirty="0"/>
              <a:t>Vantage Analytics Transform</a:t>
            </a:r>
            <a:r>
              <a:rPr lang="ko-KR" altLang="en-US" dirty="0"/>
              <a:t>을 이용한 </a:t>
            </a:r>
            <a:r>
              <a:rPr lang="en-US" altLang="ko-KR" dirty="0"/>
              <a:t>Encoding/Scaling </a:t>
            </a:r>
            <a:r>
              <a:rPr lang="ko-KR" altLang="en-US" dirty="0"/>
              <a:t>변환</a:t>
            </a:r>
          </a:p>
        </p:txBody>
      </p:sp>
      <p:sp>
        <p:nvSpPr>
          <p:cNvPr id="4" name="TextBox 3">
            <a:extLst>
              <a:ext uri="{FF2B5EF4-FFF2-40B4-BE49-F238E27FC236}">
                <a16:creationId xmlns:a16="http://schemas.microsoft.com/office/drawing/2014/main" id="{ABEE2BE2-5DDE-162E-25C9-AFA9ED75AB65}"/>
              </a:ext>
            </a:extLst>
          </p:cNvPr>
          <p:cNvSpPr txBox="1"/>
          <p:nvPr/>
        </p:nvSpPr>
        <p:spPr>
          <a:xfrm>
            <a:off x="1077985" y="1979802"/>
            <a:ext cx="7107971" cy="3607141"/>
          </a:xfrm>
          <a:prstGeom prst="rect">
            <a:avLst/>
          </a:prstGeom>
          <a:noFill/>
        </p:spPr>
        <p:txBody>
          <a:bodyPr wrap="none" lIns="0" tIns="0" rIns="0" bIns="0" rtlCol="0">
            <a:spAutoFit/>
          </a:bodyPr>
          <a:lstStyle/>
          <a:p>
            <a:pPr marL="342900" indent="-342900">
              <a:lnSpc>
                <a:spcPct val="200000"/>
              </a:lnSpc>
              <a:buAutoNum type="arabicPeriod"/>
            </a:pPr>
            <a:r>
              <a:rPr lang="en-US" altLang="ko-KR" sz="2000" dirty="0"/>
              <a:t>Label/One-Hot Encoding </a:t>
            </a:r>
            <a:r>
              <a:rPr lang="ko-KR" altLang="en-US" sz="2000" dirty="0"/>
              <a:t>컬럼명과 </a:t>
            </a:r>
            <a:r>
              <a:rPr lang="ko-KR" altLang="en-US" sz="2000" dirty="0" err="1"/>
              <a:t>변환값</a:t>
            </a:r>
            <a:r>
              <a:rPr lang="ko-KR" altLang="en-US" sz="2000" dirty="0"/>
              <a:t> 매핑을 수행</a:t>
            </a:r>
            <a:endParaRPr lang="en-US" altLang="ko-KR" sz="2000" dirty="0"/>
          </a:p>
          <a:p>
            <a:pPr marL="342900" indent="-342900">
              <a:lnSpc>
                <a:spcPct val="200000"/>
              </a:lnSpc>
              <a:buAutoNum type="arabicPeriod"/>
            </a:pPr>
            <a:r>
              <a:rPr lang="ko-KR" altLang="en-US" sz="2000" dirty="0"/>
              <a:t>보존 되어야 할 컬럼명을 지정</a:t>
            </a:r>
            <a:r>
              <a:rPr lang="en-US" altLang="ko-KR" sz="2000" dirty="0"/>
              <a:t>(Retain)</a:t>
            </a:r>
          </a:p>
          <a:p>
            <a:pPr marL="342900" indent="-342900">
              <a:lnSpc>
                <a:spcPct val="200000"/>
              </a:lnSpc>
              <a:buAutoNum type="arabicPeriod"/>
            </a:pPr>
            <a:r>
              <a:rPr lang="en-US" altLang="ko-KR" sz="2000" dirty="0" err="1"/>
              <a:t>LabelEncoder</a:t>
            </a:r>
            <a:r>
              <a:rPr lang="en-US" altLang="ko-KR" sz="2000" dirty="0"/>
              <a:t>, </a:t>
            </a:r>
            <a:r>
              <a:rPr lang="en-US" altLang="ko-KR" sz="2000" dirty="0" err="1"/>
              <a:t>OnhoeEncoder</a:t>
            </a:r>
            <a:r>
              <a:rPr lang="en-US" altLang="ko-KR" sz="2000" dirty="0"/>
              <a:t>, Retain</a:t>
            </a:r>
            <a:r>
              <a:rPr lang="ko-KR" altLang="en-US" sz="2000" dirty="0"/>
              <a:t> 객체 생성</a:t>
            </a:r>
            <a:r>
              <a:rPr lang="en-US" altLang="ko-KR" sz="2000" dirty="0"/>
              <a:t>. </a:t>
            </a:r>
          </a:p>
          <a:p>
            <a:pPr marL="342900" indent="-342900">
              <a:lnSpc>
                <a:spcPct val="200000"/>
              </a:lnSpc>
              <a:buAutoNum type="arabicPeriod"/>
            </a:pPr>
            <a:r>
              <a:rPr lang="en-US" altLang="ko-KR" sz="2000" dirty="0"/>
              <a:t> </a:t>
            </a:r>
            <a:r>
              <a:rPr lang="en-US" altLang="ko-KR" sz="2000" dirty="0" err="1"/>
              <a:t>valib</a:t>
            </a:r>
            <a:r>
              <a:rPr lang="ko-KR" altLang="en-US" sz="2000" dirty="0"/>
              <a:t>의 </a:t>
            </a:r>
            <a:r>
              <a:rPr lang="en-US" altLang="ko-KR" sz="2000" dirty="0"/>
              <a:t>Transform() </a:t>
            </a:r>
            <a:r>
              <a:rPr lang="ko-KR" altLang="en-US" sz="2000" dirty="0"/>
              <a:t>호출하여 변환 수행</a:t>
            </a:r>
            <a:endParaRPr lang="en-US" altLang="ko-KR" sz="2000" dirty="0"/>
          </a:p>
          <a:p>
            <a:pPr marL="342900" indent="-342900">
              <a:lnSpc>
                <a:spcPct val="200000"/>
              </a:lnSpc>
              <a:buAutoNum type="arabicPeriod"/>
            </a:pPr>
            <a:r>
              <a:rPr lang="ko-KR" altLang="en-US" sz="2000" dirty="0"/>
              <a:t>변환객체의 </a:t>
            </a:r>
            <a:r>
              <a:rPr lang="en-US" altLang="ko-KR" sz="2000" dirty="0"/>
              <a:t>result </a:t>
            </a:r>
            <a:r>
              <a:rPr lang="ko-KR" altLang="en-US" sz="2000" dirty="0"/>
              <a:t>속성으로 최종 변환된 </a:t>
            </a:r>
            <a:r>
              <a:rPr lang="en-US" altLang="ko-KR" sz="2000" dirty="0" err="1"/>
              <a:t>DataFrame</a:t>
            </a:r>
            <a:r>
              <a:rPr lang="en-US" altLang="ko-KR" sz="2000" dirty="0"/>
              <a:t> </a:t>
            </a:r>
            <a:r>
              <a:rPr lang="ko-KR" altLang="en-US" sz="2000" dirty="0"/>
              <a:t>반환 받음</a:t>
            </a:r>
            <a:endParaRPr lang="en-US" altLang="ko-KR" sz="2000" dirty="0"/>
          </a:p>
          <a:p>
            <a:pPr marL="342900" indent="-342900">
              <a:lnSpc>
                <a:spcPct val="200000"/>
              </a:lnSpc>
              <a:buAutoNum type="arabicPeriod"/>
            </a:pPr>
            <a:endParaRPr lang="ko-KR" altLang="en-US" sz="2000" dirty="0"/>
          </a:p>
        </p:txBody>
      </p:sp>
    </p:spTree>
    <p:extLst>
      <p:ext uri="{BB962C8B-B14F-4D97-AF65-F5344CB8AC3E}">
        <p14:creationId xmlns:p14="http://schemas.microsoft.com/office/powerpoint/2010/main" val="250616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피처 스케일링</a:t>
            </a:r>
          </a:p>
        </p:txBody>
      </p:sp>
      <p:sp>
        <p:nvSpPr>
          <p:cNvPr id="3" name="내용 개체 틀 2"/>
          <p:cNvSpPr>
            <a:spLocks noGrp="1"/>
          </p:cNvSpPr>
          <p:nvPr>
            <p:ph idx="1"/>
          </p:nvPr>
        </p:nvSpPr>
        <p:spPr>
          <a:xfrm>
            <a:off x="533400" y="1412776"/>
            <a:ext cx="5274568" cy="648072"/>
          </a:xfrm>
        </p:spPr>
        <p:txBody>
          <a:bodyPr>
            <a:noAutofit/>
          </a:bodyPr>
          <a:lstStyle/>
          <a:p>
            <a:pPr>
              <a:lnSpc>
                <a:spcPct val="150000"/>
              </a:lnSpc>
            </a:pPr>
            <a:r>
              <a:rPr lang="ko-KR" altLang="en-US" sz="1800"/>
              <a:t>표준화는 데이터의 피처 각각이 평균이 </a:t>
            </a:r>
            <a:r>
              <a:rPr lang="en-US" altLang="ko-KR" sz="1800"/>
              <a:t>0</a:t>
            </a:r>
            <a:r>
              <a:rPr lang="ko-KR" altLang="en-US" sz="1800"/>
              <a:t>이고 분산이 </a:t>
            </a:r>
            <a:r>
              <a:rPr lang="en-US" altLang="ko-KR" sz="1800"/>
              <a:t>1</a:t>
            </a:r>
            <a:r>
              <a:rPr lang="ko-KR" altLang="en-US" sz="1800"/>
              <a:t>인 가우시안 정규 분포를 가진 값으로 변환하는 것을 의미합니다</a:t>
            </a:r>
            <a:r>
              <a:rPr lang="en-US" altLang="ko-KR" sz="1800"/>
              <a:t>. </a:t>
            </a:r>
            <a:br>
              <a:rPr lang="ko-KR" altLang="en-US" sz="1800"/>
            </a:br>
            <a:br>
              <a:rPr lang="ko-KR" altLang="en-US" sz="1800"/>
            </a:br>
            <a:endParaRPr lang="ko-KR" altLang="en-US" sz="1800"/>
          </a:p>
        </p:txBody>
      </p:sp>
      <p:pic>
        <p:nvPicPr>
          <p:cNvPr id="4" name="그림 3"/>
          <p:cNvPicPr>
            <a:picLocks noChangeAspect="1"/>
          </p:cNvPicPr>
          <p:nvPr/>
        </p:nvPicPr>
        <p:blipFill>
          <a:blip r:embed="rId2"/>
          <a:stretch>
            <a:fillRect/>
          </a:stretch>
        </p:blipFill>
        <p:spPr>
          <a:xfrm>
            <a:off x="1203772" y="2924945"/>
            <a:ext cx="3933825" cy="1190625"/>
          </a:xfrm>
          <a:prstGeom prst="rect">
            <a:avLst/>
          </a:prstGeom>
        </p:spPr>
      </p:pic>
      <p:sp>
        <p:nvSpPr>
          <p:cNvPr id="5" name="내용 개체 틀 2"/>
          <p:cNvSpPr txBox="1">
            <a:spLocks/>
          </p:cNvSpPr>
          <p:nvPr/>
        </p:nvSpPr>
        <p:spPr>
          <a:xfrm>
            <a:off x="6289712" y="1412776"/>
            <a:ext cx="5740794" cy="648072"/>
          </a:xfrm>
          <a:prstGeom prst="rect">
            <a:avLst/>
          </a:prstGeom>
        </p:spPr>
        <p:txBody>
          <a:bodyPr vert="horz" lIns="0" tIns="0" rIns="0" bIns="0" rtlCol="0">
            <a:noAutofit/>
          </a:bodyPr>
          <a:lst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lnSpc>
                <a:spcPct val="150000"/>
              </a:lnSpc>
            </a:pPr>
            <a:r>
              <a:rPr lang="ko-KR" altLang="en-US" sz="1800"/>
              <a:t>정규화는 서로 다른 피처의 크기를 통일하기 위해 크기를 변환해주는 개념입니다 </a:t>
            </a:r>
            <a:br>
              <a:rPr lang="ko-KR" altLang="en-US" sz="1800"/>
            </a:br>
            <a:br>
              <a:rPr lang="ko-KR" altLang="en-US" sz="1800"/>
            </a:br>
            <a:endParaRPr lang="ko-KR" altLang="en-US" sz="1800"/>
          </a:p>
        </p:txBody>
      </p:sp>
      <p:pic>
        <p:nvPicPr>
          <p:cNvPr id="7" name="그림 6"/>
          <p:cNvPicPr>
            <a:picLocks noChangeAspect="1"/>
          </p:cNvPicPr>
          <p:nvPr/>
        </p:nvPicPr>
        <p:blipFill>
          <a:blip r:embed="rId3"/>
          <a:stretch>
            <a:fillRect/>
          </a:stretch>
        </p:blipFill>
        <p:spPr>
          <a:xfrm>
            <a:off x="6672064" y="3001145"/>
            <a:ext cx="4686300" cy="1114425"/>
          </a:xfrm>
          <a:prstGeom prst="rect">
            <a:avLst/>
          </a:prstGeom>
        </p:spPr>
      </p:pic>
      <p:sp>
        <p:nvSpPr>
          <p:cNvPr id="8" name="TextBox 7"/>
          <p:cNvSpPr txBox="1"/>
          <p:nvPr/>
        </p:nvSpPr>
        <p:spPr>
          <a:xfrm>
            <a:off x="1271464" y="4086105"/>
            <a:ext cx="1511774" cy="503925"/>
          </a:xfrm>
          <a:prstGeom prst="rect">
            <a:avLst/>
          </a:prstGeom>
          <a:noFill/>
        </p:spPr>
        <p:txBody>
          <a:bodyPr wrap="square" lIns="0" tIns="0" rIns="0" bIns="0" rtlCol="0">
            <a:noAutofit/>
          </a:bodyPr>
          <a:lstStyle/>
          <a:p>
            <a:pPr>
              <a:lnSpc>
                <a:spcPct val="150000"/>
              </a:lnSpc>
            </a:pPr>
            <a:r>
              <a:rPr lang="en-US" altLang="ko-KR" sz="1799" b="1" dirty="0">
                <a:latin typeface="+mn-ea"/>
              </a:rPr>
              <a:t>[20, 30, 40]</a:t>
            </a:r>
            <a:endParaRPr lang="ko-KR" altLang="en-US" sz="1799" b="1" dirty="0">
              <a:latin typeface="+mn-ea"/>
            </a:endParaRPr>
          </a:p>
        </p:txBody>
      </p:sp>
      <p:sp>
        <p:nvSpPr>
          <p:cNvPr id="9" name="TextBox 8"/>
          <p:cNvSpPr txBox="1"/>
          <p:nvPr/>
        </p:nvSpPr>
        <p:spPr>
          <a:xfrm>
            <a:off x="3479868" y="4086105"/>
            <a:ext cx="1511774" cy="503925"/>
          </a:xfrm>
          <a:prstGeom prst="rect">
            <a:avLst/>
          </a:prstGeom>
          <a:noFill/>
        </p:spPr>
        <p:txBody>
          <a:bodyPr wrap="square" lIns="0" tIns="0" rIns="0" bIns="0" rtlCol="0">
            <a:noAutofit/>
          </a:bodyPr>
          <a:lstStyle/>
          <a:p>
            <a:pPr>
              <a:lnSpc>
                <a:spcPct val="150000"/>
              </a:lnSpc>
            </a:pPr>
            <a:r>
              <a:rPr lang="en-US" altLang="ko-KR" sz="1799" b="1" dirty="0">
                <a:latin typeface="+mn-ea"/>
              </a:rPr>
              <a:t>[-1.22, 0, 1.22]</a:t>
            </a:r>
            <a:endParaRPr lang="ko-KR" altLang="en-US" sz="1799" b="1" dirty="0">
              <a:latin typeface="+mn-ea"/>
            </a:endParaRPr>
          </a:p>
        </p:txBody>
      </p:sp>
      <p:sp>
        <p:nvSpPr>
          <p:cNvPr id="10" name="오른쪽 화살표 9"/>
          <p:cNvSpPr/>
          <p:nvPr/>
        </p:nvSpPr>
        <p:spPr>
          <a:xfrm>
            <a:off x="2772689" y="4104103"/>
            <a:ext cx="503925" cy="467931"/>
          </a:xfrm>
          <a:prstGeom prst="rightArrow">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ko-KR" altLang="en-US" sz="1799"/>
          </a:p>
        </p:txBody>
      </p:sp>
      <p:sp>
        <p:nvSpPr>
          <p:cNvPr id="11" name="TextBox 10"/>
          <p:cNvSpPr txBox="1"/>
          <p:nvPr/>
        </p:nvSpPr>
        <p:spPr>
          <a:xfrm>
            <a:off x="1271464" y="4877987"/>
            <a:ext cx="2376264" cy="416741"/>
          </a:xfrm>
          <a:prstGeom prst="rect">
            <a:avLst/>
          </a:prstGeom>
          <a:noFill/>
        </p:spPr>
        <p:txBody>
          <a:bodyPr wrap="square" lIns="0" tIns="0" rIns="0" bIns="0" rtlCol="0">
            <a:noAutofit/>
          </a:bodyPr>
          <a:lstStyle/>
          <a:p>
            <a:pPr>
              <a:lnSpc>
                <a:spcPct val="150000"/>
              </a:lnSpc>
            </a:pPr>
            <a:r>
              <a:rPr lang="ko-KR" altLang="en-US" sz="1500" dirty="0">
                <a:latin typeface="+mn-ea"/>
              </a:rPr>
              <a:t>평균</a:t>
            </a:r>
            <a:r>
              <a:rPr lang="en-US" altLang="ko-KR" sz="1500" dirty="0">
                <a:latin typeface="+mn-ea"/>
              </a:rPr>
              <a:t>: 30, </a:t>
            </a:r>
            <a:r>
              <a:rPr lang="ko-KR" altLang="en-US" sz="1500" dirty="0">
                <a:latin typeface="+mn-ea"/>
              </a:rPr>
              <a:t>표준편차</a:t>
            </a:r>
            <a:r>
              <a:rPr lang="en-US" altLang="ko-KR" sz="1500" dirty="0">
                <a:latin typeface="+mn-ea"/>
              </a:rPr>
              <a:t>: 8.16</a:t>
            </a:r>
            <a:endParaRPr lang="ko-KR" altLang="en-US" sz="1500" dirty="0">
              <a:latin typeface="+mn-ea"/>
            </a:endParaRPr>
          </a:p>
        </p:txBody>
      </p:sp>
      <p:sp>
        <p:nvSpPr>
          <p:cNvPr id="12" name="TextBox 11"/>
          <p:cNvSpPr txBox="1"/>
          <p:nvPr/>
        </p:nvSpPr>
        <p:spPr>
          <a:xfrm>
            <a:off x="1231719" y="5445225"/>
            <a:ext cx="4175376" cy="503925"/>
          </a:xfrm>
          <a:prstGeom prst="rect">
            <a:avLst/>
          </a:prstGeom>
          <a:noFill/>
        </p:spPr>
        <p:txBody>
          <a:bodyPr wrap="square" lIns="0" tIns="0" rIns="0" bIns="0" rtlCol="0">
            <a:noAutofit/>
          </a:bodyPr>
          <a:lstStyle/>
          <a:p>
            <a:pPr>
              <a:lnSpc>
                <a:spcPct val="150000"/>
              </a:lnSpc>
            </a:pPr>
            <a:r>
              <a:rPr lang="ko-KR" altLang="en-US" sz="1500" dirty="0">
                <a:latin typeface="+mn-ea"/>
              </a:rPr>
              <a:t>데이터 분포의 중심을 </a:t>
            </a:r>
            <a:r>
              <a:rPr lang="en-US" altLang="ko-KR" sz="1500" dirty="0">
                <a:latin typeface="+mn-ea"/>
              </a:rPr>
              <a:t>0</a:t>
            </a:r>
            <a:r>
              <a:rPr lang="ko-KR" altLang="en-US" sz="1500" dirty="0">
                <a:latin typeface="+mn-ea"/>
              </a:rPr>
              <a:t>으로</a:t>
            </a:r>
            <a:r>
              <a:rPr lang="en-US" altLang="ko-KR" sz="1500" dirty="0">
                <a:latin typeface="+mn-ea"/>
              </a:rPr>
              <a:t>(Zero-Centered)</a:t>
            </a:r>
            <a:endParaRPr lang="ko-KR" altLang="en-US" sz="1500" dirty="0">
              <a:latin typeface="+mn-ea"/>
            </a:endParaRPr>
          </a:p>
        </p:txBody>
      </p:sp>
      <p:sp>
        <p:nvSpPr>
          <p:cNvPr id="13" name="TextBox 12"/>
          <p:cNvSpPr txBox="1"/>
          <p:nvPr/>
        </p:nvSpPr>
        <p:spPr>
          <a:xfrm>
            <a:off x="6946295" y="4221089"/>
            <a:ext cx="1511774" cy="503925"/>
          </a:xfrm>
          <a:prstGeom prst="rect">
            <a:avLst/>
          </a:prstGeom>
          <a:noFill/>
        </p:spPr>
        <p:txBody>
          <a:bodyPr wrap="square" lIns="0" tIns="0" rIns="0" bIns="0" rtlCol="0">
            <a:noAutofit/>
          </a:bodyPr>
          <a:lstStyle/>
          <a:p>
            <a:pPr>
              <a:lnSpc>
                <a:spcPct val="150000"/>
              </a:lnSpc>
            </a:pPr>
            <a:r>
              <a:rPr lang="en-US" altLang="ko-KR" sz="1799" b="1" dirty="0">
                <a:latin typeface="+mn-ea"/>
              </a:rPr>
              <a:t>[20, 30, 40]</a:t>
            </a:r>
            <a:endParaRPr lang="ko-KR" altLang="en-US" sz="1799" b="1" dirty="0">
              <a:latin typeface="+mn-ea"/>
            </a:endParaRPr>
          </a:p>
        </p:txBody>
      </p:sp>
      <p:sp>
        <p:nvSpPr>
          <p:cNvPr id="14" name="TextBox 13"/>
          <p:cNvSpPr txBox="1"/>
          <p:nvPr/>
        </p:nvSpPr>
        <p:spPr>
          <a:xfrm>
            <a:off x="9154698" y="4221089"/>
            <a:ext cx="1511774" cy="503925"/>
          </a:xfrm>
          <a:prstGeom prst="rect">
            <a:avLst/>
          </a:prstGeom>
          <a:noFill/>
        </p:spPr>
        <p:txBody>
          <a:bodyPr wrap="square" lIns="0" tIns="0" rIns="0" bIns="0" rtlCol="0">
            <a:noAutofit/>
          </a:bodyPr>
          <a:lstStyle/>
          <a:p>
            <a:pPr>
              <a:lnSpc>
                <a:spcPct val="150000"/>
              </a:lnSpc>
            </a:pPr>
            <a:r>
              <a:rPr lang="en-US" altLang="ko-KR" sz="1799" b="1" dirty="0">
                <a:latin typeface="+mn-ea"/>
              </a:rPr>
              <a:t>[0, 0.5, 1]</a:t>
            </a:r>
            <a:endParaRPr lang="ko-KR" altLang="en-US" sz="1799" b="1" dirty="0">
              <a:latin typeface="+mn-ea"/>
            </a:endParaRPr>
          </a:p>
        </p:txBody>
      </p:sp>
      <p:sp>
        <p:nvSpPr>
          <p:cNvPr id="15" name="오른쪽 화살표 14"/>
          <p:cNvSpPr/>
          <p:nvPr/>
        </p:nvSpPr>
        <p:spPr>
          <a:xfrm>
            <a:off x="8447519" y="4239087"/>
            <a:ext cx="503925" cy="467931"/>
          </a:xfrm>
          <a:prstGeom prst="rightArrow">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ko-KR" altLang="en-US" sz="1799"/>
          </a:p>
        </p:txBody>
      </p:sp>
      <p:sp>
        <p:nvSpPr>
          <p:cNvPr id="16" name="TextBox 15"/>
          <p:cNvSpPr txBox="1"/>
          <p:nvPr/>
        </p:nvSpPr>
        <p:spPr>
          <a:xfrm>
            <a:off x="6942712" y="5012970"/>
            <a:ext cx="3315088" cy="719892"/>
          </a:xfrm>
          <a:prstGeom prst="rect">
            <a:avLst/>
          </a:prstGeom>
          <a:noFill/>
        </p:spPr>
        <p:txBody>
          <a:bodyPr wrap="square" lIns="0" tIns="0" rIns="0" bIns="0" rtlCol="0">
            <a:noAutofit/>
          </a:bodyPr>
          <a:lstStyle/>
          <a:p>
            <a:pPr>
              <a:lnSpc>
                <a:spcPct val="150000"/>
              </a:lnSpc>
            </a:pPr>
            <a:r>
              <a:rPr lang="ko-KR" altLang="en-US" sz="1500" dirty="0">
                <a:latin typeface="+mn-ea"/>
              </a:rPr>
              <a:t>최소값</a:t>
            </a:r>
            <a:r>
              <a:rPr lang="en-US" altLang="ko-KR" sz="1500" dirty="0">
                <a:latin typeface="+mn-ea"/>
              </a:rPr>
              <a:t>:20</a:t>
            </a:r>
          </a:p>
          <a:p>
            <a:pPr>
              <a:lnSpc>
                <a:spcPct val="150000"/>
              </a:lnSpc>
            </a:pPr>
            <a:r>
              <a:rPr lang="ko-KR" altLang="en-US" sz="1500" dirty="0">
                <a:latin typeface="+mn-ea"/>
              </a:rPr>
              <a:t>최대값 </a:t>
            </a:r>
            <a:r>
              <a:rPr lang="en-US" altLang="ko-KR" sz="1500" dirty="0">
                <a:latin typeface="+mn-ea"/>
              </a:rPr>
              <a:t>– </a:t>
            </a:r>
            <a:r>
              <a:rPr lang="ko-KR" altLang="en-US" sz="1500" dirty="0">
                <a:latin typeface="+mn-ea"/>
              </a:rPr>
              <a:t>최소값</a:t>
            </a:r>
            <a:r>
              <a:rPr lang="en-US" altLang="ko-KR" sz="1500" dirty="0">
                <a:latin typeface="+mn-ea"/>
              </a:rPr>
              <a:t>: 20</a:t>
            </a:r>
            <a:endParaRPr lang="ko-KR" altLang="en-US" sz="1500" dirty="0">
              <a:latin typeface="+mn-ea"/>
            </a:endParaRPr>
          </a:p>
        </p:txBody>
      </p:sp>
    </p:spTree>
    <p:extLst>
      <p:ext uri="{BB962C8B-B14F-4D97-AF65-F5344CB8AC3E}">
        <p14:creationId xmlns:p14="http://schemas.microsoft.com/office/powerpoint/2010/main" val="5170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0000"/>
          </a:lnSpc>
          <a:defRPr sz="160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23342</TotalTime>
  <Words>873</Words>
  <Application>Microsoft Office PowerPoint</Application>
  <PresentationFormat>와이드스크린</PresentationFormat>
  <Paragraphs>189</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Calibri</vt:lpstr>
      <vt:lpstr>Oracle_16x9_2014</vt:lpstr>
      <vt:lpstr>PowerPoint 프레젠테이션</vt:lpstr>
      <vt:lpstr>데이터 인코딩</vt:lpstr>
      <vt:lpstr>레이블(Label) 인코딩</vt:lpstr>
      <vt:lpstr>원-핫(One-Hot) 인코딩</vt:lpstr>
      <vt:lpstr>TeradataML 인코딩 적용 방법</vt:lpstr>
      <vt:lpstr>Vantage Analytics Transform( ) 활용</vt:lpstr>
      <vt:lpstr>Vantage Analytics Transform( ) 활용 – Retain 인자 적용</vt:lpstr>
      <vt:lpstr>Vantage Analytics Transform을 이용한 Encoding/Scaling 변환</vt:lpstr>
      <vt:lpstr>피처 스케일링</vt:lpstr>
      <vt:lpstr>사이킷런 피처 스케일링 지원</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KWON, CHULMIN</cp:lastModifiedBy>
  <cp:revision>553</cp:revision>
  <dcterms:created xsi:type="dcterms:W3CDTF">2020-02-07T12:05:20Z</dcterms:created>
  <dcterms:modified xsi:type="dcterms:W3CDTF">2024-03-20T03:20:38Z</dcterms:modified>
</cp:coreProperties>
</file>