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8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10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1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1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1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1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6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7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8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19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0" r:id="rId2"/>
    <p:sldMasterId id="2147483714" r:id="rId3"/>
    <p:sldMasterId id="2147483718" r:id="rId4"/>
    <p:sldMasterId id="2147483722" r:id="rId5"/>
    <p:sldMasterId id="2147483726" r:id="rId6"/>
    <p:sldMasterId id="2147483730" r:id="rId7"/>
    <p:sldMasterId id="2147483734" r:id="rId8"/>
    <p:sldMasterId id="2147483738" r:id="rId9"/>
    <p:sldMasterId id="2147483742" r:id="rId10"/>
    <p:sldMasterId id="2147483746" r:id="rId11"/>
    <p:sldMasterId id="2147483750" r:id="rId12"/>
    <p:sldMasterId id="2147483754" r:id="rId13"/>
    <p:sldMasterId id="2147483758" r:id="rId14"/>
    <p:sldMasterId id="2147483762" r:id="rId15"/>
    <p:sldMasterId id="2147483766" r:id="rId16"/>
    <p:sldMasterId id="2147483770" r:id="rId17"/>
    <p:sldMasterId id="2147483774" r:id="rId18"/>
    <p:sldMasterId id="2147483778" r:id="rId19"/>
    <p:sldMasterId id="2147483782" r:id="rId20"/>
  </p:sldMasterIdLst>
  <p:notesMasterIdLst>
    <p:notesMasterId r:id="rId31"/>
  </p:notesMasterIdLst>
  <p:handoutMasterIdLst>
    <p:handoutMasterId r:id="rId32"/>
  </p:handoutMasterIdLst>
  <p:sldIdLst>
    <p:sldId id="496" r:id="rId21"/>
    <p:sldId id="497" r:id="rId22"/>
    <p:sldId id="498" r:id="rId23"/>
    <p:sldId id="499" r:id="rId24"/>
    <p:sldId id="500" r:id="rId25"/>
    <p:sldId id="501" r:id="rId26"/>
    <p:sldId id="502" r:id="rId27"/>
    <p:sldId id="504" r:id="rId28"/>
    <p:sldId id="505" r:id="rId29"/>
    <p:sldId id="506" r:id="rId30"/>
  </p:sldIdLst>
  <p:sldSz cx="6858000" cy="4572000"/>
  <p:notesSz cx="7315200" cy="9601200"/>
  <p:defaultTextStyle>
    <a:defPPr>
      <a:defRPr lang="en-US"/>
    </a:defPPr>
    <a:lvl1pPr marL="0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1pPr>
    <a:lvl2pPr marL="296266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2pPr>
    <a:lvl3pPr marL="592531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3pPr>
    <a:lvl4pPr marL="888797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4pPr>
    <a:lvl5pPr marL="1185062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5pPr>
    <a:lvl6pPr marL="1481328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6pPr>
    <a:lvl7pPr marL="1777594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7pPr>
    <a:lvl8pPr marL="2073859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8pPr>
    <a:lvl9pPr marL="2370125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ul Min Yeum" initials="CMY" lastIdx="2" clrIdx="0">
    <p:extLst>
      <p:ext uri="{19B8F6BF-5375-455C-9EA6-DF929625EA0E}">
        <p15:presenceInfo xmlns:p15="http://schemas.microsoft.com/office/powerpoint/2012/main" userId="Chul Min Yeu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79" autoAdjust="0"/>
    <p:restoredTop sz="90052" autoAdjust="0"/>
  </p:normalViewPr>
  <p:slideViewPr>
    <p:cSldViewPr snapToGrid="0">
      <p:cViewPr varScale="1">
        <p:scale>
          <a:sx n="166" d="100"/>
          <a:sy n="166" d="100"/>
        </p:scale>
        <p:origin x="1469" y="10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87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5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4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8D925-920B-4137-9C0A-7760B58C745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ECAE8-7735-4CDA-A423-B71CEE37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848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0"/>
            <a:ext cx="5614988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70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1pPr>
    <a:lvl2pPr marL="296266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2pPr>
    <a:lvl3pPr marL="592531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3pPr>
    <a:lvl4pPr marL="888797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4pPr>
    <a:lvl5pPr marL="1185062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5pPr>
    <a:lvl6pPr marL="1481328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6pPr>
    <a:lvl7pPr marL="1777594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7pPr>
    <a:lvl8pPr marL="2073859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8pPr>
    <a:lvl9pPr marL="2370125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pPr marL="171450" marR="0" indent="-171450" algn="l" defTabSz="5925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20849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pPr marL="171450" marR="0" indent="-171450" algn="l" defTabSz="5925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20849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pPr marL="171450" marR="0" indent="-171450" algn="l" defTabSz="5925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20849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pPr marL="171450" marR="0" indent="-171450" algn="l" defTabSz="5925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208494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pPr marL="171450" marR="0" indent="-171450" algn="l" defTabSz="5925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208494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pPr marL="171450" marR="0" indent="-171450" algn="l" defTabSz="5925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208494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pPr marL="171450" marR="0" indent="-171450" algn="l" defTabSz="5925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208494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pPr marL="171450" marR="0" indent="-171450" algn="l" defTabSz="5925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208494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1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9"/>
            <a:ext cx="4889362" cy="1197026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24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9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94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7/23/2020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8124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33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7470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7/23/2020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305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20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076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7/23/2020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24362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350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17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 txBox="1">
            <a:spLocks/>
          </p:cNvSpPr>
          <p:nvPr userDrawn="1"/>
        </p:nvSpPr>
        <p:spPr>
          <a:xfrm>
            <a:off x="0" y="103910"/>
            <a:ext cx="6858000" cy="329045"/>
          </a:xfrm>
          <a:prstGeom prst="rect">
            <a:avLst/>
          </a:prstGeom>
        </p:spPr>
        <p:txBody>
          <a:bodyPr anchor="ctr"/>
          <a:lstStyle>
            <a:lvl1pPr marL="0" indent="0" algn="l" defTabSz="548626" rtl="0" eaLnBrk="1" latinLnBrk="0" hangingPunct="1">
              <a:spcBef>
                <a:spcPct val="20000"/>
              </a:spcBef>
              <a:buFont typeface="Arial" pitchFamily="34" charset="0"/>
              <a:buNone/>
              <a:defRPr sz="144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45759" indent="-171446" algn="l" defTabSz="54862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096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09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22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36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348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662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40" dirty="0"/>
              <a:t>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04697" y="4304701"/>
            <a:ext cx="154305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10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p.</a:t>
            </a:r>
            <a:fld id="{9BE563BE-BE87-45DA-B80E-D5B7FBE7F2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14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7/23/2020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3046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249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7078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7/23/2020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6913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429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5109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7/23/2020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8004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073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01874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7/23/2020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012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364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028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8381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7/23/2020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5130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968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288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7/23/2020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2103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617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8353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7/23/2020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9873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6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9146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8687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7/23/2020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7700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424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4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7/23/2020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6775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216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9072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7/23/2020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46884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42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89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3065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7/23/2020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8658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666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15599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7/23/2020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1219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860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89899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7/23/2020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907149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0207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12536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7/23/2020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522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027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0724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6342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7/23/2020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66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81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7/23/2020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60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5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4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4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4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4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4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4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2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4" Type="http://schemas.openxmlformats.org/officeDocument/2006/relationships/theme" Target="../theme/theme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840" smtClean="0"/>
              <a:pPr algn="r"/>
              <a:t>‹#›</a:t>
            </a:fld>
            <a:endParaRPr lang="en-US" sz="84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6858000" cy="329045"/>
          </a:xfrm>
          <a:prstGeom prst="rect">
            <a:avLst/>
          </a:prstGeom>
        </p:spPr>
        <p:txBody>
          <a:bodyPr anchor="ctr"/>
          <a:lstStyle>
            <a:lvl1pPr marL="0" indent="0" algn="l" defTabSz="548626" rtl="0" eaLnBrk="1" latinLnBrk="0" hangingPunct="1">
              <a:spcBef>
                <a:spcPct val="20000"/>
              </a:spcBef>
              <a:buFont typeface="Arial" pitchFamily="34" charset="0"/>
              <a:buNone/>
              <a:defRPr sz="144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45759" indent="-171446" algn="l" defTabSz="54862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096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09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22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36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348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662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40"/>
              <a:t>Edit Master text styles</a:t>
            </a:r>
            <a:endParaRPr lang="en-US" sz="1440" dirty="0"/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800" r:id="rId3"/>
    <p:sldLayoutId id="2147483802" r:id="rId4"/>
    <p:sldLayoutId id="2147483803" r:id="rId5"/>
  </p:sldLayoutIdLst>
  <p:hf hdr="0" ftr="0" dt="0"/>
  <p:txStyles>
    <p:titleStyle>
      <a:lvl1pPr algn="ctr" defTabSz="548626" rtl="0" eaLnBrk="1" latinLnBrk="0" hangingPunct="1"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35" indent="-205735" algn="l" defTabSz="548626" rtl="0" eaLnBrk="1" latinLnBrk="0" hangingPunct="1">
        <a:spcBef>
          <a:spcPct val="20000"/>
        </a:spcBef>
        <a:buFont typeface="Arial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59" indent="-171446" algn="l" defTabSz="548626" rtl="0" eaLnBrk="1" latinLnBrk="0" hangingPunct="1">
        <a:spcBef>
          <a:spcPct val="20000"/>
        </a:spcBef>
        <a:buFont typeface="Arial" pitchFamily="34" charset="0"/>
        <a:buChar char="–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indent="-137156" algn="l" defTabSz="548626" rtl="0" eaLnBrk="1" latinLnBrk="0" hangingPunct="1">
        <a:spcBef>
          <a:spcPct val="20000"/>
        </a:spcBef>
        <a:buFont typeface="Arial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960096" indent="-137156" algn="l" defTabSz="548626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09" indent="-137156" algn="l" defTabSz="548626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22" indent="-137156" algn="l" defTabSz="548626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36" indent="-137156" algn="l" defTabSz="548626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348" indent="-137156" algn="l" defTabSz="548626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662" indent="-137156" algn="l" defTabSz="548626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13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26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40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52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566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879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192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05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63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23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34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81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27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9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429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344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46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988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587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47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88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20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28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25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989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7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753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latin typeface="+mj-lt"/>
                <a:cs typeface="Arial" pitchFamily="34" charset="0"/>
              </a:rPr>
              <a:t>Baseline Code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p.</a:t>
            </a:r>
            <a:fld id="{9BE563BE-BE87-45DA-B80E-D5B7FBE7F23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AutoShape 2" descr="Is Love Actually A Modern Christmas Classic or a Problematic Mes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6D6281-6164-4469-B00C-445694054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653616"/>
              </p:ext>
            </p:extLst>
          </p:nvPr>
        </p:nvGraphicFramePr>
        <p:xfrm>
          <a:off x="113335" y="585226"/>
          <a:ext cx="3385772" cy="212139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0444">
                  <a:extLst>
                    <a:ext uri="{9D8B030D-6E8A-4147-A177-3AD203B41FA5}">
                      <a16:colId xmlns:a16="http://schemas.microsoft.com/office/drawing/2014/main" val="3326772529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4246582288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013997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60992704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31379937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176275961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81062816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342944735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25571287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535702663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647071266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48084542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14798917"/>
                    </a:ext>
                  </a:extLst>
                </a:gridCol>
              </a:tblGrid>
              <a:tr h="3939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2044386220"/>
                  </a:ext>
                </a:extLst>
              </a:tr>
              <a:tr h="128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688151954"/>
                  </a:ext>
                </a:extLst>
              </a:tr>
              <a:tr h="3740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3981961827"/>
                  </a:ext>
                </a:extLst>
              </a:tr>
              <a:tr h="128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661587855"/>
                  </a:ext>
                </a:extLst>
              </a:tr>
              <a:tr h="3961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4009516237"/>
                  </a:ext>
                </a:extLst>
              </a:tr>
              <a:tr h="128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1600368712"/>
                  </a:ext>
                </a:extLst>
              </a:tr>
              <a:tr h="4413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409331810"/>
                  </a:ext>
                </a:extLst>
              </a:tr>
              <a:tr h="128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381389914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AEB2FF-8A8A-49C7-A301-F5DF4C065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827885"/>
              </p:ext>
            </p:extLst>
          </p:nvPr>
        </p:nvGraphicFramePr>
        <p:xfrm>
          <a:off x="3681984" y="585225"/>
          <a:ext cx="3062682" cy="1051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2682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653268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cards = [10 15 16 34 38 41 46]; % Pair </a:t>
                      </a:r>
                    </a:p>
                    <a:p>
                      <a:endParaRPr lang="en-US" sz="9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card_vec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zeros(52,1);</a:t>
                      </a:r>
                    </a:p>
                    <a:p>
                      <a:endParaRPr lang="en-US" sz="9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card_vec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(cards) = 1;</a:t>
                      </a:r>
                    </a:p>
                    <a:p>
                      <a:endParaRPr lang="en-US" sz="9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card_mat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reshape(</a:t>
                      </a:r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card_vec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4, 13);</a:t>
                      </a:r>
                      <a:endParaRPr lang="en-US" sz="9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43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E8BA02-5812-47FB-8D45-A11CA4402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p.</a:t>
            </a:r>
            <a:fld id="{9BE563BE-BE87-45DA-B80E-D5B7FBE7F23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5E9E40-8D63-4BD2-B05C-649FFCA68947}"/>
              </a:ext>
            </a:extLst>
          </p:cNvPr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latin typeface="+mj-lt"/>
                <a:cs typeface="Arial" pitchFamily="34" charset="0"/>
              </a:rPr>
              <a:t>Royal Straight Flush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9235CC-5CB1-4144-88C4-47A055D86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473097"/>
              </p:ext>
            </p:extLst>
          </p:nvPr>
        </p:nvGraphicFramePr>
        <p:xfrm>
          <a:off x="113335" y="463307"/>
          <a:ext cx="3385772" cy="180907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0444">
                  <a:extLst>
                    <a:ext uri="{9D8B030D-6E8A-4147-A177-3AD203B41FA5}">
                      <a16:colId xmlns:a16="http://schemas.microsoft.com/office/drawing/2014/main" val="3326772529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4246582288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013997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60992704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31379937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176275961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81062816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342944735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25571287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535702663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647071266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48084542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14798917"/>
                    </a:ext>
                  </a:extLst>
                </a:gridCol>
              </a:tblGrid>
              <a:tr h="3214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386220"/>
                  </a:ext>
                </a:extLst>
              </a:tr>
              <a:tr h="1052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151954"/>
                  </a:ext>
                </a:extLst>
              </a:tr>
              <a:tr h="3052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961827"/>
                  </a:ext>
                </a:extLst>
              </a:tr>
              <a:tr h="1052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587855"/>
                  </a:ext>
                </a:extLst>
              </a:tr>
              <a:tr h="3232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516237"/>
                  </a:ext>
                </a:extLst>
              </a:tr>
              <a:tr h="1052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368712"/>
                  </a:ext>
                </a:extLst>
              </a:tr>
              <a:tr h="3602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31810"/>
                  </a:ext>
                </a:extLst>
              </a:tr>
              <a:tr h="1052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89914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17EDC7D-0589-4E04-A58C-571B4C20E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553598"/>
              </p:ext>
            </p:extLst>
          </p:nvPr>
        </p:nvGraphicFramePr>
        <p:xfrm>
          <a:off x="3576320" y="199145"/>
          <a:ext cx="3168346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8346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653268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cards =  [2 21 38 42 46 49 50]; </a:t>
                      </a:r>
                    </a:p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 Royal Straight Flush</a:t>
                      </a:r>
                    </a:p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is_ryl_str_fls</a:t>
                      </a: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ChckRylFls</a:t>
                      </a: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(cards)</a:t>
                      </a:r>
                    </a:p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800" b="1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800" u="none" strike="noStrike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is_ryl_str_fls</a:t>
                      </a:r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800" b="1" u="none" strike="noStrike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ChckRylFls</a:t>
                      </a:r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(cards)</a:t>
                      </a:r>
                    </a:p>
                    <a:p>
                      <a:endParaRPr lang="en-US" sz="80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card_mat</a:t>
                      </a:r>
                      <a:r>
                        <a:rPr lang="en-US" sz="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zeros(4, 13);</a:t>
                      </a:r>
                    </a:p>
                    <a:p>
                      <a:r>
                        <a:rPr lang="en-US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card_vec</a:t>
                      </a: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(cards) = 1;</a:t>
                      </a:r>
                    </a:p>
                    <a:p>
                      <a:r>
                        <a:rPr lang="en-US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card_mat</a:t>
                      </a: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reshape(</a:t>
                      </a:r>
                      <a:r>
                        <a:rPr lang="en-US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card_vec</a:t>
                      </a: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4, 13);</a:t>
                      </a:r>
                    </a:p>
                    <a:p>
                      <a:b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endParaRPr lang="en-US" sz="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card_mat</a:t>
                      </a:r>
                      <a:r>
                        <a:rPr lang="en-US" sz="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(:,2:9) = 0;</a:t>
                      </a:r>
                    </a:p>
                    <a:p>
                      <a:r>
                        <a:rPr lang="en-US" sz="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is_ryl_str_fls</a:t>
                      </a:r>
                      <a:r>
                        <a:rPr lang="en-US" sz="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ChckFls(find(</a:t>
                      </a:r>
                      <a:r>
                        <a:rPr lang="en-US" sz="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card_mat</a:t>
                      </a:r>
                      <a:r>
                        <a:rPr lang="en-US" sz="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(:)));</a:t>
                      </a:r>
                    </a:p>
                    <a:p>
                      <a:endParaRPr lang="en-US" sz="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800" b="1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  <a:p>
                      <a:endParaRPr lang="en-US" sz="800" b="1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800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en-US" sz="8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8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is_fls</a:t>
                      </a:r>
                      <a:r>
                        <a:rPr lang="en-US" sz="8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800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ChckFls </a:t>
                      </a:r>
                      <a:r>
                        <a:rPr lang="en-US" sz="8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(cards)</a:t>
                      </a:r>
                    </a:p>
                    <a:p>
                      <a:endParaRPr lang="en-US" sz="80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8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card_vec</a:t>
                      </a:r>
                      <a:r>
                        <a:rPr lang="en-US" sz="8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zeros(52,1);</a:t>
                      </a:r>
                    </a:p>
                    <a:p>
                      <a:r>
                        <a:rPr lang="en-US" sz="8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card_vec</a:t>
                      </a:r>
                      <a:r>
                        <a:rPr lang="en-US" sz="8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(cards) = 1;</a:t>
                      </a:r>
                    </a:p>
                    <a:p>
                      <a:r>
                        <a:rPr lang="en-US" sz="8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card_mat</a:t>
                      </a:r>
                      <a:r>
                        <a:rPr lang="en-US" sz="8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reshape(</a:t>
                      </a:r>
                      <a:r>
                        <a:rPr lang="en-US" sz="8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card_vec</a:t>
                      </a:r>
                      <a:r>
                        <a:rPr lang="en-US" sz="8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4, 13);</a:t>
                      </a:r>
                    </a:p>
                    <a:p>
                      <a:endParaRPr lang="en-US" sz="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800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card_sum = sum(card_mat,2); </a:t>
                      </a:r>
                    </a:p>
                    <a:p>
                      <a:endParaRPr lang="en-US" sz="800" b="1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800" b="1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is_fls</a:t>
                      </a:r>
                      <a:r>
                        <a:rPr lang="en-US" sz="800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any(card_sum&gt;=5);</a:t>
                      </a:r>
                    </a:p>
                    <a:p>
                      <a:endParaRPr lang="en-US" sz="800" b="1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800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  <a:p>
                      <a:endParaRPr lang="en-US" sz="800" b="1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800" b="1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B977A1A-2830-4DDD-B7CC-448EA75F4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473097"/>
              </p:ext>
            </p:extLst>
          </p:nvPr>
        </p:nvGraphicFramePr>
        <p:xfrm>
          <a:off x="113335" y="2572575"/>
          <a:ext cx="3385772" cy="180907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0444">
                  <a:extLst>
                    <a:ext uri="{9D8B030D-6E8A-4147-A177-3AD203B41FA5}">
                      <a16:colId xmlns:a16="http://schemas.microsoft.com/office/drawing/2014/main" val="3326772529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4246582288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013997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60992704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31379937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176275961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81062816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342944735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25571287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535702663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647071266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48084542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14798917"/>
                    </a:ext>
                  </a:extLst>
                </a:gridCol>
              </a:tblGrid>
              <a:tr h="3214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386220"/>
                  </a:ext>
                </a:extLst>
              </a:tr>
              <a:tr h="1052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151954"/>
                  </a:ext>
                </a:extLst>
              </a:tr>
              <a:tr h="3052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961827"/>
                  </a:ext>
                </a:extLst>
              </a:tr>
              <a:tr h="1052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587855"/>
                  </a:ext>
                </a:extLst>
              </a:tr>
              <a:tr h="3232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516237"/>
                  </a:ext>
                </a:extLst>
              </a:tr>
              <a:tr h="1052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368712"/>
                  </a:ext>
                </a:extLst>
              </a:tr>
              <a:tr h="3602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31810"/>
                  </a:ext>
                </a:extLst>
              </a:tr>
              <a:tr h="1052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89914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8E03857-10D4-4E6F-9437-15D6959AB80F}"/>
              </a:ext>
            </a:extLst>
          </p:cNvPr>
          <p:cNvSpPr/>
          <p:nvPr/>
        </p:nvSpPr>
        <p:spPr>
          <a:xfrm>
            <a:off x="373380" y="2470825"/>
            <a:ext cx="2085340" cy="20125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083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latin typeface="+mj-lt"/>
                <a:cs typeface="Arial" pitchFamily="34" charset="0"/>
              </a:rPr>
              <a:t>Pair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p.</a:t>
            </a:r>
            <a:fld id="{9BE563BE-BE87-45DA-B80E-D5B7FBE7F23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AutoShape 2" descr="Is Love Actually A Modern Christmas Classic or a Problematic Mes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6D6281-6164-4469-B00C-445694054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023907"/>
              </p:ext>
            </p:extLst>
          </p:nvPr>
        </p:nvGraphicFramePr>
        <p:xfrm>
          <a:off x="113335" y="585226"/>
          <a:ext cx="3385772" cy="212139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0444">
                  <a:extLst>
                    <a:ext uri="{9D8B030D-6E8A-4147-A177-3AD203B41FA5}">
                      <a16:colId xmlns:a16="http://schemas.microsoft.com/office/drawing/2014/main" val="3326772529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4246582288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013997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60992704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31379937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176275961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81062816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342944735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25571287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535702663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647071266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48084542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14798917"/>
                    </a:ext>
                  </a:extLst>
                </a:gridCol>
              </a:tblGrid>
              <a:tr h="3939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2044386220"/>
                  </a:ext>
                </a:extLst>
              </a:tr>
              <a:tr h="128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688151954"/>
                  </a:ext>
                </a:extLst>
              </a:tr>
              <a:tr h="3740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3981961827"/>
                  </a:ext>
                </a:extLst>
              </a:tr>
              <a:tr h="128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661587855"/>
                  </a:ext>
                </a:extLst>
              </a:tr>
              <a:tr h="3961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4009516237"/>
                  </a:ext>
                </a:extLst>
              </a:tr>
              <a:tr h="128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1600368712"/>
                  </a:ext>
                </a:extLst>
              </a:tr>
              <a:tr h="4413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409331810"/>
                  </a:ext>
                </a:extLst>
              </a:tr>
              <a:tr h="128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381389914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AEB2FF-8A8A-49C7-A301-F5DF4C065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84676"/>
              </p:ext>
            </p:extLst>
          </p:nvPr>
        </p:nvGraphicFramePr>
        <p:xfrm>
          <a:off x="3681984" y="585225"/>
          <a:ext cx="3062682" cy="214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2682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653268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cards = [10 15 16 34 38 41 46]; % Pair </a:t>
                      </a:r>
                    </a:p>
                    <a:p>
                      <a:endParaRPr lang="en-US" sz="9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548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is_pr = </a:t>
                      </a:r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ChckPr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(cards);</a:t>
                      </a:r>
                    </a:p>
                    <a:p>
                      <a:endParaRPr lang="en-US" sz="9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is_pr = </a:t>
                      </a:r>
                      <a:r>
                        <a:rPr lang="en-US" sz="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ChckPr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(cards)</a:t>
                      </a:r>
                    </a:p>
                    <a:p>
                      <a:endParaRPr lang="en-US" sz="9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card_vec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zeros(52,1);</a:t>
                      </a:r>
                    </a:p>
                    <a:p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card_vec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(cards) = 1;</a:t>
                      </a:r>
                    </a:p>
                    <a:p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card_mat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reshape(</a:t>
                      </a:r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card_vec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4, 13);</a:t>
                      </a:r>
                    </a:p>
                    <a:p>
                      <a:endParaRPr lang="en-US" sz="9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card_sum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sum(</a:t>
                      </a:r>
                      <a:r>
                        <a:rPr lang="en-US" sz="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card_mat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endParaRPr lang="en-US" sz="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is_pr = any(</a:t>
                      </a:r>
                      <a:r>
                        <a:rPr lang="en-US" sz="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card_sum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&gt;=2); </a:t>
                      </a:r>
                    </a:p>
                    <a:p>
                      <a:endParaRPr lang="en-US" sz="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9E1380E-F035-4A4E-AC8B-9623C1211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46070"/>
              </p:ext>
            </p:extLst>
          </p:nvPr>
        </p:nvGraphicFramePr>
        <p:xfrm>
          <a:off x="113335" y="3111757"/>
          <a:ext cx="3385772" cy="39390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0444">
                  <a:extLst>
                    <a:ext uri="{9D8B030D-6E8A-4147-A177-3AD203B41FA5}">
                      <a16:colId xmlns:a16="http://schemas.microsoft.com/office/drawing/2014/main" val="3326772529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4246582288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013997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60992704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31379937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176275961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81062816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342944735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25571287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535702663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647071266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48084542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14798917"/>
                    </a:ext>
                  </a:extLst>
                </a:gridCol>
              </a:tblGrid>
              <a:tr h="3939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204438622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21397D-B5C7-4563-B377-BF7346844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429235"/>
              </p:ext>
            </p:extLst>
          </p:nvPr>
        </p:nvGraphicFramePr>
        <p:xfrm>
          <a:off x="113335" y="3910795"/>
          <a:ext cx="3385772" cy="39390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0444">
                  <a:extLst>
                    <a:ext uri="{9D8B030D-6E8A-4147-A177-3AD203B41FA5}">
                      <a16:colId xmlns:a16="http://schemas.microsoft.com/office/drawing/2014/main" val="3326772529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4246582288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013997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60992704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31379937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176275961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81062816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342944735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25571287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535702663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647071266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48084542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14798917"/>
                    </a:ext>
                  </a:extLst>
                </a:gridCol>
              </a:tblGrid>
              <a:tr h="3939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204438622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13C7B2A-4CF7-4E64-A943-4453083F70E5}"/>
              </a:ext>
            </a:extLst>
          </p:cNvPr>
          <p:cNvSpPr/>
          <p:nvPr/>
        </p:nvSpPr>
        <p:spPr>
          <a:xfrm>
            <a:off x="0" y="2811594"/>
            <a:ext cx="102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card_sum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FE89B8-6697-4E80-8B9E-A053262B8FD6}"/>
              </a:ext>
            </a:extLst>
          </p:cNvPr>
          <p:cNvSpPr/>
          <p:nvPr/>
        </p:nvSpPr>
        <p:spPr>
          <a:xfrm>
            <a:off x="0" y="3626327"/>
            <a:ext cx="1393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card_sum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293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latin typeface="+mj-lt"/>
                <a:cs typeface="Arial" pitchFamily="34" charset="0"/>
              </a:rPr>
              <a:t>Two Pair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p.</a:t>
            </a:r>
            <a:fld id="{9BE563BE-BE87-45DA-B80E-D5B7FBE7F23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AutoShape 2" descr="Is Love Actually A Modern Christmas Classic or a Problematic Mes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6D6281-6164-4469-B00C-445694054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644076"/>
              </p:ext>
            </p:extLst>
          </p:nvPr>
        </p:nvGraphicFramePr>
        <p:xfrm>
          <a:off x="113335" y="585226"/>
          <a:ext cx="3385772" cy="212139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0444">
                  <a:extLst>
                    <a:ext uri="{9D8B030D-6E8A-4147-A177-3AD203B41FA5}">
                      <a16:colId xmlns:a16="http://schemas.microsoft.com/office/drawing/2014/main" val="3326772529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4246582288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013997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60992704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31379937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176275961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81062816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342944735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25571287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535702663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647071266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48084542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14798917"/>
                    </a:ext>
                  </a:extLst>
                </a:gridCol>
              </a:tblGrid>
              <a:tr h="3939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386220"/>
                  </a:ext>
                </a:extLst>
              </a:tr>
              <a:tr h="128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151954"/>
                  </a:ext>
                </a:extLst>
              </a:tr>
              <a:tr h="3740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961827"/>
                  </a:ext>
                </a:extLst>
              </a:tr>
              <a:tr h="128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587855"/>
                  </a:ext>
                </a:extLst>
              </a:tr>
              <a:tr h="3961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516237"/>
                  </a:ext>
                </a:extLst>
              </a:tr>
              <a:tr h="128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368712"/>
                  </a:ext>
                </a:extLst>
              </a:tr>
              <a:tr h="4413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31810"/>
                  </a:ext>
                </a:extLst>
              </a:tr>
              <a:tr h="128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38138991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9E1380E-F035-4A4E-AC8B-9623C1211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01321"/>
              </p:ext>
            </p:extLst>
          </p:nvPr>
        </p:nvGraphicFramePr>
        <p:xfrm>
          <a:off x="113335" y="3111757"/>
          <a:ext cx="3385772" cy="39390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0444">
                  <a:extLst>
                    <a:ext uri="{9D8B030D-6E8A-4147-A177-3AD203B41FA5}">
                      <a16:colId xmlns:a16="http://schemas.microsoft.com/office/drawing/2014/main" val="3326772529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4246582288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013997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60992704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31379937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176275961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81062816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342944735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25571287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535702663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647071266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48084542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14798917"/>
                    </a:ext>
                  </a:extLst>
                </a:gridCol>
              </a:tblGrid>
              <a:tr h="3939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204438622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21397D-B5C7-4563-B377-BF7346844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169263"/>
              </p:ext>
            </p:extLst>
          </p:nvPr>
        </p:nvGraphicFramePr>
        <p:xfrm>
          <a:off x="113335" y="3910795"/>
          <a:ext cx="3385772" cy="39390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0444">
                  <a:extLst>
                    <a:ext uri="{9D8B030D-6E8A-4147-A177-3AD203B41FA5}">
                      <a16:colId xmlns:a16="http://schemas.microsoft.com/office/drawing/2014/main" val="3326772529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4246582288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013997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60992704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31379937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176275961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81062816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342944735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25571287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535702663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647071266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48084542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14798917"/>
                    </a:ext>
                  </a:extLst>
                </a:gridCol>
              </a:tblGrid>
              <a:tr h="3939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204438622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13C7B2A-4CF7-4E64-A943-4453083F70E5}"/>
              </a:ext>
            </a:extLst>
          </p:cNvPr>
          <p:cNvSpPr/>
          <p:nvPr/>
        </p:nvSpPr>
        <p:spPr>
          <a:xfrm>
            <a:off x="0" y="2811594"/>
            <a:ext cx="102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card_sum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FE89B8-6697-4E80-8B9E-A053262B8FD6}"/>
              </a:ext>
            </a:extLst>
          </p:cNvPr>
          <p:cNvSpPr/>
          <p:nvPr/>
        </p:nvSpPr>
        <p:spPr>
          <a:xfrm>
            <a:off x="0" y="3626327"/>
            <a:ext cx="1393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card_sum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2</a:t>
            </a:r>
            <a:endParaRPr lang="en-CA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48C7116-158A-46E3-9466-C075F5787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350322"/>
              </p:ext>
            </p:extLst>
          </p:nvPr>
        </p:nvGraphicFramePr>
        <p:xfrm>
          <a:off x="3681984" y="585225"/>
          <a:ext cx="3062682" cy="214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2682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653268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cards = [2 4 13 33 34 44 52]; % Two pairs </a:t>
                      </a:r>
                    </a:p>
                    <a:p>
                      <a:endParaRPr lang="en-US" sz="9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is_tw_prs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ChckTwPrs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(cards)</a:t>
                      </a:r>
                    </a:p>
                    <a:p>
                      <a:endParaRPr lang="en-US" sz="9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is_tw_prs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ChckTwPrs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(cards)</a:t>
                      </a:r>
                    </a:p>
                    <a:p>
                      <a:endParaRPr lang="en-US" sz="9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card_vec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zeros(52,1);</a:t>
                      </a:r>
                    </a:p>
                    <a:p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card_vec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(cards) = 1;</a:t>
                      </a:r>
                    </a:p>
                    <a:p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card_mat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reshape(</a:t>
                      </a:r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card_vec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4, 13);</a:t>
                      </a:r>
                    </a:p>
                    <a:p>
                      <a:endParaRPr lang="en-US" sz="9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card_sum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sum(</a:t>
                      </a:r>
                      <a:r>
                        <a:rPr lang="en-US" sz="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card_mat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endParaRPr lang="en-US" sz="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is_tw_prs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sum(</a:t>
                      </a:r>
                      <a:r>
                        <a:rPr lang="en-US" sz="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card_sum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&gt;=2)&gt;=2; </a:t>
                      </a:r>
                    </a:p>
                    <a:p>
                      <a:endParaRPr lang="en-US" sz="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A801048-35A4-4C96-AF0F-07B74416B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736339"/>
              </p:ext>
            </p:extLst>
          </p:nvPr>
        </p:nvGraphicFramePr>
        <p:xfrm>
          <a:off x="4529383" y="3096062"/>
          <a:ext cx="260444" cy="39390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0444">
                  <a:extLst>
                    <a:ext uri="{9D8B030D-6E8A-4147-A177-3AD203B41FA5}">
                      <a16:colId xmlns:a16="http://schemas.microsoft.com/office/drawing/2014/main" val="3326772529"/>
                    </a:ext>
                  </a:extLst>
                </a:gridCol>
              </a:tblGrid>
              <a:tr h="3939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204438622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40337111-25A1-4725-B103-3C9748A04877}"/>
              </a:ext>
            </a:extLst>
          </p:cNvPr>
          <p:cNvSpPr/>
          <p:nvPr/>
        </p:nvSpPr>
        <p:spPr>
          <a:xfrm>
            <a:off x="3779520" y="2811594"/>
            <a:ext cx="17652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card_sum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2)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061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latin typeface="+mj-lt"/>
                <a:cs typeface="Arial" pitchFamily="34" charset="0"/>
              </a:rPr>
              <a:t>Three of a Kind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p.</a:t>
            </a:r>
            <a:fld id="{9BE563BE-BE87-45DA-B80E-D5B7FBE7F23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AutoShape 2" descr="Is Love Actually A Modern Christmas Classic or a Problematic Mes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6D6281-6164-4469-B00C-445694054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250464"/>
              </p:ext>
            </p:extLst>
          </p:nvPr>
        </p:nvGraphicFramePr>
        <p:xfrm>
          <a:off x="113335" y="585226"/>
          <a:ext cx="3385772" cy="212139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0444">
                  <a:extLst>
                    <a:ext uri="{9D8B030D-6E8A-4147-A177-3AD203B41FA5}">
                      <a16:colId xmlns:a16="http://schemas.microsoft.com/office/drawing/2014/main" val="3326772529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4246582288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013997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60992704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31379937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176275961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81062816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342944735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25571287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535702663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647071266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48084542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14798917"/>
                    </a:ext>
                  </a:extLst>
                </a:gridCol>
              </a:tblGrid>
              <a:tr h="3939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386220"/>
                  </a:ext>
                </a:extLst>
              </a:tr>
              <a:tr h="128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151954"/>
                  </a:ext>
                </a:extLst>
              </a:tr>
              <a:tr h="3740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961827"/>
                  </a:ext>
                </a:extLst>
              </a:tr>
              <a:tr h="128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587855"/>
                  </a:ext>
                </a:extLst>
              </a:tr>
              <a:tr h="3961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516237"/>
                  </a:ext>
                </a:extLst>
              </a:tr>
              <a:tr h="128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368712"/>
                  </a:ext>
                </a:extLst>
              </a:tr>
              <a:tr h="4413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31810"/>
                  </a:ext>
                </a:extLst>
              </a:tr>
              <a:tr h="128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38138991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9E1380E-F035-4A4E-AC8B-9623C1211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136043"/>
              </p:ext>
            </p:extLst>
          </p:nvPr>
        </p:nvGraphicFramePr>
        <p:xfrm>
          <a:off x="113335" y="3111757"/>
          <a:ext cx="3385772" cy="39390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0444">
                  <a:extLst>
                    <a:ext uri="{9D8B030D-6E8A-4147-A177-3AD203B41FA5}">
                      <a16:colId xmlns:a16="http://schemas.microsoft.com/office/drawing/2014/main" val="3326772529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4246582288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013997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60992704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31379937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176275961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81062816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342944735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25571287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535702663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647071266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48084542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14798917"/>
                    </a:ext>
                  </a:extLst>
                </a:gridCol>
              </a:tblGrid>
              <a:tr h="3939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204438622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21397D-B5C7-4563-B377-BF7346844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223328"/>
              </p:ext>
            </p:extLst>
          </p:nvPr>
        </p:nvGraphicFramePr>
        <p:xfrm>
          <a:off x="113335" y="3910795"/>
          <a:ext cx="3385772" cy="39390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0444">
                  <a:extLst>
                    <a:ext uri="{9D8B030D-6E8A-4147-A177-3AD203B41FA5}">
                      <a16:colId xmlns:a16="http://schemas.microsoft.com/office/drawing/2014/main" val="3326772529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4246582288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013997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60992704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31379937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176275961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81062816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342944735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25571287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535702663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647071266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48084542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14798917"/>
                    </a:ext>
                  </a:extLst>
                </a:gridCol>
              </a:tblGrid>
              <a:tr h="3939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204438622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13C7B2A-4CF7-4E64-A943-4453083F70E5}"/>
              </a:ext>
            </a:extLst>
          </p:cNvPr>
          <p:cNvSpPr/>
          <p:nvPr/>
        </p:nvSpPr>
        <p:spPr>
          <a:xfrm>
            <a:off x="0" y="2811594"/>
            <a:ext cx="102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card_sum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FE89B8-6697-4E80-8B9E-A053262B8FD6}"/>
              </a:ext>
            </a:extLst>
          </p:cNvPr>
          <p:cNvSpPr/>
          <p:nvPr/>
        </p:nvSpPr>
        <p:spPr>
          <a:xfrm>
            <a:off x="0" y="3626327"/>
            <a:ext cx="1393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card_sum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3</a:t>
            </a:r>
            <a:endParaRPr lang="en-CA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48C7116-158A-46E3-9466-C075F5787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187702"/>
              </p:ext>
            </p:extLst>
          </p:nvPr>
        </p:nvGraphicFramePr>
        <p:xfrm>
          <a:off x="3681984" y="585225"/>
          <a:ext cx="3062682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2682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653268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cards = [6 13 14 15 24 33 44]; </a:t>
                      </a:r>
                    </a:p>
                    <a:p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 Three of a Kind</a:t>
                      </a:r>
                    </a:p>
                    <a:p>
                      <a:endParaRPr lang="en-US" sz="9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is_thr_knd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9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ChckThrKnd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(cards)</a:t>
                      </a:r>
                    </a:p>
                    <a:p>
                      <a:endParaRPr lang="en-US" sz="9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is_thr_knd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ChckThrKnd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(cards)</a:t>
                      </a:r>
                    </a:p>
                    <a:p>
                      <a:endParaRPr lang="en-US" sz="9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card_vec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zeros(52,1);</a:t>
                      </a:r>
                    </a:p>
                    <a:p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card_vec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(cards) = 1;</a:t>
                      </a:r>
                    </a:p>
                    <a:p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card_mat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reshape(</a:t>
                      </a:r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card_vec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4, 13);</a:t>
                      </a:r>
                    </a:p>
                    <a:p>
                      <a:endParaRPr lang="en-US" sz="9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card_sum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sum(</a:t>
                      </a:r>
                      <a:r>
                        <a:rPr lang="en-US" sz="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card_mat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endParaRPr lang="en-US" sz="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is_thr_knd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any(</a:t>
                      </a:r>
                      <a:r>
                        <a:rPr lang="en-US" sz="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card_sum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&gt;=3);</a:t>
                      </a:r>
                    </a:p>
                    <a:p>
                      <a:endParaRPr lang="en-US" sz="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12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latin typeface="+mj-lt"/>
                <a:cs typeface="Arial" pitchFamily="34" charset="0"/>
              </a:rPr>
              <a:t>Four of a Kind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p.</a:t>
            </a:r>
            <a:fld id="{9BE563BE-BE87-45DA-B80E-D5B7FBE7F23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AutoShape 2" descr="Is Love Actually A Modern Christmas Classic or a Problematic Mes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6D6281-6164-4469-B00C-445694054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740606"/>
              </p:ext>
            </p:extLst>
          </p:nvPr>
        </p:nvGraphicFramePr>
        <p:xfrm>
          <a:off x="113335" y="585226"/>
          <a:ext cx="3385772" cy="212139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0444">
                  <a:extLst>
                    <a:ext uri="{9D8B030D-6E8A-4147-A177-3AD203B41FA5}">
                      <a16:colId xmlns:a16="http://schemas.microsoft.com/office/drawing/2014/main" val="3326772529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4246582288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013997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60992704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31379937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176275961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81062816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342944735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25571287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535702663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647071266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48084542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14798917"/>
                    </a:ext>
                  </a:extLst>
                </a:gridCol>
              </a:tblGrid>
              <a:tr h="3939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386220"/>
                  </a:ext>
                </a:extLst>
              </a:tr>
              <a:tr h="128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151954"/>
                  </a:ext>
                </a:extLst>
              </a:tr>
              <a:tr h="3740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961827"/>
                  </a:ext>
                </a:extLst>
              </a:tr>
              <a:tr h="128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587855"/>
                  </a:ext>
                </a:extLst>
              </a:tr>
              <a:tr h="3961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516237"/>
                  </a:ext>
                </a:extLst>
              </a:tr>
              <a:tr h="128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368712"/>
                  </a:ext>
                </a:extLst>
              </a:tr>
              <a:tr h="4413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31810"/>
                  </a:ext>
                </a:extLst>
              </a:tr>
              <a:tr h="128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38138991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9E1380E-F035-4A4E-AC8B-9623C1211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024746"/>
              </p:ext>
            </p:extLst>
          </p:nvPr>
        </p:nvGraphicFramePr>
        <p:xfrm>
          <a:off x="113335" y="3111757"/>
          <a:ext cx="3385772" cy="39390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0444">
                  <a:extLst>
                    <a:ext uri="{9D8B030D-6E8A-4147-A177-3AD203B41FA5}">
                      <a16:colId xmlns:a16="http://schemas.microsoft.com/office/drawing/2014/main" val="3326772529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4246582288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013997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60992704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31379937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176275961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81062816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342944735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25571287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535702663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647071266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48084542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14798917"/>
                    </a:ext>
                  </a:extLst>
                </a:gridCol>
              </a:tblGrid>
              <a:tr h="3939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204438622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21397D-B5C7-4563-B377-BF7346844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582983"/>
              </p:ext>
            </p:extLst>
          </p:nvPr>
        </p:nvGraphicFramePr>
        <p:xfrm>
          <a:off x="113335" y="3910795"/>
          <a:ext cx="3385772" cy="39390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0444">
                  <a:extLst>
                    <a:ext uri="{9D8B030D-6E8A-4147-A177-3AD203B41FA5}">
                      <a16:colId xmlns:a16="http://schemas.microsoft.com/office/drawing/2014/main" val="3326772529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4246582288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013997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60992704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31379937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176275961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81062816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342944735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25571287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535702663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647071266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48084542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14798917"/>
                    </a:ext>
                  </a:extLst>
                </a:gridCol>
              </a:tblGrid>
              <a:tr h="3939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204438622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13C7B2A-4CF7-4E64-A943-4453083F70E5}"/>
              </a:ext>
            </a:extLst>
          </p:cNvPr>
          <p:cNvSpPr/>
          <p:nvPr/>
        </p:nvSpPr>
        <p:spPr>
          <a:xfrm>
            <a:off x="0" y="2811594"/>
            <a:ext cx="102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card_sum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FE89B8-6697-4E80-8B9E-A053262B8FD6}"/>
              </a:ext>
            </a:extLst>
          </p:cNvPr>
          <p:cNvSpPr/>
          <p:nvPr/>
        </p:nvSpPr>
        <p:spPr>
          <a:xfrm>
            <a:off x="0" y="3626327"/>
            <a:ext cx="1393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card_sum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4</a:t>
            </a:r>
            <a:endParaRPr lang="en-CA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48C7116-158A-46E3-9466-C075F5787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779676"/>
              </p:ext>
            </p:extLst>
          </p:nvPr>
        </p:nvGraphicFramePr>
        <p:xfrm>
          <a:off x="3681984" y="585225"/>
          <a:ext cx="3062682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2682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653268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cards =  [6 11 17 18 19 20 37]; </a:t>
                      </a:r>
                    </a:p>
                    <a:p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 Four of a Kind</a:t>
                      </a:r>
                    </a:p>
                    <a:p>
                      <a:endParaRPr lang="en-US" sz="9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is_fr_knd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9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ChckFrKnd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(cards)</a:t>
                      </a:r>
                    </a:p>
                    <a:p>
                      <a:endParaRPr lang="en-US" sz="9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is_fr_knd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ChckFrKnd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(cards)</a:t>
                      </a:r>
                    </a:p>
                    <a:p>
                      <a:endParaRPr lang="en-US" sz="9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card_vec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zeros(52,1);</a:t>
                      </a:r>
                    </a:p>
                    <a:p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card_vec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(cards) = 1;</a:t>
                      </a:r>
                    </a:p>
                    <a:p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card_mat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reshape(</a:t>
                      </a:r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card_vec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4, 13);</a:t>
                      </a:r>
                    </a:p>
                    <a:p>
                      <a:endParaRPr lang="en-US" sz="9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card_sum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sum(</a:t>
                      </a:r>
                      <a:r>
                        <a:rPr lang="en-US" sz="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card_mat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endParaRPr lang="en-US" sz="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is_fr_knd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any(</a:t>
                      </a:r>
                      <a:r>
                        <a:rPr lang="en-US" sz="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card_sum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==4);</a:t>
                      </a:r>
                    </a:p>
                    <a:p>
                      <a:endParaRPr lang="en-US" sz="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65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latin typeface="+mj-lt"/>
                <a:cs typeface="Arial" pitchFamily="34" charset="0"/>
              </a:rPr>
              <a:t>Straight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p.</a:t>
            </a:r>
            <a:fld id="{9BE563BE-BE87-45DA-B80E-D5B7FBE7F23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AutoShape 2" descr="Is Love Actually A Modern Christmas Classic or a Problematic Mes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6D6281-6164-4469-B00C-445694054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637919"/>
              </p:ext>
            </p:extLst>
          </p:nvPr>
        </p:nvGraphicFramePr>
        <p:xfrm>
          <a:off x="113335" y="585226"/>
          <a:ext cx="3385772" cy="212139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0444">
                  <a:extLst>
                    <a:ext uri="{9D8B030D-6E8A-4147-A177-3AD203B41FA5}">
                      <a16:colId xmlns:a16="http://schemas.microsoft.com/office/drawing/2014/main" val="3326772529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4246582288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013997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60992704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31379937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176275961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81062816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342944735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25571287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535702663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647071266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48084542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14798917"/>
                    </a:ext>
                  </a:extLst>
                </a:gridCol>
              </a:tblGrid>
              <a:tr h="3939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386220"/>
                  </a:ext>
                </a:extLst>
              </a:tr>
              <a:tr h="128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151954"/>
                  </a:ext>
                </a:extLst>
              </a:tr>
              <a:tr h="3740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961827"/>
                  </a:ext>
                </a:extLst>
              </a:tr>
              <a:tr h="128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587855"/>
                  </a:ext>
                </a:extLst>
              </a:tr>
              <a:tr h="3961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516237"/>
                  </a:ext>
                </a:extLst>
              </a:tr>
              <a:tr h="128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368712"/>
                  </a:ext>
                </a:extLst>
              </a:tr>
              <a:tr h="4413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31810"/>
                  </a:ext>
                </a:extLst>
              </a:tr>
              <a:tr h="128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38138991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9E1380E-F035-4A4E-AC8B-9623C1211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37451"/>
              </p:ext>
            </p:extLst>
          </p:nvPr>
        </p:nvGraphicFramePr>
        <p:xfrm>
          <a:off x="113334" y="3111757"/>
          <a:ext cx="2670500" cy="39390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0750">
                  <a:extLst>
                    <a:ext uri="{9D8B030D-6E8A-4147-A177-3AD203B41FA5}">
                      <a16:colId xmlns:a16="http://schemas.microsoft.com/office/drawing/2014/main" val="3326772529"/>
                    </a:ext>
                  </a:extLst>
                </a:gridCol>
                <a:gridCol w="190750">
                  <a:extLst>
                    <a:ext uri="{9D8B030D-6E8A-4147-A177-3AD203B41FA5}">
                      <a16:colId xmlns:a16="http://schemas.microsoft.com/office/drawing/2014/main" val="4246582288"/>
                    </a:ext>
                  </a:extLst>
                </a:gridCol>
                <a:gridCol w="190750">
                  <a:extLst>
                    <a:ext uri="{9D8B030D-6E8A-4147-A177-3AD203B41FA5}">
                      <a16:colId xmlns:a16="http://schemas.microsoft.com/office/drawing/2014/main" val="27013997"/>
                    </a:ext>
                  </a:extLst>
                </a:gridCol>
                <a:gridCol w="190750">
                  <a:extLst>
                    <a:ext uri="{9D8B030D-6E8A-4147-A177-3AD203B41FA5}">
                      <a16:colId xmlns:a16="http://schemas.microsoft.com/office/drawing/2014/main" val="609927040"/>
                    </a:ext>
                  </a:extLst>
                </a:gridCol>
                <a:gridCol w="190750">
                  <a:extLst>
                    <a:ext uri="{9D8B030D-6E8A-4147-A177-3AD203B41FA5}">
                      <a16:colId xmlns:a16="http://schemas.microsoft.com/office/drawing/2014/main" val="3313799374"/>
                    </a:ext>
                  </a:extLst>
                </a:gridCol>
                <a:gridCol w="190750">
                  <a:extLst>
                    <a:ext uri="{9D8B030D-6E8A-4147-A177-3AD203B41FA5}">
                      <a16:colId xmlns:a16="http://schemas.microsoft.com/office/drawing/2014/main" val="1176275961"/>
                    </a:ext>
                  </a:extLst>
                </a:gridCol>
                <a:gridCol w="190750">
                  <a:extLst>
                    <a:ext uri="{9D8B030D-6E8A-4147-A177-3AD203B41FA5}">
                      <a16:colId xmlns:a16="http://schemas.microsoft.com/office/drawing/2014/main" val="810628160"/>
                    </a:ext>
                  </a:extLst>
                </a:gridCol>
                <a:gridCol w="190750">
                  <a:extLst>
                    <a:ext uri="{9D8B030D-6E8A-4147-A177-3AD203B41FA5}">
                      <a16:colId xmlns:a16="http://schemas.microsoft.com/office/drawing/2014/main" val="1342944735"/>
                    </a:ext>
                  </a:extLst>
                </a:gridCol>
                <a:gridCol w="190750">
                  <a:extLst>
                    <a:ext uri="{9D8B030D-6E8A-4147-A177-3AD203B41FA5}">
                      <a16:colId xmlns:a16="http://schemas.microsoft.com/office/drawing/2014/main" val="1255712870"/>
                    </a:ext>
                  </a:extLst>
                </a:gridCol>
                <a:gridCol w="190750">
                  <a:extLst>
                    <a:ext uri="{9D8B030D-6E8A-4147-A177-3AD203B41FA5}">
                      <a16:colId xmlns:a16="http://schemas.microsoft.com/office/drawing/2014/main" val="3535702663"/>
                    </a:ext>
                  </a:extLst>
                </a:gridCol>
                <a:gridCol w="190750">
                  <a:extLst>
                    <a:ext uri="{9D8B030D-6E8A-4147-A177-3AD203B41FA5}">
                      <a16:colId xmlns:a16="http://schemas.microsoft.com/office/drawing/2014/main" val="3647071266"/>
                    </a:ext>
                  </a:extLst>
                </a:gridCol>
                <a:gridCol w="190750">
                  <a:extLst>
                    <a:ext uri="{9D8B030D-6E8A-4147-A177-3AD203B41FA5}">
                      <a16:colId xmlns:a16="http://schemas.microsoft.com/office/drawing/2014/main" val="3480845424"/>
                    </a:ext>
                  </a:extLst>
                </a:gridCol>
                <a:gridCol w="190750">
                  <a:extLst>
                    <a:ext uri="{9D8B030D-6E8A-4147-A177-3AD203B41FA5}">
                      <a16:colId xmlns:a16="http://schemas.microsoft.com/office/drawing/2014/main" val="2714798917"/>
                    </a:ext>
                  </a:extLst>
                </a:gridCol>
                <a:gridCol w="190750">
                  <a:extLst>
                    <a:ext uri="{9D8B030D-6E8A-4147-A177-3AD203B41FA5}">
                      <a16:colId xmlns:a16="http://schemas.microsoft.com/office/drawing/2014/main" val="917747423"/>
                    </a:ext>
                  </a:extLst>
                </a:gridCol>
              </a:tblGrid>
              <a:tr h="3939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204438622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13C7B2A-4CF7-4E64-A943-4453083F70E5}"/>
              </a:ext>
            </a:extLst>
          </p:cNvPr>
          <p:cNvSpPr/>
          <p:nvPr/>
        </p:nvSpPr>
        <p:spPr>
          <a:xfrm>
            <a:off x="0" y="2811594"/>
            <a:ext cx="102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card_sum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FE89B8-6697-4E80-8B9E-A053262B8FD6}"/>
              </a:ext>
            </a:extLst>
          </p:cNvPr>
          <p:cNvSpPr/>
          <p:nvPr/>
        </p:nvSpPr>
        <p:spPr>
          <a:xfrm>
            <a:off x="0" y="3626327"/>
            <a:ext cx="7425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lg_vec</a:t>
            </a:r>
            <a:endParaRPr lang="en-CA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48C7116-158A-46E3-9466-C075F5787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937846"/>
              </p:ext>
            </p:extLst>
          </p:nvPr>
        </p:nvGraphicFramePr>
        <p:xfrm>
          <a:off x="3627120" y="228605"/>
          <a:ext cx="3117546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7546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653268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cards =  [3 5 8 40 44 48 50]; % Straight</a:t>
                      </a:r>
                    </a:p>
                    <a:p>
                      <a:endParaRPr lang="en-US" sz="9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is_str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9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ChckFrKnd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(cards)</a:t>
                      </a:r>
                    </a:p>
                    <a:p>
                      <a:endParaRPr lang="en-US" sz="9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is_str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ChckStr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(cards)</a:t>
                      </a:r>
                    </a:p>
                    <a:p>
                      <a:endParaRPr lang="en-US" sz="9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card_vec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zeros(52,1);</a:t>
                      </a:r>
                    </a:p>
                    <a:p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card_vec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(cards) = 1;</a:t>
                      </a:r>
                    </a:p>
                    <a:p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card_mat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reshape(</a:t>
                      </a:r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card_vec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4, 13);</a:t>
                      </a:r>
                    </a:p>
                    <a:p>
                      <a:endParaRPr lang="en-US" sz="9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card_mat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card_mat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card_mat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(:,1)];</a:t>
                      </a:r>
                    </a:p>
                    <a:p>
                      <a:endParaRPr lang="en-US" sz="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card_sum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sum(</a:t>
                      </a:r>
                      <a:r>
                        <a:rPr lang="en-US" sz="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card_mat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endParaRPr lang="en-US" sz="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lg_vec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(</a:t>
                      </a:r>
                      <a:r>
                        <a:rPr lang="en-US" sz="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card_sum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~=0); </a:t>
                      </a:r>
                    </a:p>
                    <a:p>
                      <a:endParaRPr lang="en-US" sz="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fr-FR" sz="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is_str</a:t>
                      </a:r>
                      <a:r>
                        <a:rPr lang="fr-FR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fr-FR" sz="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contains</a:t>
                      </a:r>
                      <a:r>
                        <a:rPr lang="fr-FR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(char(</a:t>
                      </a:r>
                      <a:r>
                        <a:rPr lang="fr-FR" sz="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lg_vec</a:t>
                      </a:r>
                      <a:r>
                        <a:rPr lang="fr-FR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'0’), ... '11111');</a:t>
                      </a:r>
                      <a:endParaRPr lang="en-US" sz="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0CB5CD1-EA49-4BA0-B258-7B6A03469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405512"/>
              </p:ext>
            </p:extLst>
          </p:nvPr>
        </p:nvGraphicFramePr>
        <p:xfrm>
          <a:off x="113334" y="3987739"/>
          <a:ext cx="2670500" cy="39390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0750">
                  <a:extLst>
                    <a:ext uri="{9D8B030D-6E8A-4147-A177-3AD203B41FA5}">
                      <a16:colId xmlns:a16="http://schemas.microsoft.com/office/drawing/2014/main" val="3326772529"/>
                    </a:ext>
                  </a:extLst>
                </a:gridCol>
                <a:gridCol w="190750">
                  <a:extLst>
                    <a:ext uri="{9D8B030D-6E8A-4147-A177-3AD203B41FA5}">
                      <a16:colId xmlns:a16="http://schemas.microsoft.com/office/drawing/2014/main" val="4246582288"/>
                    </a:ext>
                  </a:extLst>
                </a:gridCol>
                <a:gridCol w="190750">
                  <a:extLst>
                    <a:ext uri="{9D8B030D-6E8A-4147-A177-3AD203B41FA5}">
                      <a16:colId xmlns:a16="http://schemas.microsoft.com/office/drawing/2014/main" val="27013997"/>
                    </a:ext>
                  </a:extLst>
                </a:gridCol>
                <a:gridCol w="190750">
                  <a:extLst>
                    <a:ext uri="{9D8B030D-6E8A-4147-A177-3AD203B41FA5}">
                      <a16:colId xmlns:a16="http://schemas.microsoft.com/office/drawing/2014/main" val="609927040"/>
                    </a:ext>
                  </a:extLst>
                </a:gridCol>
                <a:gridCol w="190750">
                  <a:extLst>
                    <a:ext uri="{9D8B030D-6E8A-4147-A177-3AD203B41FA5}">
                      <a16:colId xmlns:a16="http://schemas.microsoft.com/office/drawing/2014/main" val="3313799374"/>
                    </a:ext>
                  </a:extLst>
                </a:gridCol>
                <a:gridCol w="190750">
                  <a:extLst>
                    <a:ext uri="{9D8B030D-6E8A-4147-A177-3AD203B41FA5}">
                      <a16:colId xmlns:a16="http://schemas.microsoft.com/office/drawing/2014/main" val="1176275961"/>
                    </a:ext>
                  </a:extLst>
                </a:gridCol>
                <a:gridCol w="190750">
                  <a:extLst>
                    <a:ext uri="{9D8B030D-6E8A-4147-A177-3AD203B41FA5}">
                      <a16:colId xmlns:a16="http://schemas.microsoft.com/office/drawing/2014/main" val="810628160"/>
                    </a:ext>
                  </a:extLst>
                </a:gridCol>
                <a:gridCol w="190750">
                  <a:extLst>
                    <a:ext uri="{9D8B030D-6E8A-4147-A177-3AD203B41FA5}">
                      <a16:colId xmlns:a16="http://schemas.microsoft.com/office/drawing/2014/main" val="1342944735"/>
                    </a:ext>
                  </a:extLst>
                </a:gridCol>
                <a:gridCol w="190750">
                  <a:extLst>
                    <a:ext uri="{9D8B030D-6E8A-4147-A177-3AD203B41FA5}">
                      <a16:colId xmlns:a16="http://schemas.microsoft.com/office/drawing/2014/main" val="1255712870"/>
                    </a:ext>
                  </a:extLst>
                </a:gridCol>
                <a:gridCol w="190750">
                  <a:extLst>
                    <a:ext uri="{9D8B030D-6E8A-4147-A177-3AD203B41FA5}">
                      <a16:colId xmlns:a16="http://schemas.microsoft.com/office/drawing/2014/main" val="3535702663"/>
                    </a:ext>
                  </a:extLst>
                </a:gridCol>
                <a:gridCol w="190750">
                  <a:extLst>
                    <a:ext uri="{9D8B030D-6E8A-4147-A177-3AD203B41FA5}">
                      <a16:colId xmlns:a16="http://schemas.microsoft.com/office/drawing/2014/main" val="3647071266"/>
                    </a:ext>
                  </a:extLst>
                </a:gridCol>
                <a:gridCol w="190750">
                  <a:extLst>
                    <a:ext uri="{9D8B030D-6E8A-4147-A177-3AD203B41FA5}">
                      <a16:colId xmlns:a16="http://schemas.microsoft.com/office/drawing/2014/main" val="3480845424"/>
                    </a:ext>
                  </a:extLst>
                </a:gridCol>
                <a:gridCol w="190750">
                  <a:extLst>
                    <a:ext uri="{9D8B030D-6E8A-4147-A177-3AD203B41FA5}">
                      <a16:colId xmlns:a16="http://schemas.microsoft.com/office/drawing/2014/main" val="2714798917"/>
                    </a:ext>
                  </a:extLst>
                </a:gridCol>
                <a:gridCol w="190750">
                  <a:extLst>
                    <a:ext uri="{9D8B030D-6E8A-4147-A177-3AD203B41FA5}">
                      <a16:colId xmlns:a16="http://schemas.microsoft.com/office/drawing/2014/main" val="917747423"/>
                    </a:ext>
                  </a:extLst>
                </a:gridCol>
              </a:tblGrid>
              <a:tr h="3939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2044386220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0D93AF1C-614A-415A-91F5-5515E6E7024A}"/>
              </a:ext>
            </a:extLst>
          </p:cNvPr>
          <p:cNvSpPr/>
          <p:nvPr/>
        </p:nvSpPr>
        <p:spPr>
          <a:xfrm>
            <a:off x="2971128" y="3258456"/>
            <a:ext cx="18582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lg_vec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‘0’)</a:t>
            </a:r>
            <a:endParaRPr lang="en-CA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D221E8A-4C68-4B77-B5F6-1C161E906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792929"/>
              </p:ext>
            </p:extLst>
          </p:nvPr>
        </p:nvGraphicFramePr>
        <p:xfrm>
          <a:off x="3054654" y="3592868"/>
          <a:ext cx="3549350" cy="39390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3525">
                  <a:extLst>
                    <a:ext uri="{9D8B030D-6E8A-4147-A177-3AD203B41FA5}">
                      <a16:colId xmlns:a16="http://schemas.microsoft.com/office/drawing/2014/main" val="3326772529"/>
                    </a:ext>
                  </a:extLst>
                </a:gridCol>
                <a:gridCol w="253525">
                  <a:extLst>
                    <a:ext uri="{9D8B030D-6E8A-4147-A177-3AD203B41FA5}">
                      <a16:colId xmlns:a16="http://schemas.microsoft.com/office/drawing/2014/main" val="4246582288"/>
                    </a:ext>
                  </a:extLst>
                </a:gridCol>
                <a:gridCol w="253525">
                  <a:extLst>
                    <a:ext uri="{9D8B030D-6E8A-4147-A177-3AD203B41FA5}">
                      <a16:colId xmlns:a16="http://schemas.microsoft.com/office/drawing/2014/main" val="27013997"/>
                    </a:ext>
                  </a:extLst>
                </a:gridCol>
                <a:gridCol w="253525">
                  <a:extLst>
                    <a:ext uri="{9D8B030D-6E8A-4147-A177-3AD203B41FA5}">
                      <a16:colId xmlns:a16="http://schemas.microsoft.com/office/drawing/2014/main" val="609927040"/>
                    </a:ext>
                  </a:extLst>
                </a:gridCol>
                <a:gridCol w="253525">
                  <a:extLst>
                    <a:ext uri="{9D8B030D-6E8A-4147-A177-3AD203B41FA5}">
                      <a16:colId xmlns:a16="http://schemas.microsoft.com/office/drawing/2014/main" val="3313799374"/>
                    </a:ext>
                  </a:extLst>
                </a:gridCol>
                <a:gridCol w="253525">
                  <a:extLst>
                    <a:ext uri="{9D8B030D-6E8A-4147-A177-3AD203B41FA5}">
                      <a16:colId xmlns:a16="http://schemas.microsoft.com/office/drawing/2014/main" val="1176275961"/>
                    </a:ext>
                  </a:extLst>
                </a:gridCol>
                <a:gridCol w="253525">
                  <a:extLst>
                    <a:ext uri="{9D8B030D-6E8A-4147-A177-3AD203B41FA5}">
                      <a16:colId xmlns:a16="http://schemas.microsoft.com/office/drawing/2014/main" val="810628160"/>
                    </a:ext>
                  </a:extLst>
                </a:gridCol>
                <a:gridCol w="253525">
                  <a:extLst>
                    <a:ext uri="{9D8B030D-6E8A-4147-A177-3AD203B41FA5}">
                      <a16:colId xmlns:a16="http://schemas.microsoft.com/office/drawing/2014/main" val="1342944735"/>
                    </a:ext>
                  </a:extLst>
                </a:gridCol>
                <a:gridCol w="253525">
                  <a:extLst>
                    <a:ext uri="{9D8B030D-6E8A-4147-A177-3AD203B41FA5}">
                      <a16:colId xmlns:a16="http://schemas.microsoft.com/office/drawing/2014/main" val="1255712870"/>
                    </a:ext>
                  </a:extLst>
                </a:gridCol>
                <a:gridCol w="253525">
                  <a:extLst>
                    <a:ext uri="{9D8B030D-6E8A-4147-A177-3AD203B41FA5}">
                      <a16:colId xmlns:a16="http://schemas.microsoft.com/office/drawing/2014/main" val="3535702663"/>
                    </a:ext>
                  </a:extLst>
                </a:gridCol>
                <a:gridCol w="253525">
                  <a:extLst>
                    <a:ext uri="{9D8B030D-6E8A-4147-A177-3AD203B41FA5}">
                      <a16:colId xmlns:a16="http://schemas.microsoft.com/office/drawing/2014/main" val="3647071266"/>
                    </a:ext>
                  </a:extLst>
                </a:gridCol>
                <a:gridCol w="253525">
                  <a:extLst>
                    <a:ext uri="{9D8B030D-6E8A-4147-A177-3AD203B41FA5}">
                      <a16:colId xmlns:a16="http://schemas.microsoft.com/office/drawing/2014/main" val="3480845424"/>
                    </a:ext>
                  </a:extLst>
                </a:gridCol>
                <a:gridCol w="253525">
                  <a:extLst>
                    <a:ext uri="{9D8B030D-6E8A-4147-A177-3AD203B41FA5}">
                      <a16:colId xmlns:a16="http://schemas.microsoft.com/office/drawing/2014/main" val="2714798917"/>
                    </a:ext>
                  </a:extLst>
                </a:gridCol>
                <a:gridCol w="253525">
                  <a:extLst>
                    <a:ext uri="{9D8B030D-6E8A-4147-A177-3AD203B41FA5}">
                      <a16:colId xmlns:a16="http://schemas.microsoft.com/office/drawing/2014/main" val="917747423"/>
                    </a:ext>
                  </a:extLst>
                </a:gridCol>
              </a:tblGrid>
              <a:tr h="3939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‘1’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‘1’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‘1’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‘0’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‘0’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‘0’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‘0’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‘0’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‘0’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‘1’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‘1’</a:t>
                      </a: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‘1’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‘1’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‘1’</a:t>
                      </a: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2044386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363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latin typeface="+mj-lt"/>
                <a:cs typeface="Arial" pitchFamily="34" charset="0"/>
              </a:rPr>
              <a:t>Flush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p.</a:t>
            </a:r>
            <a:fld id="{9BE563BE-BE87-45DA-B80E-D5B7FBE7F23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AutoShape 2" descr="Is Love Actually A Modern Christmas Classic or a Problematic Mes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6D6281-6164-4469-B00C-445694054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603163"/>
              </p:ext>
            </p:extLst>
          </p:nvPr>
        </p:nvGraphicFramePr>
        <p:xfrm>
          <a:off x="113335" y="585226"/>
          <a:ext cx="3385772" cy="212139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0444">
                  <a:extLst>
                    <a:ext uri="{9D8B030D-6E8A-4147-A177-3AD203B41FA5}">
                      <a16:colId xmlns:a16="http://schemas.microsoft.com/office/drawing/2014/main" val="3326772529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4246582288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013997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60992704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31379937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176275961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81062816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342944735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25571287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535702663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647071266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48084542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14798917"/>
                    </a:ext>
                  </a:extLst>
                </a:gridCol>
              </a:tblGrid>
              <a:tr h="3939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386220"/>
                  </a:ext>
                </a:extLst>
              </a:tr>
              <a:tr h="128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151954"/>
                  </a:ext>
                </a:extLst>
              </a:tr>
              <a:tr h="3740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961827"/>
                  </a:ext>
                </a:extLst>
              </a:tr>
              <a:tr h="128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587855"/>
                  </a:ext>
                </a:extLst>
              </a:tr>
              <a:tr h="3961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516237"/>
                  </a:ext>
                </a:extLst>
              </a:tr>
              <a:tr h="128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368712"/>
                  </a:ext>
                </a:extLst>
              </a:tr>
              <a:tr h="4413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31810"/>
                  </a:ext>
                </a:extLst>
              </a:tr>
              <a:tr h="128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8991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9E1380E-F035-4A4E-AC8B-9623C1211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344717"/>
              </p:ext>
            </p:extLst>
          </p:nvPr>
        </p:nvGraphicFramePr>
        <p:xfrm>
          <a:off x="961695" y="2894870"/>
          <a:ext cx="260444" cy="1575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0444">
                  <a:extLst>
                    <a:ext uri="{9D8B030D-6E8A-4147-A177-3AD203B41FA5}">
                      <a16:colId xmlns:a16="http://schemas.microsoft.com/office/drawing/2014/main" val="3326772529"/>
                    </a:ext>
                  </a:extLst>
                </a:gridCol>
              </a:tblGrid>
              <a:tr h="3939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2044386220"/>
                  </a:ext>
                </a:extLst>
              </a:tr>
              <a:tr h="3939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755067341"/>
                  </a:ext>
                </a:extLst>
              </a:tr>
              <a:tr h="3939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4188160006"/>
                  </a:ext>
                </a:extLst>
              </a:tr>
              <a:tr h="3939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80644351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13C7B2A-4CF7-4E64-A943-4453083F70E5}"/>
              </a:ext>
            </a:extLst>
          </p:cNvPr>
          <p:cNvSpPr/>
          <p:nvPr/>
        </p:nvSpPr>
        <p:spPr>
          <a:xfrm>
            <a:off x="0" y="2811594"/>
            <a:ext cx="102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card_sum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A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48C7116-158A-46E3-9466-C075F5787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697856"/>
              </p:ext>
            </p:extLst>
          </p:nvPr>
        </p:nvGraphicFramePr>
        <p:xfrm>
          <a:off x="3681984" y="585225"/>
          <a:ext cx="3062682" cy="214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2682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653268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cards =  [4 16 32 41 44 46 48]; % Flush</a:t>
                      </a:r>
                    </a:p>
                    <a:p>
                      <a:endParaRPr lang="en-US" sz="9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is_fls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9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ChckFls 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(cards)</a:t>
                      </a:r>
                    </a:p>
                    <a:p>
                      <a:endParaRPr lang="en-US" sz="9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is_fls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ChckFls 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(cards)</a:t>
                      </a:r>
                    </a:p>
                    <a:p>
                      <a:endParaRPr lang="en-US" sz="9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card_vec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zeros(52,1);</a:t>
                      </a:r>
                    </a:p>
                    <a:p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card_vec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(cards) = 1;</a:t>
                      </a:r>
                    </a:p>
                    <a:p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card_mat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reshape(</a:t>
                      </a:r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card_vec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4, 13);</a:t>
                      </a:r>
                    </a:p>
                    <a:p>
                      <a:endParaRPr lang="en-US" sz="9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card_sum = sum(card_mat,2); </a:t>
                      </a:r>
                    </a:p>
                    <a:p>
                      <a:endParaRPr lang="en-US" sz="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is_fls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any(card_sum&gt;=5);</a:t>
                      </a:r>
                    </a:p>
                    <a:p>
                      <a:endParaRPr lang="en-US" sz="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8E3757B-5C87-48C0-A62C-BD62786E1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046435"/>
              </p:ext>
            </p:extLst>
          </p:nvPr>
        </p:nvGraphicFramePr>
        <p:xfrm>
          <a:off x="2401642" y="2894870"/>
          <a:ext cx="260444" cy="1575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0444">
                  <a:extLst>
                    <a:ext uri="{9D8B030D-6E8A-4147-A177-3AD203B41FA5}">
                      <a16:colId xmlns:a16="http://schemas.microsoft.com/office/drawing/2014/main" val="3326772529"/>
                    </a:ext>
                  </a:extLst>
                </a:gridCol>
              </a:tblGrid>
              <a:tr h="3939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2044386220"/>
                  </a:ext>
                </a:extLst>
              </a:tr>
              <a:tr h="3939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755067341"/>
                  </a:ext>
                </a:extLst>
              </a:tr>
              <a:tr h="3939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4188160006"/>
                  </a:ext>
                </a:extLst>
              </a:tr>
              <a:tr h="3939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80644351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5A704BCA-E399-431C-AB8C-CE56ABD91450}"/>
              </a:ext>
            </a:extLst>
          </p:cNvPr>
          <p:cNvSpPr/>
          <p:nvPr/>
        </p:nvSpPr>
        <p:spPr>
          <a:xfrm>
            <a:off x="1439947" y="2811594"/>
            <a:ext cx="7425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is_fls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656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latin typeface="+mj-lt"/>
                <a:cs typeface="Arial" pitchFamily="34" charset="0"/>
              </a:rPr>
              <a:t>Full House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p.</a:t>
            </a:r>
            <a:fld id="{9BE563BE-BE87-45DA-B80E-D5B7FBE7F23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AutoShape 2" descr="Is Love Actually A Modern Christmas Classic or a Problematic Mes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6D6281-6164-4469-B00C-445694054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960946"/>
              </p:ext>
            </p:extLst>
          </p:nvPr>
        </p:nvGraphicFramePr>
        <p:xfrm>
          <a:off x="113335" y="585226"/>
          <a:ext cx="3385772" cy="212139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0444">
                  <a:extLst>
                    <a:ext uri="{9D8B030D-6E8A-4147-A177-3AD203B41FA5}">
                      <a16:colId xmlns:a16="http://schemas.microsoft.com/office/drawing/2014/main" val="3326772529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4246582288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013997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60992704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31379937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176275961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81062816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342944735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25571287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535702663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647071266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48084542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14798917"/>
                    </a:ext>
                  </a:extLst>
                </a:gridCol>
              </a:tblGrid>
              <a:tr h="3939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386220"/>
                  </a:ext>
                </a:extLst>
              </a:tr>
              <a:tr h="128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151954"/>
                  </a:ext>
                </a:extLst>
              </a:tr>
              <a:tr h="3740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961827"/>
                  </a:ext>
                </a:extLst>
              </a:tr>
              <a:tr h="128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587855"/>
                  </a:ext>
                </a:extLst>
              </a:tr>
              <a:tr h="3961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516237"/>
                  </a:ext>
                </a:extLst>
              </a:tr>
              <a:tr h="128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368712"/>
                  </a:ext>
                </a:extLst>
              </a:tr>
              <a:tr h="4413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31810"/>
                  </a:ext>
                </a:extLst>
              </a:tr>
              <a:tr h="128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89914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48C7116-158A-46E3-9466-C075F5787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657232"/>
              </p:ext>
            </p:extLst>
          </p:nvPr>
        </p:nvGraphicFramePr>
        <p:xfrm>
          <a:off x="3681984" y="199145"/>
          <a:ext cx="3062682" cy="269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2682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653268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cards =  [18 21 22 23 29 41 43] </a:t>
                      </a:r>
                    </a:p>
                    <a:p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 Full House</a:t>
                      </a:r>
                    </a:p>
                    <a:p>
                      <a:endParaRPr lang="en-US" sz="9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is_fll_hs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9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ChckFllHs</a:t>
                      </a:r>
                      <a:r>
                        <a:rPr lang="en-US" sz="9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(cards)</a:t>
                      </a:r>
                    </a:p>
                    <a:p>
                      <a:endParaRPr lang="en-US" sz="9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is_fll_hs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ChckFllHs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(cards)</a:t>
                      </a:r>
                    </a:p>
                    <a:p>
                      <a:endParaRPr lang="en-US" sz="9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card_vec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zeros(52,1);</a:t>
                      </a:r>
                    </a:p>
                    <a:p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card_vec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(cards) = 1;</a:t>
                      </a:r>
                    </a:p>
                    <a:p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card_mat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reshape(</a:t>
                      </a:r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card_vec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4, 13);</a:t>
                      </a:r>
                    </a:p>
                    <a:p>
                      <a:endParaRPr lang="en-US" sz="9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card_sum = sum(card_mat,2); </a:t>
                      </a:r>
                    </a:p>
                    <a:p>
                      <a:endParaRPr lang="en-US" sz="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cond1 = any(card_sum&gt;=3);</a:t>
                      </a: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cond2 = sum(card_sum &gt;=2) &gt;=2);</a:t>
                      </a:r>
                    </a:p>
                    <a:p>
                      <a:endParaRPr lang="en-US" sz="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is_fll_hs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and(cond1, cond2);</a:t>
                      </a:r>
                    </a:p>
                    <a:p>
                      <a:endParaRPr lang="en-US" sz="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4F969E-B5DE-465D-BA6C-980109D8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441731"/>
              </p:ext>
            </p:extLst>
          </p:nvPr>
        </p:nvGraphicFramePr>
        <p:xfrm>
          <a:off x="113335" y="3111757"/>
          <a:ext cx="3385772" cy="39390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0444">
                  <a:extLst>
                    <a:ext uri="{9D8B030D-6E8A-4147-A177-3AD203B41FA5}">
                      <a16:colId xmlns:a16="http://schemas.microsoft.com/office/drawing/2014/main" val="3326772529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4246582288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013997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60992704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31379937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176275961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81062816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342944735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25571287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535702663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647071266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48084542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14798917"/>
                    </a:ext>
                  </a:extLst>
                </a:gridCol>
              </a:tblGrid>
              <a:tr h="3939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204438622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7FBD460-A04F-4491-AAFD-0E883D0DF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936772"/>
              </p:ext>
            </p:extLst>
          </p:nvPr>
        </p:nvGraphicFramePr>
        <p:xfrm>
          <a:off x="113335" y="3910795"/>
          <a:ext cx="3385772" cy="39390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0444">
                  <a:extLst>
                    <a:ext uri="{9D8B030D-6E8A-4147-A177-3AD203B41FA5}">
                      <a16:colId xmlns:a16="http://schemas.microsoft.com/office/drawing/2014/main" val="3326772529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4246582288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013997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60992704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31379937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176275961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81062816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342944735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25571287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535702663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647071266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48084542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14798917"/>
                    </a:ext>
                  </a:extLst>
                </a:gridCol>
              </a:tblGrid>
              <a:tr h="3939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2044386220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18012681-78FE-43AE-B2FF-1C100EEB2E18}"/>
              </a:ext>
            </a:extLst>
          </p:cNvPr>
          <p:cNvSpPr/>
          <p:nvPr/>
        </p:nvSpPr>
        <p:spPr>
          <a:xfrm>
            <a:off x="0" y="2811594"/>
            <a:ext cx="102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card_sum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2A3E94-441E-4B7A-8EDF-B3703FDE9F27}"/>
              </a:ext>
            </a:extLst>
          </p:cNvPr>
          <p:cNvSpPr/>
          <p:nvPr/>
        </p:nvSpPr>
        <p:spPr>
          <a:xfrm>
            <a:off x="0" y="3626327"/>
            <a:ext cx="1393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card_sum &gt;= 3</a:t>
            </a:r>
            <a:endParaRPr lang="en-CA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D25F3D6-3B64-4A8F-B780-97345604A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331068"/>
              </p:ext>
            </p:extLst>
          </p:nvPr>
        </p:nvGraphicFramePr>
        <p:xfrm>
          <a:off x="3735375" y="3308710"/>
          <a:ext cx="2848300" cy="39390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9100">
                  <a:extLst>
                    <a:ext uri="{9D8B030D-6E8A-4147-A177-3AD203B41FA5}">
                      <a16:colId xmlns:a16="http://schemas.microsoft.com/office/drawing/2014/main" val="3326772529"/>
                    </a:ext>
                  </a:extLst>
                </a:gridCol>
                <a:gridCol w="219100">
                  <a:extLst>
                    <a:ext uri="{9D8B030D-6E8A-4147-A177-3AD203B41FA5}">
                      <a16:colId xmlns:a16="http://schemas.microsoft.com/office/drawing/2014/main" val="4246582288"/>
                    </a:ext>
                  </a:extLst>
                </a:gridCol>
                <a:gridCol w="219100">
                  <a:extLst>
                    <a:ext uri="{9D8B030D-6E8A-4147-A177-3AD203B41FA5}">
                      <a16:colId xmlns:a16="http://schemas.microsoft.com/office/drawing/2014/main" val="27013997"/>
                    </a:ext>
                  </a:extLst>
                </a:gridCol>
                <a:gridCol w="219100">
                  <a:extLst>
                    <a:ext uri="{9D8B030D-6E8A-4147-A177-3AD203B41FA5}">
                      <a16:colId xmlns:a16="http://schemas.microsoft.com/office/drawing/2014/main" val="609927040"/>
                    </a:ext>
                  </a:extLst>
                </a:gridCol>
                <a:gridCol w="219100">
                  <a:extLst>
                    <a:ext uri="{9D8B030D-6E8A-4147-A177-3AD203B41FA5}">
                      <a16:colId xmlns:a16="http://schemas.microsoft.com/office/drawing/2014/main" val="3313799374"/>
                    </a:ext>
                  </a:extLst>
                </a:gridCol>
                <a:gridCol w="219100">
                  <a:extLst>
                    <a:ext uri="{9D8B030D-6E8A-4147-A177-3AD203B41FA5}">
                      <a16:colId xmlns:a16="http://schemas.microsoft.com/office/drawing/2014/main" val="1176275961"/>
                    </a:ext>
                  </a:extLst>
                </a:gridCol>
                <a:gridCol w="219100">
                  <a:extLst>
                    <a:ext uri="{9D8B030D-6E8A-4147-A177-3AD203B41FA5}">
                      <a16:colId xmlns:a16="http://schemas.microsoft.com/office/drawing/2014/main" val="810628160"/>
                    </a:ext>
                  </a:extLst>
                </a:gridCol>
                <a:gridCol w="219100">
                  <a:extLst>
                    <a:ext uri="{9D8B030D-6E8A-4147-A177-3AD203B41FA5}">
                      <a16:colId xmlns:a16="http://schemas.microsoft.com/office/drawing/2014/main" val="1342944735"/>
                    </a:ext>
                  </a:extLst>
                </a:gridCol>
                <a:gridCol w="219100">
                  <a:extLst>
                    <a:ext uri="{9D8B030D-6E8A-4147-A177-3AD203B41FA5}">
                      <a16:colId xmlns:a16="http://schemas.microsoft.com/office/drawing/2014/main" val="1255712870"/>
                    </a:ext>
                  </a:extLst>
                </a:gridCol>
                <a:gridCol w="219100">
                  <a:extLst>
                    <a:ext uri="{9D8B030D-6E8A-4147-A177-3AD203B41FA5}">
                      <a16:colId xmlns:a16="http://schemas.microsoft.com/office/drawing/2014/main" val="3535702663"/>
                    </a:ext>
                  </a:extLst>
                </a:gridCol>
                <a:gridCol w="219100">
                  <a:extLst>
                    <a:ext uri="{9D8B030D-6E8A-4147-A177-3AD203B41FA5}">
                      <a16:colId xmlns:a16="http://schemas.microsoft.com/office/drawing/2014/main" val="3647071266"/>
                    </a:ext>
                  </a:extLst>
                </a:gridCol>
                <a:gridCol w="219100">
                  <a:extLst>
                    <a:ext uri="{9D8B030D-6E8A-4147-A177-3AD203B41FA5}">
                      <a16:colId xmlns:a16="http://schemas.microsoft.com/office/drawing/2014/main" val="3480845424"/>
                    </a:ext>
                  </a:extLst>
                </a:gridCol>
                <a:gridCol w="219100">
                  <a:extLst>
                    <a:ext uri="{9D8B030D-6E8A-4147-A177-3AD203B41FA5}">
                      <a16:colId xmlns:a16="http://schemas.microsoft.com/office/drawing/2014/main" val="2714798917"/>
                    </a:ext>
                  </a:extLst>
                </a:gridCol>
              </a:tblGrid>
              <a:tr h="3939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2044386220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F7C34C39-EEE5-4905-9C3F-5E5C401D8250}"/>
              </a:ext>
            </a:extLst>
          </p:cNvPr>
          <p:cNvSpPr/>
          <p:nvPr/>
        </p:nvSpPr>
        <p:spPr>
          <a:xfrm>
            <a:off x="3681984" y="3024242"/>
            <a:ext cx="1393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card_sum &gt;= 2</a:t>
            </a:r>
            <a:endParaRPr lang="en-CA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68C92C7-AF85-440E-BAAB-12289A667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419002"/>
              </p:ext>
            </p:extLst>
          </p:nvPr>
        </p:nvGraphicFramePr>
        <p:xfrm>
          <a:off x="3801415" y="4107748"/>
          <a:ext cx="219100" cy="39390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9100">
                  <a:extLst>
                    <a:ext uri="{9D8B030D-6E8A-4147-A177-3AD203B41FA5}">
                      <a16:colId xmlns:a16="http://schemas.microsoft.com/office/drawing/2014/main" val="3326772529"/>
                    </a:ext>
                  </a:extLst>
                </a:gridCol>
              </a:tblGrid>
              <a:tr h="3939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2044386220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E4E2B370-1307-4654-A661-99E7F4D79519}"/>
              </a:ext>
            </a:extLst>
          </p:cNvPr>
          <p:cNvSpPr/>
          <p:nvPr/>
        </p:nvSpPr>
        <p:spPr>
          <a:xfrm>
            <a:off x="3681984" y="3823280"/>
            <a:ext cx="18582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sum(card_sum &gt;= 2)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9895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E8BA02-5812-47FB-8D45-A11CA4402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p.</a:t>
            </a:r>
            <a:fld id="{9BE563BE-BE87-45DA-B80E-D5B7FBE7F23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5E9E40-8D63-4BD2-B05C-649FFCA68947}"/>
              </a:ext>
            </a:extLst>
          </p:cNvPr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latin typeface="+mj-lt"/>
                <a:cs typeface="Arial" pitchFamily="34" charset="0"/>
              </a:rPr>
              <a:t>Straight Flush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9235CC-5CB1-4144-88C4-47A055D86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16797"/>
              </p:ext>
            </p:extLst>
          </p:nvPr>
        </p:nvGraphicFramePr>
        <p:xfrm>
          <a:off x="113335" y="585226"/>
          <a:ext cx="3385772" cy="212139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0444">
                  <a:extLst>
                    <a:ext uri="{9D8B030D-6E8A-4147-A177-3AD203B41FA5}">
                      <a16:colId xmlns:a16="http://schemas.microsoft.com/office/drawing/2014/main" val="3326772529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4246582288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013997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60992704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31379937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176275961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81062816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342944735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25571287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535702663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647071266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48084542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14798917"/>
                    </a:ext>
                  </a:extLst>
                </a:gridCol>
              </a:tblGrid>
              <a:tr h="3939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13C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386220"/>
                  </a:ext>
                </a:extLst>
              </a:tr>
              <a:tr h="128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151954"/>
                  </a:ext>
                </a:extLst>
              </a:tr>
              <a:tr h="3740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13D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961827"/>
                  </a:ext>
                </a:extLst>
              </a:tr>
              <a:tr h="128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587855"/>
                  </a:ext>
                </a:extLst>
              </a:tr>
              <a:tr h="3961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13H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516237"/>
                  </a:ext>
                </a:extLst>
              </a:tr>
              <a:tr h="128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35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39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43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47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51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368712"/>
                  </a:ext>
                </a:extLst>
              </a:tr>
              <a:tr h="4413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3S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4S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5S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6S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7S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8S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9S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11S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12S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13S</a:t>
                      </a:r>
                      <a:endParaRPr lang="en-CA" sz="6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31810"/>
                  </a:ext>
                </a:extLst>
              </a:tr>
              <a:tr h="128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16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28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36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40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44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48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52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9437" marR="3943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89914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17EDC7D-0589-4E04-A58C-571B4C20E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581995"/>
              </p:ext>
            </p:extLst>
          </p:nvPr>
        </p:nvGraphicFramePr>
        <p:xfrm>
          <a:off x="3681984" y="199145"/>
          <a:ext cx="3062682" cy="3992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2682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653268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cards =  [2 14 18 22 25 26 30]; </a:t>
                      </a:r>
                    </a:p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 Straight Flush</a:t>
                      </a:r>
                    </a:p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is_str_fls</a:t>
                      </a: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ChckStrFls</a:t>
                      </a: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(cards)</a:t>
                      </a:r>
                    </a:p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800" b="1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is_str_fls = </a:t>
                      </a:r>
                      <a:r>
                        <a:rPr lang="en-US" sz="800" b="1" u="none" strike="noStrike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ChckStrFls</a:t>
                      </a:r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(cards)</a:t>
                      </a:r>
                    </a:p>
                    <a:p>
                      <a:endParaRPr lang="en-US" sz="80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800" u="none" strike="noStrike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is_str_fls</a:t>
                      </a:r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false;</a:t>
                      </a:r>
                    </a:p>
                    <a:p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ii=0:3</a:t>
                      </a:r>
                    </a:p>
                    <a:p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800" u="none" strike="noStrike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test_cards</a:t>
                      </a:r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cards(rem(cards, 4)==ii);</a:t>
                      </a:r>
                    </a:p>
                    <a:p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en-US" sz="800" b="1" u="none" strike="noStrike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ChckStr</a:t>
                      </a:r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800" u="none" strike="noStrike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test_cards</a:t>
                      </a:r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800" u="none" strike="noStrike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is_str_fls</a:t>
                      </a:r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true;</a:t>
                      </a:r>
                    </a:p>
                    <a:p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break;</a:t>
                      </a:r>
                    </a:p>
                    <a:p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800" b="1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  <a:p>
                      <a:endParaRPr lang="en-US" sz="800" b="1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800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en-US" sz="8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8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is_str</a:t>
                      </a:r>
                      <a:r>
                        <a:rPr lang="en-US" sz="8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800" b="1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ChckStr</a:t>
                      </a:r>
                      <a:r>
                        <a:rPr lang="en-US" sz="8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(cards)</a:t>
                      </a:r>
                    </a:p>
                    <a:p>
                      <a:endParaRPr lang="en-US" sz="80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8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card_vec</a:t>
                      </a:r>
                      <a:r>
                        <a:rPr lang="en-US" sz="8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zeros(52,1);</a:t>
                      </a:r>
                    </a:p>
                    <a:p>
                      <a:r>
                        <a:rPr lang="en-US" sz="8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card_vec</a:t>
                      </a:r>
                      <a:r>
                        <a:rPr lang="en-US" sz="8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(cards) = 1;</a:t>
                      </a:r>
                    </a:p>
                    <a:p>
                      <a:r>
                        <a:rPr lang="en-US" sz="8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card_mat</a:t>
                      </a:r>
                      <a:r>
                        <a:rPr lang="en-US" sz="8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reshape(</a:t>
                      </a:r>
                      <a:r>
                        <a:rPr lang="en-US" sz="8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card_vec</a:t>
                      </a:r>
                      <a:r>
                        <a:rPr lang="en-US" sz="8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4, 13);</a:t>
                      </a:r>
                    </a:p>
                    <a:p>
                      <a:endParaRPr lang="en-US" sz="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800" b="1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card_mat</a:t>
                      </a:r>
                      <a:r>
                        <a:rPr lang="en-US" sz="800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800" b="1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card_mat</a:t>
                      </a:r>
                      <a:r>
                        <a:rPr lang="en-US" sz="800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800" b="1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card_mat</a:t>
                      </a:r>
                      <a:r>
                        <a:rPr lang="en-US" sz="800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(:,1)];</a:t>
                      </a:r>
                    </a:p>
                    <a:p>
                      <a:endParaRPr lang="en-US" sz="800" b="1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800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card_sum = sum(</a:t>
                      </a:r>
                      <a:r>
                        <a:rPr lang="en-US" sz="800" b="1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card_mat</a:t>
                      </a:r>
                      <a:r>
                        <a:rPr lang="en-US" sz="800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endParaRPr lang="en-US" sz="800" b="1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800" b="1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lg_vec</a:t>
                      </a:r>
                      <a:r>
                        <a:rPr lang="en-US" sz="800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(card_sum~=0); </a:t>
                      </a:r>
                    </a:p>
                    <a:p>
                      <a:endParaRPr lang="en-US" sz="800" b="1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fr-FR" sz="800" b="1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is_str</a:t>
                      </a:r>
                      <a:r>
                        <a:rPr lang="fr-FR" sz="800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fr-FR" sz="800" b="1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contains</a:t>
                      </a:r>
                      <a:r>
                        <a:rPr lang="fr-FR" sz="800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(char(</a:t>
                      </a:r>
                      <a:r>
                        <a:rPr lang="fr-FR" sz="800" b="1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lg_vec</a:t>
                      </a:r>
                      <a:r>
                        <a:rPr lang="fr-FR" sz="800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'0’), ... '11111');</a:t>
                      </a:r>
                      <a:endParaRPr lang="en-US" sz="800" b="1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800" b="1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800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900" b="1" i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C9C9514-A24F-4E03-A311-D370D3330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495905"/>
              </p:ext>
            </p:extLst>
          </p:nvPr>
        </p:nvGraphicFramePr>
        <p:xfrm>
          <a:off x="74552" y="3042426"/>
          <a:ext cx="1823108" cy="21564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0444">
                  <a:extLst>
                    <a:ext uri="{9D8B030D-6E8A-4147-A177-3AD203B41FA5}">
                      <a16:colId xmlns:a16="http://schemas.microsoft.com/office/drawing/2014/main" val="3326772529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4246582288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013997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60992704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31379937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176275961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810628160"/>
                    </a:ext>
                  </a:extLst>
                </a:gridCol>
              </a:tblGrid>
              <a:tr h="2156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2044386220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82949FF8-1313-47E7-8879-B500E756E550}"/>
              </a:ext>
            </a:extLst>
          </p:cNvPr>
          <p:cNvSpPr/>
          <p:nvPr/>
        </p:nvSpPr>
        <p:spPr>
          <a:xfrm>
            <a:off x="0" y="2811594"/>
            <a:ext cx="12875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rem(cards, 4)==0</a:t>
            </a:r>
            <a:endParaRPr lang="en-CA" sz="900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F37DD09-9777-44C6-91BD-FB32B388E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62536"/>
              </p:ext>
            </p:extLst>
          </p:nvPr>
        </p:nvGraphicFramePr>
        <p:xfrm>
          <a:off x="74552" y="4089058"/>
          <a:ext cx="1823108" cy="21564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0444">
                  <a:extLst>
                    <a:ext uri="{9D8B030D-6E8A-4147-A177-3AD203B41FA5}">
                      <a16:colId xmlns:a16="http://schemas.microsoft.com/office/drawing/2014/main" val="3326772529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4246582288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013997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60992704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31379937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176275961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810628160"/>
                    </a:ext>
                  </a:extLst>
                </a:gridCol>
              </a:tblGrid>
              <a:tr h="2156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2044386220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FAA6B0DA-5BC4-4ACF-9C8F-1E7AAACF0FC6}"/>
              </a:ext>
            </a:extLst>
          </p:cNvPr>
          <p:cNvSpPr/>
          <p:nvPr/>
        </p:nvSpPr>
        <p:spPr>
          <a:xfrm>
            <a:off x="0" y="3828086"/>
            <a:ext cx="12875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rem(cards, 4)==2</a:t>
            </a:r>
            <a:endParaRPr lang="en-CA" sz="900" dirty="0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A836D651-35BE-45E3-A9C3-62A873343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525289"/>
              </p:ext>
            </p:extLst>
          </p:nvPr>
        </p:nvGraphicFramePr>
        <p:xfrm>
          <a:off x="74552" y="3580322"/>
          <a:ext cx="1823108" cy="21564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0444">
                  <a:extLst>
                    <a:ext uri="{9D8B030D-6E8A-4147-A177-3AD203B41FA5}">
                      <a16:colId xmlns:a16="http://schemas.microsoft.com/office/drawing/2014/main" val="3326772529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4246582288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27013997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609927040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3313799374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1176275961"/>
                    </a:ext>
                  </a:extLst>
                </a:gridCol>
                <a:gridCol w="260444">
                  <a:extLst>
                    <a:ext uri="{9D8B030D-6E8A-4147-A177-3AD203B41FA5}">
                      <a16:colId xmlns:a16="http://schemas.microsoft.com/office/drawing/2014/main" val="810628160"/>
                    </a:ext>
                  </a:extLst>
                </a:gridCol>
              </a:tblGrid>
              <a:tr h="2156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9437" marR="39437" marT="0" marB="0" anchor="ctr"/>
                </a:tc>
                <a:extLst>
                  <a:ext uri="{0D108BD9-81ED-4DB2-BD59-A6C34878D82A}">
                    <a16:rowId xmlns:a16="http://schemas.microsoft.com/office/drawing/2014/main" val="2044386220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605F9C78-0B0D-435F-BD9C-B88F7D98582C}"/>
              </a:ext>
            </a:extLst>
          </p:cNvPr>
          <p:cNvSpPr/>
          <p:nvPr/>
        </p:nvSpPr>
        <p:spPr>
          <a:xfrm>
            <a:off x="0" y="3349490"/>
            <a:ext cx="12875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rem(cards, 4)==1</a:t>
            </a:r>
            <a:endParaRPr lang="en-CA" sz="9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4B351E-C941-401F-A751-4926FF018ED8}"/>
              </a:ext>
            </a:extLst>
          </p:cNvPr>
          <p:cNvSpPr/>
          <p:nvPr/>
        </p:nvSpPr>
        <p:spPr>
          <a:xfrm>
            <a:off x="1345978" y="2811594"/>
            <a:ext cx="12875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rem(cards, 4)==3</a:t>
            </a:r>
            <a:endParaRPr lang="en-CA" sz="900" dirty="0"/>
          </a:p>
        </p:txBody>
      </p:sp>
    </p:spTree>
    <p:extLst>
      <p:ext uri="{BB962C8B-B14F-4D97-AF65-F5344CB8AC3E}">
        <p14:creationId xmlns:p14="http://schemas.microsoft.com/office/powerpoint/2010/main" val="1559526904"/>
      </p:ext>
    </p:extLst>
  </p:cSld>
  <p:clrMapOvr>
    <a:masterClrMapping/>
  </p:clrMapOvr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0.xml><?xml version="1.0" encoding="utf-8"?>
<a:theme xmlns:a="http://schemas.openxmlformats.org/drawingml/2006/main" name="9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1.xml><?xml version="1.0" encoding="utf-8"?>
<a:theme xmlns:a="http://schemas.openxmlformats.org/drawingml/2006/main" name="10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2.xml><?xml version="1.0" encoding="utf-8"?>
<a:theme xmlns:a="http://schemas.openxmlformats.org/drawingml/2006/main" name="11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3.xml><?xml version="1.0" encoding="utf-8"?>
<a:theme xmlns:a="http://schemas.openxmlformats.org/drawingml/2006/main" name="12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4.xml><?xml version="1.0" encoding="utf-8"?>
<a:theme xmlns:a="http://schemas.openxmlformats.org/drawingml/2006/main" name="13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5.xml><?xml version="1.0" encoding="utf-8"?>
<a:theme xmlns:a="http://schemas.openxmlformats.org/drawingml/2006/main" name="14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6.xml><?xml version="1.0" encoding="utf-8"?>
<a:theme xmlns:a="http://schemas.openxmlformats.org/drawingml/2006/main" name="15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7.xml><?xml version="1.0" encoding="utf-8"?>
<a:theme xmlns:a="http://schemas.openxmlformats.org/drawingml/2006/main" name="16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8.xml><?xml version="1.0" encoding="utf-8"?>
<a:theme xmlns:a="http://schemas.openxmlformats.org/drawingml/2006/main" name="17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9.xml><?xml version="1.0" encoding="utf-8"?>
<a:theme xmlns:a="http://schemas.openxmlformats.org/drawingml/2006/main" name="18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1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0.xml><?xml version="1.0" encoding="utf-8"?>
<a:theme xmlns:a="http://schemas.openxmlformats.org/drawingml/2006/main" name="19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4.xml><?xml version="1.0" encoding="utf-8"?>
<a:theme xmlns:a="http://schemas.openxmlformats.org/drawingml/2006/main" name="3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5.xml><?xml version="1.0" encoding="utf-8"?>
<a:theme xmlns:a="http://schemas.openxmlformats.org/drawingml/2006/main" name="4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6.xml><?xml version="1.0" encoding="utf-8"?>
<a:theme xmlns:a="http://schemas.openxmlformats.org/drawingml/2006/main" name="5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7.xml><?xml version="1.0" encoding="utf-8"?>
<a:theme xmlns:a="http://schemas.openxmlformats.org/drawingml/2006/main" name="6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8.xml><?xml version="1.0" encoding="utf-8"?>
<a:theme xmlns:a="http://schemas.openxmlformats.org/drawingml/2006/main" name="7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9.xml><?xml version="1.0" encoding="utf-8"?>
<a:theme xmlns:a="http://schemas.openxmlformats.org/drawingml/2006/main" name="8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  <wetp:taskpane dockstate="right" visibility="0" width="350" row="5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C79F9AD5-3BCF-4DB6-B1D6-FBE68D160C74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97B22E8-F85E-4C6E-9588-141DF615DB03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46318</TotalTime>
  <Words>2614</Words>
  <Application>Microsoft Office PowerPoint</Application>
  <PresentationFormat>Custom</PresentationFormat>
  <Paragraphs>1582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20</vt:i4>
      </vt:variant>
      <vt:variant>
        <vt:lpstr>Slide Titles</vt:lpstr>
      </vt:variant>
      <vt:variant>
        <vt:i4>10</vt:i4>
      </vt:variant>
    </vt:vector>
  </HeadingPairs>
  <TitlesOfParts>
    <vt:vector size="35" baseType="lpstr">
      <vt:lpstr>Arial</vt:lpstr>
      <vt:lpstr>Calibri</vt:lpstr>
      <vt:lpstr>Courier New</vt:lpstr>
      <vt:lpstr>Georgia</vt:lpstr>
      <vt:lpstr>Impact</vt:lpstr>
      <vt:lpstr>Uwaterloo_Theme</vt:lpstr>
      <vt:lpstr>1_Uwaterloo_Theme</vt:lpstr>
      <vt:lpstr>2_Uwaterloo_Theme</vt:lpstr>
      <vt:lpstr>3_Uwaterloo_Theme</vt:lpstr>
      <vt:lpstr>4_Uwaterloo_Theme</vt:lpstr>
      <vt:lpstr>5_Uwaterloo_Theme</vt:lpstr>
      <vt:lpstr>6_Uwaterloo_Theme</vt:lpstr>
      <vt:lpstr>7_Uwaterloo_Theme</vt:lpstr>
      <vt:lpstr>8_Uwaterloo_Theme</vt:lpstr>
      <vt:lpstr>9_Uwaterloo_Theme</vt:lpstr>
      <vt:lpstr>10_Uwaterloo_Theme</vt:lpstr>
      <vt:lpstr>11_Uwaterloo_Theme</vt:lpstr>
      <vt:lpstr>12_Uwaterloo_Theme</vt:lpstr>
      <vt:lpstr>13_Uwaterloo_Theme</vt:lpstr>
      <vt:lpstr>14_Uwaterloo_Theme</vt:lpstr>
      <vt:lpstr>15_Uwaterloo_Theme</vt:lpstr>
      <vt:lpstr>16_Uwaterloo_Theme</vt:lpstr>
      <vt:lpstr>17_Uwaterloo_Theme</vt:lpstr>
      <vt:lpstr>18_Uwaterloo_Theme</vt:lpstr>
      <vt:lpstr>19_Uwaterloo_Theme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2911</cp:revision>
  <cp:lastPrinted>2019-12-05T21:27:42Z</cp:lastPrinted>
  <dcterms:created xsi:type="dcterms:W3CDTF">2018-10-10T19:11:49Z</dcterms:created>
  <dcterms:modified xsi:type="dcterms:W3CDTF">2020-07-24T02:48:05Z</dcterms:modified>
</cp:coreProperties>
</file>