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62" r:id="rId6"/>
    <p:sldId id="263" r:id="rId7"/>
    <p:sldId id="259" r:id="rId8"/>
    <p:sldId id="260" r:id="rId9"/>
    <p:sldId id="261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5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60E72-2446-4F8A-8899-515F5B56FB86}" type="datetimeFigureOut">
              <a:rPr lang="en-CA" smtClean="0"/>
              <a:t>2024-06-12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8C5CF-A670-40EF-908A-FFE1FBD62B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190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6x6 matrix of increasing order [1 2 3 4 5 6; 7 … 36], call it mat1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8C5CF-A670-40EF-908A-FFE1FBD62B4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0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Answer is 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8C5CF-A670-40EF-908A-FFE1FBD62B4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47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871F-2321-5B74-A200-A87FC9F7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1A2AC-CC5D-6E8D-F084-0B196ADAC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23F95-8FB8-02E5-0237-41AC6BD5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F03-5E89-40C8-854C-BAB12094B45F}" type="datetimeFigureOut">
              <a:rPr lang="en-CA" smtClean="0"/>
              <a:t>2024-06-12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7C278-3A3C-500B-CD2C-D29D6313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BE306-0759-F82D-6607-DA344D6C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2C61-BDAC-4D42-A150-E5661F9BFD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23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7C79-E615-AB88-44F5-9A8A7D5D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5E677-F0CE-738A-CA34-F313FF0B2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DA655-CE0C-0B6D-3650-874317AD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F03-5E89-40C8-854C-BAB12094B45F}" type="datetimeFigureOut">
              <a:rPr lang="en-CA" smtClean="0"/>
              <a:t>2024-06-12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E687-D048-EDF8-2F07-49CE67A7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6C43E-09F3-0053-48FD-95CBA81E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2C61-BDAC-4D42-A150-E5661F9BFD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47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622B2A-16E9-832B-09A4-557157AB8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8E8EA-E192-8EA8-1DCE-86C449386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924AB-EF02-2D37-391D-979F6FCE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F03-5E89-40C8-854C-BAB12094B45F}" type="datetimeFigureOut">
              <a:rPr lang="en-CA" smtClean="0"/>
              <a:t>2024-06-12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A2499-8959-142D-D12E-3F57A7BD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4A05A-11C5-DF70-BB33-2899792C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2C61-BDAC-4D42-A150-E5661F9BFD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49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37EB-FE03-26D0-F026-13B26285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1E884-378B-73F7-0A10-E7A0E1108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B8439-64A6-3A7D-1177-17E58FC6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F03-5E89-40C8-854C-BAB12094B45F}" type="datetimeFigureOut">
              <a:rPr lang="en-CA" smtClean="0"/>
              <a:t>2024-06-12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C8794-4DA8-6481-D2C4-6CABCFC5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E1BF-7B6A-E7EF-42C7-EF00C091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2C61-BDAC-4D42-A150-E5661F9BFD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10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A772-3E25-12C4-3880-28920697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DEB79-7B8D-0492-450B-FC890AFA6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FCEBF-49DD-808D-FACD-EBF18E8B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F03-5E89-40C8-854C-BAB12094B45F}" type="datetimeFigureOut">
              <a:rPr lang="en-CA" smtClean="0"/>
              <a:t>2024-06-12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7CB12-762C-96C7-8459-700A4B6D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0CF55-7FC5-31F8-2D88-5321805E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2C61-BDAC-4D42-A150-E5661F9BFD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329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50DE-6890-71ED-3EAC-13D0DF76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4541A-4C0F-CF76-170E-43A6FA460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43A1F-2AE1-4F21-C97A-9A163ACD6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132BF-E2FD-C731-A2D4-293DE823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F03-5E89-40C8-854C-BAB12094B45F}" type="datetimeFigureOut">
              <a:rPr lang="en-CA" smtClean="0"/>
              <a:t>2024-06-12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EAF82-7830-01AB-2740-F65AF540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798DB-D4C2-C735-83F3-F6373140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2C61-BDAC-4D42-A150-E5661F9BFD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500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6A4A-B666-D967-7849-9A7C2D496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D4A80-2DEE-90B7-FDC9-C622C9353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617A7-FEB8-76D4-24A1-D70AC36DB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6A412-4377-B923-BC18-D1C3DD30B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9176B-1E6C-C6D3-9AE2-BC911C69F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A08E9-A749-F40A-F6B3-EA84FC96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F03-5E89-40C8-854C-BAB12094B45F}" type="datetimeFigureOut">
              <a:rPr lang="en-CA" smtClean="0"/>
              <a:t>2024-06-12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2FD71E-2B5B-FB0A-FCA6-6D938B77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DF02E-0727-71BB-C03E-36DD1E63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2C61-BDAC-4D42-A150-E5661F9BFD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090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1E3D-0473-77BB-B882-7390A95E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FCAF9F-2EBB-FE09-CF4A-573B8C3B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F03-5E89-40C8-854C-BAB12094B45F}" type="datetimeFigureOut">
              <a:rPr lang="en-CA" smtClean="0"/>
              <a:t>2024-06-12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943A6-E344-ADB9-89C1-CCEDD8EB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CC1E2-0744-62A2-929A-03097C14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2C61-BDAC-4D42-A150-E5661F9BFD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01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840D2-B02E-3893-1AA4-86B13FE5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F03-5E89-40C8-854C-BAB12094B45F}" type="datetimeFigureOut">
              <a:rPr lang="en-CA" smtClean="0"/>
              <a:t>2024-06-12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DBF74-1FFA-5C64-E35E-D037CFC4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63D57-8C19-21D4-9DCD-80180F7B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2C61-BDAC-4D42-A150-E5661F9BFD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671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C2A6-32E4-5445-358C-F94F3A2F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0033-D690-F6A5-A5D8-B6A68DBBB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3F452-2CF6-2698-1A6D-48B87E55C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8A2A5-BC06-61E2-67D5-2F30FA6C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F03-5E89-40C8-854C-BAB12094B45F}" type="datetimeFigureOut">
              <a:rPr lang="en-CA" smtClean="0"/>
              <a:t>2024-06-12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0A805-1917-112F-C6EF-2C958746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B2750-4A3A-9244-6CDC-8C35201D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2C61-BDAC-4D42-A150-E5661F9BFD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22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5283-7DDF-8AF9-5DEF-2EF62EFB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A7B14F-868B-1A54-032D-CE2E224A7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8E1E7-DBC7-C5C0-0C5C-D26F87C12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BB719-A115-9EB9-4AE5-F0C37854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2F03-5E89-40C8-854C-BAB12094B45F}" type="datetimeFigureOut">
              <a:rPr lang="en-CA" smtClean="0"/>
              <a:t>2024-06-12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733B2-DE5A-F695-D267-41E85B12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30F71-6850-89F8-DE03-97AEEAC4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2C61-BDAC-4D42-A150-E5661F9BFD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09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D402C-9C8F-8B67-FB5C-8D02A4DA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BE2F2-3D61-2E95-1CA6-8B0E1FA27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F9683-27BB-8C65-6682-050DA6B7B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FA2F03-5E89-40C8-854C-BAB12094B45F}" type="datetimeFigureOut">
              <a:rPr lang="en-CA" smtClean="0"/>
              <a:t>2024-06-12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D6476-A47F-A41F-8AEF-AD3FB112B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3A7A-5E2D-FF43-1AF9-0744B7383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B12C61-BDAC-4D42-A150-E5661F9BFD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63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B837-0659-2F28-48A5-3C67FC77A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General AE/ENVE/GEOE 121 Help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247F2-4562-408D-806C-7470ABC5F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Run by: Seth Bailey</a:t>
            </a:r>
          </a:p>
        </p:txBody>
      </p:sp>
    </p:spTree>
    <p:extLst>
      <p:ext uri="{BB962C8B-B14F-4D97-AF65-F5344CB8AC3E}">
        <p14:creationId xmlns:p14="http://schemas.microsoft.com/office/powerpoint/2010/main" val="2882576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2E4C-C8DB-EB74-896A-7652ED7D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‘for’ Loop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B6DA8-0582-8250-825D-DF2D385A5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dirty="0"/>
              <a:t>mat = [1 2 3; 4 5 6; 7 8 9];</a:t>
            </a:r>
          </a:p>
          <a:p>
            <a:pPr marL="0" indent="0">
              <a:buNone/>
            </a:pPr>
            <a:r>
              <a:rPr lang="en-CA" sz="2400" dirty="0" err="1"/>
              <a:t>sumr</a:t>
            </a:r>
            <a:r>
              <a:rPr lang="en-CA" sz="2400" dirty="0"/>
              <a:t> = 0;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62BC"/>
                </a:solidFill>
              </a:rPr>
              <a:t>for</a:t>
            </a:r>
            <a:r>
              <a:rPr lang="en-CA" sz="2400" dirty="0"/>
              <a:t> ii = 1:numel(mat)</a:t>
            </a:r>
          </a:p>
          <a:p>
            <a:pPr marL="0" indent="0">
              <a:buNone/>
            </a:pPr>
            <a:r>
              <a:rPr lang="en-CA" sz="2400" dirty="0"/>
              <a:t>    </a:t>
            </a:r>
            <a:r>
              <a:rPr lang="en-CA" sz="2400" dirty="0" err="1"/>
              <a:t>sumr</a:t>
            </a:r>
            <a:r>
              <a:rPr lang="en-CA" sz="2400" dirty="0"/>
              <a:t> = </a:t>
            </a:r>
            <a:r>
              <a:rPr lang="en-CA" sz="2400" dirty="0" err="1"/>
              <a:t>sumr</a:t>
            </a:r>
            <a:r>
              <a:rPr lang="en-CA" sz="2400" dirty="0"/>
              <a:t> + mat(ii);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62BC"/>
                </a:solidFill>
              </a:rPr>
              <a:t>end</a:t>
            </a:r>
          </a:p>
          <a:p>
            <a:pPr marL="0" indent="0">
              <a:buNone/>
            </a:pPr>
            <a:r>
              <a:rPr lang="en-CA" b="1" dirty="0"/>
              <a:t>OR</a:t>
            </a:r>
          </a:p>
          <a:p>
            <a:pPr marL="0" indent="0">
              <a:buNone/>
            </a:pPr>
            <a:r>
              <a:rPr lang="en-CA" sz="2400" dirty="0"/>
              <a:t>[nr, </a:t>
            </a:r>
            <a:r>
              <a:rPr lang="en-CA" sz="2400" dirty="0" err="1"/>
              <a:t>nc</a:t>
            </a:r>
            <a:r>
              <a:rPr lang="en-CA" sz="2400" dirty="0"/>
              <a:t>] = size(mat)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62BC"/>
                </a:solidFill>
              </a:rPr>
              <a:t>for</a:t>
            </a:r>
            <a:r>
              <a:rPr lang="en-CA" sz="2400" dirty="0"/>
              <a:t> ii = 1:nr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62BC"/>
                </a:solidFill>
              </a:rPr>
              <a:t>      for</a:t>
            </a:r>
            <a:r>
              <a:rPr lang="en-CA" sz="2400" dirty="0"/>
              <a:t> </a:t>
            </a:r>
            <a:r>
              <a:rPr lang="en-CA" sz="2400" dirty="0" err="1"/>
              <a:t>jj</a:t>
            </a:r>
            <a:r>
              <a:rPr lang="en-CA" sz="2400" dirty="0"/>
              <a:t> = 1:nc</a:t>
            </a:r>
          </a:p>
          <a:p>
            <a:pPr marL="0" indent="0">
              <a:buNone/>
            </a:pPr>
            <a:r>
              <a:rPr lang="en-CA" sz="2400" dirty="0"/>
              <a:t>            </a:t>
            </a:r>
            <a:r>
              <a:rPr lang="en-CA" sz="2400" dirty="0" err="1"/>
              <a:t>sumr</a:t>
            </a:r>
            <a:r>
              <a:rPr lang="en-CA" sz="2400" dirty="0"/>
              <a:t> = </a:t>
            </a:r>
            <a:r>
              <a:rPr lang="en-CA" sz="2400" dirty="0" err="1"/>
              <a:t>sumr</a:t>
            </a:r>
            <a:r>
              <a:rPr lang="en-CA" sz="2400" dirty="0"/>
              <a:t> + mat(</a:t>
            </a:r>
            <a:r>
              <a:rPr lang="en-CA" sz="2400" dirty="0" err="1"/>
              <a:t>ii,jj</a:t>
            </a:r>
            <a:r>
              <a:rPr lang="en-CA" sz="2400" dirty="0"/>
              <a:t>);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62BC"/>
                </a:solidFill>
              </a:rPr>
              <a:t>      end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0062BC"/>
                </a:solidFill>
              </a:rPr>
              <a:t>end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28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B240-CF02-3044-6984-C158D330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‘break’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FF0D-7A03-F8C5-108D-5ECF14786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When you want to exit a ‘for’ or ‘while’ loop (can </a:t>
            </a:r>
            <a:r>
              <a:rPr lang="en-CA" b="1" dirty="0"/>
              <a:t>only</a:t>
            </a:r>
            <a:r>
              <a:rPr lang="en-CA" dirty="0"/>
              <a:t> use ‘break’ inside a loop)</a:t>
            </a:r>
          </a:p>
          <a:p>
            <a:r>
              <a:rPr lang="en-CA" dirty="0"/>
              <a:t>Example - checking if a sequence is in order:</a:t>
            </a:r>
          </a:p>
          <a:p>
            <a:pPr lvl="1"/>
            <a:endParaRPr lang="en-CA" dirty="0"/>
          </a:p>
          <a:p>
            <a:pPr marL="457200" lvl="1" indent="0">
              <a:buNone/>
            </a:pPr>
            <a:r>
              <a:rPr lang="en-CA" sz="2800" dirty="0" err="1"/>
              <a:t>asc_order</a:t>
            </a:r>
            <a:r>
              <a:rPr lang="en-CA" sz="2800" dirty="0"/>
              <a:t> = true;</a:t>
            </a:r>
          </a:p>
          <a:p>
            <a:pPr marL="457200" lvl="1" indent="0">
              <a:buNone/>
            </a:pPr>
            <a:r>
              <a:rPr lang="en-CA" sz="2800" dirty="0" err="1"/>
              <a:t>vec</a:t>
            </a:r>
            <a:r>
              <a:rPr lang="en-CA" sz="2800" dirty="0"/>
              <a:t> = [1 2 3 4 5];</a:t>
            </a:r>
          </a:p>
          <a:p>
            <a:pPr marL="457200" lvl="1" indent="0">
              <a:buNone/>
            </a:pPr>
            <a:endParaRPr lang="en-CA" sz="2800" dirty="0"/>
          </a:p>
          <a:p>
            <a:pPr marL="457200" lvl="1" indent="0">
              <a:buNone/>
            </a:pPr>
            <a:r>
              <a:rPr lang="en-CA" sz="2800" dirty="0">
                <a:solidFill>
                  <a:srgbClr val="0062BC"/>
                </a:solidFill>
              </a:rPr>
              <a:t>for</a:t>
            </a:r>
            <a:r>
              <a:rPr lang="en-CA" sz="2800" dirty="0"/>
              <a:t> ii = 1:(5-1)</a:t>
            </a:r>
          </a:p>
          <a:p>
            <a:pPr marL="457200" lvl="1" indent="0">
              <a:buNone/>
            </a:pPr>
            <a:r>
              <a:rPr lang="en-CA" sz="2800" dirty="0"/>
              <a:t>     </a:t>
            </a:r>
            <a:r>
              <a:rPr lang="en-CA" sz="2800" dirty="0">
                <a:solidFill>
                  <a:srgbClr val="0062BC"/>
                </a:solidFill>
              </a:rPr>
              <a:t>if</a:t>
            </a:r>
            <a:r>
              <a:rPr lang="en-CA" sz="2800" dirty="0"/>
              <a:t> </a:t>
            </a:r>
            <a:r>
              <a:rPr lang="en-CA" sz="2800" dirty="0" err="1"/>
              <a:t>vec</a:t>
            </a:r>
            <a:r>
              <a:rPr lang="en-CA" sz="2800" dirty="0"/>
              <a:t>(ii) &gt;= </a:t>
            </a:r>
            <a:r>
              <a:rPr lang="en-CA" sz="2800" dirty="0" err="1"/>
              <a:t>vec</a:t>
            </a:r>
            <a:r>
              <a:rPr lang="en-CA" sz="2800" dirty="0"/>
              <a:t>(ii + 1)</a:t>
            </a:r>
          </a:p>
          <a:p>
            <a:pPr marL="457200" lvl="1" indent="0">
              <a:buNone/>
            </a:pPr>
            <a:r>
              <a:rPr lang="en-CA" sz="2800" dirty="0"/>
              <a:t>          </a:t>
            </a:r>
            <a:r>
              <a:rPr lang="en-CA" sz="2800" dirty="0" err="1"/>
              <a:t>asc_order</a:t>
            </a:r>
            <a:r>
              <a:rPr lang="en-CA" sz="2800" dirty="0"/>
              <a:t> = false;</a:t>
            </a:r>
          </a:p>
          <a:p>
            <a:pPr marL="457200" lvl="1" indent="0">
              <a:buNone/>
            </a:pPr>
            <a:r>
              <a:rPr lang="en-CA" sz="2800" dirty="0"/>
              <a:t>          </a:t>
            </a:r>
            <a:r>
              <a:rPr lang="en-CA" sz="2800" b="1" dirty="0">
                <a:solidFill>
                  <a:srgbClr val="0062BC"/>
                </a:solidFill>
              </a:rPr>
              <a:t>break</a:t>
            </a:r>
            <a:r>
              <a:rPr lang="en-CA" sz="2800" dirty="0"/>
              <a:t>;</a:t>
            </a:r>
          </a:p>
          <a:p>
            <a:pPr marL="457200" lvl="1" indent="0">
              <a:buNone/>
            </a:pPr>
            <a:r>
              <a:rPr lang="en-CA" sz="2800" dirty="0"/>
              <a:t>     </a:t>
            </a:r>
            <a:r>
              <a:rPr lang="en-CA" sz="2800" dirty="0">
                <a:solidFill>
                  <a:srgbClr val="0062BC"/>
                </a:solidFill>
              </a:rPr>
              <a:t>end</a:t>
            </a:r>
          </a:p>
          <a:p>
            <a:pPr marL="457200" lvl="1" indent="0">
              <a:buNone/>
            </a:pPr>
            <a:r>
              <a:rPr lang="en-CA" sz="2800" dirty="0">
                <a:solidFill>
                  <a:srgbClr val="0062BC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1195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BBF7-6B68-9D63-1419-A180B4DE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‘while’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10B1F-CA5D-325A-31A3-7C265FF7E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Purpose:</a:t>
            </a:r>
          </a:p>
          <a:p>
            <a:pPr lvl="1"/>
            <a:r>
              <a:rPr lang="en-CA" dirty="0"/>
              <a:t>Run through an action or a set of actions until a condition is no longer met</a:t>
            </a:r>
          </a:p>
          <a:p>
            <a:r>
              <a:rPr lang="en-CA" dirty="0"/>
              <a:t>Format: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62BC"/>
                </a:solidFill>
              </a:rPr>
              <a:t>while</a:t>
            </a:r>
            <a:r>
              <a:rPr lang="en-CA" dirty="0"/>
              <a:t> logical statement (that will update as the loop runs) </a:t>
            </a:r>
          </a:p>
          <a:p>
            <a:pPr marL="457200" lvl="1" indent="0">
              <a:buNone/>
            </a:pPr>
            <a:r>
              <a:rPr lang="en-CA" dirty="0"/>
              <a:t>	action1;</a:t>
            </a:r>
          </a:p>
          <a:p>
            <a:pPr marL="457200" lvl="1" indent="0">
              <a:buNone/>
            </a:pPr>
            <a:r>
              <a:rPr lang="en-CA" dirty="0"/>
              <a:t>	action2;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62BC"/>
                </a:solidFill>
              </a:rPr>
              <a:t>end</a:t>
            </a:r>
          </a:p>
          <a:p>
            <a:pPr marL="457200" lvl="1" indent="0">
              <a:buNone/>
            </a:pPr>
            <a:endParaRPr lang="en-CA" dirty="0">
              <a:solidFill>
                <a:srgbClr val="0062BC"/>
              </a:solidFill>
            </a:endParaRPr>
          </a:p>
          <a:p>
            <a:r>
              <a:rPr lang="en-CA" sz="2400" dirty="0"/>
              <a:t>Useful when “filling” a vector/matrix until a threshold is reached</a:t>
            </a:r>
          </a:p>
        </p:txBody>
      </p:sp>
    </p:spTree>
    <p:extLst>
      <p:ext uri="{BB962C8B-B14F-4D97-AF65-F5344CB8AC3E}">
        <p14:creationId xmlns:p14="http://schemas.microsoft.com/office/powerpoint/2010/main" val="3158215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E9EF-011B-4E14-7359-4AA4CF4D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‘while’ Loops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31B0A-959D-8441-71BA-AEC4B6EFE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 err="1"/>
              <a:t>loc_vec</a:t>
            </a:r>
            <a:r>
              <a:rPr lang="en-CA" dirty="0"/>
              <a:t> = zeros(1, 5);</a:t>
            </a:r>
          </a:p>
          <a:p>
            <a:pPr marL="0" indent="0">
              <a:buNone/>
            </a:pPr>
            <a:r>
              <a:rPr lang="en-CA" dirty="0"/>
              <a:t>mat = [1 2 3 4; 5 6 7 8; 9 10 11 12];</a:t>
            </a:r>
          </a:p>
          <a:p>
            <a:pPr marL="0" indent="0">
              <a:buNone/>
            </a:pPr>
            <a:r>
              <a:rPr lang="en-CA" dirty="0"/>
              <a:t>counter = 1;</a:t>
            </a:r>
          </a:p>
          <a:p>
            <a:pPr marL="0" indent="0">
              <a:buNone/>
            </a:pPr>
            <a:r>
              <a:rPr lang="en-CA" dirty="0"/>
              <a:t>ii = 0;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rgbClr val="0062BC"/>
                </a:solidFill>
              </a:rPr>
              <a:t>while</a:t>
            </a:r>
            <a:r>
              <a:rPr lang="en-CA" dirty="0"/>
              <a:t> counter &lt; 6</a:t>
            </a:r>
          </a:p>
          <a:p>
            <a:pPr marL="0" indent="0">
              <a:buNone/>
            </a:pPr>
            <a:r>
              <a:rPr lang="en-CA" dirty="0"/>
              <a:t>      ii = ii + 1;</a:t>
            </a:r>
          </a:p>
          <a:p>
            <a:pPr marL="0" indent="0">
              <a:buNone/>
            </a:pPr>
            <a:r>
              <a:rPr lang="en-CA" dirty="0"/>
              <a:t>      </a:t>
            </a:r>
            <a:r>
              <a:rPr lang="en-CA" dirty="0">
                <a:solidFill>
                  <a:srgbClr val="0062BC"/>
                </a:solidFill>
              </a:rPr>
              <a:t>if</a:t>
            </a:r>
            <a:r>
              <a:rPr lang="en-CA" dirty="0"/>
              <a:t> rem(mat(ii), 2) == 0</a:t>
            </a:r>
          </a:p>
          <a:p>
            <a:pPr marL="0" indent="0">
              <a:buNone/>
            </a:pPr>
            <a:r>
              <a:rPr lang="en-CA" dirty="0"/>
              <a:t>            </a:t>
            </a:r>
            <a:r>
              <a:rPr lang="en-CA" dirty="0" err="1"/>
              <a:t>loc_vec</a:t>
            </a:r>
            <a:r>
              <a:rPr lang="en-CA" dirty="0"/>
              <a:t>(counter) = ii;</a:t>
            </a:r>
          </a:p>
          <a:p>
            <a:pPr marL="0" indent="0">
              <a:buNone/>
            </a:pPr>
            <a:r>
              <a:rPr lang="en-CA" dirty="0"/>
              <a:t>            counter = counter + 1;</a:t>
            </a:r>
          </a:p>
          <a:p>
            <a:pPr marL="0" indent="0">
              <a:buNone/>
            </a:pPr>
            <a:r>
              <a:rPr lang="en-CA" dirty="0">
                <a:solidFill>
                  <a:srgbClr val="0062BC"/>
                </a:solidFill>
              </a:rPr>
              <a:t>      end</a:t>
            </a:r>
          </a:p>
          <a:p>
            <a:pPr marL="0" indent="0">
              <a:buNone/>
            </a:pPr>
            <a:r>
              <a:rPr lang="en-CA" dirty="0">
                <a:solidFill>
                  <a:srgbClr val="0062BC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8544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F6C0-098D-9330-1BA8-C622BFD6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E53A-862E-A8BA-1F69-DB4F84322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Order of Operations</a:t>
            </a:r>
          </a:p>
          <a:p>
            <a:r>
              <a:rPr lang="en-CA" dirty="0"/>
              <a:t>Creating and Indexing Matrices </a:t>
            </a:r>
          </a:p>
          <a:p>
            <a:r>
              <a:rPr lang="en-CA" dirty="0"/>
              <a:t>‘if ‘ Statements</a:t>
            </a:r>
          </a:p>
          <a:p>
            <a:r>
              <a:rPr lang="en-CA" dirty="0"/>
              <a:t>‘for’ Loops</a:t>
            </a:r>
          </a:p>
          <a:p>
            <a:r>
              <a:rPr lang="en-CA" dirty="0"/>
              <a:t>When to use the ‘break’ function</a:t>
            </a:r>
          </a:p>
          <a:p>
            <a:r>
              <a:rPr lang="en-CA" dirty="0"/>
              <a:t>‘while’ Loops</a:t>
            </a:r>
          </a:p>
        </p:txBody>
      </p:sp>
    </p:spTree>
    <p:extLst>
      <p:ext uri="{BB962C8B-B14F-4D97-AF65-F5344CB8AC3E}">
        <p14:creationId xmlns:p14="http://schemas.microsoft.com/office/powerpoint/2010/main" val="312314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D312-6C84-797A-1343-6E094356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65A73-F255-9ABD-FC03-BFEB42056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Parentheses 			()				Highest order</a:t>
            </a:r>
          </a:p>
          <a:p>
            <a:pPr marL="0" indent="0">
              <a:buNone/>
            </a:pPr>
            <a:r>
              <a:rPr lang="en-CA" dirty="0"/>
              <a:t>Transpose, power			‘   ^</a:t>
            </a:r>
          </a:p>
          <a:p>
            <a:pPr marL="0" indent="0">
              <a:buNone/>
            </a:pPr>
            <a:r>
              <a:rPr lang="en-CA" dirty="0"/>
              <a:t>Negation				~</a:t>
            </a:r>
          </a:p>
          <a:p>
            <a:pPr marL="0" indent="0">
              <a:buNone/>
            </a:pPr>
            <a:r>
              <a:rPr lang="en-CA" dirty="0"/>
              <a:t>Multiplication, division		*  /</a:t>
            </a:r>
          </a:p>
          <a:p>
            <a:pPr marL="0" indent="0">
              <a:buNone/>
            </a:pPr>
            <a:r>
              <a:rPr lang="en-CA" dirty="0"/>
              <a:t>Addition, subtraction		+  -</a:t>
            </a:r>
          </a:p>
          <a:p>
            <a:pPr marL="0" indent="0">
              <a:buNone/>
            </a:pPr>
            <a:r>
              <a:rPr lang="en-CA" dirty="0"/>
              <a:t>Relational operations		&lt;  &gt;  &lt;=  &gt;=  ==  ~=</a:t>
            </a:r>
          </a:p>
          <a:p>
            <a:pPr marL="0" indent="0">
              <a:buNone/>
            </a:pPr>
            <a:r>
              <a:rPr lang="en-CA" dirty="0"/>
              <a:t>And, or				&amp;&amp;  ||				Lowest order</a:t>
            </a:r>
          </a:p>
        </p:txBody>
      </p:sp>
    </p:spTree>
    <p:extLst>
      <p:ext uri="{BB962C8B-B14F-4D97-AF65-F5344CB8AC3E}">
        <p14:creationId xmlns:p14="http://schemas.microsoft.com/office/powerpoint/2010/main" val="142777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EF9D7-BE1C-CB95-CEFB-DEB64C0A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 of Operation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DFC36-DF99-0EB6-5E89-CF33C7ADD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log1 = 5 + 7 &gt;= 3 * 5</a:t>
            </a:r>
          </a:p>
          <a:p>
            <a:endParaRPr lang="en-CA" dirty="0"/>
          </a:p>
          <a:p>
            <a:r>
              <a:rPr lang="en-CA" dirty="0"/>
              <a:t>log2 = 7 * (2 &lt; 4 – 2)</a:t>
            </a:r>
          </a:p>
          <a:p>
            <a:endParaRPr lang="en-CA" dirty="0"/>
          </a:p>
          <a:p>
            <a:r>
              <a:rPr lang="en-CA" dirty="0"/>
              <a:t>log3 = (7^2 + 1 == 50) &amp;&amp; ~(5 * 2 – 10)</a:t>
            </a:r>
          </a:p>
          <a:p>
            <a:endParaRPr lang="en-CA" dirty="0"/>
          </a:p>
          <a:p>
            <a:r>
              <a:rPr lang="en-CA" dirty="0"/>
              <a:t>log4 = log 1 - 5 || ~log3 </a:t>
            </a:r>
          </a:p>
        </p:txBody>
      </p:sp>
    </p:spTree>
    <p:extLst>
      <p:ext uri="{BB962C8B-B14F-4D97-AF65-F5344CB8AC3E}">
        <p14:creationId xmlns:p14="http://schemas.microsoft.com/office/powerpoint/2010/main" val="198888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B2A3-9BD9-C6AD-6C83-AB375D01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and Indexing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00C38-CACA-4E50-A5DB-A78ABAA34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Methods to create a matrix:</a:t>
            </a:r>
          </a:p>
          <a:p>
            <a:pPr lvl="1"/>
            <a:r>
              <a:rPr lang="en-CA" dirty="0"/>
              <a:t>zeros(n, m)	or 	zeros(n)</a:t>
            </a:r>
          </a:p>
          <a:p>
            <a:pPr lvl="1"/>
            <a:r>
              <a:rPr lang="en-CA" dirty="0"/>
              <a:t>ones(n, m)	or	ones(n)</a:t>
            </a:r>
          </a:p>
          <a:p>
            <a:pPr lvl="1"/>
            <a:r>
              <a:rPr lang="en-CA" dirty="0"/>
              <a:t>‘step’ functions:</a:t>
            </a:r>
          </a:p>
          <a:p>
            <a:pPr lvl="2"/>
            <a:r>
              <a:rPr lang="en-CA" dirty="0"/>
              <a:t>1:n	or        1:step:n</a:t>
            </a:r>
          </a:p>
          <a:p>
            <a:pPr lvl="2"/>
            <a:r>
              <a:rPr lang="en-CA" b="1" dirty="0"/>
              <a:t>Generally: </a:t>
            </a:r>
            <a:r>
              <a:rPr lang="en-CA" b="1" dirty="0" err="1"/>
              <a:t>start:step:final</a:t>
            </a:r>
            <a:endParaRPr lang="en-CA" b="1" dirty="0"/>
          </a:p>
          <a:p>
            <a:r>
              <a:rPr lang="en-CA" dirty="0"/>
              <a:t>Methods to index a matrix (mat):</a:t>
            </a:r>
          </a:p>
          <a:p>
            <a:pPr lvl="1"/>
            <a:r>
              <a:rPr lang="en-CA" dirty="0"/>
              <a:t>Linear index – mat(n)</a:t>
            </a:r>
          </a:p>
          <a:p>
            <a:pPr lvl="1"/>
            <a:r>
              <a:rPr lang="en-CA" dirty="0"/>
              <a:t>Subscript index – mat(n, m)</a:t>
            </a:r>
          </a:p>
          <a:p>
            <a:pPr lvl="1"/>
            <a:r>
              <a:rPr lang="en-CA" dirty="0"/>
              <a:t>All rows/columns – mat(:, m)	or    mat(n, :)</a:t>
            </a:r>
          </a:p>
          <a:p>
            <a:pPr lvl="1"/>
            <a:r>
              <a:rPr lang="en-CA" dirty="0"/>
              <a:t>Subset of matrix – mat(</a:t>
            </a:r>
            <a:r>
              <a:rPr lang="en-CA" dirty="0" err="1"/>
              <a:t>start:end</a:t>
            </a:r>
            <a:r>
              <a:rPr lang="en-CA" dirty="0"/>
              <a:t>, m)    or    mat(n, </a:t>
            </a:r>
            <a:r>
              <a:rPr lang="en-CA" dirty="0" err="1"/>
              <a:t>start:end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938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4E6D-DD85-152B-F3F1-FE319A2FB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and Indexing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5D9D-7AE4-B649-3055-B817BB4FA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mat1(7) = </a:t>
            </a:r>
          </a:p>
          <a:p>
            <a:r>
              <a:rPr lang="en-CA" dirty="0"/>
              <a:t>mat1(4, 4) = </a:t>
            </a:r>
          </a:p>
          <a:p>
            <a:r>
              <a:rPr lang="en-CA" dirty="0"/>
              <a:t>mat1(:, 2) = </a:t>
            </a:r>
          </a:p>
          <a:p>
            <a:r>
              <a:rPr lang="en-CA" dirty="0"/>
              <a:t>mat1(1:n/2, 1:n/2) = </a:t>
            </a:r>
          </a:p>
          <a:p>
            <a:r>
              <a:rPr lang="en-CA" dirty="0"/>
              <a:t>mat1(2, end) = </a:t>
            </a:r>
          </a:p>
          <a:p>
            <a:r>
              <a:rPr lang="en-CA" dirty="0"/>
              <a:t>mat1(1:n/2, end:-1:n/2+1) =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DC932B-7DBD-E618-AE5A-9EE04A25B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1"/>
          <a:stretch/>
        </p:blipFill>
        <p:spPr>
          <a:xfrm>
            <a:off x="5824331" y="1480483"/>
            <a:ext cx="5791816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0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ED05-107C-69FC-6BA7-3CCD4D74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‘if’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A6D0-BAD4-A387-66D5-99C168806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Purpose:</a:t>
            </a:r>
          </a:p>
          <a:p>
            <a:pPr lvl="1"/>
            <a:r>
              <a:rPr lang="en-CA" dirty="0"/>
              <a:t>Use logical statement to enter a set of actions, with alternative options available</a:t>
            </a:r>
          </a:p>
          <a:p>
            <a:r>
              <a:rPr lang="en-CA" dirty="0"/>
              <a:t>Format: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if</a:t>
            </a:r>
            <a:r>
              <a:rPr lang="en-CA" dirty="0"/>
              <a:t> (logical statement)</a:t>
            </a:r>
          </a:p>
          <a:p>
            <a:pPr marL="457200" lvl="1" indent="0">
              <a:buNone/>
            </a:pPr>
            <a:r>
              <a:rPr lang="en-CA" dirty="0"/>
              <a:t>	action1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62BC"/>
                </a:solidFill>
              </a:rPr>
              <a:t>elseif</a:t>
            </a:r>
            <a:r>
              <a:rPr lang="en-CA" dirty="0"/>
              <a:t> (logical statement)</a:t>
            </a:r>
          </a:p>
          <a:p>
            <a:pPr marL="457200" lvl="1" indent="0">
              <a:buNone/>
            </a:pPr>
            <a:r>
              <a:rPr lang="en-CA" dirty="0"/>
              <a:t>	action2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else</a:t>
            </a:r>
          </a:p>
          <a:p>
            <a:pPr marL="457200" lvl="1" indent="0">
              <a:buNone/>
            </a:pPr>
            <a:r>
              <a:rPr lang="en-CA" dirty="0"/>
              <a:t>	action3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62BC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7260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7AD1-0667-8B50-3DB2-D2C623E9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‘if’ Statement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68AE0-C296-2719-63EA-62BDA83EA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CA" dirty="0"/>
              <a:t>num1 = 5;						Output:</a:t>
            </a:r>
          </a:p>
          <a:p>
            <a:pPr marL="457200" lvl="1" indent="0">
              <a:buNone/>
            </a:pPr>
            <a:r>
              <a:rPr lang="en-CA" dirty="0"/>
              <a:t>num2 = 10; 					</a:t>
            </a:r>
          </a:p>
          <a:p>
            <a:pPr marL="457200" lvl="1" indent="0">
              <a:buNone/>
            </a:pPr>
            <a:r>
              <a:rPr lang="en-CA" dirty="0"/>
              <a:t>same = false;					</a:t>
            </a:r>
            <a:r>
              <a:rPr lang="en-CA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						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if</a:t>
            </a:r>
            <a:r>
              <a:rPr lang="en-CA" dirty="0"/>
              <a:t> num1 == num2</a:t>
            </a:r>
          </a:p>
          <a:p>
            <a:pPr marL="457200" lvl="1" indent="0">
              <a:buNone/>
            </a:pPr>
            <a:r>
              <a:rPr lang="en-CA" dirty="0"/>
              <a:t>	same = true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elseif</a:t>
            </a:r>
            <a:r>
              <a:rPr lang="en-CA" dirty="0"/>
              <a:t> num2 &gt; num1</a:t>
            </a:r>
          </a:p>
          <a:p>
            <a:pPr marL="457200" lvl="1" indent="0">
              <a:buNone/>
            </a:pPr>
            <a:r>
              <a:rPr lang="en-CA" dirty="0"/>
              <a:t>	num2greater = true</a:t>
            </a:r>
          </a:p>
          <a:p>
            <a:pPr marL="457200" lvl="1" indent="0">
              <a:buNone/>
            </a:pPr>
            <a:r>
              <a:rPr lang="en-CA" dirty="0"/>
              <a:t>	num1greater = false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else</a:t>
            </a:r>
          </a:p>
          <a:p>
            <a:pPr marL="457200" lvl="1" indent="0">
              <a:buNone/>
            </a:pPr>
            <a:r>
              <a:rPr lang="en-CA" dirty="0"/>
              <a:t>	num2greater = false</a:t>
            </a:r>
          </a:p>
          <a:p>
            <a:pPr marL="457200" lvl="1" indent="0">
              <a:buNone/>
            </a:pPr>
            <a:r>
              <a:rPr lang="en-CA" dirty="0"/>
              <a:t>	num1greater = true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62BC"/>
                </a:solidFill>
              </a:rPr>
              <a:t>end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082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EC55-938B-7DE2-46EB-BF002C3F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‘for’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62FAF-DB82-2A6A-F914-97E05D910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Purpose:</a:t>
            </a:r>
          </a:p>
          <a:p>
            <a:pPr lvl="1"/>
            <a:r>
              <a:rPr lang="en-CA" dirty="0"/>
              <a:t>Run through an action or a set of actions a defined number of times</a:t>
            </a:r>
          </a:p>
          <a:p>
            <a:r>
              <a:rPr lang="en-CA" dirty="0"/>
              <a:t>Format: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62BC"/>
                </a:solidFill>
              </a:rPr>
              <a:t>for</a:t>
            </a:r>
            <a:r>
              <a:rPr lang="en-CA" dirty="0"/>
              <a:t> (variable = </a:t>
            </a:r>
            <a:r>
              <a:rPr lang="en-CA" dirty="0" err="1"/>
              <a:t>start:end</a:t>
            </a:r>
            <a:r>
              <a:rPr lang="en-CA" dirty="0"/>
              <a:t>) </a:t>
            </a:r>
          </a:p>
          <a:p>
            <a:pPr marL="457200" lvl="1" indent="0">
              <a:buNone/>
            </a:pPr>
            <a:r>
              <a:rPr lang="en-CA" dirty="0"/>
              <a:t>	action1;</a:t>
            </a:r>
          </a:p>
          <a:p>
            <a:pPr marL="457200" lvl="1" indent="0">
              <a:buNone/>
            </a:pPr>
            <a:r>
              <a:rPr lang="en-CA" dirty="0"/>
              <a:t>	action2;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62BC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775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815</Words>
  <Application>Microsoft Office PowerPoint</Application>
  <PresentationFormat>Widescreen</PresentationFormat>
  <Paragraphs>129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General AE/ENVE/GEOE 121 Help Session</vt:lpstr>
      <vt:lpstr>Table of Contents</vt:lpstr>
      <vt:lpstr>Order of Operations</vt:lpstr>
      <vt:lpstr>Order of Operation Examples</vt:lpstr>
      <vt:lpstr>Creating and Indexing Matrices</vt:lpstr>
      <vt:lpstr>Creating and Indexing Examples</vt:lpstr>
      <vt:lpstr>‘if’ Statements</vt:lpstr>
      <vt:lpstr>‘if’ Statement Example</vt:lpstr>
      <vt:lpstr>‘for’ Loops</vt:lpstr>
      <vt:lpstr>‘for’ Loop Example</vt:lpstr>
      <vt:lpstr>When to use ‘break’</vt:lpstr>
      <vt:lpstr>‘while’ Loops</vt:lpstr>
      <vt:lpstr>‘while’ Loops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Seth Bailey</dc:creator>
  <cp:lastModifiedBy>Seth Bailey</cp:lastModifiedBy>
  <cp:revision>1</cp:revision>
  <dcterms:created xsi:type="dcterms:W3CDTF">2024-06-12T14:37:28Z</dcterms:created>
  <dcterms:modified xsi:type="dcterms:W3CDTF">2024-06-13T13:23:52Z</dcterms:modified>
</cp:coreProperties>
</file>