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7"/>
    <p:restoredTop sz="96327"/>
  </p:normalViewPr>
  <p:slideViewPr>
    <p:cSldViewPr snapToGrid="0" snapToObjects="1">
      <p:cViewPr>
        <p:scale>
          <a:sx n="122" d="100"/>
          <a:sy n="122" d="100"/>
        </p:scale>
        <p:origin x="254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9E5D-3253-6D4C-839E-DEC8B1300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23B13-8159-714C-B91B-C2B113E0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AFE8-508C-2445-9B73-A9227BE4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65BC-519C-FC45-AB40-BAE5EBDE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3DC9-A943-5D48-B066-385E0D3C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D02F-F3C9-D540-82D7-2F31E385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4647D-2F42-3349-8DFB-461BD714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5347-C2C6-B549-8C0B-401DF798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092A-1B8B-7F44-B3D8-7CC2428D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82B4-F153-CF45-89E2-B432594E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5D3B2-C56E-AD48-850C-F4607203B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EAC4-7F2D-8A47-9A24-B3BBE1933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C98E-BFAF-4B47-AC04-8E73A61E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0F38-C25E-AB46-A129-6E01430F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BD5D-E644-6046-8F46-EBEFF11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4610-1A6C-0E4D-AF21-36CEFFE3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ADE-C6F0-4648-80F5-E58AB65A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97CE-5FFA-BB40-A131-7599D9F7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B6E6-0923-814C-A3C7-CE4BD55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92B4A-9FF7-0041-A9E9-8B6BFFCE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D996-E941-DE48-B0F2-064CC1D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32BE4-8AFA-6E4B-A533-62DC755E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674A-B3F7-3842-959F-130B99A1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067A-F81D-CD44-AB8A-D560EF06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6C44-22DC-814C-85D1-10FA3C57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09AB-BD34-E74B-9DE7-C3200D55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BEB8-1C0C-D14D-AC1A-1904717A4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640F-A554-8242-B12F-8F8D0A2D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4B7F-1A3C-E545-BAC4-790643B8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12AB-590A-6543-B57C-6589BF64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922A-EE49-AC41-A09F-CA64162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838A-2310-7049-8E1C-5533C929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1F3C0-95D8-0E4B-A93C-445CF3C5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08861-0DC4-3D40-A617-1C33D89D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812BD-A96E-1340-95DF-BFA58EC3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A2A13-CBB4-574E-BBB3-7E4FEA950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20975-61D6-4945-8E99-1ACFC470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24ADF-8208-7343-BFBD-7BBF8619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9F7E5-8606-BC40-A013-CDD5776A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8569-F652-9245-BC44-146BD5BD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D03DD-532D-F143-8DA8-99F89BE7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00F8A-2ACE-1745-B90D-B55BD273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FF467-6794-284A-AA85-335677E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0C6DA-13D1-9E41-B158-AB55D9AB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C8728-B695-4740-935B-7E058069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9BC48-7DCD-4641-AE85-16AD241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ACB3-A6ED-3345-80A4-451D8134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DE5B-70F4-6245-B3E8-0A8446A4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837A2-5BE5-F948-97E2-4C0927B95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9ACB1-F167-F340-B56B-4038F9CD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F0DB9-6886-3C4E-AF41-075A05A1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50D66-A4ED-8845-9AF9-892AC8C8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A4AE-1269-184C-BDB5-D9200732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5B458-9720-A344-B156-AC062695D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738D0-5786-BD4C-8DC5-C50356C2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FAD4B-1B0A-754B-AA09-AA885A96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7EFE-6917-BF49-AC8B-12D2B1FC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E038-0FAC-F74A-95D7-8F29F15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0C225-A6A6-744F-9C1E-41206434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F550-8CB1-ED40-83A9-7009A3471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9526-2F00-1441-AF68-69783FAE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4AC1-C02C-E644-A178-E8582C9204EF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C773-1727-2043-86CB-C606D0669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F25D-31C6-1045-8F44-14FD6F609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D23D-B343-A84D-828B-DFEAE829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2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3B3B-C3AA-3A4A-B39D-E509CA315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#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E0DF2-F768-134A-84C0-468EE29B1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	SID: 604970379</a:t>
            </a:r>
          </a:p>
          <a:p>
            <a:r>
              <a:rPr lang="en-US" dirty="0"/>
              <a:t>Chester	SID: 104979768</a:t>
            </a:r>
          </a:p>
          <a:p>
            <a:r>
              <a:rPr lang="en-US" dirty="0"/>
              <a:t>Myles		SID: 205868607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189A-17D8-3940-8E0A-B673A042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0789-1F3F-874E-B871-40294587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design did synthesize however we could not verify post synthesis working of the design with .</a:t>
            </a:r>
            <a:r>
              <a:rPr lang="en-US" dirty="0" err="1"/>
              <a:t>sdf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表格 19">
            <a:extLst>
              <a:ext uri="{FF2B5EF4-FFF2-40B4-BE49-F238E27FC236}">
                <a16:creationId xmlns:a16="http://schemas.microsoft.com/office/drawing/2014/main" id="{15A07FA8-6780-4342-8C64-6CD91DDE8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74007"/>
              </p:ext>
            </p:extLst>
          </p:nvPr>
        </p:nvGraphicFramePr>
        <p:xfrm>
          <a:off x="1676400" y="2976829"/>
          <a:ext cx="8839200" cy="320013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7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Area (A)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0.475 mm</a:t>
                      </a:r>
                      <a:r>
                        <a:rPr lang="en-US" altLang="zh-TW" sz="2400" b="0" kern="1200" baseline="300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  <a:endParaRPr lang="en-US" altLang="zh-TW" sz="2400" b="0" kern="1200" baseline="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Power (P</a:t>
                      </a:r>
                      <a:r>
                        <a:rPr lang="en-US" altLang="zh-TW" sz="2400" b="0" baseline="-25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386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Clock Period (T</a:t>
                      </a:r>
                      <a:r>
                        <a:rPr lang="en-US" altLang="zh-TW" sz="2400" b="0" baseline="-25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CLK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3.5 ns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97062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Number of Clock Cycles (N</a:t>
                      </a:r>
                      <a:r>
                        <a:rPr lang="en-US" altLang="zh-TW" sz="2400" b="0" baseline="-25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CLK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1979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395099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Energy/Operation (E</a:t>
                      </a:r>
                      <a:r>
                        <a:rPr lang="en-US" altLang="zh-TW" sz="2400" b="0" baseline="-25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OP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2.67 µJ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 - Area Product (E</a:t>
                      </a:r>
                      <a:r>
                        <a:rPr lang="en-US" altLang="zh-TW" sz="2400" b="0" baseline="-25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OP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x A)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1.268 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µJ*</a:t>
                      </a:r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mm</a:t>
                      </a:r>
                      <a:r>
                        <a:rPr lang="en-US" altLang="zh-TW" sz="2400" b="0" kern="1200" baseline="300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</a:t>
                      </a:r>
                      <a:endParaRPr lang="en-US" altLang="zh-TW" sz="2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64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454D-0572-B34C-A475-0E80B2E5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Features &amp;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4EB9-F370-2E42-8094-34540040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35"/>
            <a:ext cx="10515600" cy="186087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</a:pPr>
            <a:r>
              <a:rPr lang="en-US" altLang="zh-TW" dirty="0">
                <a:solidFill>
                  <a:srgbClr val="C00000"/>
                </a:solidFill>
                <a:cs typeface="Calibri"/>
              </a:rPr>
              <a:t>To reduce area, we reused 1 neuron</a:t>
            </a:r>
          </a:p>
          <a:p>
            <a:pPr>
              <a:buClr>
                <a:srgbClr val="C00000"/>
              </a:buClr>
            </a:pPr>
            <a:r>
              <a:rPr lang="en-US" altLang="zh-TW" dirty="0">
                <a:solidFill>
                  <a:srgbClr val="C00000"/>
                </a:solidFill>
                <a:cs typeface="Calibri"/>
              </a:rPr>
              <a:t>Used 4 pipelined multipliers</a:t>
            </a:r>
          </a:p>
          <a:p>
            <a:pPr>
              <a:buClr>
                <a:srgbClr val="C00000"/>
              </a:buClr>
            </a:pPr>
            <a:r>
              <a:rPr lang="en-US" altLang="zh-TW" dirty="0">
                <a:solidFill>
                  <a:srgbClr val="C00000"/>
                </a:solidFill>
                <a:cs typeface="Calibri"/>
              </a:rPr>
              <a:t>Sum is accumulated over 196 batches of inputs and weights</a:t>
            </a:r>
          </a:p>
          <a:p>
            <a:pPr>
              <a:buClr>
                <a:srgbClr val="C00000"/>
              </a:buClr>
            </a:pPr>
            <a:r>
              <a:rPr lang="en-US" altLang="zh-TW" dirty="0">
                <a:solidFill>
                  <a:srgbClr val="C00000"/>
                </a:solidFill>
                <a:cs typeface="Calibri"/>
              </a:rPr>
              <a:t>Tested different combinations of batch sizes &amp; accumulators to find one with optimal area x energy </a:t>
            </a:r>
          </a:p>
          <a:p>
            <a:pPr>
              <a:buClr>
                <a:srgbClr val="C00000"/>
              </a:buClr>
            </a:pPr>
            <a:endParaRPr lang="en-US" altLang="zh-TW" dirty="0">
              <a:solidFill>
                <a:srgbClr val="C00000"/>
              </a:solidFill>
              <a:cs typeface="Calibri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BA414D-42DC-2C4B-AB24-CCFC8C9E13F4}"/>
              </a:ext>
            </a:extLst>
          </p:cNvPr>
          <p:cNvGrpSpPr/>
          <p:nvPr/>
        </p:nvGrpSpPr>
        <p:grpSpPr>
          <a:xfrm>
            <a:off x="537686" y="4458240"/>
            <a:ext cx="4754088" cy="1373187"/>
            <a:chOff x="1341912" y="3313906"/>
            <a:chExt cx="7362702" cy="23506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EAE7EF-A9F7-5142-8019-6C9CEBB41DF8}"/>
                </a:ext>
              </a:extLst>
            </p:cNvPr>
            <p:cNvSpPr/>
            <p:nvPr/>
          </p:nvSpPr>
          <p:spPr>
            <a:xfrm>
              <a:off x="1341912" y="3313906"/>
              <a:ext cx="7362702" cy="235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A4EDC7-14E8-BC4A-B981-22E23981384D}"/>
                </a:ext>
              </a:extLst>
            </p:cNvPr>
            <p:cNvSpPr/>
            <p:nvPr/>
          </p:nvSpPr>
          <p:spPr>
            <a:xfrm>
              <a:off x="3040084" y="3635322"/>
              <a:ext cx="1258784" cy="11281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Multiplier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C24F15-8956-7041-A502-9ACED729B447}"/>
                </a:ext>
              </a:extLst>
            </p:cNvPr>
            <p:cNvSpPr/>
            <p:nvPr/>
          </p:nvSpPr>
          <p:spPr>
            <a:xfrm>
              <a:off x="5058889" y="3688761"/>
              <a:ext cx="1116279" cy="10212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8B9F68-A2E7-C44A-8B47-91FB341B2AEB}"/>
                </a:ext>
              </a:extLst>
            </p:cNvPr>
            <p:cNvSpPr/>
            <p:nvPr/>
          </p:nvSpPr>
          <p:spPr>
            <a:xfrm>
              <a:off x="6808520" y="3635322"/>
              <a:ext cx="566057" cy="11281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3345A6-9E0B-6D4D-A9CA-B6756F29DA68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>
              <a:off x="4298868" y="4199400"/>
              <a:ext cx="760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1C4542-C08C-1D46-90DB-0F20B4150E7E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>
            <a:xfrm>
              <a:off x="6175168" y="4199400"/>
              <a:ext cx="633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C82813-C007-C345-9EC0-91A55E87210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7374577" y="4199400"/>
              <a:ext cx="633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865166-4B57-864A-A342-A9464AACC1A6}"/>
                </a:ext>
              </a:extLst>
            </p:cNvPr>
            <p:cNvSpPr txBox="1"/>
            <p:nvPr/>
          </p:nvSpPr>
          <p:spPr>
            <a:xfrm>
              <a:off x="7940635" y="4044127"/>
              <a:ext cx="696684" cy="31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9AC38E-7A40-2D45-ABCF-9B11CE55EAD0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32" y="3971789"/>
              <a:ext cx="633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835D7B-D8FB-3144-952B-15DB4344140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670" y="4482428"/>
              <a:ext cx="6333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3D4199-E9FE-904C-8D0C-9DAAFD852DFF}"/>
                </a:ext>
              </a:extLst>
            </p:cNvPr>
            <p:cNvSpPr txBox="1"/>
            <p:nvPr/>
          </p:nvSpPr>
          <p:spPr>
            <a:xfrm>
              <a:off x="1692233" y="3780497"/>
              <a:ext cx="795646" cy="31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pixels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00E3B-9D17-A14E-8899-7D7583D469C9}"/>
                </a:ext>
              </a:extLst>
            </p:cNvPr>
            <p:cNvSpPr txBox="1"/>
            <p:nvPr/>
          </p:nvSpPr>
          <p:spPr>
            <a:xfrm>
              <a:off x="1554678" y="4286761"/>
              <a:ext cx="955963" cy="31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weights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A54103-4D04-904F-8314-A83C62844EF7}"/>
                </a:ext>
              </a:extLst>
            </p:cNvPr>
            <p:cNvCxnSpPr>
              <a:cxnSpLocks/>
            </p:cNvCxnSpPr>
            <p:nvPr/>
          </p:nvCxnSpPr>
          <p:spPr>
            <a:xfrm>
              <a:off x="7726879" y="4199399"/>
              <a:ext cx="0" cy="73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E777E9-7962-C649-A285-B6051F40D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4515" y="4930732"/>
              <a:ext cx="263236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5F0FD4E-9433-4C4C-B52A-1AB2B945ACD1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094515" y="4560476"/>
              <a:ext cx="127849" cy="370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DFDA73-9DB8-8A4F-9896-50702599887E}"/>
              </a:ext>
            </a:extLst>
          </p:cNvPr>
          <p:cNvSpPr/>
          <p:nvPr/>
        </p:nvSpPr>
        <p:spPr>
          <a:xfrm>
            <a:off x="5822594" y="3365940"/>
            <a:ext cx="5453618" cy="3201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0EDA99-3992-F746-A296-51AA6489D07B}"/>
              </a:ext>
            </a:extLst>
          </p:cNvPr>
          <p:cNvSpPr/>
          <p:nvPr/>
        </p:nvSpPr>
        <p:spPr>
          <a:xfrm>
            <a:off x="6528035" y="3946287"/>
            <a:ext cx="2983230" cy="705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PipelinedMultiplyAccumulate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AAB3C6-2DB2-0449-92E2-D199B757ED55}"/>
              </a:ext>
            </a:extLst>
          </p:cNvPr>
          <p:cNvSpPr/>
          <p:nvPr/>
        </p:nvSpPr>
        <p:spPr>
          <a:xfrm>
            <a:off x="6528035" y="5447427"/>
            <a:ext cx="2983230" cy="705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PipelinedMultiplyAccumulate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EB8171A-061B-5A43-A423-6A03EF807478}"/>
              </a:ext>
            </a:extLst>
          </p:cNvPr>
          <p:cNvSpPr/>
          <p:nvPr/>
        </p:nvSpPr>
        <p:spPr>
          <a:xfrm>
            <a:off x="7959783" y="4864308"/>
            <a:ext cx="59867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079B80-C11C-9C44-AE88-14E1D1CF7AC6}"/>
              </a:ext>
            </a:extLst>
          </p:cNvPr>
          <p:cNvSpPr/>
          <p:nvPr/>
        </p:nvSpPr>
        <p:spPr>
          <a:xfrm>
            <a:off x="7969778" y="5069173"/>
            <a:ext cx="59867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7BADDE2-42FC-F24E-8C77-41B8E8571DDB}"/>
              </a:ext>
            </a:extLst>
          </p:cNvPr>
          <p:cNvSpPr/>
          <p:nvPr/>
        </p:nvSpPr>
        <p:spPr>
          <a:xfrm>
            <a:off x="7977273" y="5264043"/>
            <a:ext cx="59867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44BA86-D25F-E241-990F-57733076D064}"/>
              </a:ext>
            </a:extLst>
          </p:cNvPr>
          <p:cNvSpPr txBox="1"/>
          <p:nvPr/>
        </p:nvSpPr>
        <p:spPr>
          <a:xfrm>
            <a:off x="1609872" y="5485776"/>
            <a:ext cx="297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PipelinedMultiplyAccumulate</a:t>
            </a:r>
            <a:endParaRPr lang="en-US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789604-A71D-CE48-A293-DB8D1BC3CEEB}"/>
              </a:ext>
            </a:extLst>
          </p:cNvPr>
          <p:cNvSpPr/>
          <p:nvPr/>
        </p:nvSpPr>
        <p:spPr>
          <a:xfrm>
            <a:off x="10165570" y="3997322"/>
            <a:ext cx="814731" cy="220860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TreeAdder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0EC35A-29CF-6E4D-9ED7-9D59989D4018}"/>
              </a:ext>
            </a:extLst>
          </p:cNvPr>
          <p:cNvCxnSpPr/>
          <p:nvPr/>
        </p:nvCxnSpPr>
        <p:spPr>
          <a:xfrm>
            <a:off x="9511265" y="4275811"/>
            <a:ext cx="654305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634622-CB24-3440-95F9-9F87C150C242}"/>
              </a:ext>
            </a:extLst>
          </p:cNvPr>
          <p:cNvCxnSpPr/>
          <p:nvPr/>
        </p:nvCxnSpPr>
        <p:spPr>
          <a:xfrm>
            <a:off x="9511265" y="5783915"/>
            <a:ext cx="654305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2212BEE-2AFC-6940-897E-9F599B8716FA}"/>
              </a:ext>
            </a:extLst>
          </p:cNvPr>
          <p:cNvSpPr txBox="1"/>
          <p:nvPr/>
        </p:nvSpPr>
        <p:spPr>
          <a:xfrm>
            <a:off x="7989590" y="6178542"/>
            <a:ext cx="142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</a:t>
            </a:r>
          </a:p>
          <a:p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B1304D-00E6-674D-849D-77FF4A1DC26B}"/>
              </a:ext>
            </a:extLst>
          </p:cNvPr>
          <p:cNvCxnSpPr>
            <a:cxnSpLocks/>
          </p:cNvCxnSpPr>
          <p:nvPr/>
        </p:nvCxnSpPr>
        <p:spPr>
          <a:xfrm>
            <a:off x="6190944" y="4184346"/>
            <a:ext cx="3370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495AD9-CFFA-1D49-9EAA-C729DE748160}"/>
              </a:ext>
            </a:extLst>
          </p:cNvPr>
          <p:cNvCxnSpPr>
            <a:cxnSpLocks/>
          </p:cNvCxnSpPr>
          <p:nvPr/>
        </p:nvCxnSpPr>
        <p:spPr>
          <a:xfrm>
            <a:off x="6250904" y="4340631"/>
            <a:ext cx="2771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B86B362-9052-614F-8826-5294797F48E9}"/>
              </a:ext>
            </a:extLst>
          </p:cNvPr>
          <p:cNvSpPr txBox="1"/>
          <p:nvPr/>
        </p:nvSpPr>
        <p:spPr>
          <a:xfrm>
            <a:off x="5822594" y="4055588"/>
            <a:ext cx="49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196p</a:t>
            </a:r>
          </a:p>
          <a:p>
            <a:r>
              <a:rPr lang="en-US" sz="1000" dirty="0"/>
              <a:t>196w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82B2AB-83FD-F64D-8A22-298F71545B5B}"/>
              </a:ext>
            </a:extLst>
          </p:cNvPr>
          <p:cNvCxnSpPr/>
          <p:nvPr/>
        </p:nvCxnSpPr>
        <p:spPr>
          <a:xfrm>
            <a:off x="5073273" y="3788756"/>
            <a:ext cx="74932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689E8-3027-B04E-B8BC-C8E885DB483F}"/>
              </a:ext>
            </a:extLst>
          </p:cNvPr>
          <p:cNvCxnSpPr>
            <a:cxnSpLocks/>
          </p:cNvCxnSpPr>
          <p:nvPr/>
        </p:nvCxnSpPr>
        <p:spPr>
          <a:xfrm>
            <a:off x="6193444" y="5723329"/>
            <a:ext cx="3370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1AD9874-E6FB-9943-AC26-C0CD9B10FDB9}"/>
              </a:ext>
            </a:extLst>
          </p:cNvPr>
          <p:cNvCxnSpPr>
            <a:cxnSpLocks/>
          </p:cNvCxnSpPr>
          <p:nvPr/>
        </p:nvCxnSpPr>
        <p:spPr>
          <a:xfrm>
            <a:off x="6203439" y="5928194"/>
            <a:ext cx="3370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83F938C-8982-1441-AF55-FFCE2C0900EC}"/>
              </a:ext>
            </a:extLst>
          </p:cNvPr>
          <p:cNvSpPr txBox="1"/>
          <p:nvPr/>
        </p:nvSpPr>
        <p:spPr>
          <a:xfrm>
            <a:off x="5810104" y="5617056"/>
            <a:ext cx="49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196p</a:t>
            </a:r>
          </a:p>
          <a:p>
            <a:r>
              <a:rPr lang="en-US" sz="1000" dirty="0"/>
              <a:t>196w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A7C590-27E6-D044-900A-C84CD43986BB}"/>
              </a:ext>
            </a:extLst>
          </p:cNvPr>
          <p:cNvSpPr txBox="1"/>
          <p:nvPr/>
        </p:nvSpPr>
        <p:spPr>
          <a:xfrm>
            <a:off x="5073273" y="3384317"/>
            <a:ext cx="14334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784p</a:t>
            </a:r>
          </a:p>
          <a:p>
            <a:r>
              <a:rPr lang="en-US" sz="1100" dirty="0"/>
              <a:t>7840w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94E33E-3271-EF4B-BB48-623DD3457037}"/>
              </a:ext>
            </a:extLst>
          </p:cNvPr>
          <p:cNvCxnSpPr>
            <a:cxnSpLocks/>
          </p:cNvCxnSpPr>
          <p:nvPr/>
        </p:nvCxnSpPr>
        <p:spPr>
          <a:xfrm>
            <a:off x="10992791" y="5003742"/>
            <a:ext cx="81424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5F3F7A7-F1FF-254E-B38D-21DEBCB5CE23}"/>
              </a:ext>
            </a:extLst>
          </p:cNvPr>
          <p:cNvSpPr txBox="1"/>
          <p:nvPr/>
        </p:nvSpPr>
        <p:spPr>
          <a:xfrm>
            <a:off x="11308821" y="4764952"/>
            <a:ext cx="1433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88844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156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# 19</vt:lpstr>
      <vt:lpstr>Summarized Numbers </vt:lpstr>
      <vt:lpstr>Design Features &amp;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# 19</dc:title>
  <dc:creator>Myles Johnson</dc:creator>
  <cp:lastModifiedBy>Michelle Tan</cp:lastModifiedBy>
  <cp:revision>5</cp:revision>
  <dcterms:created xsi:type="dcterms:W3CDTF">2021-12-04T01:14:35Z</dcterms:created>
  <dcterms:modified xsi:type="dcterms:W3CDTF">2021-12-04T23:13:42Z</dcterms:modified>
</cp:coreProperties>
</file>